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bich12/PochvaZZZ/tree/main" TargetMode="External"/><Relationship Id="rId2" Type="http://schemas.openxmlformats.org/officeDocument/2006/relationships/hyperlink" Target="https://studbooks.net/1795943/geografiya/metody_opredeleniya_granulometricheskogo_sostava_poch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ГМС 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Величко Алиса 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5" y="1022189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400" dirty="0" smtClean="0">
                <a:latin typeface="Garamond" panose="02020404030301010803" pitchFamily="18" charset="0"/>
              </a:rPr>
              <a:t>Изучение влияния ГМС на </a:t>
            </a:r>
            <a:r>
              <a:rPr lang="ru-RU" sz="2400" dirty="0" smtClean="0">
                <a:latin typeface="Garamond" panose="02020404030301010803" pitchFamily="18" charset="0"/>
              </a:rPr>
              <a:t>гумус </a:t>
            </a:r>
            <a:r>
              <a:rPr lang="ru-RU" sz="2400" dirty="0" smtClean="0">
                <a:latin typeface="Garamond" panose="02020404030301010803" pitchFamily="18" charset="0"/>
              </a:rPr>
              <a:t>в почве</a:t>
            </a:r>
            <a:endParaRPr lang="ru-RU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5" y="1853186"/>
            <a:ext cx="705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Задачи:</a:t>
            </a:r>
            <a:r>
              <a:rPr lang="ru-RU" b="1" dirty="0" smtClean="0">
                <a:latin typeface="Garamond" panose="02020404030301010803" pitchFamily="18" charset="0"/>
              </a:rPr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2385" y="2427316"/>
            <a:ext cx="563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Сбор данных по гумусу почвы и ГМС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Сравнение </a:t>
            </a:r>
            <a:r>
              <a:rPr lang="ru-RU" dirty="0" smtClean="0">
                <a:latin typeface="Garamond" panose="02020404030301010803" pitchFamily="18" charset="0"/>
              </a:rPr>
              <a:t>данных по гумусу в </a:t>
            </a:r>
            <a:r>
              <a:rPr lang="ru-RU" dirty="0" smtClean="0">
                <a:latin typeface="Garamond" panose="02020404030301010803" pitchFamily="18" charset="0"/>
              </a:rPr>
              <a:t>почве и данных </a:t>
            </a:r>
            <a:r>
              <a:rPr lang="ru-RU" dirty="0" smtClean="0">
                <a:latin typeface="Garamond" panose="02020404030301010803" pitchFamily="18" charset="0"/>
              </a:rPr>
              <a:t>по ГМС </a:t>
            </a:r>
            <a:r>
              <a:rPr lang="ru-RU" dirty="0" smtClean="0">
                <a:latin typeface="Garamond" panose="02020404030301010803" pitchFamily="18" charset="0"/>
              </a:rPr>
              <a:t>ГМС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831"/>
            <a:ext cx="467647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6" y="1997117"/>
            <a:ext cx="51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462490"/>
            <a:ext cx="681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6" y="0"/>
            <a:ext cx="8079971" cy="5386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266" y="2924155"/>
            <a:ext cx="637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Методика: </a:t>
            </a:r>
            <a:r>
              <a:rPr lang="ru-RU" sz="2400" dirty="0" smtClean="0">
                <a:latin typeface="Garamond" panose="02020404030301010803" pitchFamily="18" charset="0"/>
              </a:rPr>
              <a:t>полевой метод шнура</a:t>
            </a:r>
            <a:endParaRPr lang="ru-RU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9825" y="241069"/>
            <a:ext cx="61680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latin typeface="Garamond" panose="02020404030301010803" pitchFamily="18" charset="0"/>
              </a:rPr>
              <a:t>Метод полевого шнура</a:t>
            </a:r>
            <a:endParaRPr lang="ru-RU" sz="4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2050"/>
              </p:ext>
            </p:extLst>
          </p:nvPr>
        </p:nvGraphicFramePr>
        <p:xfrm>
          <a:off x="1779847" y="1502896"/>
          <a:ext cx="8128000" cy="51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353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00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Группа почв по механическому составу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Поведение шнура при раскатывании и свертывании в кольцо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97218"/>
                  </a:ext>
                </a:extLst>
              </a:tr>
              <a:tr h="3733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Песок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Почва не скатывается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61975"/>
                  </a:ext>
                </a:extLst>
              </a:tr>
              <a:tr h="159634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2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Супесь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При скатывании почва распадается на мелкие</a:t>
                      </a:r>
                      <a:r>
                        <a:rPr lang="ru-RU" sz="1400" baseline="0" dirty="0" smtClean="0">
                          <a:latin typeface="Garamond" panose="02020404030301010803" pitchFamily="18" charset="0"/>
                        </a:rPr>
                        <a:t> кусочки и не дает шнура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0453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Легкий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 легко распадающиеся мелкий шнур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0662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755088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Средний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сплошной шнур , который при свертывании в кольцо легко распадается на дольки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0209"/>
                  </a:ext>
                </a:extLst>
              </a:tr>
              <a:tr h="161175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4259"/>
                  </a:ext>
                </a:extLst>
              </a:tr>
              <a:tr h="8821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Тяжелый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раскатывании легко образуется шнур,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который свертывается в кольцо с мелкими трещинками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40071"/>
                  </a:ext>
                </a:extLst>
              </a:tr>
              <a:tr h="144549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Глина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Шнур легко свертывается в нерастрескивающееся кольцо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249382"/>
            <a:ext cx="88613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Сбор данных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512916"/>
            <a:ext cx="538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aramond" panose="02020404030301010803" pitchFamily="18" charset="0"/>
              </a:rPr>
              <a:t>Сбор данных производился на 3 участках, указанных на карте</a:t>
            </a:r>
            <a:endParaRPr lang="ru-RU" sz="2400" dirty="0"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35" y="1992221"/>
            <a:ext cx="3385565" cy="45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3479"/>
            <a:ext cx="5288516" cy="2640491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569" y="152541"/>
            <a:ext cx="7494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400" b="1" dirty="0" smtClean="0">
                <a:latin typeface="Garamond" panose="02020404030301010803" pitchFamily="18" charset="0"/>
              </a:rPr>
              <a:t>Результаты сбора данных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21549"/>
              </p:ext>
            </p:extLst>
          </p:nvPr>
        </p:nvGraphicFramePr>
        <p:xfrm>
          <a:off x="867970" y="1022239"/>
          <a:ext cx="10198152" cy="417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538">
                  <a:extLst>
                    <a:ext uri="{9D8B030D-6E8A-4147-A177-3AD203B41FA5}">
                      <a16:colId xmlns:a16="http://schemas.microsoft.com/office/drawing/2014/main" val="781814201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055137972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937634764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456483943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Участок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Слой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ГМС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Новообразования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43417"/>
                  </a:ext>
                </a:extLst>
              </a:tr>
              <a:tr h="457426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капролисты</a:t>
                      </a:r>
                      <a:endParaRPr lang="ru-RU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8652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2119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8148"/>
                  </a:ext>
                </a:extLst>
              </a:tr>
              <a:tr h="136244">
                <a:tc gridSpan="4">
                  <a:txBody>
                    <a:bodyPr/>
                    <a:lstStyle/>
                    <a:p>
                      <a:pPr algn="ctr"/>
                      <a:endParaRPr lang="ru-RU" sz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0605"/>
                  </a:ext>
                </a:extLst>
              </a:tr>
              <a:tr h="51224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2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134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4256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84310"/>
                  </a:ext>
                </a:extLst>
              </a:tr>
              <a:tr h="1355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0525"/>
                  </a:ext>
                </a:extLst>
              </a:tr>
              <a:tr h="36592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3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1933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Песок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13554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Железные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1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923" y="640862"/>
            <a:ext cx="6478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Выводы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457" y="1712422"/>
            <a:ext cx="10956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I. </a:t>
            </a:r>
            <a:r>
              <a:rPr lang="ru-RU" sz="2800" dirty="0" smtClean="0">
                <a:latin typeface="Garamond" panose="02020404030301010803" pitchFamily="18" charset="0"/>
              </a:rPr>
              <a:t>В большинстве исследованных разрезах на уровнях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tt-RU" sz="2800" dirty="0" smtClean="0">
                <a:latin typeface="Garamond" panose="02020404030301010803" pitchFamily="18" charset="0"/>
              </a:rPr>
              <a:t>и </a:t>
            </a:r>
            <a:r>
              <a:rPr lang="en-US" sz="2800" dirty="0" smtClean="0">
                <a:latin typeface="Garamond" panose="02020404030301010803" pitchFamily="18" charset="0"/>
              </a:rPr>
              <a:t>A2 </a:t>
            </a:r>
            <a:r>
              <a:rPr lang="ru-RU" sz="2800" dirty="0" smtClean="0">
                <a:latin typeface="Garamond" panose="02020404030301010803" pitchFamily="18" charset="0"/>
              </a:rPr>
              <a:t>имеются корни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II.</a:t>
            </a:r>
            <a:r>
              <a:rPr lang="ru-RU" sz="2800" dirty="0" smtClean="0">
                <a:latin typeface="Garamond" panose="02020404030301010803" pitchFamily="18" charset="0"/>
              </a:rPr>
              <a:t> Больше всего гумусовых потёков было на 3-ем участке с супесью и песком. Однако для большей точности нужно больше исследованных участков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III.</a:t>
            </a:r>
            <a:r>
              <a:rPr lang="ru-RU" sz="2800" dirty="0" smtClean="0">
                <a:latin typeface="Garamond" panose="02020404030301010803" pitchFamily="18" charset="0"/>
              </a:rPr>
              <a:t> ???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07" y="2161104"/>
            <a:ext cx="945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Используемая литература: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</a:rPr>
              <a:t>А.С </a:t>
            </a:r>
            <a:r>
              <a:rPr lang="ru-RU" sz="2400" dirty="0" err="1" smtClean="0">
                <a:latin typeface="Garamond" panose="02020404030301010803" pitchFamily="18" charset="0"/>
              </a:rPr>
              <a:t>Тлепов</a:t>
            </a:r>
            <a:r>
              <a:rPr lang="ru-RU" sz="2400" dirty="0" smtClean="0">
                <a:latin typeface="Garamond" panose="02020404030301010803" pitchFamily="18" charset="0"/>
              </a:rPr>
              <a:t>. Гранулометрический состав почвы и его роль в накоплении органического вещества в </a:t>
            </a:r>
            <a:r>
              <a:rPr lang="ru-RU" sz="2400" dirty="0" smtClean="0">
                <a:latin typeface="Garamond" panose="02020404030301010803" pitchFamily="18" charset="0"/>
              </a:rPr>
              <a:t>почве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Методы определения гранулометрического состава </a:t>
            </a:r>
            <a:r>
              <a:rPr lang="ru-RU" sz="2400" dirty="0" smtClean="0">
                <a:latin typeface="Garamond" panose="02020404030301010803" pitchFamily="18" charset="0"/>
              </a:rPr>
              <a:t>почв. </a:t>
            </a:r>
            <a:r>
              <a:rPr lang="ru-RU" sz="2400" dirty="0" smtClean="0">
                <a:latin typeface="Garamond" panose="02020404030301010803" pitchFamily="18" charset="0"/>
                <a:hlinkClick r:id="rId2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В</a:t>
            </a:r>
            <a:r>
              <a:rPr lang="ru-RU" sz="2400" dirty="0" smtClean="0">
                <a:latin typeface="Garamond" panose="02020404030301010803" pitchFamily="18" charset="0"/>
              </a:rPr>
              <a:t>заимосвязь гумуса и гранулометрического состава </a:t>
            </a:r>
            <a:r>
              <a:rPr lang="ru-RU" sz="2400" dirty="0" err="1" smtClean="0">
                <a:latin typeface="Garamond" panose="02020404030301010803" pitchFamily="18" charset="0"/>
              </a:rPr>
              <a:t>дерновопалево</a:t>
            </a:r>
            <a:r>
              <a:rPr lang="ru-RU" sz="2400" dirty="0" smtClean="0">
                <a:latin typeface="Garamond" panose="02020404030301010803" pitchFamily="18" charset="0"/>
              </a:rPr>
              <a:t>-подзолистых легкосуглинистых почв разной степени </a:t>
            </a:r>
            <a:r>
              <a:rPr lang="ru-RU" sz="2400" dirty="0" err="1" smtClean="0">
                <a:latin typeface="Garamond" panose="02020404030301010803" pitchFamily="18" charset="0"/>
              </a:rPr>
              <a:t>агрогенной</a:t>
            </a:r>
            <a:r>
              <a:rPr lang="ru-RU" sz="2400" dirty="0" smtClean="0">
                <a:latin typeface="Garamond" panose="02020404030301010803" pitchFamily="18" charset="0"/>
              </a:rPr>
              <a:t> трансформации С</a:t>
            </a:r>
            <a:r>
              <a:rPr lang="ru-RU" sz="2400" dirty="0">
                <a:latin typeface="Garamond" panose="02020404030301010803" pitchFamily="18" charset="0"/>
              </a:rPr>
              <a:t>. В. </a:t>
            </a:r>
            <a:r>
              <a:rPr lang="ru-RU" sz="2400" dirty="0" err="1">
                <a:latin typeface="Garamond" panose="02020404030301010803" pitchFamily="18" charset="0"/>
              </a:rPr>
              <a:t>Дыдышко</a:t>
            </a:r>
            <a:r>
              <a:rPr lang="ru-RU" sz="2400" dirty="0">
                <a:latin typeface="Garamond" panose="02020404030301010803" pitchFamily="18" charset="0"/>
              </a:rPr>
              <a:t>, Т. Н. </a:t>
            </a:r>
            <a:r>
              <a:rPr lang="ru-RU" sz="2400" dirty="0" err="1">
                <a:latin typeface="Garamond" panose="02020404030301010803" pitchFamily="18" charset="0"/>
              </a:rPr>
              <a:t>Азаренок</a:t>
            </a:r>
            <a:r>
              <a:rPr lang="ru-RU" sz="2400" dirty="0">
                <a:latin typeface="Garamond" panose="02020404030301010803" pitchFamily="18" charset="0"/>
              </a:rPr>
              <a:t>, С. В. </a:t>
            </a:r>
            <a:r>
              <a:rPr lang="ru-RU" sz="2400" dirty="0" smtClean="0">
                <a:latin typeface="Garamond" panose="02020404030301010803" pitchFamily="18" charset="0"/>
              </a:rPr>
              <a:t>Шульгина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1476" y="249381"/>
            <a:ext cx="867017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Дополнительная информация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07" y="1188720"/>
            <a:ext cx="608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Фотокарточки и материалы работы: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  <a:hlinkClick r:id="rId3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19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319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Тема Office</vt:lpstr>
      <vt:lpstr>Влияние ГМС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21</cp:revision>
  <dcterms:created xsi:type="dcterms:W3CDTF">2024-08-04T16:23:40Z</dcterms:created>
  <dcterms:modified xsi:type="dcterms:W3CDTF">2024-08-05T15:07:46Z</dcterms:modified>
</cp:coreProperties>
</file>