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73" r:id="rId6"/>
    <p:sldId id="271" r:id="rId7"/>
    <p:sldId id="272" r:id="rId8"/>
    <p:sldId id="264" r:id="rId9"/>
    <p:sldId id="258" r:id="rId10"/>
    <p:sldId id="260" r:id="rId11"/>
    <p:sldId id="274" r:id="rId12"/>
    <p:sldId id="257" r:id="rId13"/>
    <p:sldId id="269" r:id="rId14"/>
    <p:sldId id="265" r:id="rId15"/>
    <p:sldId id="259" r:id="rId16"/>
    <p:sldId id="267" r:id="rId17"/>
    <p:sldId id="262" r:id="rId18"/>
    <p:sldId id="275" r:id="rId19"/>
    <p:sldId id="276" r:id="rId20"/>
    <p:sldId id="277" r:id="rId21"/>
    <p:sldId id="268" r:id="rId22"/>
    <p:sldId id="270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E9A63-5812-4603-B1FC-E9FC064998B3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F53EB-8AEA-4377-AA44-0E149B9A8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38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CFDB-D2F6-47AA-835C-F28F2A834FCE}" type="datetimeFigureOut">
              <a:rPr lang="ru-RU" smtClean="0"/>
              <a:pPr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A066-0A65-48A9-A357-620AA22ABF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CFDB-D2F6-47AA-835C-F28F2A834FCE}" type="datetimeFigureOut">
              <a:rPr lang="ru-RU" smtClean="0"/>
              <a:pPr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A066-0A65-48A9-A357-620AA22ABF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CFDB-D2F6-47AA-835C-F28F2A834FCE}" type="datetimeFigureOut">
              <a:rPr lang="ru-RU" smtClean="0"/>
              <a:pPr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A066-0A65-48A9-A357-620AA22ABF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CFDB-D2F6-47AA-835C-F28F2A834FCE}" type="datetimeFigureOut">
              <a:rPr lang="ru-RU" smtClean="0"/>
              <a:pPr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A066-0A65-48A9-A357-620AA22ABF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CFDB-D2F6-47AA-835C-F28F2A834FCE}" type="datetimeFigureOut">
              <a:rPr lang="ru-RU" smtClean="0"/>
              <a:pPr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A066-0A65-48A9-A357-620AA22ABF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CFDB-D2F6-47AA-835C-F28F2A834FCE}" type="datetimeFigureOut">
              <a:rPr lang="ru-RU" smtClean="0"/>
              <a:pPr/>
              <a:t>10.01.2021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A066-0A65-48A9-A357-620AA22ABF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CFDB-D2F6-47AA-835C-F28F2A834FCE}" type="datetimeFigureOut">
              <a:rPr lang="ru-RU" smtClean="0"/>
              <a:pPr/>
              <a:t>10.01.2021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A066-0A65-48A9-A357-620AA22ABF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CFDB-D2F6-47AA-835C-F28F2A834FCE}" type="datetimeFigureOut">
              <a:rPr lang="ru-RU" smtClean="0"/>
              <a:pPr/>
              <a:t>10.01.2021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A066-0A65-48A9-A357-620AA22ABF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CFDB-D2F6-47AA-835C-F28F2A834FCE}" type="datetimeFigureOut">
              <a:rPr lang="ru-RU" smtClean="0"/>
              <a:pPr/>
              <a:t>10.01.2021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A066-0A65-48A9-A357-620AA22ABF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CFDB-D2F6-47AA-835C-F28F2A834FCE}" type="datetimeFigureOut">
              <a:rPr lang="ru-RU" smtClean="0"/>
              <a:pPr/>
              <a:t>10.01.2021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A066-0A65-48A9-A357-620AA22ABF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CFDB-D2F6-47AA-835C-F28F2A834FCE}" type="datetimeFigureOut">
              <a:rPr lang="ru-RU" smtClean="0"/>
              <a:pPr/>
              <a:t>10.01.2021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A066-0A65-48A9-A357-620AA22ABF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CFDB-D2F6-47AA-835C-F28F2A834FCE}" type="datetimeFigureOut">
              <a:rPr lang="ru-RU" smtClean="0"/>
              <a:pPr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9A066-0A65-48A9-A357-620AA22ABF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hyperlink" Target="https://www.youtube.com/watch?v=WXPBoFDqNVk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QeDRsxSF9M" TargetMode="External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WXPBoFDqNVk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youtube.com/watch?v=pTmLQvMM-1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8024" y="-258504"/>
            <a:ext cx="4192968" cy="10715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Chi square test</a:t>
            </a:r>
            <a:endParaRPr lang="ru-RU" b="1" dirty="0">
              <a:solidFill>
                <a:srgbClr val="7030A0"/>
              </a:solidFill>
            </a:endParaRPr>
          </a:p>
        </p:txBody>
      </p:sp>
      <p:pic>
        <p:nvPicPr>
          <p:cNvPr id="1027" name="Picture 3" descr="C:\Users\Admin\Desktop\fishing-ne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715" y="2348880"/>
            <a:ext cx="6643702" cy="4054014"/>
          </a:xfrm>
          <a:prstGeom prst="rect">
            <a:avLst/>
          </a:prstGeom>
          <a:noFill/>
        </p:spPr>
      </p:pic>
      <p:pic>
        <p:nvPicPr>
          <p:cNvPr id="1028" name="Picture 4" descr="C:\Users\Admin\Desktop\ch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9186" y="2206160"/>
            <a:ext cx="2413000" cy="2413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7158" y="0"/>
            <a:ext cx="6286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https://www.youtube.com/watch?v=WXPBoFDqNVk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166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LEARNING OBJECTIVE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12.2.4.1:U</a:t>
            </a:r>
            <a:r>
              <a:rPr lang="en-GB" sz="28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lang="en-GB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e statistical methods to analyse the reliability </a:t>
            </a:r>
            <a:r>
              <a:rPr lang="en-GB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GB" sz="28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of</a:t>
            </a:r>
            <a:r>
              <a:rPr lang="en-GB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 inheritance of traits ( </a:t>
            </a:r>
            <a:r>
              <a:rPr lang="en-GB" sz="2800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χ² </a:t>
            </a:r>
            <a:r>
              <a:rPr lang="en-GB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test)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              Accept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or reject your null hypothesis.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/>
          <a:lstStyle/>
          <a:p>
            <a:r>
              <a:rPr lang="en-US" dirty="0" smtClean="0"/>
              <a:t>STEPS TO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19749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Formulate null hypothesis.</a:t>
            </a:r>
          </a:p>
          <a:p>
            <a:r>
              <a:rPr lang="en-US" dirty="0" smtClean="0"/>
              <a:t>Sort and </a:t>
            </a:r>
            <a:r>
              <a:rPr lang="en-US" dirty="0" err="1" smtClean="0"/>
              <a:t>organise</a:t>
            </a:r>
            <a:r>
              <a:rPr lang="en-US" dirty="0" smtClean="0"/>
              <a:t> data into a table with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observed and expected results.</a:t>
            </a:r>
          </a:p>
          <a:p>
            <a:r>
              <a:rPr lang="en-US" dirty="0" smtClean="0"/>
              <a:t>Do the chi square test.</a:t>
            </a:r>
          </a:p>
          <a:p>
            <a:r>
              <a:rPr lang="en-US" dirty="0" smtClean="0"/>
              <a:t>Determine the degrees of freedom. (</a:t>
            </a:r>
            <a:r>
              <a:rPr lang="en-US" b="1" dirty="0" smtClean="0">
                <a:solidFill>
                  <a:srgbClr val="FF0000"/>
                </a:solidFill>
              </a:rPr>
              <a:t>outcomes – 1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Determine the critical value. (</a:t>
            </a:r>
            <a:r>
              <a:rPr lang="en-US" b="1" dirty="0" smtClean="0">
                <a:solidFill>
                  <a:srgbClr val="FF0000"/>
                </a:solidFill>
              </a:rPr>
              <a:t>0.05 column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 </a:t>
            </a:r>
            <a:r>
              <a:rPr lang="en-US" b="1" u="sng" dirty="0" smtClean="0"/>
              <a:t>X</a:t>
            </a:r>
            <a:r>
              <a:rPr lang="en-US" b="1" u="sng" baseline="30000" dirty="0" smtClean="0"/>
              <a:t>2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FF0000"/>
                </a:solidFill>
              </a:rPr>
              <a:t>less</a:t>
            </a:r>
            <a:r>
              <a:rPr lang="en-US" dirty="0" smtClean="0"/>
              <a:t> than critical value </a:t>
            </a:r>
            <a:r>
              <a:rPr lang="en-US" b="1" dirty="0" smtClean="0">
                <a:solidFill>
                  <a:srgbClr val="FF0000"/>
                </a:solidFill>
              </a:rPr>
              <a:t>accept</a:t>
            </a:r>
            <a:r>
              <a:rPr lang="en-US" dirty="0" smtClean="0"/>
              <a:t> null hypothesis.</a:t>
            </a:r>
          </a:p>
          <a:p>
            <a:r>
              <a:rPr lang="en-US" dirty="0" smtClean="0"/>
              <a:t>If </a:t>
            </a:r>
            <a:r>
              <a:rPr lang="en-US" b="1" u="sng" dirty="0" smtClean="0"/>
              <a:t>X</a:t>
            </a:r>
            <a:r>
              <a:rPr lang="en-US" b="1" u="sng" baseline="30000" dirty="0" smtClean="0"/>
              <a:t>2 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FF0000"/>
                </a:solidFill>
              </a:rPr>
              <a:t>higher </a:t>
            </a:r>
            <a:r>
              <a:rPr lang="en-US" dirty="0" smtClean="0"/>
              <a:t>than critical value </a:t>
            </a:r>
            <a:r>
              <a:rPr lang="en-US" b="1" dirty="0" smtClean="0">
                <a:solidFill>
                  <a:srgbClr val="FF0000"/>
                </a:solidFill>
              </a:rPr>
              <a:t>REJECT</a:t>
            </a:r>
            <a:r>
              <a:rPr lang="en-US" dirty="0" smtClean="0"/>
              <a:t> null hypothesis.</a:t>
            </a:r>
          </a:p>
          <a:p>
            <a:pPr>
              <a:buNone/>
            </a:pPr>
            <a:r>
              <a:rPr lang="en-US" dirty="0" smtClean="0"/>
              <a:t>NB - you have to have at least 2 outcomes to compare to each other </a:t>
            </a:r>
          </a:p>
          <a:p>
            <a:pPr>
              <a:buNone/>
            </a:pPr>
            <a:r>
              <a:rPr lang="en-US" dirty="0" smtClean="0"/>
              <a:t>E.g. My </a:t>
            </a:r>
            <a:r>
              <a:rPr lang="en-US" b="1" u="sng" dirty="0" smtClean="0"/>
              <a:t>X</a:t>
            </a:r>
            <a:r>
              <a:rPr lang="en-US" b="1" u="sng" baseline="30000" dirty="0" smtClean="0"/>
              <a:t>2 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00B050"/>
                </a:solidFill>
              </a:rPr>
              <a:t>1,2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less</a:t>
            </a:r>
            <a:r>
              <a:rPr lang="en-US" dirty="0" smtClean="0"/>
              <a:t>  than my </a:t>
            </a:r>
            <a:r>
              <a:rPr lang="en-US" b="1" dirty="0" smtClean="0"/>
              <a:t>critical value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00B050"/>
                </a:solidFill>
              </a:rPr>
              <a:t>3,84</a:t>
            </a:r>
            <a:r>
              <a:rPr lang="en-US" dirty="0" smtClean="0"/>
              <a:t>. I therefore </a:t>
            </a:r>
            <a:r>
              <a:rPr lang="en-US" b="1" dirty="0" smtClean="0"/>
              <a:t>accept</a:t>
            </a:r>
            <a:r>
              <a:rPr lang="en-US" dirty="0" smtClean="0"/>
              <a:t> my null hypothesis. The data is valid.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7143" t="5769" b="19230"/>
          <a:stretch>
            <a:fillRect/>
          </a:stretch>
        </p:blipFill>
        <p:spPr bwMode="auto">
          <a:xfrm>
            <a:off x="6477000" y="609600"/>
            <a:ext cx="278606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64288" y="743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KNOW STEPS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-142908" y="-1"/>
          <a:ext cx="9715568" cy="613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Slide" r:id="rId3" imgW="4570610" imgH="3427643" progId="PowerPoint.Slide.8">
                  <p:embed/>
                </p:oleObj>
              </mc:Choice>
              <mc:Fallback>
                <p:oleObj name="Slide" r:id="rId3" imgW="4570610" imgH="3427643" progId="PowerPoint.Slid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908" y="-1"/>
                        <a:ext cx="9715568" cy="61394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84168" y="260648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Will be given – understand how to use. 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Degrees of freedom (outcomes -1 to determine critical value)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641882" cy="432389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4643438" y="6143644"/>
            <a:ext cx="40719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71472" y="6143644"/>
            <a:ext cx="207170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628" y="6215082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Reject null hypothesis</a:t>
            </a:r>
            <a:endParaRPr lang="ru-RU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4282" y="6215082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Accept null hypothesis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52320" y="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 understand 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table and </a:t>
            </a:r>
            <a:r>
              <a:rPr lang="en-US" b="1" dirty="0" smtClean="0"/>
              <a:t>X</a:t>
            </a:r>
            <a:r>
              <a:rPr lang="en-US" b="1" baseline="30000" dirty="0" smtClean="0"/>
              <a:t>2  </a:t>
            </a:r>
            <a:endParaRPr lang="en-US" sz="310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85794"/>
            <a:ext cx="8643966" cy="6072206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solidFill>
                  <a:srgbClr val="FF0000"/>
                </a:solidFill>
              </a:rPr>
              <a:t>critical value </a:t>
            </a:r>
            <a:r>
              <a:rPr lang="en-US" sz="4000" dirty="0" smtClean="0"/>
              <a:t>that we compare with the X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value gives us the following information: </a:t>
            </a:r>
          </a:p>
          <a:p>
            <a:r>
              <a:rPr lang="en-US" sz="4000" dirty="0" smtClean="0"/>
              <a:t>The </a:t>
            </a:r>
            <a:r>
              <a:rPr lang="en-US" sz="4000" b="1" dirty="0" smtClean="0">
                <a:solidFill>
                  <a:srgbClr val="FF0000"/>
                </a:solidFill>
              </a:rPr>
              <a:t>probability</a:t>
            </a:r>
            <a:r>
              <a:rPr lang="en-US" sz="4000" dirty="0" smtClean="0"/>
              <a:t> that the differences between the results we </a:t>
            </a:r>
            <a:r>
              <a:rPr lang="en-US" sz="4000" dirty="0" smtClean="0">
                <a:solidFill>
                  <a:srgbClr val="FF0000"/>
                </a:solidFill>
              </a:rPr>
              <a:t>expected</a:t>
            </a:r>
            <a:r>
              <a:rPr lang="en-US" sz="4000" dirty="0" smtClean="0"/>
              <a:t> and the </a:t>
            </a:r>
            <a:r>
              <a:rPr lang="en-US" sz="4000" dirty="0" smtClean="0">
                <a:solidFill>
                  <a:srgbClr val="FF0000"/>
                </a:solidFill>
              </a:rPr>
              <a:t>outcome </a:t>
            </a:r>
            <a:r>
              <a:rPr lang="en-US" sz="4000" dirty="0" smtClean="0"/>
              <a:t>we observed were due to </a:t>
            </a:r>
            <a:r>
              <a:rPr lang="en-US" sz="4000" dirty="0" smtClean="0">
                <a:solidFill>
                  <a:srgbClr val="FF0000"/>
                </a:solidFill>
              </a:rPr>
              <a:t>chance</a:t>
            </a:r>
            <a:r>
              <a:rPr lang="en-US" sz="4000" dirty="0" smtClean="0"/>
              <a:t>. </a:t>
            </a:r>
          </a:p>
          <a:p>
            <a:r>
              <a:rPr lang="en-US" sz="4000" dirty="0" smtClean="0">
                <a:latin typeface="+mj-lt"/>
                <a:ea typeface="+mj-ea"/>
                <a:cs typeface="+mj-cs"/>
              </a:rPr>
              <a:t>If the value of </a:t>
            </a:r>
            <a:r>
              <a:rPr lang="en-US" sz="4000" b="1" dirty="0" smtClean="0"/>
              <a:t>X</a:t>
            </a:r>
            <a:r>
              <a:rPr lang="en-US" sz="4000" b="1" baseline="30000" dirty="0" smtClean="0"/>
              <a:t>2 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is </a:t>
            </a:r>
            <a:r>
              <a:rPr lang="en-US" sz="40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smaller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 than the </a:t>
            </a:r>
            <a:r>
              <a:rPr lang="en-US" sz="40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critical value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(0.05 probability)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  we can be </a:t>
            </a:r>
            <a:r>
              <a:rPr lang="en-US" sz="40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confident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 that the differences between the observed and expected results are </a:t>
            </a:r>
            <a:r>
              <a:rPr lang="en-US" sz="40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due to chance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. (they are acceptable </a:t>
            </a:r>
            <a:r>
              <a:rPr lang="en-US" sz="40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don’t worry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)</a:t>
            </a:r>
          </a:p>
          <a:p>
            <a:r>
              <a:rPr lang="en-US" sz="4000" dirty="0" smtClean="0">
                <a:latin typeface="+mj-lt"/>
                <a:ea typeface="+mj-ea"/>
                <a:cs typeface="+mj-cs"/>
              </a:rPr>
              <a:t>If the value of </a:t>
            </a:r>
            <a:r>
              <a:rPr lang="en-US" sz="4000" b="1" dirty="0" smtClean="0"/>
              <a:t>X</a:t>
            </a:r>
            <a:r>
              <a:rPr lang="en-US" sz="4000" b="1" baseline="30000" dirty="0" smtClean="0"/>
              <a:t>2 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is </a:t>
            </a:r>
            <a:r>
              <a:rPr lang="en-US" sz="40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bigger 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than the </a:t>
            </a:r>
            <a:r>
              <a:rPr lang="en-US" sz="40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critical value 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(0.05 probability) then we can be </a:t>
            </a:r>
            <a:r>
              <a:rPr lang="en-US" sz="40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95% confident 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(sure) that the difference between the observed and expected results is </a:t>
            </a:r>
            <a:r>
              <a:rPr lang="en-US" sz="40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significant (its important)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 i.e. do the experiments again, there is a problem, </a:t>
            </a:r>
            <a:r>
              <a:rPr lang="en-US" sz="40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worry!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9643" y="1725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KNOW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7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The best way to learn something is to actually do it…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4525963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do problem 1 together. Do problem 2-4 independently. Complete for homework. </a:t>
            </a:r>
          </a:p>
          <a:p>
            <a:r>
              <a:rPr lang="en-US" dirty="0" smtClean="0"/>
              <a:t>Useful website for revision: </a:t>
            </a:r>
            <a:r>
              <a:rPr lang="en-US" dirty="0" smtClean="0">
                <a:hlinkClick r:id="rId2"/>
              </a:rPr>
              <a:t>https://www.youtube.com/watch?v=WXPBoFDqNVk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www.youtube.com/watch?v=2QeDRsxSF9M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 descr="C:\Users\Admin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1428736"/>
            <a:ext cx="2314575" cy="1971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EXAMPLE: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892480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In the dihybrid test cross between homozygous dwarf pea plants with terminal flowers (</a:t>
            </a:r>
            <a:r>
              <a:rPr lang="en-US" sz="2400" dirty="0" err="1" smtClean="0"/>
              <a:t>ttaa</a:t>
            </a:r>
            <a:r>
              <a:rPr lang="en-US" sz="2400" dirty="0" smtClean="0"/>
              <a:t>) and heterozygous tall pea plants with axial flowers, the 208 offspring were:</a:t>
            </a:r>
          </a:p>
          <a:p>
            <a:r>
              <a:rPr lang="en-US" sz="2400" dirty="0" smtClean="0"/>
              <a:t>Tall with axial flowers= 55</a:t>
            </a:r>
          </a:p>
          <a:p>
            <a:r>
              <a:rPr lang="en-US" sz="2400" dirty="0" smtClean="0"/>
              <a:t>Tall with terminal flowers=51</a:t>
            </a:r>
          </a:p>
          <a:p>
            <a:r>
              <a:rPr lang="en-US" sz="2400" dirty="0" smtClean="0"/>
              <a:t>Dwarf with axial flowers=49</a:t>
            </a:r>
          </a:p>
          <a:p>
            <a:r>
              <a:rPr lang="en-US" sz="2400" dirty="0" smtClean="0"/>
              <a:t>Dwarf with terminal flowers=53</a:t>
            </a:r>
          </a:p>
          <a:p>
            <a:pPr marL="457200" indent="-457200">
              <a:buAutoNum type="alphaLcParenR"/>
            </a:pPr>
            <a:r>
              <a:rPr lang="en-US" sz="2400" dirty="0" smtClean="0"/>
              <a:t>What is meant by the term ‘test cross’?</a:t>
            </a:r>
          </a:p>
          <a:p>
            <a:pPr marL="457200" indent="-457200">
              <a:buAutoNum type="alphaLcParenR"/>
            </a:pPr>
            <a:r>
              <a:rPr lang="en-US" sz="2400" dirty="0" smtClean="0"/>
              <a:t>Use the X2 test to determine whether or not the difference between these observed results and the expected results is significant.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Calculate E= Total no of offspring/ ratio total x predicted ratio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             =  208/ 4x1= 52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866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" y="10811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Answers: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712968" cy="4525963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en-US" sz="2800" b="1" dirty="0" smtClean="0"/>
              <a:t>It is a genetic cross between a homozygous dominant or and heterozygous dominant and a homozygous recessive. Useful in determining the genotype of the parent showing the dominant phenotype. (Tt or TT).</a:t>
            </a:r>
          </a:p>
          <a:p>
            <a:pPr marL="514350" indent="-514350">
              <a:buAutoNum type="alphaLcParenR"/>
            </a:pPr>
            <a:r>
              <a:rPr lang="en-US" sz="2800" b="1" dirty="0" smtClean="0"/>
              <a:t>First calculate X2 </a:t>
            </a:r>
          </a:p>
          <a:p>
            <a:pPr marL="514350" indent="-514350">
              <a:buAutoNum type="alphaLcParenR"/>
            </a:pPr>
            <a:endParaRPr lang="ru-RU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83885"/>
              </p:ext>
            </p:extLst>
          </p:nvPr>
        </p:nvGraphicFramePr>
        <p:xfrm>
          <a:off x="107504" y="3563377"/>
          <a:ext cx="8928993" cy="274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468">
                  <a:extLst>
                    <a:ext uri="{9D8B030D-6E8A-4147-A177-3AD203B41FA5}">
                      <a16:colId xmlns:a16="http://schemas.microsoft.com/office/drawing/2014/main" xmlns="" val="2210852939"/>
                    </a:ext>
                  </a:extLst>
                </a:gridCol>
                <a:gridCol w="1114377">
                  <a:extLst>
                    <a:ext uri="{9D8B030D-6E8A-4147-A177-3AD203B41FA5}">
                      <a16:colId xmlns:a16="http://schemas.microsoft.com/office/drawing/2014/main" xmlns="" val="1824284509"/>
                    </a:ext>
                  </a:extLst>
                </a:gridCol>
                <a:gridCol w="1140527">
                  <a:extLst>
                    <a:ext uri="{9D8B030D-6E8A-4147-A177-3AD203B41FA5}">
                      <a16:colId xmlns:a16="http://schemas.microsoft.com/office/drawing/2014/main" xmlns="" val="1085454192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xmlns="" val="3285340453"/>
                    </a:ext>
                  </a:extLst>
                </a:gridCol>
                <a:gridCol w="581167">
                  <a:extLst>
                    <a:ext uri="{9D8B030D-6E8A-4147-A177-3AD203B41FA5}">
                      <a16:colId xmlns:a16="http://schemas.microsoft.com/office/drawing/2014/main" xmlns="" val="240548799"/>
                    </a:ext>
                  </a:extLst>
                </a:gridCol>
                <a:gridCol w="970833">
                  <a:extLst>
                    <a:ext uri="{9D8B030D-6E8A-4147-A177-3AD203B41FA5}">
                      <a16:colId xmlns:a16="http://schemas.microsoft.com/office/drawing/2014/main" xmlns="" val="3313805542"/>
                    </a:ext>
                  </a:extLst>
                </a:gridCol>
                <a:gridCol w="1344230">
                  <a:extLst>
                    <a:ext uri="{9D8B030D-6E8A-4147-A177-3AD203B41FA5}">
                      <a16:colId xmlns:a16="http://schemas.microsoft.com/office/drawing/2014/main" xmlns="" val="2766964566"/>
                    </a:ext>
                  </a:extLst>
                </a:gridCol>
                <a:gridCol w="1568267">
                  <a:extLst>
                    <a:ext uri="{9D8B030D-6E8A-4147-A177-3AD203B41FA5}">
                      <a16:colId xmlns:a16="http://schemas.microsoft.com/office/drawing/2014/main" xmlns="" val="1015002162"/>
                    </a:ext>
                  </a:extLst>
                </a:gridCol>
              </a:tblGrid>
              <a:tr h="458414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ratio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Observed number,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</a:p>
                    <a:p>
                      <a:r>
                        <a:rPr lang="en-US" dirty="0" smtClean="0"/>
                        <a:t>number,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O-E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(O-E)2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X2= </a:t>
                      </a:r>
                      <a:r>
                        <a:rPr lang="en-US" u="sng" dirty="0" smtClean="0"/>
                        <a:t>(O-E)2</a:t>
                      </a:r>
                    </a:p>
                    <a:p>
                      <a:r>
                        <a:rPr lang="en-US" smtClean="0"/>
                        <a:t>            E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X2= </a:t>
                      </a:r>
                      <a:r>
                        <a:rPr lang="el-GR" u="sng" dirty="0" smtClean="0"/>
                        <a:t>Σ</a:t>
                      </a:r>
                      <a:r>
                        <a:rPr lang="en-US" u="sng" dirty="0" smtClean="0"/>
                        <a:t>(O-E)2</a:t>
                      </a:r>
                    </a:p>
                    <a:p>
                      <a:r>
                        <a:rPr lang="en-US" dirty="0" smtClean="0"/>
                        <a:t>              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7455181"/>
                  </a:ext>
                </a:extLst>
              </a:tr>
              <a:tr h="458414">
                <a:tc>
                  <a:txBody>
                    <a:bodyPr/>
                    <a:lstStyle/>
                    <a:p>
                      <a:r>
                        <a:rPr lang="en-US" dirty="0" smtClean="0"/>
                        <a:t>Tt Aa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6387504"/>
                  </a:ext>
                </a:extLst>
              </a:tr>
              <a:tr h="458414">
                <a:tc>
                  <a:txBody>
                    <a:bodyPr/>
                    <a:lstStyle/>
                    <a:p>
                      <a:r>
                        <a:rPr lang="en-US" dirty="0" smtClean="0"/>
                        <a:t>TT aa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4681264"/>
                  </a:ext>
                </a:extLst>
              </a:tr>
              <a:tr h="4584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ttAa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8445938"/>
                  </a:ext>
                </a:extLst>
              </a:tr>
              <a:tr h="4584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ttaa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21663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627" y="6292490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X2 = 0.384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276774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63" y="399802"/>
            <a:ext cx="9123445" cy="122899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Looking at the table showing the degrees of freedom: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700" dirty="0" smtClean="0"/>
              <a:t>(</a:t>
            </a:r>
            <a:r>
              <a:rPr lang="en-US" sz="2700" b="1" dirty="0" smtClean="0"/>
              <a:t>There are 4 categories so n-1= 3 degrees of freedom</a:t>
            </a:r>
            <a:r>
              <a:rPr lang="en-US" sz="2700" dirty="0" smtClean="0"/>
              <a:t>)          </a:t>
            </a:r>
            <a:r>
              <a:rPr lang="en-US" sz="2700" dirty="0" smtClean="0">
                <a:solidFill>
                  <a:srgbClr val="C00000"/>
                </a:solidFill>
              </a:rPr>
              <a:t>P value</a:t>
            </a:r>
            <a:endParaRPr lang="ru-RU" sz="2700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32856"/>
            <a:ext cx="9154536" cy="18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3651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value of X (t-calculated) is smaller than the critical value (t-critical)</a:t>
            </a:r>
          </a:p>
          <a:p>
            <a:r>
              <a:rPr lang="en-US" sz="2400" b="1" dirty="0" smtClean="0"/>
              <a:t>Therefore, the differences between observed and expected are due to chance. They are </a:t>
            </a:r>
            <a:r>
              <a:rPr lang="en-US" sz="2400" b="1" smtClean="0"/>
              <a:t>NOT significant. </a:t>
            </a:r>
            <a:endParaRPr lang="ru-RU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00192" y="2060848"/>
            <a:ext cx="1080120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0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www.biologycorner.com/wp-content/uploads/corn_dihybrid_01.jpg"/>
          <p:cNvPicPr>
            <a:picLocks noChangeAspect="1" noChangeArrowheads="1"/>
          </p:cNvPicPr>
          <p:nvPr/>
        </p:nvPicPr>
        <p:blipFill>
          <a:blip r:embed="rId2"/>
          <a:srcRect l="4975" r="5493"/>
          <a:stretch>
            <a:fillRect/>
          </a:stretch>
        </p:blipFill>
        <p:spPr bwMode="auto">
          <a:xfrm>
            <a:off x="-357222" y="1214422"/>
            <a:ext cx="8999730" cy="285752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715404" y="1643050"/>
            <a:ext cx="4285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</a:p>
          <a:p>
            <a:r>
              <a:rPr lang="en-US" sz="2000" dirty="0" smtClean="0"/>
              <a:t>2</a:t>
            </a:r>
          </a:p>
          <a:p>
            <a:r>
              <a:rPr lang="en-US" sz="2000" dirty="0" smtClean="0"/>
              <a:t>3</a:t>
            </a:r>
          </a:p>
          <a:p>
            <a:r>
              <a:rPr lang="en-US" sz="2000" dirty="0" smtClean="0"/>
              <a:t>4</a:t>
            </a:r>
          </a:p>
          <a:p>
            <a:r>
              <a:rPr lang="en-US" sz="2000" dirty="0" smtClean="0"/>
              <a:t>5</a:t>
            </a:r>
            <a:endParaRPr lang="en-US" sz="2000" dirty="0"/>
          </a:p>
        </p:txBody>
      </p:sp>
      <p:pic>
        <p:nvPicPr>
          <p:cNvPr id="45060" name="Picture 4" descr="http://www.biologycorner.com/wp-content/uploads/corn_dihybrid_closeu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152900"/>
            <a:ext cx="3648075" cy="2705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59632" y="1886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 for extra question – </a:t>
            </a:r>
            <a:r>
              <a:rPr lang="en-US" smtClean="0"/>
              <a:t>Faster students. </a:t>
            </a:r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Student’s T- Test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Test the difference between two means.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</a:t>
            </a:r>
            <a:r>
              <a:rPr lang="en-US" sz="3600" dirty="0" smtClean="0"/>
              <a:t>he</a:t>
            </a:r>
            <a:r>
              <a:rPr lang="en-US" sz="3600" dirty="0"/>
              <a:t> </a:t>
            </a:r>
            <a:r>
              <a:rPr lang="en-US" sz="3600" b="1" dirty="0"/>
              <a:t>t test</a:t>
            </a:r>
            <a:r>
              <a:rPr lang="en-US" sz="3600" dirty="0"/>
              <a:t> determines a probability that two populations are the same with respect to the variable tested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will revise the T-Test in term 4.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can watch the following video if you do not want to wait</a:t>
            </a:r>
          </a:p>
          <a:p>
            <a:endParaRPr lang="en-US" sz="3600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www.youtube.com/watch?v=pTmLQvMM-1M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54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Vocabulary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90730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Null hypothesis, </a:t>
            </a:r>
            <a:r>
              <a:rPr lang="en-US" sz="4400" b="1" dirty="0" smtClean="0">
                <a:solidFill>
                  <a:srgbClr val="00B050"/>
                </a:solidFill>
              </a:rPr>
              <a:t>alternate hypothesis</a:t>
            </a:r>
            <a:r>
              <a:rPr lang="en-US" sz="4400" b="1" dirty="0" smtClean="0"/>
              <a:t>, </a:t>
            </a:r>
            <a:r>
              <a:rPr lang="en-US" sz="4400" b="1" dirty="0" smtClean="0">
                <a:solidFill>
                  <a:srgbClr val="FF0000"/>
                </a:solidFill>
              </a:rPr>
              <a:t>accept</a:t>
            </a:r>
            <a:r>
              <a:rPr lang="en-US" sz="4400" b="1" dirty="0" smtClean="0"/>
              <a:t>, reject, </a:t>
            </a:r>
            <a:r>
              <a:rPr lang="en-US" sz="4400" b="1" dirty="0" smtClean="0">
                <a:solidFill>
                  <a:srgbClr val="FF0000"/>
                </a:solidFill>
              </a:rPr>
              <a:t>expected,</a:t>
            </a:r>
            <a:r>
              <a:rPr lang="en-US" sz="4400" b="1" dirty="0" smtClean="0"/>
              <a:t> observed, disproved, </a:t>
            </a:r>
            <a:r>
              <a:rPr lang="en-US" sz="4400" b="1" dirty="0" smtClean="0">
                <a:solidFill>
                  <a:srgbClr val="00B050"/>
                </a:solidFill>
              </a:rPr>
              <a:t>prove</a:t>
            </a:r>
            <a:r>
              <a:rPr lang="en-US" sz="4400" b="1" dirty="0" smtClean="0"/>
              <a:t>, sum,  </a:t>
            </a:r>
            <a:r>
              <a:rPr lang="en-US" sz="4400" b="1" dirty="0" smtClean="0">
                <a:solidFill>
                  <a:srgbClr val="0070C0"/>
                </a:solidFill>
              </a:rPr>
              <a:t>squared</a:t>
            </a:r>
            <a:r>
              <a:rPr lang="en-US" sz="4400" b="1" dirty="0" smtClean="0"/>
              <a:t>, nullify, </a:t>
            </a:r>
            <a:r>
              <a:rPr lang="en-US" sz="4400" b="1" dirty="0" smtClean="0">
                <a:solidFill>
                  <a:srgbClr val="FF0000"/>
                </a:solidFill>
              </a:rPr>
              <a:t>critical value</a:t>
            </a:r>
            <a:r>
              <a:rPr lang="en-US" sz="4400" b="1" dirty="0" smtClean="0"/>
              <a:t>, degrees of </a:t>
            </a:r>
            <a:r>
              <a:rPr lang="en-US" sz="4400" b="1" dirty="0" smtClean="0">
                <a:solidFill>
                  <a:srgbClr val="0070C0"/>
                </a:solidFill>
              </a:rPr>
              <a:t>freedom</a:t>
            </a:r>
            <a:r>
              <a:rPr lang="en-US" sz="4400" b="1" dirty="0" smtClean="0"/>
              <a:t>, </a:t>
            </a:r>
            <a:r>
              <a:rPr lang="en-US" sz="4400" b="1" dirty="0">
                <a:solidFill>
                  <a:srgbClr val="00B050"/>
                </a:solidFill>
              </a:rPr>
              <a:t>s</a:t>
            </a:r>
            <a:r>
              <a:rPr lang="en-US" sz="4400" b="1" dirty="0" smtClean="0">
                <a:solidFill>
                  <a:srgbClr val="00B050"/>
                </a:solidFill>
              </a:rPr>
              <a:t>ignificant statistical deviation</a:t>
            </a:r>
            <a:r>
              <a:rPr lang="en-US" sz="4400" b="1" dirty="0" smtClean="0"/>
              <a:t>, probability, </a:t>
            </a:r>
            <a:r>
              <a:rPr lang="en-US" sz="4400" b="1" dirty="0" smtClean="0">
                <a:solidFill>
                  <a:srgbClr val="0070C0"/>
                </a:solidFill>
              </a:rPr>
              <a:t>by chance</a:t>
            </a:r>
            <a:r>
              <a:rPr lang="en-US" sz="4400" b="1" dirty="0"/>
              <a:t>.</a:t>
            </a:r>
            <a:r>
              <a:rPr lang="en-US" sz="4400" b="1" dirty="0" smtClean="0"/>
              <a:t> </a:t>
            </a:r>
            <a:endParaRPr lang="ru-RU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4936" y="899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KNOW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3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404664"/>
            <a:ext cx="856895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400" b="1" dirty="0">
                <a:solidFill>
                  <a:srgbClr val="7030A0"/>
                </a:solidFill>
                <a:latin typeface="Philosopher"/>
              </a:rPr>
              <a:t>Null </a:t>
            </a:r>
            <a:r>
              <a:rPr lang="en-US" sz="4400" b="1" dirty="0" smtClean="0">
                <a:solidFill>
                  <a:srgbClr val="7030A0"/>
                </a:solidFill>
                <a:latin typeface="Philosopher"/>
              </a:rPr>
              <a:t>Hypothesis</a:t>
            </a:r>
            <a:endParaRPr lang="en-US" sz="4400" dirty="0">
              <a:solidFill>
                <a:srgbClr val="7030A0"/>
              </a:solidFill>
              <a:latin typeface="Philosopher"/>
            </a:endParaRPr>
          </a:p>
          <a:p>
            <a:pPr fontAlgn="base"/>
            <a:r>
              <a:rPr lang="en-US" sz="2400" dirty="0">
                <a:latin typeface="PT Sans"/>
              </a:rPr>
              <a:t>The null </a:t>
            </a:r>
            <a:r>
              <a:rPr lang="en-US" sz="2400" dirty="0" smtClean="0">
                <a:latin typeface="PT Sans"/>
              </a:rPr>
              <a:t>hypothesis (H</a:t>
            </a:r>
            <a:r>
              <a:rPr lang="en-US" sz="2400" baseline="-25000" dirty="0" smtClean="0">
                <a:latin typeface="inherit"/>
              </a:rPr>
              <a:t>0</a:t>
            </a:r>
            <a:r>
              <a:rPr lang="en-US" sz="2400" dirty="0" smtClean="0">
                <a:latin typeface="PT Sans"/>
              </a:rPr>
              <a:t>)is </a:t>
            </a:r>
            <a:r>
              <a:rPr lang="en-US" sz="2400" dirty="0">
                <a:latin typeface="PT Sans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PT Sans"/>
              </a:rPr>
              <a:t>commonly accepted </a:t>
            </a:r>
            <a:r>
              <a:rPr lang="en-US" sz="2400" dirty="0">
                <a:latin typeface="PT Sans"/>
              </a:rPr>
              <a:t>fact; it is the opposite of the </a:t>
            </a:r>
            <a:r>
              <a:rPr lang="en-US" sz="2400" b="1" dirty="0">
                <a:solidFill>
                  <a:srgbClr val="FF0000"/>
                </a:solidFill>
                <a:latin typeface="inherit"/>
              </a:rPr>
              <a:t>alternate </a:t>
            </a:r>
            <a:r>
              <a:rPr lang="en-US" sz="2400" b="1" dirty="0" smtClean="0">
                <a:solidFill>
                  <a:srgbClr val="FF0000"/>
                </a:solidFill>
                <a:latin typeface="inherit"/>
              </a:rPr>
              <a:t>hypothesis </a:t>
            </a:r>
            <a:r>
              <a:rPr lang="en-US" sz="2400" b="1" dirty="0" smtClean="0">
                <a:latin typeface="inherit"/>
              </a:rPr>
              <a:t>(</a:t>
            </a:r>
            <a:r>
              <a:rPr lang="en-US" sz="2400" dirty="0" smtClean="0">
                <a:latin typeface="inherit"/>
              </a:rPr>
              <a:t>H</a:t>
            </a:r>
            <a:r>
              <a:rPr lang="en-US" sz="2400" baseline="-25000" dirty="0" smtClean="0">
                <a:latin typeface="inherit"/>
              </a:rPr>
              <a:t>a</a:t>
            </a:r>
            <a:r>
              <a:rPr lang="en-US" sz="2400" dirty="0" smtClean="0">
                <a:latin typeface="inherit"/>
              </a:rPr>
              <a:t>)</a:t>
            </a:r>
            <a:r>
              <a:rPr lang="en-US" sz="2400" dirty="0" smtClean="0">
                <a:latin typeface="PT Sans"/>
              </a:rPr>
              <a:t>. </a:t>
            </a:r>
            <a:r>
              <a:rPr lang="en-US" sz="2400" dirty="0">
                <a:latin typeface="PT Sans"/>
              </a:rPr>
              <a:t>Researchers work to reject, nullify or disprove the null hypothesis. Researchers come up with an </a:t>
            </a:r>
            <a:r>
              <a:rPr lang="en-US" sz="2400" b="1" dirty="0">
                <a:solidFill>
                  <a:srgbClr val="FF0000"/>
                </a:solidFill>
                <a:latin typeface="PT Sans"/>
              </a:rPr>
              <a:t>alternate hypothesis</a:t>
            </a:r>
            <a:r>
              <a:rPr lang="en-US" sz="2400" dirty="0">
                <a:latin typeface="PT Sans"/>
              </a:rPr>
              <a:t>, one that they think explains a phenomenon, and then work to </a:t>
            </a:r>
            <a:r>
              <a:rPr lang="en-US" sz="2400" dirty="0">
                <a:latin typeface="inherit"/>
              </a:rPr>
              <a:t>reject the null hypothesis</a:t>
            </a:r>
            <a:r>
              <a:rPr lang="en-US" sz="2400" dirty="0">
                <a:latin typeface="PT Sans"/>
              </a:rPr>
              <a:t>.</a:t>
            </a:r>
          </a:p>
          <a:p>
            <a:pPr fontAlgn="base"/>
            <a:r>
              <a:rPr lang="en-US" sz="2400" dirty="0">
                <a:latin typeface="Philosopher"/>
              </a:rPr>
              <a:t>Why is it Called the “Null”?</a:t>
            </a:r>
          </a:p>
          <a:p>
            <a:pPr fontAlgn="base"/>
            <a:r>
              <a:rPr lang="en-US" sz="2400" dirty="0">
                <a:latin typeface="PT Sans"/>
              </a:rPr>
              <a:t>The word “null” in this context means that it’s a commonly accepted fact that researchers work to </a:t>
            </a:r>
            <a:r>
              <a:rPr lang="en-US" sz="2400" b="1" i="1" dirty="0">
                <a:solidFill>
                  <a:srgbClr val="FF0000"/>
                </a:solidFill>
                <a:latin typeface="inherit"/>
              </a:rPr>
              <a:t>nullify</a:t>
            </a:r>
            <a:r>
              <a:rPr lang="en-US" sz="2400" dirty="0">
                <a:latin typeface="PT Sans"/>
              </a:rPr>
              <a:t>. It doesn’t mean that the statement is null itself! </a:t>
            </a:r>
            <a:endParaRPr lang="en-US" sz="2400" b="0" i="0" dirty="0">
              <a:effectLst/>
              <a:latin typeface="PT Sans"/>
            </a:endParaRPr>
          </a:p>
        </p:txBody>
      </p:sp>
      <p:pic>
        <p:nvPicPr>
          <p:cNvPr id="26626" name="Picture 2" descr="User av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531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32240" y="1886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KNOW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09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96" y="332656"/>
            <a:ext cx="91085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so long ago, people believed that the world was flat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Null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hypothesis, 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 world is flat.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Alternate hypothesis: The world is round.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Several scientists, including Copernicus, set out to disprove the null hypothesis. This eventually led to the rejection of the null and the acceptance of the alternate. Most people accepted it — the ones that didn’t created the Flat Earth Society!. What would have happened if Copernicus had not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disproved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and merely proved the alternate? No one would have listened to him. In order to change people’s thinking, he first had to prove that their thinking was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4" name="Picture 4" descr="http://cdn.iflscience.com/images/821d5d1d-59c8-541c-8550-9c4b989c5387/default-1511963289-cover-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12" y="4464341"/>
            <a:ext cx="4248472" cy="238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29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https://i.ytimg.com/vi/cpL38ZeIecE/maxresdefault.jpg"/>
          <p:cNvPicPr>
            <a:picLocks noChangeAspect="1" noChangeArrowheads="1"/>
          </p:cNvPicPr>
          <p:nvPr/>
        </p:nvPicPr>
        <p:blipFill>
          <a:blip r:embed="rId2"/>
          <a:srcRect l="45855" t="46419" r="7267" b="6348"/>
          <a:stretch>
            <a:fillRect/>
          </a:stretch>
        </p:blipFill>
        <p:spPr bwMode="auto">
          <a:xfrm>
            <a:off x="-1" y="1000108"/>
            <a:ext cx="9075447" cy="514353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28572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NULL</a:t>
            </a:r>
            <a:r>
              <a:rPr lang="en-US" sz="4000" b="1" dirty="0" smtClean="0"/>
              <a:t> and </a:t>
            </a:r>
            <a:r>
              <a:rPr lang="en-US" sz="4000" b="1" dirty="0" smtClean="0">
                <a:solidFill>
                  <a:srgbClr val="00B050"/>
                </a:solidFill>
              </a:rPr>
              <a:t>ALTERNATIVE</a:t>
            </a:r>
            <a:r>
              <a:rPr lang="en-US" sz="4000" b="1" dirty="0" smtClean="0"/>
              <a:t> HYPOTHESIS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28384" y="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KNOW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Null hypothesis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52" y="1307688"/>
            <a:ext cx="3500462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There is no statistical significant difference between the expected and the observed data.</a:t>
            </a:r>
            <a:endParaRPr lang="ru-RU" dirty="0"/>
          </a:p>
        </p:txBody>
      </p:sp>
      <p:pic>
        <p:nvPicPr>
          <p:cNvPr id="2050" name="Picture 2" descr="C:\Users\Admin\Desktop\2008_03_10_null_hypothesi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6314" y="1052736"/>
            <a:ext cx="5527686" cy="552768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732240" y="1886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KNOW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Why do we need the Chi Square test?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85860"/>
            <a:ext cx="390048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It is a means of testing if there is any </a:t>
            </a:r>
            <a:r>
              <a:rPr lang="en-US" b="1" dirty="0" smtClean="0">
                <a:solidFill>
                  <a:srgbClr val="FF0000"/>
                </a:solidFill>
              </a:rPr>
              <a:t>significant statistical deviation </a:t>
            </a:r>
            <a:r>
              <a:rPr lang="en-US" dirty="0" smtClean="0"/>
              <a:t>between the observed and expected data.  Is it by chance or is there a reason? </a:t>
            </a:r>
            <a:endParaRPr lang="ru-RU" dirty="0"/>
          </a:p>
        </p:txBody>
      </p:sp>
      <p:pic>
        <p:nvPicPr>
          <p:cNvPr id="1026" name="Picture 2" descr="C:\Users\Admin\Desktop\загруженное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6198" y="1357298"/>
            <a:ext cx="4867802" cy="341472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12360" y="26197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KNOW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Expected genetic outcomes.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dirty="0" smtClean="0"/>
              <a:t>Formulate a null hypothesis for each.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9151" y="1628800"/>
            <a:ext cx="79928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>
                <a:solidFill>
                  <a:srgbClr val="0070C0"/>
                </a:solidFill>
              </a:rPr>
              <a:t>Bb x Bb = </a:t>
            </a:r>
            <a:r>
              <a:rPr lang="en-ZA" sz="4400" dirty="0" smtClean="0">
                <a:solidFill>
                  <a:srgbClr val="0070C0"/>
                </a:solidFill>
              </a:rPr>
              <a:t>BB:2Bb:bb = 3:1</a:t>
            </a:r>
          </a:p>
          <a:p>
            <a:r>
              <a:rPr lang="en-ZA" sz="4400" dirty="0"/>
              <a:t>Bb X bb = </a:t>
            </a:r>
            <a:r>
              <a:rPr lang="en-ZA" sz="4400" dirty="0" err="1" smtClean="0"/>
              <a:t>Bb:bb</a:t>
            </a:r>
            <a:r>
              <a:rPr lang="en-ZA" sz="4400" dirty="0" smtClean="0"/>
              <a:t> = 1:1</a:t>
            </a:r>
          </a:p>
          <a:p>
            <a:r>
              <a:rPr lang="en-ZA" sz="4400" dirty="0" err="1" smtClean="0"/>
              <a:t>RrGg</a:t>
            </a:r>
            <a:r>
              <a:rPr lang="en-ZA" sz="4400" dirty="0" smtClean="0"/>
              <a:t> x </a:t>
            </a:r>
            <a:r>
              <a:rPr lang="en-ZA" sz="4400" dirty="0" err="1" smtClean="0"/>
              <a:t>RrGg</a:t>
            </a:r>
            <a:r>
              <a:rPr lang="en-ZA" sz="4400" dirty="0" smtClean="0"/>
              <a:t>  = 9:3:3:1</a:t>
            </a:r>
            <a:endParaRPr lang="en-US" sz="4400" dirty="0"/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 t="47657"/>
          <a:stretch/>
        </p:blipFill>
        <p:spPr bwMode="auto">
          <a:xfrm>
            <a:off x="4932039" y="3573016"/>
            <a:ext cx="392588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0168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62872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Formula 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30003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3222" y="1428736"/>
            <a:ext cx="6220778" cy="459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00562" y="1714488"/>
            <a:ext cx="364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Chi squared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286248" y="2643182"/>
            <a:ext cx="364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SUM OF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357686" y="3929066"/>
            <a:ext cx="364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Observed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286248" y="5000636"/>
            <a:ext cx="364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Expected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084168" y="260648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Will be given – understand how to use. 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468E0AFE49AF84DA0B39251DCC74C2C" ma:contentTypeVersion="12" ma:contentTypeDescription="Создание документа." ma:contentTypeScope="" ma:versionID="3cb4353ab7a9cdc65a7af4229aa93b5a">
  <xsd:schema xmlns:xsd="http://www.w3.org/2001/XMLSchema" xmlns:xs="http://www.w3.org/2001/XMLSchema" xmlns:p="http://schemas.microsoft.com/office/2006/metadata/properties" xmlns:ns2="9bf17113-51c2-4165-8241-9d60f8792840" xmlns:ns3="756d82ac-0262-4c3d-a838-f796e5aba9a3" targetNamespace="http://schemas.microsoft.com/office/2006/metadata/properties" ma:root="true" ma:fieldsID="7cea2624c121e92ff18be062444bd54c" ns2:_="" ns3:_="">
    <xsd:import namespace="9bf17113-51c2-4165-8241-9d60f8792840"/>
    <xsd:import namespace="756d82ac-0262-4c3d-a838-f796e5aba9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17113-51c2-4165-8241-9d60f87928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6d82ac-0262-4c3d-a838-f796e5aba9a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E509AF-C5E9-4D55-8654-634D26E6C465}"/>
</file>

<file path=customXml/itemProps2.xml><?xml version="1.0" encoding="utf-8"?>
<ds:datastoreItem xmlns:ds="http://schemas.openxmlformats.org/officeDocument/2006/customXml" ds:itemID="{56C6BFC3-4ADC-490B-B8FE-FF37FA3A02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AB53-7488-4D20-9513-A2E6748F1006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145fd9d8-7112-49d5-9b13-1b5f4a44d6a3"/>
    <ds:schemaRef ds:uri="http://schemas.microsoft.com/office/infopath/2007/PartnerControls"/>
    <ds:schemaRef ds:uri="022ea249-3045-425c-894a-28c84f0550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6036</TotalTime>
  <Words>782</Words>
  <Application>Microsoft Macintosh PowerPoint</Application>
  <PresentationFormat>On-screen Show (4:3)</PresentationFormat>
  <Paragraphs>137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inherit</vt:lpstr>
      <vt:lpstr>Philosopher</vt:lpstr>
      <vt:lpstr>PT Sans</vt:lpstr>
      <vt:lpstr>Times New Roman</vt:lpstr>
      <vt:lpstr>Wingdings</vt:lpstr>
      <vt:lpstr>Arial</vt:lpstr>
      <vt:lpstr>Office Theme</vt:lpstr>
      <vt:lpstr>Slide</vt:lpstr>
      <vt:lpstr> Chi square test</vt:lpstr>
      <vt:lpstr>Vocabulary</vt:lpstr>
      <vt:lpstr>PowerPoint Presentation</vt:lpstr>
      <vt:lpstr>PowerPoint Presentation</vt:lpstr>
      <vt:lpstr>PowerPoint Presentation</vt:lpstr>
      <vt:lpstr>Null hypothesis</vt:lpstr>
      <vt:lpstr>Why do we need the Chi Square test?</vt:lpstr>
      <vt:lpstr>Expected genetic outcomes. Formulate a null hypothesis for each. </vt:lpstr>
      <vt:lpstr>Formula </vt:lpstr>
      <vt:lpstr>STEPS TO FOLLOW</vt:lpstr>
      <vt:lpstr>PowerPoint Presentation</vt:lpstr>
      <vt:lpstr>Degrees of freedom (outcomes -1 to determine critical value)</vt:lpstr>
      <vt:lpstr>The table and X2  </vt:lpstr>
      <vt:lpstr>The best way to learn something is to actually do it…</vt:lpstr>
      <vt:lpstr>EXAMPLE:</vt:lpstr>
      <vt:lpstr>Answers:</vt:lpstr>
      <vt:lpstr>Looking at the table showing the degrees of freedom:  (There are 4 categories so n-1= 3 degrees of freedom)          P value</vt:lpstr>
      <vt:lpstr>PowerPoint Presentation</vt:lpstr>
      <vt:lpstr>Student’s T- Test</vt:lpstr>
    </vt:vector>
  </TitlesOfParts>
  <Company>Hewlett-Packard Company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 square test</dc:title>
  <dc:creator>Admin</dc:creator>
  <cp:lastModifiedBy>Caroline Crisp</cp:lastModifiedBy>
  <cp:revision>48</cp:revision>
  <dcterms:created xsi:type="dcterms:W3CDTF">2015-01-22T02:15:55Z</dcterms:created>
  <dcterms:modified xsi:type="dcterms:W3CDTF">2021-01-10T08:26:21Z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0x0101005468E0AFE49AF84DA0B39251DCC74C2C</vt:lpwstr>
  </property>
</Properties>
</file>