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Oswald" panose="00000500000000000000" pitchFamily="2" charset="-52"/>
      <p:regular r:id="rId38"/>
      <p:bold r:id="rId39"/>
    </p:embeddedFont>
    <p:embeddedFont>
      <p:font typeface="Philosopher" panose="020B0604020202020204" charset="-52"/>
      <p:regular r:id="rId40"/>
      <p:bold r:id="rId41"/>
      <p:italic r:id="rId42"/>
      <p:boldItalic r:id="rId43"/>
    </p:embeddedFont>
    <p:embeddedFont>
      <p:font typeface="PT Sans" panose="020B0503020203020204" pitchFamily="34" charset="-52"/>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28193F-DA02-4133-8304-8BC8CDEA57A0}">
  <a:tblStyle styleId="{BB28193F-DA02-4133-8304-8BC8CDEA57A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73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SLIDES_API77179193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SLIDES_API77179193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SLIDES_API77179193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7201c86fa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7201c86fa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b7201c86fa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SLIDES_API90533307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SLIDES_API90533307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SLIDES_API90533307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SLIDES_API929132002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SLIDES_API92913200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SLIDES_API92913200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7201c86fa_1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7201c86fa_1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b7201c86fa_1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b7201c86fa_1_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b7201c86fa_1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gb7201c86fa_1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SLIDES_API1354361335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SLIDES_API135436133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SLIDES_API1354361335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7201c86fa_1_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b7201c86fa_1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b7201c86fa_1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SLIDES_API996338442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SLIDES_API99633844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SLIDES_API99633844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b7201c86fa_1_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b7201c86fa_1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gb7201c86fa_1_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SLIDES_API311682788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SLIDES_API311682788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SLIDES_API311682788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SLIDES_API1232751166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SLIDES_API1232751166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SLIDES_API1232751166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9" name="Google Shape;39;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WXPBoFDqNVk"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5.jpg"/><Relationship Id="rId4" Type="http://schemas.openxmlformats.org/officeDocument/2006/relationships/hyperlink" Target="https://www.youtube.com/watch?v=2QeDRsxSF9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4.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2693900" y="195950"/>
            <a:ext cx="5094900" cy="617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7030A0"/>
              </a:buClr>
              <a:buSzPts val="3959"/>
              <a:buFont typeface="Calibri"/>
              <a:buNone/>
            </a:pPr>
            <a:r>
              <a:rPr lang="en-US" sz="3959" b="1">
                <a:solidFill>
                  <a:srgbClr val="7030A0"/>
                </a:solidFill>
              </a:rPr>
              <a:t>Chi square test</a:t>
            </a:r>
            <a:endParaRPr sz="3959" b="1">
              <a:solidFill>
                <a:srgbClr val="7030A0"/>
              </a:solidFill>
            </a:endParaRPr>
          </a:p>
        </p:txBody>
      </p:sp>
      <p:pic>
        <p:nvPicPr>
          <p:cNvPr id="89" name="Google Shape;89;p13" descr="C:\Users\Admin\Desktop\fishing-net.gif"/>
          <p:cNvPicPr preferRelativeResize="0"/>
          <p:nvPr/>
        </p:nvPicPr>
        <p:blipFill rotWithShape="1">
          <a:blip r:embed="rId3">
            <a:alphaModFix/>
          </a:blip>
          <a:srcRect/>
          <a:stretch/>
        </p:blipFill>
        <p:spPr>
          <a:xfrm>
            <a:off x="356715" y="2348880"/>
            <a:ext cx="6643702" cy="4054014"/>
          </a:xfrm>
          <a:prstGeom prst="rect">
            <a:avLst/>
          </a:prstGeom>
          <a:noFill/>
          <a:ln>
            <a:noFill/>
          </a:ln>
        </p:spPr>
      </p:pic>
      <p:pic>
        <p:nvPicPr>
          <p:cNvPr id="90" name="Google Shape;90;p13" descr="C:\Users\Admin\Desktop\chi.jpg"/>
          <p:cNvPicPr preferRelativeResize="0"/>
          <p:nvPr/>
        </p:nvPicPr>
        <p:blipFill rotWithShape="1">
          <a:blip r:embed="rId4">
            <a:alphaModFix/>
          </a:blip>
          <a:srcRect/>
          <a:stretch/>
        </p:blipFill>
        <p:spPr>
          <a:xfrm>
            <a:off x="6118086" y="2414335"/>
            <a:ext cx="2413000" cy="2413000"/>
          </a:xfrm>
          <a:prstGeom prst="rect">
            <a:avLst/>
          </a:prstGeom>
          <a:noFill/>
          <a:ln>
            <a:noFill/>
          </a:ln>
        </p:spPr>
      </p:pic>
      <p:sp>
        <p:nvSpPr>
          <p:cNvPr id="91" name="Google Shape;91;p13"/>
          <p:cNvSpPr/>
          <p:nvPr/>
        </p:nvSpPr>
        <p:spPr>
          <a:xfrm>
            <a:off x="134700" y="813066"/>
            <a:ext cx="9144000" cy="18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0000"/>
                </a:solidFill>
                <a:latin typeface="Arial"/>
                <a:ea typeface="Arial"/>
                <a:cs typeface="Arial"/>
                <a:sym typeface="Arial"/>
              </a:rPr>
              <a:t>LEARNING OBJECTIVE</a:t>
            </a:r>
            <a:endParaRPr sz="1000"/>
          </a:p>
          <a:p>
            <a:pPr marL="0" marR="0" lvl="0" indent="0" algn="l" rtl="0">
              <a:spcBef>
                <a:spcPts val="0"/>
              </a:spcBef>
              <a:spcAft>
                <a:spcPts val="0"/>
              </a:spcAft>
              <a:buNone/>
            </a:pPr>
            <a:r>
              <a:rPr lang="en-US" sz="2400">
                <a:solidFill>
                  <a:schemeClr val="dk1"/>
                </a:solidFill>
                <a:latin typeface="Arial"/>
                <a:ea typeface="Arial"/>
                <a:cs typeface="Arial"/>
                <a:sym typeface="Arial"/>
              </a:rPr>
              <a:t>12.2.4.1:Use statistical methods to analyse the reliability  </a:t>
            </a: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US" sz="2400">
                <a:solidFill>
                  <a:schemeClr val="dk1"/>
                </a:solidFill>
                <a:latin typeface="Arial"/>
                <a:ea typeface="Arial"/>
                <a:cs typeface="Arial"/>
                <a:sym typeface="Arial"/>
              </a:rPr>
              <a:t>             of inheritance of traits ( χ² test)</a:t>
            </a:r>
            <a:endParaRPr sz="1000"/>
          </a:p>
          <a:p>
            <a:pPr marL="0" marR="0" lvl="0" indent="0" algn="l" rtl="0">
              <a:spcBef>
                <a:spcPts val="0"/>
              </a:spcBef>
              <a:spcAft>
                <a:spcPts val="0"/>
              </a:spcAft>
              <a:buNone/>
            </a:pPr>
            <a:r>
              <a:rPr lang="en-US" sz="2400">
                <a:solidFill>
                  <a:schemeClr val="dk1"/>
                </a:solidFill>
                <a:latin typeface="Arial"/>
                <a:ea typeface="Arial"/>
                <a:cs typeface="Arial"/>
                <a:sym typeface="Arial"/>
              </a:rPr>
              <a:t>              Accept or reject your null hypothesis. </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460913" y="1704775"/>
            <a:ext cx="27759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7030A0"/>
              </a:buClr>
              <a:buSzPts val="4400"/>
              <a:buFont typeface="Calibri"/>
              <a:buNone/>
            </a:pPr>
            <a:r>
              <a:rPr lang="en-US">
                <a:solidFill>
                  <a:srgbClr val="7030A0"/>
                </a:solidFill>
              </a:rPr>
              <a:t>Formula </a:t>
            </a:r>
            <a:endParaRPr>
              <a:solidFill>
                <a:srgbClr val="7030A0"/>
              </a:solidFill>
            </a:endParaRPr>
          </a:p>
        </p:txBody>
      </p:sp>
      <p:pic>
        <p:nvPicPr>
          <p:cNvPr id="154" name="Google Shape;154;p22"/>
          <p:cNvPicPr preferRelativeResize="0"/>
          <p:nvPr/>
        </p:nvPicPr>
        <p:blipFill rotWithShape="1">
          <a:blip r:embed="rId3">
            <a:alphaModFix/>
          </a:blip>
          <a:srcRect/>
          <a:stretch/>
        </p:blipFill>
        <p:spPr>
          <a:xfrm>
            <a:off x="3514725" y="1865726"/>
            <a:ext cx="5629275" cy="4158825"/>
          </a:xfrm>
          <a:prstGeom prst="rect">
            <a:avLst/>
          </a:prstGeom>
          <a:noFill/>
          <a:ln>
            <a:noFill/>
          </a:ln>
        </p:spPr>
      </p:pic>
      <p:sp>
        <p:nvSpPr>
          <p:cNvPr id="155" name="Google Shape;155;p22"/>
          <p:cNvSpPr txBox="1"/>
          <p:nvPr/>
        </p:nvSpPr>
        <p:spPr>
          <a:xfrm>
            <a:off x="4867962" y="1983913"/>
            <a:ext cx="36432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Chi squared</a:t>
            </a:r>
            <a:endParaRPr sz="3200">
              <a:solidFill>
                <a:schemeClr val="dk1"/>
              </a:solidFill>
              <a:latin typeface="Calibri"/>
              <a:ea typeface="Calibri"/>
              <a:cs typeface="Calibri"/>
              <a:sym typeface="Calibri"/>
            </a:endParaRPr>
          </a:p>
        </p:txBody>
      </p:sp>
      <p:sp>
        <p:nvSpPr>
          <p:cNvPr id="156" name="Google Shape;156;p22"/>
          <p:cNvSpPr txBox="1"/>
          <p:nvPr/>
        </p:nvSpPr>
        <p:spPr>
          <a:xfrm>
            <a:off x="4673098" y="2956470"/>
            <a:ext cx="36432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SUM OF</a:t>
            </a:r>
            <a:endParaRPr sz="3200">
              <a:solidFill>
                <a:schemeClr val="dk1"/>
              </a:solidFill>
              <a:latin typeface="Calibri"/>
              <a:ea typeface="Calibri"/>
              <a:cs typeface="Calibri"/>
              <a:sym typeface="Calibri"/>
            </a:endParaRPr>
          </a:p>
        </p:txBody>
      </p:sp>
      <p:sp>
        <p:nvSpPr>
          <p:cNvPr id="157" name="Google Shape;157;p22"/>
          <p:cNvSpPr txBox="1"/>
          <p:nvPr/>
        </p:nvSpPr>
        <p:spPr>
          <a:xfrm>
            <a:off x="4867886" y="4173991"/>
            <a:ext cx="36432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Observed</a:t>
            </a:r>
            <a:endParaRPr sz="3200">
              <a:solidFill>
                <a:schemeClr val="dk1"/>
              </a:solidFill>
              <a:latin typeface="Calibri"/>
              <a:ea typeface="Calibri"/>
              <a:cs typeface="Calibri"/>
              <a:sym typeface="Calibri"/>
            </a:endParaRPr>
          </a:p>
        </p:txBody>
      </p:sp>
      <p:sp>
        <p:nvSpPr>
          <p:cNvPr id="158" name="Google Shape;158;p22"/>
          <p:cNvSpPr txBox="1"/>
          <p:nvPr/>
        </p:nvSpPr>
        <p:spPr>
          <a:xfrm>
            <a:off x="4867886" y="5080011"/>
            <a:ext cx="36432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Expected</a:t>
            </a:r>
            <a:endParaRPr sz="3200">
              <a:solidFill>
                <a:schemeClr val="dk1"/>
              </a:solidFill>
              <a:latin typeface="Calibri"/>
              <a:ea typeface="Calibri"/>
              <a:cs typeface="Calibri"/>
              <a:sym typeface="Calibri"/>
            </a:endParaRPr>
          </a:p>
        </p:txBody>
      </p:sp>
      <p:sp>
        <p:nvSpPr>
          <p:cNvPr id="159" name="Google Shape;159;p22"/>
          <p:cNvSpPr txBox="1"/>
          <p:nvPr/>
        </p:nvSpPr>
        <p:spPr>
          <a:xfrm>
            <a:off x="4112813" y="946450"/>
            <a:ext cx="44331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0000"/>
                </a:solidFill>
                <a:latin typeface="Calibri"/>
                <a:ea typeface="Calibri"/>
                <a:cs typeface="Calibri"/>
                <a:sym typeface="Calibri"/>
              </a:rPr>
              <a:t>Will be given – understand how to use. </a:t>
            </a:r>
            <a:endParaRPr sz="2000" b="1">
              <a:solidFill>
                <a:srgbClr val="FF0000"/>
              </a:solidFill>
              <a:latin typeface="Calibri"/>
              <a:ea typeface="Calibri"/>
              <a:cs typeface="Calibri"/>
              <a:sym typeface="Calibri"/>
            </a:endParaRPr>
          </a:p>
        </p:txBody>
      </p:sp>
      <p:pic>
        <p:nvPicPr>
          <p:cNvPr id="160" name="Google Shape;160;p22"/>
          <p:cNvPicPr preferRelativeResize="0"/>
          <p:nvPr/>
        </p:nvPicPr>
        <p:blipFill>
          <a:blip r:embed="rId4">
            <a:alphaModFix/>
          </a:blip>
          <a:stretch>
            <a:fillRect/>
          </a:stretch>
        </p:blipFill>
        <p:spPr>
          <a:xfrm>
            <a:off x="183000" y="3031003"/>
            <a:ext cx="3331724" cy="114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228600" y="0"/>
            <a:ext cx="8229600" cy="762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dirty="0"/>
              <a:t>STEPS TO FOLLOW</a:t>
            </a:r>
            <a:endParaRPr dirty="0"/>
          </a:p>
        </p:txBody>
      </p:sp>
      <p:sp>
        <p:nvSpPr>
          <p:cNvPr id="166" name="Google Shape;166;p23"/>
          <p:cNvSpPr txBox="1">
            <a:spLocks noGrp="1"/>
          </p:cNvSpPr>
          <p:nvPr>
            <p:ph type="body" idx="1"/>
          </p:nvPr>
        </p:nvSpPr>
        <p:spPr>
          <a:xfrm>
            <a:off x="368750" y="1300850"/>
            <a:ext cx="8229600" cy="51975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720"/>
              <a:buChar char="•"/>
            </a:pPr>
            <a:r>
              <a:rPr lang="en-US" sz="2720" dirty="0"/>
              <a:t>Formulate null hypothesis.</a:t>
            </a:r>
            <a:endParaRPr lang="en-US" dirty="0"/>
          </a:p>
          <a:p>
            <a:pPr marL="342900" lvl="0" indent="-342900" algn="l" rtl="0">
              <a:lnSpc>
                <a:spcPct val="80000"/>
              </a:lnSpc>
              <a:spcBef>
                <a:spcPts val="544"/>
              </a:spcBef>
              <a:spcAft>
                <a:spcPts val="0"/>
              </a:spcAft>
              <a:buClr>
                <a:schemeClr val="dk1"/>
              </a:buClr>
              <a:buSzPts val="2720"/>
              <a:buChar char="•"/>
            </a:pPr>
            <a:r>
              <a:rPr lang="en-US" sz="2720" dirty="0"/>
              <a:t>Sort and </a:t>
            </a:r>
            <a:r>
              <a:rPr lang="en-US" sz="2720" dirty="0" err="1"/>
              <a:t>organise</a:t>
            </a:r>
            <a:r>
              <a:rPr lang="en-US" sz="2720" dirty="0"/>
              <a:t> data into a table with </a:t>
            </a:r>
            <a:endParaRPr lang="en-US" dirty="0"/>
          </a:p>
          <a:p>
            <a:pPr marL="342900" lvl="0" indent="-342900" algn="l" rtl="0">
              <a:lnSpc>
                <a:spcPct val="80000"/>
              </a:lnSpc>
              <a:spcBef>
                <a:spcPts val="544"/>
              </a:spcBef>
              <a:spcAft>
                <a:spcPts val="0"/>
              </a:spcAft>
              <a:buClr>
                <a:schemeClr val="dk1"/>
              </a:buClr>
              <a:buSzPts val="2720"/>
              <a:buNone/>
            </a:pPr>
            <a:r>
              <a:rPr lang="en-US" sz="2720" dirty="0"/>
              <a:t>     observed and expected results.</a:t>
            </a:r>
            <a:endParaRPr lang="en-US" dirty="0"/>
          </a:p>
          <a:p>
            <a:pPr marL="342900" lvl="0" indent="-342900" algn="l" rtl="0">
              <a:lnSpc>
                <a:spcPct val="80000"/>
              </a:lnSpc>
              <a:spcBef>
                <a:spcPts val="544"/>
              </a:spcBef>
              <a:spcAft>
                <a:spcPts val="0"/>
              </a:spcAft>
              <a:buClr>
                <a:schemeClr val="dk1"/>
              </a:buClr>
              <a:buSzPts val="2720"/>
              <a:buChar char="•"/>
            </a:pPr>
            <a:r>
              <a:rPr lang="en-US" sz="2720" dirty="0"/>
              <a:t>Do the chi square test.</a:t>
            </a:r>
            <a:endParaRPr lang="en-US" dirty="0"/>
          </a:p>
          <a:p>
            <a:pPr marL="342900" lvl="0" indent="-342900" algn="l" rtl="0">
              <a:lnSpc>
                <a:spcPct val="80000"/>
              </a:lnSpc>
              <a:spcBef>
                <a:spcPts val="544"/>
              </a:spcBef>
              <a:spcAft>
                <a:spcPts val="0"/>
              </a:spcAft>
              <a:buClr>
                <a:schemeClr val="dk1"/>
              </a:buClr>
              <a:buSzPts val="2720"/>
              <a:buChar char="•"/>
            </a:pPr>
            <a:r>
              <a:rPr lang="en-US" sz="2720" dirty="0"/>
              <a:t>Determine the degrees of freedom. (</a:t>
            </a:r>
            <a:r>
              <a:rPr lang="en-US" sz="2720" b="1" dirty="0">
                <a:solidFill>
                  <a:srgbClr val="FF0000"/>
                </a:solidFill>
              </a:rPr>
              <a:t>outcomes – 1</a:t>
            </a:r>
            <a:r>
              <a:rPr lang="en-US" sz="2720" dirty="0"/>
              <a:t>)</a:t>
            </a:r>
            <a:endParaRPr lang="en-US" dirty="0"/>
          </a:p>
          <a:p>
            <a:pPr marL="342900" lvl="0" indent="-342900" algn="l" rtl="0">
              <a:lnSpc>
                <a:spcPct val="80000"/>
              </a:lnSpc>
              <a:spcBef>
                <a:spcPts val="544"/>
              </a:spcBef>
              <a:spcAft>
                <a:spcPts val="0"/>
              </a:spcAft>
              <a:buClr>
                <a:schemeClr val="dk1"/>
              </a:buClr>
              <a:buSzPts val="2720"/>
              <a:buChar char="•"/>
            </a:pPr>
            <a:r>
              <a:rPr lang="en-US" sz="2720" dirty="0"/>
              <a:t>Determine the critical value. (</a:t>
            </a:r>
            <a:r>
              <a:rPr lang="en-US" sz="2720" b="1" dirty="0">
                <a:solidFill>
                  <a:srgbClr val="FF0000"/>
                </a:solidFill>
              </a:rPr>
              <a:t>0.05 column</a:t>
            </a:r>
            <a:r>
              <a:rPr lang="en-US" sz="2720" dirty="0"/>
              <a:t>)</a:t>
            </a:r>
            <a:endParaRPr lang="en-US" dirty="0"/>
          </a:p>
          <a:p>
            <a:pPr marL="342900" lvl="0" indent="-342900" algn="l" rtl="0">
              <a:lnSpc>
                <a:spcPct val="80000"/>
              </a:lnSpc>
              <a:spcBef>
                <a:spcPts val="544"/>
              </a:spcBef>
              <a:spcAft>
                <a:spcPts val="0"/>
              </a:spcAft>
              <a:buClr>
                <a:schemeClr val="dk1"/>
              </a:buClr>
              <a:buSzPts val="2720"/>
              <a:buChar char="•"/>
            </a:pPr>
            <a:r>
              <a:rPr lang="en-US" sz="2720" dirty="0"/>
              <a:t>If  </a:t>
            </a:r>
            <a:r>
              <a:rPr lang="en-US" sz="2720" b="1" u="sng" dirty="0"/>
              <a:t>X</a:t>
            </a:r>
            <a:r>
              <a:rPr lang="en-US" sz="2720" b="1" u="sng" baseline="30000" dirty="0"/>
              <a:t>2 </a:t>
            </a:r>
            <a:r>
              <a:rPr lang="en-US" sz="2720" dirty="0"/>
              <a:t>is </a:t>
            </a:r>
            <a:r>
              <a:rPr lang="en-US" sz="2720" b="1" dirty="0">
                <a:solidFill>
                  <a:srgbClr val="FF0000"/>
                </a:solidFill>
              </a:rPr>
              <a:t>less</a:t>
            </a:r>
            <a:r>
              <a:rPr lang="en-US" sz="2720" dirty="0"/>
              <a:t> than critical value </a:t>
            </a:r>
            <a:r>
              <a:rPr lang="en-US" sz="2720" b="1" dirty="0">
                <a:solidFill>
                  <a:srgbClr val="FF0000"/>
                </a:solidFill>
              </a:rPr>
              <a:t>accept</a:t>
            </a:r>
            <a:r>
              <a:rPr lang="en-US" sz="2720" dirty="0"/>
              <a:t> null hypothesis.</a:t>
            </a:r>
            <a:endParaRPr lang="en-US" dirty="0"/>
          </a:p>
          <a:p>
            <a:pPr marL="342900" lvl="0" indent="-342900" algn="l" rtl="0">
              <a:lnSpc>
                <a:spcPct val="80000"/>
              </a:lnSpc>
              <a:spcBef>
                <a:spcPts val="544"/>
              </a:spcBef>
              <a:spcAft>
                <a:spcPts val="0"/>
              </a:spcAft>
              <a:buClr>
                <a:schemeClr val="dk1"/>
              </a:buClr>
              <a:buSzPts val="2720"/>
              <a:buChar char="•"/>
            </a:pPr>
            <a:r>
              <a:rPr lang="en-US" sz="2720" dirty="0"/>
              <a:t>If </a:t>
            </a:r>
            <a:r>
              <a:rPr lang="en-US" sz="2720" b="1" u="sng" dirty="0"/>
              <a:t>X</a:t>
            </a:r>
            <a:r>
              <a:rPr lang="en-US" sz="2720" b="1" u="sng" baseline="30000" dirty="0"/>
              <a:t>2  </a:t>
            </a:r>
            <a:r>
              <a:rPr lang="en-US" sz="2720" dirty="0"/>
              <a:t>is </a:t>
            </a:r>
            <a:r>
              <a:rPr lang="en-US" sz="2720" b="1" dirty="0">
                <a:solidFill>
                  <a:srgbClr val="FF0000"/>
                </a:solidFill>
              </a:rPr>
              <a:t>higher </a:t>
            </a:r>
            <a:r>
              <a:rPr lang="en-US" sz="2720" dirty="0"/>
              <a:t>than critical value </a:t>
            </a:r>
            <a:r>
              <a:rPr lang="en-US" sz="2720" b="1" dirty="0">
                <a:solidFill>
                  <a:srgbClr val="FF0000"/>
                </a:solidFill>
              </a:rPr>
              <a:t>REJECT</a:t>
            </a:r>
            <a:r>
              <a:rPr lang="en-US" sz="2720" dirty="0"/>
              <a:t> null hypothesis.</a:t>
            </a:r>
            <a:endParaRPr lang="en-US" dirty="0"/>
          </a:p>
          <a:p>
            <a:pPr marL="342900" lvl="0" indent="-342900" algn="l" rtl="0">
              <a:lnSpc>
                <a:spcPct val="80000"/>
              </a:lnSpc>
              <a:spcBef>
                <a:spcPts val="544"/>
              </a:spcBef>
              <a:spcAft>
                <a:spcPts val="0"/>
              </a:spcAft>
              <a:buClr>
                <a:schemeClr val="dk1"/>
              </a:buClr>
              <a:buSzPts val="2720"/>
              <a:buNone/>
            </a:pPr>
            <a:r>
              <a:rPr lang="en-US" sz="2720" dirty="0"/>
              <a:t>NB - you have to have at least 2 outcomes to compare to each other </a:t>
            </a:r>
            <a:endParaRPr lang="en-US" dirty="0"/>
          </a:p>
          <a:p>
            <a:pPr marL="342900" lvl="0" indent="-342900" algn="l" rtl="0">
              <a:lnSpc>
                <a:spcPct val="80000"/>
              </a:lnSpc>
              <a:spcBef>
                <a:spcPts val="544"/>
              </a:spcBef>
              <a:spcAft>
                <a:spcPts val="0"/>
              </a:spcAft>
              <a:buClr>
                <a:schemeClr val="dk1"/>
              </a:buClr>
              <a:buSzPts val="2720"/>
              <a:buNone/>
            </a:pPr>
            <a:r>
              <a:rPr lang="en-US" sz="2720" dirty="0"/>
              <a:t>E.g. My </a:t>
            </a:r>
            <a:r>
              <a:rPr lang="en-US" sz="2720" b="1" u="sng" dirty="0"/>
              <a:t>X</a:t>
            </a:r>
            <a:r>
              <a:rPr lang="en-US" sz="2720" b="1" u="sng" baseline="30000" dirty="0"/>
              <a:t>2 </a:t>
            </a:r>
            <a:r>
              <a:rPr lang="en-US" sz="2720" dirty="0"/>
              <a:t> of </a:t>
            </a:r>
            <a:r>
              <a:rPr lang="en-US" sz="2720" b="1" dirty="0">
                <a:solidFill>
                  <a:srgbClr val="00B050"/>
                </a:solidFill>
              </a:rPr>
              <a:t>1,2</a:t>
            </a:r>
            <a:r>
              <a:rPr lang="en-US" sz="2720" dirty="0"/>
              <a:t> is </a:t>
            </a:r>
            <a:r>
              <a:rPr lang="en-US" sz="2720" b="1" dirty="0">
                <a:solidFill>
                  <a:srgbClr val="FF0000"/>
                </a:solidFill>
              </a:rPr>
              <a:t>less</a:t>
            </a:r>
            <a:r>
              <a:rPr lang="en-US" sz="2720" dirty="0"/>
              <a:t>  than my </a:t>
            </a:r>
            <a:r>
              <a:rPr lang="en-US" sz="2720" b="1" dirty="0"/>
              <a:t>critical value </a:t>
            </a:r>
            <a:r>
              <a:rPr lang="en-US" sz="2720" dirty="0"/>
              <a:t>of </a:t>
            </a:r>
            <a:r>
              <a:rPr lang="en-US" sz="2720" b="1" dirty="0">
                <a:solidFill>
                  <a:srgbClr val="00B050"/>
                </a:solidFill>
              </a:rPr>
              <a:t>3,84</a:t>
            </a:r>
            <a:r>
              <a:rPr lang="en-US" sz="2720" dirty="0"/>
              <a:t>. I therefore </a:t>
            </a:r>
            <a:r>
              <a:rPr lang="en-US" sz="2720" b="1" dirty="0"/>
              <a:t>accept</a:t>
            </a:r>
            <a:r>
              <a:rPr lang="en-US" sz="2720" dirty="0"/>
              <a:t> my null hypothesis. The data is valid. </a:t>
            </a:r>
            <a:endParaRPr lang="en-US" dirty="0"/>
          </a:p>
          <a:p>
            <a:pPr marL="342900" lvl="0" indent="-342900" algn="l" rtl="0">
              <a:lnSpc>
                <a:spcPct val="80000"/>
              </a:lnSpc>
              <a:spcBef>
                <a:spcPts val="544"/>
              </a:spcBef>
              <a:spcAft>
                <a:spcPts val="0"/>
              </a:spcAft>
              <a:buClr>
                <a:schemeClr val="dk1"/>
              </a:buClr>
              <a:buSzPts val="2720"/>
              <a:buNone/>
            </a:pPr>
            <a:endParaRPr lang="en-US" sz="2720" dirty="0"/>
          </a:p>
          <a:p>
            <a:pPr marL="342900" lvl="0" indent="-170180" algn="l" rtl="0">
              <a:lnSpc>
                <a:spcPct val="80000"/>
              </a:lnSpc>
              <a:spcBef>
                <a:spcPts val="544"/>
              </a:spcBef>
              <a:spcAft>
                <a:spcPts val="0"/>
              </a:spcAft>
              <a:buClr>
                <a:schemeClr val="dk1"/>
              </a:buClr>
              <a:buSzPts val="2720"/>
              <a:buFont typeface="Noto Sans Symbols"/>
              <a:buNone/>
            </a:pPr>
            <a:endParaRPr sz="2720" dirty="0">
              <a:solidFill>
                <a:srgbClr val="7030A0"/>
              </a:solidFill>
            </a:endParaRPr>
          </a:p>
          <a:p>
            <a:pPr marL="342900" lvl="0" indent="-170180" algn="l" rtl="0">
              <a:lnSpc>
                <a:spcPct val="80000"/>
              </a:lnSpc>
              <a:spcBef>
                <a:spcPts val="544"/>
              </a:spcBef>
              <a:spcAft>
                <a:spcPts val="0"/>
              </a:spcAft>
              <a:buClr>
                <a:schemeClr val="dk1"/>
              </a:buClr>
              <a:buSzPts val="2720"/>
              <a:buNone/>
            </a:pPr>
            <a:endParaRPr sz="2720" dirty="0"/>
          </a:p>
        </p:txBody>
      </p:sp>
      <p:pic>
        <p:nvPicPr>
          <p:cNvPr id="167" name="Google Shape;167;p23"/>
          <p:cNvPicPr preferRelativeResize="0"/>
          <p:nvPr/>
        </p:nvPicPr>
        <p:blipFill rotWithShape="1">
          <a:blip r:embed="rId3">
            <a:alphaModFix/>
          </a:blip>
          <a:srcRect l="7142" t="5769" b="19229"/>
          <a:stretch/>
        </p:blipFill>
        <p:spPr>
          <a:xfrm>
            <a:off x="6477000" y="609600"/>
            <a:ext cx="2786061" cy="928694"/>
          </a:xfrm>
          <a:prstGeom prst="rect">
            <a:avLst/>
          </a:prstGeom>
          <a:noFill/>
          <a:ln>
            <a:noFill/>
          </a:ln>
        </p:spPr>
      </p:pic>
      <p:sp>
        <p:nvSpPr>
          <p:cNvPr id="168" name="Google Shape;168;p23"/>
          <p:cNvSpPr txBox="1"/>
          <p:nvPr/>
        </p:nvSpPr>
        <p:spPr>
          <a:xfrm>
            <a:off x="7164288" y="74312"/>
            <a:ext cx="151216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KNOW STEPS</a:t>
            </a:r>
            <a:endParaRPr sz="1800" b="1">
              <a:solidFill>
                <a:srgbClr val="FF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4" name="Google Shape;174;p24"/>
          <p:cNvPicPr preferRelativeResize="0"/>
          <p:nvPr/>
        </p:nvPicPr>
        <p:blipFill rotWithShape="1">
          <a:blip r:embed="rId3">
            <a:alphaModFix/>
          </a:blip>
          <a:srcRect/>
          <a:stretch/>
        </p:blipFill>
        <p:spPr>
          <a:xfrm>
            <a:off x="-142908" y="-21022"/>
            <a:ext cx="9715568" cy="6139479"/>
          </a:xfrm>
          <a:prstGeom prst="rect">
            <a:avLst/>
          </a:prstGeom>
          <a:noFill/>
          <a:ln>
            <a:noFill/>
          </a:ln>
        </p:spPr>
      </p:pic>
      <p:sp>
        <p:nvSpPr>
          <p:cNvPr id="175" name="Google Shape;175;p24"/>
          <p:cNvSpPr txBox="1"/>
          <p:nvPr/>
        </p:nvSpPr>
        <p:spPr>
          <a:xfrm>
            <a:off x="6084168" y="260648"/>
            <a:ext cx="2232248"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FF0000"/>
                </a:solidFill>
                <a:latin typeface="Calibri"/>
                <a:ea typeface="Calibri"/>
                <a:cs typeface="Calibri"/>
                <a:sym typeface="Calibri"/>
              </a:rPr>
              <a:t>Will be given – understand how to use. </a:t>
            </a:r>
            <a:endParaRPr sz="2000" b="1" dirty="0">
              <a:solidFill>
                <a:srgbClr val="FF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7030A0"/>
              </a:buClr>
              <a:buSzPts val="3959"/>
              <a:buFont typeface="Calibri"/>
              <a:buNone/>
            </a:pPr>
            <a:r>
              <a:rPr lang="en-US" sz="3959">
                <a:solidFill>
                  <a:srgbClr val="7030A0"/>
                </a:solidFill>
              </a:rPr>
              <a:t>Degrees of freedom (outcomes -1 to determine critical value)</a:t>
            </a:r>
            <a:endParaRPr sz="3959">
              <a:solidFill>
                <a:srgbClr val="7030A0"/>
              </a:solidFill>
            </a:endParaRPr>
          </a:p>
        </p:txBody>
      </p:sp>
      <p:pic>
        <p:nvPicPr>
          <p:cNvPr id="181" name="Google Shape;181;p25"/>
          <p:cNvPicPr preferRelativeResize="0">
            <a:picLocks noGrp="1"/>
          </p:cNvPicPr>
          <p:nvPr>
            <p:ph type="body" idx="1"/>
          </p:nvPr>
        </p:nvPicPr>
        <p:blipFill rotWithShape="1">
          <a:blip r:embed="rId3">
            <a:alphaModFix/>
          </a:blip>
          <a:srcRect/>
          <a:stretch/>
        </p:blipFill>
        <p:spPr>
          <a:xfrm>
            <a:off x="714348" y="1428736"/>
            <a:ext cx="7641882" cy="4323894"/>
          </a:xfrm>
          <a:prstGeom prst="rect">
            <a:avLst/>
          </a:prstGeom>
          <a:noFill/>
          <a:ln w="9525" cap="flat" cmpd="sng">
            <a:solidFill>
              <a:srgbClr val="FF0000"/>
            </a:solidFill>
            <a:prstDash val="solid"/>
            <a:miter lim="800000"/>
            <a:headEnd type="none" w="sm" len="sm"/>
            <a:tailEnd type="none" w="sm" len="sm"/>
          </a:ln>
        </p:spPr>
      </p:pic>
      <p:cxnSp>
        <p:nvCxnSpPr>
          <p:cNvPr id="182" name="Google Shape;182;p25"/>
          <p:cNvCxnSpPr/>
          <p:nvPr/>
        </p:nvCxnSpPr>
        <p:spPr>
          <a:xfrm>
            <a:off x="4643438" y="6143644"/>
            <a:ext cx="4071966" cy="1588"/>
          </a:xfrm>
          <a:prstGeom prst="straightConnector1">
            <a:avLst/>
          </a:prstGeom>
          <a:noFill/>
          <a:ln w="9525" cap="flat" cmpd="sng">
            <a:solidFill>
              <a:srgbClr val="FF0000"/>
            </a:solidFill>
            <a:prstDash val="solid"/>
            <a:round/>
            <a:headEnd type="none" w="sm" len="sm"/>
            <a:tailEnd type="stealth" w="med" len="med"/>
          </a:ln>
        </p:spPr>
      </p:cxnSp>
      <p:cxnSp>
        <p:nvCxnSpPr>
          <p:cNvPr id="183" name="Google Shape;183;p25"/>
          <p:cNvCxnSpPr/>
          <p:nvPr/>
        </p:nvCxnSpPr>
        <p:spPr>
          <a:xfrm rot="10800000">
            <a:off x="571472" y="6143644"/>
            <a:ext cx="2071702" cy="1588"/>
          </a:xfrm>
          <a:prstGeom prst="straightConnector1">
            <a:avLst/>
          </a:prstGeom>
          <a:noFill/>
          <a:ln w="9525" cap="flat" cmpd="sng">
            <a:solidFill>
              <a:srgbClr val="FF0000"/>
            </a:solidFill>
            <a:prstDash val="solid"/>
            <a:round/>
            <a:headEnd type="none" w="sm" len="sm"/>
            <a:tailEnd type="stealth" w="med" len="med"/>
          </a:ln>
        </p:spPr>
      </p:cxnSp>
      <p:sp>
        <p:nvSpPr>
          <p:cNvPr id="184" name="Google Shape;184;p25"/>
          <p:cNvSpPr txBox="1"/>
          <p:nvPr/>
        </p:nvSpPr>
        <p:spPr>
          <a:xfrm>
            <a:off x="5000628" y="6215082"/>
            <a:ext cx="342902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Reject null hypothesis</a:t>
            </a:r>
            <a:endParaRPr sz="2000" b="1">
              <a:solidFill>
                <a:schemeClr val="dk1"/>
              </a:solidFill>
              <a:latin typeface="Calibri"/>
              <a:ea typeface="Calibri"/>
              <a:cs typeface="Calibri"/>
              <a:sym typeface="Calibri"/>
            </a:endParaRPr>
          </a:p>
        </p:txBody>
      </p:sp>
      <p:sp>
        <p:nvSpPr>
          <p:cNvPr id="185" name="Google Shape;185;p25"/>
          <p:cNvSpPr txBox="1"/>
          <p:nvPr/>
        </p:nvSpPr>
        <p:spPr>
          <a:xfrm>
            <a:off x="214282" y="6215082"/>
            <a:ext cx="3000396"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Accept null hypothesis</a:t>
            </a:r>
            <a:endParaRPr sz="2000" b="1">
              <a:solidFill>
                <a:schemeClr val="dk1"/>
              </a:solidFill>
              <a:latin typeface="Calibri"/>
              <a:ea typeface="Calibri"/>
              <a:cs typeface="Calibri"/>
              <a:sym typeface="Calibri"/>
            </a:endParaRPr>
          </a:p>
        </p:txBody>
      </p:sp>
      <p:sp>
        <p:nvSpPr>
          <p:cNvPr id="186" name="Google Shape;186;p25"/>
          <p:cNvSpPr txBox="1"/>
          <p:nvPr/>
        </p:nvSpPr>
        <p:spPr>
          <a:xfrm>
            <a:off x="7452320" y="0"/>
            <a:ext cx="2232248"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FF0000"/>
                </a:solidFill>
                <a:latin typeface="Calibri"/>
                <a:ea typeface="Calibri"/>
                <a:cs typeface="Calibri"/>
                <a:sym typeface="Calibri"/>
              </a:rPr>
              <a:t> understand </a:t>
            </a:r>
            <a:endParaRPr sz="2000" b="1">
              <a:solidFill>
                <a:srgbClr val="FF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a:spLocks noGrp="1"/>
          </p:cNvSpPr>
          <p:nvPr>
            <p:ph type="title"/>
          </p:nvPr>
        </p:nvSpPr>
        <p:spPr>
          <a:xfrm>
            <a:off x="428596" y="0"/>
            <a:ext cx="8229600" cy="71435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dirty="0"/>
              <a:t>The table and </a:t>
            </a:r>
            <a:r>
              <a:rPr lang="en-US" sz="3959" b="1" dirty="0"/>
              <a:t>X</a:t>
            </a:r>
            <a:r>
              <a:rPr lang="en-US" sz="3959" b="1" baseline="30000" dirty="0"/>
              <a:t>2  </a:t>
            </a:r>
            <a:endParaRPr sz="2790" dirty="0">
              <a:latin typeface="Calibri"/>
              <a:ea typeface="Calibri"/>
              <a:cs typeface="Calibri"/>
              <a:sym typeface="Calibri"/>
            </a:endParaRPr>
          </a:p>
        </p:txBody>
      </p:sp>
      <p:sp>
        <p:nvSpPr>
          <p:cNvPr id="192" name="Google Shape;192;p26"/>
          <p:cNvSpPr txBox="1">
            <a:spLocks noGrp="1"/>
          </p:cNvSpPr>
          <p:nvPr>
            <p:ph type="body" idx="1"/>
          </p:nvPr>
        </p:nvSpPr>
        <p:spPr>
          <a:xfrm>
            <a:off x="500034" y="785794"/>
            <a:ext cx="8643966" cy="6072206"/>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800"/>
              <a:buChar char="•"/>
            </a:pPr>
            <a:r>
              <a:rPr lang="en-US" sz="2800" dirty="0"/>
              <a:t>The </a:t>
            </a:r>
            <a:r>
              <a:rPr lang="en-US" sz="2800" dirty="0">
                <a:solidFill>
                  <a:srgbClr val="FF0000"/>
                </a:solidFill>
              </a:rPr>
              <a:t>critical value </a:t>
            </a:r>
            <a:r>
              <a:rPr lang="en-US" sz="2800" dirty="0"/>
              <a:t>that we compare with the X</a:t>
            </a:r>
            <a:r>
              <a:rPr lang="en-US" sz="2800" baseline="30000" dirty="0"/>
              <a:t>2</a:t>
            </a:r>
            <a:r>
              <a:rPr lang="en-US" sz="2800" dirty="0"/>
              <a:t> value gives us the following information: </a:t>
            </a:r>
            <a:endParaRPr dirty="0"/>
          </a:p>
          <a:p>
            <a:pPr marL="342900" lvl="0" indent="-342900" algn="l" rtl="0">
              <a:lnSpc>
                <a:spcPct val="80000"/>
              </a:lnSpc>
              <a:spcBef>
                <a:spcPts val="560"/>
              </a:spcBef>
              <a:spcAft>
                <a:spcPts val="0"/>
              </a:spcAft>
              <a:buClr>
                <a:schemeClr val="dk1"/>
              </a:buClr>
              <a:buSzPts val="2800"/>
              <a:buChar char="•"/>
            </a:pPr>
            <a:r>
              <a:rPr lang="en-US" sz="2800" dirty="0"/>
              <a:t>The </a:t>
            </a:r>
            <a:r>
              <a:rPr lang="en-US" sz="2800" b="1" dirty="0">
                <a:solidFill>
                  <a:srgbClr val="FF0000"/>
                </a:solidFill>
              </a:rPr>
              <a:t>probability</a:t>
            </a:r>
            <a:r>
              <a:rPr lang="en-US" sz="2800" dirty="0"/>
              <a:t> that the differences between the results we </a:t>
            </a:r>
            <a:r>
              <a:rPr lang="en-US" sz="2800" dirty="0">
                <a:solidFill>
                  <a:srgbClr val="FF0000"/>
                </a:solidFill>
              </a:rPr>
              <a:t>expected</a:t>
            </a:r>
            <a:r>
              <a:rPr lang="en-US" sz="2800" dirty="0"/>
              <a:t> and the </a:t>
            </a:r>
            <a:r>
              <a:rPr lang="en-US" sz="2800" dirty="0">
                <a:solidFill>
                  <a:srgbClr val="FF0000"/>
                </a:solidFill>
              </a:rPr>
              <a:t>outcome </a:t>
            </a:r>
            <a:r>
              <a:rPr lang="en-US" sz="2800" dirty="0"/>
              <a:t>we observed were due to </a:t>
            </a:r>
            <a:r>
              <a:rPr lang="en-US" sz="2800" dirty="0">
                <a:solidFill>
                  <a:srgbClr val="FF0000"/>
                </a:solidFill>
              </a:rPr>
              <a:t>chance</a:t>
            </a:r>
            <a:r>
              <a:rPr lang="en-US" sz="2800" dirty="0"/>
              <a:t>. </a:t>
            </a:r>
            <a:endParaRPr dirty="0"/>
          </a:p>
          <a:p>
            <a:pPr marL="342900" lvl="0" indent="-342900" algn="l" rtl="0">
              <a:lnSpc>
                <a:spcPct val="80000"/>
              </a:lnSpc>
              <a:spcBef>
                <a:spcPts val="560"/>
              </a:spcBef>
              <a:spcAft>
                <a:spcPts val="0"/>
              </a:spcAft>
              <a:buClr>
                <a:schemeClr val="dk1"/>
              </a:buClr>
              <a:buSzPts val="2800"/>
              <a:buChar char="•"/>
            </a:pPr>
            <a:r>
              <a:rPr lang="en-US" sz="2800" dirty="0">
                <a:latin typeface="Calibri"/>
                <a:ea typeface="Calibri"/>
                <a:cs typeface="Calibri"/>
                <a:sym typeface="Calibri"/>
              </a:rPr>
              <a:t>If the value of </a:t>
            </a:r>
            <a:r>
              <a:rPr lang="en-US" sz="2800" b="1" dirty="0"/>
              <a:t>X</a:t>
            </a:r>
            <a:r>
              <a:rPr lang="en-US" sz="2800" b="1" baseline="30000" dirty="0"/>
              <a:t>2 </a:t>
            </a:r>
            <a:r>
              <a:rPr lang="en-US" sz="2800" dirty="0">
                <a:latin typeface="Calibri"/>
                <a:ea typeface="Calibri"/>
                <a:cs typeface="Calibri"/>
                <a:sym typeface="Calibri"/>
              </a:rPr>
              <a:t>is </a:t>
            </a:r>
            <a:r>
              <a:rPr lang="en-US" sz="2800" b="1" dirty="0">
                <a:solidFill>
                  <a:srgbClr val="FF0000"/>
                </a:solidFill>
                <a:latin typeface="Calibri"/>
                <a:ea typeface="Calibri"/>
                <a:cs typeface="Calibri"/>
                <a:sym typeface="Calibri"/>
              </a:rPr>
              <a:t>smaller</a:t>
            </a:r>
            <a:r>
              <a:rPr lang="en-US" sz="2800" dirty="0">
                <a:latin typeface="Calibri"/>
                <a:ea typeface="Calibri"/>
                <a:cs typeface="Calibri"/>
                <a:sym typeface="Calibri"/>
              </a:rPr>
              <a:t> than the </a:t>
            </a:r>
            <a:r>
              <a:rPr lang="en-US" sz="2800" b="1" dirty="0">
                <a:solidFill>
                  <a:srgbClr val="FF0000"/>
                </a:solidFill>
                <a:latin typeface="Calibri"/>
                <a:ea typeface="Calibri"/>
                <a:cs typeface="Calibri"/>
                <a:sym typeface="Calibri"/>
              </a:rPr>
              <a:t>critical value</a:t>
            </a:r>
            <a:r>
              <a:rPr lang="en-US" sz="2800" b="1" dirty="0">
                <a:solidFill>
                  <a:srgbClr val="FF0000"/>
                </a:solidFill>
              </a:rPr>
              <a:t> </a:t>
            </a:r>
            <a:r>
              <a:rPr lang="en-US" sz="2800" dirty="0"/>
              <a:t>(0.05 probability)</a:t>
            </a:r>
            <a:r>
              <a:rPr lang="en-US" sz="2800" dirty="0">
                <a:latin typeface="Calibri"/>
                <a:ea typeface="Calibri"/>
                <a:cs typeface="Calibri"/>
                <a:sym typeface="Calibri"/>
              </a:rPr>
              <a:t>  we can be </a:t>
            </a:r>
            <a:r>
              <a:rPr lang="en-US" sz="2800" b="1" dirty="0">
                <a:solidFill>
                  <a:srgbClr val="FF0000"/>
                </a:solidFill>
                <a:latin typeface="Calibri"/>
                <a:ea typeface="Calibri"/>
                <a:cs typeface="Calibri"/>
                <a:sym typeface="Calibri"/>
              </a:rPr>
              <a:t>confident</a:t>
            </a:r>
            <a:r>
              <a:rPr lang="en-US" sz="2800" dirty="0">
                <a:latin typeface="Calibri"/>
                <a:ea typeface="Calibri"/>
                <a:cs typeface="Calibri"/>
                <a:sym typeface="Calibri"/>
              </a:rPr>
              <a:t> that the differences between the observed and expected results are </a:t>
            </a:r>
            <a:r>
              <a:rPr lang="en-US" sz="2800" b="1" dirty="0">
                <a:solidFill>
                  <a:srgbClr val="FF0000"/>
                </a:solidFill>
                <a:latin typeface="Calibri"/>
                <a:ea typeface="Calibri"/>
                <a:cs typeface="Calibri"/>
                <a:sym typeface="Calibri"/>
              </a:rPr>
              <a:t>due to chance</a:t>
            </a:r>
            <a:r>
              <a:rPr lang="en-US" sz="2800" dirty="0">
                <a:latin typeface="Calibri"/>
                <a:ea typeface="Calibri"/>
                <a:cs typeface="Calibri"/>
                <a:sym typeface="Calibri"/>
              </a:rPr>
              <a:t>. (they are acceptable </a:t>
            </a:r>
            <a:r>
              <a:rPr lang="en-US" sz="2800" b="1" dirty="0">
                <a:solidFill>
                  <a:srgbClr val="00B050"/>
                </a:solidFill>
                <a:latin typeface="Calibri"/>
                <a:ea typeface="Calibri"/>
                <a:cs typeface="Calibri"/>
                <a:sym typeface="Calibri"/>
              </a:rPr>
              <a:t>don’t worry</a:t>
            </a:r>
            <a:r>
              <a:rPr lang="en-US" sz="2800" dirty="0">
                <a:latin typeface="Calibri"/>
                <a:ea typeface="Calibri"/>
                <a:cs typeface="Calibri"/>
                <a:sym typeface="Calibri"/>
              </a:rPr>
              <a:t>)</a:t>
            </a:r>
            <a:endParaRPr dirty="0"/>
          </a:p>
          <a:p>
            <a:pPr marL="342900" lvl="0" indent="-342900" algn="l" rtl="0">
              <a:lnSpc>
                <a:spcPct val="80000"/>
              </a:lnSpc>
              <a:spcBef>
                <a:spcPts val="560"/>
              </a:spcBef>
              <a:spcAft>
                <a:spcPts val="0"/>
              </a:spcAft>
              <a:buClr>
                <a:schemeClr val="dk1"/>
              </a:buClr>
              <a:buSzPts val="2800"/>
              <a:buChar char="•"/>
            </a:pPr>
            <a:r>
              <a:rPr lang="en-US" sz="2800" dirty="0">
                <a:latin typeface="Calibri"/>
                <a:ea typeface="Calibri"/>
                <a:cs typeface="Calibri"/>
                <a:sym typeface="Calibri"/>
              </a:rPr>
              <a:t>If the value of </a:t>
            </a:r>
            <a:r>
              <a:rPr lang="en-US" sz="2800" b="1" dirty="0"/>
              <a:t>X</a:t>
            </a:r>
            <a:r>
              <a:rPr lang="en-US" sz="2800" b="1" baseline="30000" dirty="0"/>
              <a:t>2 </a:t>
            </a:r>
            <a:r>
              <a:rPr lang="en-US" sz="2800" dirty="0">
                <a:latin typeface="Calibri"/>
                <a:ea typeface="Calibri"/>
                <a:cs typeface="Calibri"/>
                <a:sym typeface="Calibri"/>
              </a:rPr>
              <a:t>is </a:t>
            </a:r>
            <a:r>
              <a:rPr lang="en-US" sz="2800" b="1" dirty="0">
                <a:solidFill>
                  <a:srgbClr val="0070C0"/>
                </a:solidFill>
                <a:latin typeface="Calibri"/>
                <a:ea typeface="Calibri"/>
                <a:cs typeface="Calibri"/>
                <a:sym typeface="Calibri"/>
              </a:rPr>
              <a:t>bigger </a:t>
            </a:r>
            <a:r>
              <a:rPr lang="en-US" sz="2800" dirty="0">
                <a:latin typeface="Calibri"/>
                <a:ea typeface="Calibri"/>
                <a:cs typeface="Calibri"/>
                <a:sym typeface="Calibri"/>
              </a:rPr>
              <a:t>than the </a:t>
            </a:r>
            <a:r>
              <a:rPr lang="en-US" sz="2800" b="1" dirty="0">
                <a:solidFill>
                  <a:srgbClr val="0070C0"/>
                </a:solidFill>
                <a:latin typeface="Calibri"/>
                <a:ea typeface="Calibri"/>
                <a:cs typeface="Calibri"/>
                <a:sym typeface="Calibri"/>
              </a:rPr>
              <a:t>critical value </a:t>
            </a:r>
            <a:r>
              <a:rPr lang="en-US" sz="2800" dirty="0">
                <a:latin typeface="Calibri"/>
                <a:ea typeface="Calibri"/>
                <a:cs typeface="Calibri"/>
                <a:sym typeface="Calibri"/>
              </a:rPr>
              <a:t>(0.05 probability) then we can be </a:t>
            </a:r>
            <a:r>
              <a:rPr lang="en-US" sz="2800" b="1" dirty="0">
                <a:solidFill>
                  <a:srgbClr val="0070C0"/>
                </a:solidFill>
                <a:latin typeface="Calibri"/>
                <a:ea typeface="Calibri"/>
                <a:cs typeface="Calibri"/>
                <a:sym typeface="Calibri"/>
              </a:rPr>
              <a:t>95% confident </a:t>
            </a:r>
            <a:r>
              <a:rPr lang="en-US" sz="2800" dirty="0">
                <a:latin typeface="Calibri"/>
                <a:ea typeface="Calibri"/>
                <a:cs typeface="Calibri"/>
                <a:sym typeface="Calibri"/>
              </a:rPr>
              <a:t>(sure) that the difference between the observed and expected results is </a:t>
            </a:r>
            <a:r>
              <a:rPr lang="en-US" sz="2800" b="1" dirty="0">
                <a:solidFill>
                  <a:srgbClr val="0070C0"/>
                </a:solidFill>
                <a:latin typeface="Calibri"/>
                <a:ea typeface="Calibri"/>
                <a:cs typeface="Calibri"/>
                <a:sym typeface="Calibri"/>
              </a:rPr>
              <a:t>significant (its important)</a:t>
            </a:r>
            <a:r>
              <a:rPr lang="en-US" sz="2800" dirty="0">
                <a:latin typeface="Calibri"/>
                <a:ea typeface="Calibri"/>
                <a:cs typeface="Calibri"/>
                <a:sym typeface="Calibri"/>
              </a:rPr>
              <a:t> i.e. do the experiments again, there is a problem, </a:t>
            </a:r>
            <a:r>
              <a:rPr lang="en-US" sz="2800" b="1" dirty="0">
                <a:solidFill>
                  <a:srgbClr val="FF0000"/>
                </a:solidFill>
                <a:latin typeface="Calibri"/>
                <a:ea typeface="Calibri"/>
                <a:cs typeface="Calibri"/>
                <a:sym typeface="Calibri"/>
              </a:rPr>
              <a:t>worry!</a:t>
            </a:r>
            <a:r>
              <a:rPr lang="en-US" sz="2800" dirty="0">
                <a:latin typeface="Calibri"/>
                <a:ea typeface="Calibri"/>
                <a:cs typeface="Calibri"/>
                <a:sym typeface="Calibri"/>
              </a:rPr>
              <a:t>.</a:t>
            </a:r>
            <a:endParaRPr dirty="0"/>
          </a:p>
        </p:txBody>
      </p:sp>
      <p:sp>
        <p:nvSpPr>
          <p:cNvPr id="193" name="Google Shape;193;p26"/>
          <p:cNvSpPr txBox="1"/>
          <p:nvPr/>
        </p:nvSpPr>
        <p:spPr>
          <a:xfrm>
            <a:off x="7649643" y="172512"/>
            <a:ext cx="151216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KNOW</a:t>
            </a:r>
            <a:endParaRPr sz="1800" b="1">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xfrm>
            <a:off x="457200" y="274638"/>
            <a:ext cx="8229600" cy="18684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7030A0"/>
              </a:buClr>
              <a:buSzPts val="4400"/>
              <a:buFont typeface="Calibri"/>
              <a:buNone/>
            </a:pPr>
            <a:r>
              <a:rPr lang="en-US" dirty="0">
                <a:solidFill>
                  <a:srgbClr val="7030A0"/>
                </a:solidFill>
              </a:rPr>
              <a:t>The best way to learn something is to actually do it…</a:t>
            </a:r>
            <a:endParaRPr dirty="0">
              <a:solidFill>
                <a:srgbClr val="7030A0"/>
              </a:solidFill>
            </a:endParaRPr>
          </a:p>
        </p:txBody>
      </p:sp>
      <p:sp>
        <p:nvSpPr>
          <p:cNvPr id="199" name="Google Shape;199;p27"/>
          <p:cNvSpPr txBox="1">
            <a:spLocks noGrp="1"/>
          </p:cNvSpPr>
          <p:nvPr>
            <p:ph type="body" idx="1"/>
          </p:nvPr>
        </p:nvSpPr>
        <p:spPr>
          <a:xfrm>
            <a:off x="0" y="1600200"/>
            <a:ext cx="9036496" cy="4525963"/>
          </a:xfrm>
          <a:prstGeom prst="rect">
            <a:avLst/>
          </a:prstGeom>
          <a:noFill/>
          <a:ln>
            <a:noFill/>
          </a:ln>
        </p:spPr>
        <p:txBody>
          <a:bodyPr spcFirstLastPara="1" wrap="square" lIns="91425" tIns="45700" rIns="91425" bIns="45700" anchor="t" anchorCtr="0">
            <a:noAutofit/>
          </a:bodyPr>
          <a:lstStyle/>
          <a:p>
            <a:pPr marL="342900" lvl="0" indent="-154940" algn="l" rtl="0">
              <a:spcBef>
                <a:spcPts val="0"/>
              </a:spcBef>
              <a:spcAft>
                <a:spcPts val="0"/>
              </a:spcAft>
              <a:buClr>
                <a:schemeClr val="dk1"/>
              </a:buClr>
              <a:buSzPts val="2960"/>
              <a:buNone/>
            </a:pPr>
            <a:endParaRPr sz="2960"/>
          </a:p>
          <a:p>
            <a:pPr marL="342900" lvl="0" indent="-154940" algn="l" rtl="0">
              <a:spcBef>
                <a:spcPts val="592"/>
              </a:spcBef>
              <a:spcAft>
                <a:spcPts val="0"/>
              </a:spcAft>
              <a:buClr>
                <a:schemeClr val="dk1"/>
              </a:buClr>
              <a:buSzPts val="2960"/>
              <a:buNone/>
            </a:pPr>
            <a:endParaRPr sz="2960"/>
          </a:p>
          <a:p>
            <a:pPr marL="342900" lvl="0" indent="-154940" algn="l" rtl="0">
              <a:spcBef>
                <a:spcPts val="592"/>
              </a:spcBef>
              <a:spcAft>
                <a:spcPts val="0"/>
              </a:spcAft>
              <a:buClr>
                <a:schemeClr val="dk1"/>
              </a:buClr>
              <a:buSzPts val="2960"/>
              <a:buNone/>
            </a:pPr>
            <a:endParaRPr sz="2960"/>
          </a:p>
          <a:p>
            <a:pPr marL="342900" lvl="0" indent="-342900" algn="l" rtl="0">
              <a:spcBef>
                <a:spcPts val="592"/>
              </a:spcBef>
              <a:spcAft>
                <a:spcPts val="0"/>
              </a:spcAft>
              <a:buClr>
                <a:schemeClr val="dk1"/>
              </a:buClr>
              <a:buSzPts val="2960"/>
              <a:buChar char="•"/>
            </a:pPr>
            <a:r>
              <a:rPr lang="en-US" sz="2960"/>
              <a:t>We will do problem 1 together. Do problem 2-4 independently. Complete for homework. </a:t>
            </a:r>
            <a:endParaRPr/>
          </a:p>
          <a:p>
            <a:pPr marL="342900" lvl="0" indent="-342900" algn="l" rtl="0">
              <a:spcBef>
                <a:spcPts val="592"/>
              </a:spcBef>
              <a:spcAft>
                <a:spcPts val="0"/>
              </a:spcAft>
              <a:buClr>
                <a:schemeClr val="dk1"/>
              </a:buClr>
              <a:buSzPts val="2960"/>
              <a:buChar char="•"/>
            </a:pPr>
            <a:r>
              <a:rPr lang="en-US" sz="2960"/>
              <a:t>Useful website for revision: </a:t>
            </a:r>
            <a:r>
              <a:rPr lang="en-US" sz="2960" u="sng">
                <a:solidFill>
                  <a:schemeClr val="hlink"/>
                </a:solidFill>
                <a:hlinkClick r:id="rId3"/>
              </a:rPr>
              <a:t>https://www.youtube.com/watch?v=WXPBoFDqNVk</a:t>
            </a:r>
            <a:endParaRPr sz="2960"/>
          </a:p>
          <a:p>
            <a:pPr marL="342900" lvl="0" indent="-342900" algn="l" rtl="0">
              <a:spcBef>
                <a:spcPts val="592"/>
              </a:spcBef>
              <a:spcAft>
                <a:spcPts val="0"/>
              </a:spcAft>
              <a:buClr>
                <a:schemeClr val="dk1"/>
              </a:buClr>
              <a:buSzPts val="2960"/>
              <a:buChar char="•"/>
            </a:pPr>
            <a:r>
              <a:rPr lang="en-US" sz="2960" u="sng">
                <a:solidFill>
                  <a:schemeClr val="hlink"/>
                </a:solidFill>
                <a:hlinkClick r:id="rId4"/>
              </a:rPr>
              <a:t>https://www.youtube.com/watch?v=2QeDRsxSF9M</a:t>
            </a:r>
            <a:endParaRPr sz="2960"/>
          </a:p>
          <a:p>
            <a:pPr marL="342900" lvl="0" indent="-154940" algn="l" rtl="0">
              <a:spcBef>
                <a:spcPts val="592"/>
              </a:spcBef>
              <a:spcAft>
                <a:spcPts val="0"/>
              </a:spcAft>
              <a:buClr>
                <a:schemeClr val="dk1"/>
              </a:buClr>
              <a:buSzPts val="2960"/>
              <a:buNone/>
            </a:pPr>
            <a:endParaRPr sz="2960"/>
          </a:p>
          <a:p>
            <a:pPr marL="342900" lvl="0" indent="-154940" algn="l" rtl="0">
              <a:spcBef>
                <a:spcPts val="592"/>
              </a:spcBef>
              <a:spcAft>
                <a:spcPts val="0"/>
              </a:spcAft>
              <a:buClr>
                <a:schemeClr val="dk1"/>
              </a:buClr>
              <a:buSzPts val="2960"/>
              <a:buNone/>
            </a:pPr>
            <a:endParaRPr sz="2960"/>
          </a:p>
        </p:txBody>
      </p:sp>
      <p:pic>
        <p:nvPicPr>
          <p:cNvPr id="200" name="Google Shape;200;p27" descr="C:\Users\Admin\Desktop\images.jpg"/>
          <p:cNvPicPr preferRelativeResize="0"/>
          <p:nvPr/>
        </p:nvPicPr>
        <p:blipFill rotWithShape="1">
          <a:blip r:embed="rId5">
            <a:alphaModFix/>
          </a:blip>
          <a:srcRect/>
          <a:stretch/>
        </p:blipFill>
        <p:spPr>
          <a:xfrm>
            <a:off x="6286512" y="1449756"/>
            <a:ext cx="2314575" cy="1971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n-US" b="1"/>
              <a:t>EXAMPLE:</a:t>
            </a:r>
            <a:endParaRPr b="1"/>
          </a:p>
        </p:txBody>
      </p:sp>
      <p:sp>
        <p:nvSpPr>
          <p:cNvPr id="206" name="Google Shape;206;p28"/>
          <p:cNvSpPr txBox="1">
            <a:spLocks noGrp="1"/>
          </p:cNvSpPr>
          <p:nvPr>
            <p:ph type="body" idx="1"/>
          </p:nvPr>
        </p:nvSpPr>
        <p:spPr>
          <a:xfrm>
            <a:off x="251520" y="1196752"/>
            <a:ext cx="8892480" cy="54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dirty="0"/>
              <a:t>In the dihybrid test cross between homozygous dwarf pea plants with terminal flowers (</a:t>
            </a:r>
            <a:r>
              <a:rPr lang="en-US" sz="2400" dirty="0" err="1"/>
              <a:t>ttaa</a:t>
            </a:r>
            <a:r>
              <a:rPr lang="en-US" sz="2400" dirty="0"/>
              <a:t>) and heterozygous tall pea plants with axial flowers, the 208 offspring were:</a:t>
            </a:r>
            <a:endParaRPr dirty="0"/>
          </a:p>
          <a:p>
            <a:pPr marL="342900" lvl="0" indent="-342900" algn="l" rtl="0">
              <a:lnSpc>
                <a:spcPct val="90000"/>
              </a:lnSpc>
              <a:spcBef>
                <a:spcPts val="480"/>
              </a:spcBef>
              <a:spcAft>
                <a:spcPts val="0"/>
              </a:spcAft>
              <a:buClr>
                <a:schemeClr val="dk1"/>
              </a:buClr>
              <a:buSzPts val="2400"/>
              <a:buChar char="•"/>
            </a:pPr>
            <a:r>
              <a:rPr lang="en-US" sz="2400" dirty="0"/>
              <a:t>Tall with axial flowers= 55</a:t>
            </a:r>
            <a:endParaRPr dirty="0"/>
          </a:p>
          <a:p>
            <a:pPr marL="342900" lvl="0" indent="-342900" algn="l" rtl="0">
              <a:lnSpc>
                <a:spcPct val="90000"/>
              </a:lnSpc>
              <a:spcBef>
                <a:spcPts val="480"/>
              </a:spcBef>
              <a:spcAft>
                <a:spcPts val="0"/>
              </a:spcAft>
              <a:buClr>
                <a:schemeClr val="dk1"/>
              </a:buClr>
              <a:buSzPts val="2400"/>
              <a:buChar char="•"/>
            </a:pPr>
            <a:r>
              <a:rPr lang="en-US" sz="2400" dirty="0"/>
              <a:t>Tall with terminal flowers=51</a:t>
            </a:r>
            <a:endParaRPr dirty="0"/>
          </a:p>
          <a:p>
            <a:pPr marL="342900" lvl="0" indent="-342900" algn="l" rtl="0">
              <a:lnSpc>
                <a:spcPct val="90000"/>
              </a:lnSpc>
              <a:spcBef>
                <a:spcPts val="480"/>
              </a:spcBef>
              <a:spcAft>
                <a:spcPts val="0"/>
              </a:spcAft>
              <a:buClr>
                <a:schemeClr val="dk1"/>
              </a:buClr>
              <a:buSzPts val="2400"/>
              <a:buChar char="•"/>
            </a:pPr>
            <a:r>
              <a:rPr lang="en-US" sz="2400" dirty="0"/>
              <a:t>Dwarf with axial flowers=49</a:t>
            </a:r>
            <a:endParaRPr dirty="0"/>
          </a:p>
          <a:p>
            <a:pPr marL="342900" lvl="0" indent="-342900" algn="l" rtl="0">
              <a:lnSpc>
                <a:spcPct val="90000"/>
              </a:lnSpc>
              <a:spcBef>
                <a:spcPts val="480"/>
              </a:spcBef>
              <a:spcAft>
                <a:spcPts val="0"/>
              </a:spcAft>
              <a:buClr>
                <a:schemeClr val="dk1"/>
              </a:buClr>
              <a:buSzPts val="2400"/>
              <a:buChar char="•"/>
            </a:pPr>
            <a:r>
              <a:rPr lang="en-US" sz="2400" dirty="0"/>
              <a:t>Dwarf with terminal flowers=53</a:t>
            </a:r>
            <a:endParaRPr dirty="0"/>
          </a:p>
          <a:p>
            <a:pPr marL="457200" lvl="0" indent="-457200" algn="l" rtl="0">
              <a:lnSpc>
                <a:spcPct val="90000"/>
              </a:lnSpc>
              <a:spcBef>
                <a:spcPts val="480"/>
              </a:spcBef>
              <a:spcAft>
                <a:spcPts val="0"/>
              </a:spcAft>
              <a:buClr>
                <a:schemeClr val="dk1"/>
              </a:buClr>
              <a:buSzPts val="2400"/>
              <a:buAutoNum type="alphaLcParenR"/>
            </a:pPr>
            <a:r>
              <a:rPr lang="en-US" sz="2400" dirty="0"/>
              <a:t>What is meant by the term ‘test cross’?</a:t>
            </a:r>
            <a:endParaRPr dirty="0"/>
          </a:p>
          <a:p>
            <a:pPr marL="457200" lvl="0" indent="-457200" algn="l" rtl="0">
              <a:lnSpc>
                <a:spcPct val="90000"/>
              </a:lnSpc>
              <a:spcBef>
                <a:spcPts val="480"/>
              </a:spcBef>
              <a:spcAft>
                <a:spcPts val="0"/>
              </a:spcAft>
              <a:buClr>
                <a:schemeClr val="dk1"/>
              </a:buClr>
              <a:buSzPts val="2400"/>
              <a:buAutoNum type="alphaLcParenR"/>
            </a:pPr>
            <a:r>
              <a:rPr lang="en-US" sz="2400" dirty="0"/>
              <a:t>Use the X2 test to determine whether or not the difference between these observed results and the expected results is significant.</a:t>
            </a:r>
            <a:endParaRPr dirty="0"/>
          </a:p>
          <a:p>
            <a:pPr marL="0" lvl="0" indent="0" algn="l" rtl="0">
              <a:lnSpc>
                <a:spcPct val="90000"/>
              </a:lnSpc>
              <a:spcBef>
                <a:spcPts val="480"/>
              </a:spcBef>
              <a:spcAft>
                <a:spcPts val="0"/>
              </a:spcAft>
              <a:buClr>
                <a:srgbClr val="FF0000"/>
              </a:buClr>
              <a:buSzPts val="2400"/>
              <a:buNone/>
            </a:pPr>
            <a:r>
              <a:rPr lang="en-US" sz="2400" b="1" dirty="0">
                <a:solidFill>
                  <a:srgbClr val="FF0000"/>
                </a:solidFill>
              </a:rPr>
              <a:t>Calculate E= Total no of offspring/ ratio total x predicted ratio</a:t>
            </a:r>
            <a:endParaRPr dirty="0"/>
          </a:p>
          <a:p>
            <a:pPr marL="0" lvl="0" indent="0" algn="l" rtl="0">
              <a:lnSpc>
                <a:spcPct val="90000"/>
              </a:lnSpc>
              <a:spcBef>
                <a:spcPts val="480"/>
              </a:spcBef>
              <a:spcAft>
                <a:spcPts val="0"/>
              </a:spcAft>
              <a:buClr>
                <a:srgbClr val="FF0000"/>
              </a:buClr>
              <a:buSzPts val="2400"/>
              <a:buNone/>
            </a:pPr>
            <a:r>
              <a:rPr lang="en-US" sz="2400" b="1" dirty="0">
                <a:solidFill>
                  <a:srgbClr val="FF0000"/>
                </a:solidFill>
              </a:rPr>
              <a:t>                     =  208*1/4= 52  or Total no of offspring * (predicted/total)</a:t>
            </a:r>
            <a:endParaRPr dirty="0"/>
          </a:p>
          <a:p>
            <a:pPr marL="0" lvl="0" indent="0" algn="l" rtl="0">
              <a:lnSpc>
                <a:spcPct val="90000"/>
              </a:lnSpc>
              <a:spcBef>
                <a:spcPts val="480"/>
              </a:spcBef>
              <a:spcAft>
                <a:spcPts val="0"/>
              </a:spcAft>
              <a:buClr>
                <a:schemeClr val="dk1"/>
              </a:buClr>
              <a:buSzPts val="2400"/>
              <a:buNone/>
            </a:pPr>
            <a:endParaRPr sz="2400" dirty="0"/>
          </a:p>
          <a:p>
            <a:pPr marL="0" lvl="0" indent="0" algn="l" rtl="0">
              <a:lnSpc>
                <a:spcPct val="90000"/>
              </a:lnSpc>
              <a:spcBef>
                <a:spcPts val="480"/>
              </a:spcBef>
              <a:spcAft>
                <a:spcPts val="0"/>
              </a:spcAft>
              <a:buClr>
                <a:schemeClr val="dk1"/>
              </a:buClr>
              <a:buSzPts val="2400"/>
              <a:buNone/>
            </a:pP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9"/>
          <p:cNvPicPr preferRelativeResize="0"/>
          <p:nvPr/>
        </p:nvPicPr>
        <p:blipFill>
          <a:blip r:embed="rId3">
            <a:alphaModFix/>
          </a:blip>
          <a:stretch>
            <a:fillRect/>
          </a:stretch>
        </p:blipFill>
        <p:spPr>
          <a:xfrm>
            <a:off x="0" y="304800"/>
            <a:ext cx="9144000"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a:spLocks noGrp="1"/>
          </p:cNvSpPr>
          <p:nvPr>
            <p:ph type="title"/>
          </p:nvPr>
        </p:nvSpPr>
        <p:spPr>
          <a:xfrm>
            <a:off x="2433" y="108112"/>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4400"/>
              <a:buFont typeface="Calibri"/>
              <a:buNone/>
            </a:pPr>
            <a:r>
              <a:rPr lang="en-US" b="1">
                <a:solidFill>
                  <a:srgbClr val="FF0000"/>
                </a:solidFill>
              </a:rPr>
              <a:t>Answers:</a:t>
            </a:r>
            <a:endParaRPr b="1">
              <a:solidFill>
                <a:srgbClr val="FF0000"/>
              </a:solidFill>
            </a:endParaRPr>
          </a:p>
        </p:txBody>
      </p:sp>
      <p:sp>
        <p:nvSpPr>
          <p:cNvPr id="219" name="Google Shape;219;p30"/>
          <p:cNvSpPr txBox="1">
            <a:spLocks noGrp="1"/>
          </p:cNvSpPr>
          <p:nvPr>
            <p:ph type="body" idx="1"/>
          </p:nvPr>
        </p:nvSpPr>
        <p:spPr>
          <a:xfrm>
            <a:off x="107504" y="1052736"/>
            <a:ext cx="8712968" cy="4525963"/>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dk1"/>
              </a:buClr>
              <a:buSzPts val="2800"/>
              <a:buAutoNum type="alphaLcParenR"/>
            </a:pPr>
            <a:r>
              <a:rPr lang="en-US" sz="2800" b="1" dirty="0"/>
              <a:t>It is a genetic cross between a homozygous dominant or and heterozygous dominant and a homozygous recessive. Useful in determining the genotype of the parent showing the dominant phenotype. (Tt or TT).</a:t>
            </a:r>
            <a:endParaRPr dirty="0"/>
          </a:p>
          <a:p>
            <a:pPr marL="514350" lvl="0" indent="-514350" algn="l" rtl="0">
              <a:spcBef>
                <a:spcPts val="560"/>
              </a:spcBef>
              <a:spcAft>
                <a:spcPts val="0"/>
              </a:spcAft>
              <a:buClr>
                <a:schemeClr val="dk1"/>
              </a:buClr>
              <a:buSzPts val="2800"/>
              <a:buAutoNum type="alphaLcParenR"/>
            </a:pPr>
            <a:r>
              <a:rPr lang="en-US" sz="2800" b="1" dirty="0"/>
              <a:t>First calculate X2 </a:t>
            </a:r>
            <a:endParaRPr dirty="0"/>
          </a:p>
          <a:p>
            <a:pPr marL="514350" lvl="0" indent="-336550" algn="l" rtl="0">
              <a:spcBef>
                <a:spcPts val="560"/>
              </a:spcBef>
              <a:spcAft>
                <a:spcPts val="0"/>
              </a:spcAft>
              <a:buClr>
                <a:schemeClr val="dk1"/>
              </a:buClr>
              <a:buSzPts val="2800"/>
              <a:buNone/>
            </a:pPr>
            <a:endParaRPr sz="2800" b="1" dirty="0"/>
          </a:p>
        </p:txBody>
      </p:sp>
      <p:graphicFrame>
        <p:nvGraphicFramePr>
          <p:cNvPr id="220" name="Google Shape;220;p30"/>
          <p:cNvGraphicFramePr/>
          <p:nvPr/>
        </p:nvGraphicFramePr>
        <p:xfrm>
          <a:off x="107504" y="3563377"/>
          <a:ext cx="8929000" cy="2748110"/>
        </p:xfrm>
        <a:graphic>
          <a:graphicData uri="http://schemas.openxmlformats.org/drawingml/2006/table">
            <a:tbl>
              <a:tblPr firstRow="1" bandRow="1">
                <a:noFill/>
                <a:tableStyleId>{BB28193F-DA02-4133-8304-8BC8CDEA57A0}</a:tableStyleId>
              </a:tblPr>
              <a:tblGrid>
                <a:gridCol w="1093475">
                  <a:extLst>
                    <a:ext uri="{9D8B030D-6E8A-4147-A177-3AD203B41FA5}">
                      <a16:colId xmlns:a16="http://schemas.microsoft.com/office/drawing/2014/main" val="20000"/>
                    </a:ext>
                  </a:extLst>
                </a:gridCol>
                <a:gridCol w="1114375">
                  <a:extLst>
                    <a:ext uri="{9D8B030D-6E8A-4147-A177-3AD203B41FA5}">
                      <a16:colId xmlns:a16="http://schemas.microsoft.com/office/drawing/2014/main" val="20001"/>
                    </a:ext>
                  </a:extLst>
                </a:gridCol>
                <a:gridCol w="1140525">
                  <a:extLst>
                    <a:ext uri="{9D8B030D-6E8A-4147-A177-3AD203B41FA5}">
                      <a16:colId xmlns:a16="http://schemas.microsoft.com/office/drawing/2014/main" val="20002"/>
                    </a:ext>
                  </a:extLst>
                </a:gridCol>
                <a:gridCol w="1116125">
                  <a:extLst>
                    <a:ext uri="{9D8B030D-6E8A-4147-A177-3AD203B41FA5}">
                      <a16:colId xmlns:a16="http://schemas.microsoft.com/office/drawing/2014/main" val="20003"/>
                    </a:ext>
                  </a:extLst>
                </a:gridCol>
                <a:gridCol w="581175">
                  <a:extLst>
                    <a:ext uri="{9D8B030D-6E8A-4147-A177-3AD203B41FA5}">
                      <a16:colId xmlns:a16="http://schemas.microsoft.com/office/drawing/2014/main" val="20004"/>
                    </a:ext>
                  </a:extLst>
                </a:gridCol>
                <a:gridCol w="970825">
                  <a:extLst>
                    <a:ext uri="{9D8B030D-6E8A-4147-A177-3AD203B41FA5}">
                      <a16:colId xmlns:a16="http://schemas.microsoft.com/office/drawing/2014/main" val="20005"/>
                    </a:ext>
                  </a:extLst>
                </a:gridCol>
                <a:gridCol w="1344225">
                  <a:extLst>
                    <a:ext uri="{9D8B030D-6E8A-4147-A177-3AD203B41FA5}">
                      <a16:colId xmlns:a16="http://schemas.microsoft.com/office/drawing/2014/main" val="20006"/>
                    </a:ext>
                  </a:extLst>
                </a:gridCol>
                <a:gridCol w="1568275">
                  <a:extLst>
                    <a:ext uri="{9D8B030D-6E8A-4147-A177-3AD203B41FA5}">
                      <a16:colId xmlns:a16="http://schemas.microsoft.com/office/drawing/2014/main" val="20007"/>
                    </a:ext>
                  </a:extLst>
                </a:gridCol>
              </a:tblGrid>
              <a:tr h="458425">
                <a:tc>
                  <a:txBody>
                    <a:bodyPr/>
                    <a:lstStyle/>
                    <a:p>
                      <a:pPr marL="0" marR="0" lvl="0" indent="0" algn="l" rtl="0">
                        <a:spcBef>
                          <a:spcPts val="0"/>
                        </a:spcBef>
                        <a:spcAft>
                          <a:spcPts val="0"/>
                        </a:spcAft>
                        <a:buNone/>
                      </a:pPr>
                      <a:r>
                        <a:rPr lang="en-US" sz="1800" u="none" strike="noStrike" cap="none"/>
                        <a:t>Category</a:t>
                      </a:r>
                      <a:endParaRPr sz="1800"/>
                    </a:p>
                  </a:txBody>
                  <a:tcPr marL="91450" marR="91450" marT="45725" marB="45725"/>
                </a:tc>
                <a:tc>
                  <a:txBody>
                    <a:bodyPr/>
                    <a:lstStyle/>
                    <a:p>
                      <a:pPr marL="0" marR="0" lvl="0" indent="0" algn="l" rtl="0">
                        <a:spcBef>
                          <a:spcPts val="0"/>
                        </a:spcBef>
                        <a:spcAft>
                          <a:spcPts val="0"/>
                        </a:spcAft>
                        <a:buNone/>
                      </a:pPr>
                      <a:r>
                        <a:rPr lang="en-US" sz="1800"/>
                        <a:t>Predicted ratio</a:t>
                      </a:r>
                      <a:endParaRPr sz="1800"/>
                    </a:p>
                  </a:txBody>
                  <a:tcPr marL="91450" marR="91450" marT="45725" marB="45725"/>
                </a:tc>
                <a:tc>
                  <a:txBody>
                    <a:bodyPr/>
                    <a:lstStyle/>
                    <a:p>
                      <a:pPr marL="0" marR="0" lvl="0" indent="0" algn="l" rtl="0">
                        <a:spcBef>
                          <a:spcPts val="0"/>
                        </a:spcBef>
                        <a:spcAft>
                          <a:spcPts val="0"/>
                        </a:spcAft>
                        <a:buNone/>
                      </a:pPr>
                      <a:r>
                        <a:rPr lang="en-US" sz="1800"/>
                        <a:t>Observed number,</a:t>
                      </a:r>
                      <a:endParaRPr sz="1800"/>
                    </a:p>
                  </a:txBody>
                  <a:tcPr marL="91450" marR="91450" marT="45725" marB="45725"/>
                </a:tc>
                <a:tc>
                  <a:txBody>
                    <a:bodyPr/>
                    <a:lstStyle/>
                    <a:p>
                      <a:pPr marL="0" marR="0" lvl="0" indent="0" algn="l" rtl="0">
                        <a:spcBef>
                          <a:spcPts val="0"/>
                        </a:spcBef>
                        <a:spcAft>
                          <a:spcPts val="0"/>
                        </a:spcAft>
                        <a:buNone/>
                      </a:pPr>
                      <a:r>
                        <a:rPr lang="en-US" sz="1800"/>
                        <a:t>Expected</a:t>
                      </a:r>
                      <a:endParaRPr/>
                    </a:p>
                    <a:p>
                      <a:pPr marL="0" marR="0" lvl="0" indent="0" algn="l" rtl="0">
                        <a:spcBef>
                          <a:spcPts val="0"/>
                        </a:spcBef>
                        <a:spcAft>
                          <a:spcPts val="0"/>
                        </a:spcAft>
                        <a:buNone/>
                      </a:pPr>
                      <a:r>
                        <a:rPr lang="en-US" sz="1800"/>
                        <a:t>number,</a:t>
                      </a:r>
                      <a:endParaRPr sz="1800"/>
                    </a:p>
                  </a:txBody>
                  <a:tcPr marL="91450" marR="91450" marT="45725" marB="45725"/>
                </a:tc>
                <a:tc>
                  <a:txBody>
                    <a:bodyPr/>
                    <a:lstStyle/>
                    <a:p>
                      <a:pPr marL="0" marR="0" lvl="0" indent="0" algn="l" rtl="0">
                        <a:spcBef>
                          <a:spcPts val="0"/>
                        </a:spcBef>
                        <a:spcAft>
                          <a:spcPts val="0"/>
                        </a:spcAft>
                        <a:buNone/>
                      </a:pPr>
                      <a:r>
                        <a:rPr lang="en-US" sz="1800"/>
                        <a:t>O-E</a:t>
                      </a:r>
                      <a:endParaRPr sz="1800"/>
                    </a:p>
                  </a:txBody>
                  <a:tcPr marL="91450" marR="91450" marT="45725" marB="45725"/>
                </a:tc>
                <a:tc>
                  <a:txBody>
                    <a:bodyPr/>
                    <a:lstStyle/>
                    <a:p>
                      <a:pPr marL="0" marR="0" lvl="0" indent="0" algn="l" rtl="0">
                        <a:spcBef>
                          <a:spcPts val="0"/>
                        </a:spcBef>
                        <a:spcAft>
                          <a:spcPts val="0"/>
                        </a:spcAft>
                        <a:buNone/>
                      </a:pPr>
                      <a:r>
                        <a:rPr lang="en-US" sz="1800"/>
                        <a:t>(O-E)2</a:t>
                      </a:r>
                      <a:endParaRPr sz="1800"/>
                    </a:p>
                  </a:txBody>
                  <a:tcPr marL="91450" marR="91450" marT="45725" marB="45725"/>
                </a:tc>
                <a:tc>
                  <a:txBody>
                    <a:bodyPr/>
                    <a:lstStyle/>
                    <a:p>
                      <a:pPr marL="0" marR="0" lvl="0" indent="0" algn="l" rtl="0">
                        <a:spcBef>
                          <a:spcPts val="0"/>
                        </a:spcBef>
                        <a:spcAft>
                          <a:spcPts val="0"/>
                        </a:spcAft>
                        <a:buNone/>
                      </a:pPr>
                      <a:r>
                        <a:rPr lang="en-US" sz="1800"/>
                        <a:t>X2= </a:t>
                      </a:r>
                      <a:r>
                        <a:rPr lang="en-US" sz="1800" u="sng"/>
                        <a:t>(O-E)2</a:t>
                      </a:r>
                      <a:endParaRPr/>
                    </a:p>
                    <a:p>
                      <a:pPr marL="0" marR="0" lvl="0" indent="0" algn="l" rtl="0">
                        <a:spcBef>
                          <a:spcPts val="0"/>
                        </a:spcBef>
                        <a:spcAft>
                          <a:spcPts val="0"/>
                        </a:spcAft>
                        <a:buNone/>
                      </a:pPr>
                      <a:r>
                        <a:rPr lang="en-US" sz="1800"/>
                        <a:t>            E</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X2= </a:t>
                      </a:r>
                      <a:r>
                        <a:rPr lang="en-US" sz="1800" u="sng"/>
                        <a:t>Σ(O-E)2</a:t>
                      </a:r>
                      <a:endParaRPr/>
                    </a:p>
                    <a:p>
                      <a:pPr marL="0" marR="0" lvl="0" indent="0" algn="l" rtl="0">
                        <a:spcBef>
                          <a:spcPts val="0"/>
                        </a:spcBef>
                        <a:spcAft>
                          <a:spcPts val="0"/>
                        </a:spcAft>
                        <a:buNone/>
                      </a:pPr>
                      <a:r>
                        <a:rPr lang="en-US" sz="1800"/>
                        <a:t>              E</a:t>
                      </a:r>
                      <a:endParaRPr sz="1800"/>
                    </a:p>
                  </a:txBody>
                  <a:tcPr marL="91450" marR="91450" marT="45725" marB="45725"/>
                </a:tc>
                <a:extLst>
                  <a:ext uri="{0D108BD9-81ED-4DB2-BD59-A6C34878D82A}">
                    <a16:rowId xmlns:a16="http://schemas.microsoft.com/office/drawing/2014/main" val="10000"/>
                  </a:ext>
                </a:extLst>
              </a:tr>
              <a:tr h="458425">
                <a:tc>
                  <a:txBody>
                    <a:bodyPr/>
                    <a:lstStyle/>
                    <a:p>
                      <a:pPr marL="0" marR="0" lvl="0" indent="0" algn="l" rtl="0">
                        <a:spcBef>
                          <a:spcPts val="0"/>
                        </a:spcBef>
                        <a:spcAft>
                          <a:spcPts val="0"/>
                        </a:spcAft>
                        <a:buNone/>
                      </a:pPr>
                      <a:r>
                        <a:rPr lang="en-US" sz="1800"/>
                        <a:t>Tt Aa</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55</a:t>
                      </a:r>
                      <a:endParaRPr sz="1800"/>
                    </a:p>
                  </a:txBody>
                  <a:tcPr marL="91450" marR="91450" marT="45725" marB="45725"/>
                </a:tc>
                <a:tc>
                  <a:txBody>
                    <a:bodyPr/>
                    <a:lstStyle/>
                    <a:p>
                      <a:pPr marL="0" marR="0" lvl="0" indent="0" algn="l" rtl="0">
                        <a:spcBef>
                          <a:spcPts val="0"/>
                        </a:spcBef>
                        <a:spcAft>
                          <a:spcPts val="0"/>
                        </a:spcAft>
                        <a:buNone/>
                      </a:pPr>
                      <a:r>
                        <a:rPr lang="en-US" sz="1800"/>
                        <a:t>52</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9</a:t>
                      </a:r>
                      <a:endParaRPr sz="1800"/>
                    </a:p>
                  </a:txBody>
                  <a:tcPr marL="91450" marR="91450" marT="45725" marB="45725"/>
                </a:tc>
                <a:tc>
                  <a:txBody>
                    <a:bodyPr/>
                    <a:lstStyle/>
                    <a:p>
                      <a:pPr marL="0" marR="0" lvl="0" indent="0" algn="l" rtl="0">
                        <a:spcBef>
                          <a:spcPts val="0"/>
                        </a:spcBef>
                        <a:spcAft>
                          <a:spcPts val="0"/>
                        </a:spcAft>
                        <a:buNone/>
                      </a:pPr>
                      <a:r>
                        <a:rPr lang="en-US" sz="1800"/>
                        <a:t>0.173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458425">
                <a:tc>
                  <a:txBody>
                    <a:bodyPr/>
                    <a:lstStyle/>
                    <a:p>
                      <a:pPr marL="0" marR="0" lvl="0" indent="0" algn="l" rtl="0">
                        <a:spcBef>
                          <a:spcPts val="0"/>
                        </a:spcBef>
                        <a:spcAft>
                          <a:spcPts val="0"/>
                        </a:spcAft>
                        <a:buNone/>
                      </a:pPr>
                      <a:r>
                        <a:rPr lang="en-US" sz="1800"/>
                        <a:t>TT aa</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51</a:t>
                      </a:r>
                      <a:endParaRPr sz="1800"/>
                    </a:p>
                  </a:txBody>
                  <a:tcPr marL="91450" marR="91450" marT="45725" marB="45725"/>
                </a:tc>
                <a:tc>
                  <a:txBody>
                    <a:bodyPr/>
                    <a:lstStyle/>
                    <a:p>
                      <a:pPr marL="0" marR="0" lvl="0" indent="0" algn="l" rtl="0">
                        <a:spcBef>
                          <a:spcPts val="0"/>
                        </a:spcBef>
                        <a:spcAft>
                          <a:spcPts val="0"/>
                        </a:spcAft>
                        <a:buNone/>
                      </a:pPr>
                      <a:r>
                        <a:rPr lang="en-US" sz="1800"/>
                        <a:t>52</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0.019</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458425">
                <a:tc>
                  <a:txBody>
                    <a:bodyPr/>
                    <a:lstStyle/>
                    <a:p>
                      <a:pPr marL="0" marR="0" lvl="0" indent="0" algn="l" rtl="0">
                        <a:spcBef>
                          <a:spcPts val="0"/>
                        </a:spcBef>
                        <a:spcAft>
                          <a:spcPts val="0"/>
                        </a:spcAft>
                        <a:buNone/>
                      </a:pPr>
                      <a:r>
                        <a:rPr lang="en-US" sz="1800"/>
                        <a:t>ttAa</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49</a:t>
                      </a:r>
                      <a:endParaRPr sz="1800"/>
                    </a:p>
                  </a:txBody>
                  <a:tcPr marL="91450" marR="91450" marT="45725" marB="45725"/>
                </a:tc>
                <a:tc>
                  <a:txBody>
                    <a:bodyPr/>
                    <a:lstStyle/>
                    <a:p>
                      <a:pPr marL="0" marR="0" lvl="0" indent="0" algn="l" rtl="0">
                        <a:spcBef>
                          <a:spcPts val="0"/>
                        </a:spcBef>
                        <a:spcAft>
                          <a:spcPts val="0"/>
                        </a:spcAft>
                        <a:buNone/>
                      </a:pPr>
                      <a:r>
                        <a:rPr lang="en-US" sz="1800"/>
                        <a:t>52</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9</a:t>
                      </a:r>
                      <a:endParaRPr sz="1800"/>
                    </a:p>
                  </a:txBody>
                  <a:tcPr marL="91450" marR="91450" marT="45725" marB="45725"/>
                </a:tc>
                <a:tc>
                  <a:txBody>
                    <a:bodyPr/>
                    <a:lstStyle/>
                    <a:p>
                      <a:pPr marL="0" marR="0" lvl="0" indent="0" algn="l" rtl="0">
                        <a:spcBef>
                          <a:spcPts val="0"/>
                        </a:spcBef>
                        <a:spcAft>
                          <a:spcPts val="0"/>
                        </a:spcAft>
                        <a:buNone/>
                      </a:pPr>
                      <a:r>
                        <a:rPr lang="en-US" sz="1800"/>
                        <a:t>0.173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r h="458425">
                <a:tc>
                  <a:txBody>
                    <a:bodyPr/>
                    <a:lstStyle/>
                    <a:p>
                      <a:pPr marL="0" marR="0" lvl="0" indent="0" algn="l" rtl="0">
                        <a:spcBef>
                          <a:spcPts val="0"/>
                        </a:spcBef>
                        <a:spcAft>
                          <a:spcPts val="0"/>
                        </a:spcAft>
                        <a:buNone/>
                      </a:pPr>
                      <a:r>
                        <a:rPr lang="en-US" sz="1800"/>
                        <a:t>ttaa</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53</a:t>
                      </a:r>
                      <a:endParaRPr sz="1800"/>
                    </a:p>
                  </a:txBody>
                  <a:tcPr marL="91450" marR="91450" marT="45725" marB="45725"/>
                </a:tc>
                <a:tc>
                  <a:txBody>
                    <a:bodyPr/>
                    <a:lstStyle/>
                    <a:p>
                      <a:pPr marL="0" marR="0" lvl="0" indent="0" algn="l" rtl="0">
                        <a:spcBef>
                          <a:spcPts val="0"/>
                        </a:spcBef>
                        <a:spcAft>
                          <a:spcPts val="0"/>
                        </a:spcAft>
                        <a:buNone/>
                      </a:pPr>
                      <a:r>
                        <a:rPr lang="en-US" sz="1800"/>
                        <a:t>52</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0.019</a:t>
                      </a:r>
                      <a:endParaRPr sz="1800"/>
                    </a:p>
                  </a:txBody>
                  <a:tcPr marL="91450" marR="91450" marT="45725" marB="45725"/>
                </a:tc>
                <a:tc>
                  <a:txBody>
                    <a:bodyPr/>
                    <a:lstStyle/>
                    <a:p>
                      <a:pPr marL="0" marR="0" lvl="0" indent="0" algn="l" rtl="0">
                        <a:spcBef>
                          <a:spcPts val="0"/>
                        </a:spcBef>
                        <a:spcAft>
                          <a:spcPts val="0"/>
                        </a:spcAft>
                        <a:buNone/>
                      </a:pPr>
                      <a:r>
                        <a:rPr lang="en-US" sz="1800"/>
                        <a:t>0.384</a:t>
                      </a:r>
                      <a:endParaRPr sz="1800"/>
                    </a:p>
                  </a:txBody>
                  <a:tcPr marL="91450" marR="91450" marT="45725" marB="45725"/>
                </a:tc>
                <a:extLst>
                  <a:ext uri="{0D108BD9-81ED-4DB2-BD59-A6C34878D82A}">
                    <a16:rowId xmlns:a16="http://schemas.microsoft.com/office/drawing/2014/main" val="10004"/>
                  </a:ext>
                </a:extLst>
              </a:tr>
            </a:tbl>
          </a:graphicData>
        </a:graphic>
      </p:graphicFrame>
      <p:sp>
        <p:nvSpPr>
          <p:cNvPr id="221" name="Google Shape;221;p30"/>
          <p:cNvSpPr txBox="1"/>
          <p:nvPr/>
        </p:nvSpPr>
        <p:spPr>
          <a:xfrm>
            <a:off x="287627" y="6292490"/>
            <a:ext cx="849694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 X2 = 0.384</a:t>
            </a:r>
            <a:endParaRPr sz="2400" b="1">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a:spLocks noGrp="1"/>
          </p:cNvSpPr>
          <p:nvPr>
            <p:ph type="title"/>
          </p:nvPr>
        </p:nvSpPr>
        <p:spPr>
          <a:xfrm>
            <a:off x="-4463" y="399802"/>
            <a:ext cx="9123445" cy="122899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959"/>
              <a:buFont typeface="Calibri"/>
              <a:buNone/>
            </a:pPr>
            <a:r>
              <a:rPr lang="en-US" sz="3959" b="1"/>
              <a:t>Looking at the table showing the degrees of freedom:</a:t>
            </a:r>
            <a:br>
              <a:rPr lang="en-US" sz="3959" b="1"/>
            </a:br>
            <a:br>
              <a:rPr lang="en-US" sz="3959" b="1"/>
            </a:br>
            <a:r>
              <a:rPr lang="en-US" sz="2430"/>
              <a:t>(</a:t>
            </a:r>
            <a:r>
              <a:rPr lang="en-US" sz="2430" b="1"/>
              <a:t>There are 4 categories so n-1= 3 degrees of freedom</a:t>
            </a:r>
            <a:r>
              <a:rPr lang="en-US" sz="2430"/>
              <a:t>)          </a:t>
            </a:r>
            <a:r>
              <a:rPr lang="en-US" sz="2430">
                <a:solidFill>
                  <a:srgbClr val="C00000"/>
                </a:solidFill>
              </a:rPr>
              <a:t>P value</a:t>
            </a:r>
            <a:endParaRPr sz="2430" b="1">
              <a:solidFill>
                <a:srgbClr val="C00000"/>
              </a:solidFill>
            </a:endParaRPr>
          </a:p>
        </p:txBody>
      </p:sp>
      <p:pic>
        <p:nvPicPr>
          <p:cNvPr id="227" name="Google Shape;227;p31"/>
          <p:cNvPicPr preferRelativeResize="0">
            <a:picLocks noGrp="1"/>
          </p:cNvPicPr>
          <p:nvPr>
            <p:ph type="body" idx="1"/>
          </p:nvPr>
        </p:nvPicPr>
        <p:blipFill rotWithShape="1">
          <a:blip r:embed="rId3">
            <a:alphaModFix/>
          </a:blip>
          <a:srcRect/>
          <a:stretch/>
        </p:blipFill>
        <p:spPr>
          <a:xfrm>
            <a:off x="0" y="2132856"/>
            <a:ext cx="9154536" cy="1800200"/>
          </a:xfrm>
          <a:prstGeom prst="rect">
            <a:avLst/>
          </a:prstGeom>
          <a:noFill/>
          <a:ln>
            <a:noFill/>
          </a:ln>
        </p:spPr>
      </p:pic>
      <p:sp>
        <p:nvSpPr>
          <p:cNvPr id="228" name="Google Shape;228;p31"/>
          <p:cNvSpPr txBox="1"/>
          <p:nvPr/>
        </p:nvSpPr>
        <p:spPr>
          <a:xfrm>
            <a:off x="0" y="4365104"/>
            <a:ext cx="91440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The value of X (t-calculated) is smaller than the critical value (t-critical)</a:t>
            </a:r>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Therefore, the differences between observed and expected are due to chance. They are NOT significant. </a:t>
            </a:r>
            <a:endParaRPr sz="2400" b="1">
              <a:solidFill>
                <a:schemeClr val="dk1"/>
              </a:solidFill>
              <a:latin typeface="Calibri"/>
              <a:ea typeface="Calibri"/>
              <a:cs typeface="Calibri"/>
              <a:sym typeface="Calibri"/>
            </a:endParaRPr>
          </a:p>
        </p:txBody>
      </p:sp>
      <p:cxnSp>
        <p:nvCxnSpPr>
          <p:cNvPr id="229" name="Google Shape;229;p31"/>
          <p:cNvCxnSpPr/>
          <p:nvPr/>
        </p:nvCxnSpPr>
        <p:spPr>
          <a:xfrm flipH="1">
            <a:off x="6300192" y="2060848"/>
            <a:ext cx="1080120" cy="576064"/>
          </a:xfrm>
          <a:prstGeom prst="straightConnector1">
            <a:avLst/>
          </a:prstGeom>
          <a:noFill/>
          <a:ln w="38100" cap="flat" cmpd="sng">
            <a:solidFill>
              <a:srgbClr val="BD4B48"/>
            </a:solidFill>
            <a:prstDash val="solid"/>
            <a:round/>
            <a:headEnd type="none" w="sm" len="sm"/>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7030A0"/>
              </a:buClr>
              <a:buSzPts val="4400"/>
              <a:buFont typeface="Calibri"/>
              <a:buNone/>
            </a:pPr>
            <a:r>
              <a:rPr lang="en-US" b="1">
                <a:solidFill>
                  <a:srgbClr val="7030A0"/>
                </a:solidFill>
              </a:rPr>
              <a:t>Vocabulary</a:t>
            </a:r>
            <a:endParaRPr b="1">
              <a:solidFill>
                <a:srgbClr val="7030A0"/>
              </a:solidFill>
            </a:endParaRPr>
          </a:p>
        </p:txBody>
      </p:sp>
      <p:sp>
        <p:nvSpPr>
          <p:cNvPr id="97" name="Google Shape;97;p14"/>
          <p:cNvSpPr txBox="1"/>
          <p:nvPr/>
        </p:nvSpPr>
        <p:spPr>
          <a:xfrm>
            <a:off x="179512" y="1484784"/>
            <a:ext cx="9073008" cy="415498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1">
                <a:solidFill>
                  <a:schemeClr val="dk1"/>
                </a:solidFill>
                <a:latin typeface="Calibri"/>
                <a:ea typeface="Calibri"/>
                <a:cs typeface="Calibri"/>
                <a:sym typeface="Calibri"/>
              </a:rPr>
              <a:t>Null hypothesis, </a:t>
            </a:r>
            <a:r>
              <a:rPr lang="en-US" sz="4400" b="1">
                <a:solidFill>
                  <a:srgbClr val="00B050"/>
                </a:solidFill>
                <a:latin typeface="Calibri"/>
                <a:ea typeface="Calibri"/>
                <a:cs typeface="Calibri"/>
                <a:sym typeface="Calibri"/>
              </a:rPr>
              <a:t>alternate hypothesis</a:t>
            </a:r>
            <a:r>
              <a:rPr lang="en-US" sz="4400" b="1">
                <a:solidFill>
                  <a:schemeClr val="dk1"/>
                </a:solidFill>
                <a:latin typeface="Calibri"/>
                <a:ea typeface="Calibri"/>
                <a:cs typeface="Calibri"/>
                <a:sym typeface="Calibri"/>
              </a:rPr>
              <a:t>, </a:t>
            </a:r>
            <a:r>
              <a:rPr lang="en-US" sz="4400" b="1">
                <a:solidFill>
                  <a:srgbClr val="FF0000"/>
                </a:solidFill>
                <a:latin typeface="Calibri"/>
                <a:ea typeface="Calibri"/>
                <a:cs typeface="Calibri"/>
                <a:sym typeface="Calibri"/>
              </a:rPr>
              <a:t>accept</a:t>
            </a:r>
            <a:r>
              <a:rPr lang="en-US" sz="4400" b="1">
                <a:solidFill>
                  <a:schemeClr val="dk1"/>
                </a:solidFill>
                <a:latin typeface="Calibri"/>
                <a:ea typeface="Calibri"/>
                <a:cs typeface="Calibri"/>
                <a:sym typeface="Calibri"/>
              </a:rPr>
              <a:t>, reject, </a:t>
            </a:r>
            <a:r>
              <a:rPr lang="en-US" sz="4400" b="1">
                <a:solidFill>
                  <a:srgbClr val="FF0000"/>
                </a:solidFill>
                <a:latin typeface="Calibri"/>
                <a:ea typeface="Calibri"/>
                <a:cs typeface="Calibri"/>
                <a:sym typeface="Calibri"/>
              </a:rPr>
              <a:t>expected,</a:t>
            </a:r>
            <a:r>
              <a:rPr lang="en-US" sz="4400" b="1">
                <a:solidFill>
                  <a:schemeClr val="dk1"/>
                </a:solidFill>
                <a:latin typeface="Calibri"/>
                <a:ea typeface="Calibri"/>
                <a:cs typeface="Calibri"/>
                <a:sym typeface="Calibri"/>
              </a:rPr>
              <a:t> observed, disproved, </a:t>
            </a:r>
            <a:r>
              <a:rPr lang="en-US" sz="4400" b="1">
                <a:solidFill>
                  <a:srgbClr val="00B050"/>
                </a:solidFill>
                <a:latin typeface="Calibri"/>
                <a:ea typeface="Calibri"/>
                <a:cs typeface="Calibri"/>
                <a:sym typeface="Calibri"/>
              </a:rPr>
              <a:t>prove</a:t>
            </a:r>
            <a:r>
              <a:rPr lang="en-US" sz="4400" b="1">
                <a:solidFill>
                  <a:schemeClr val="dk1"/>
                </a:solidFill>
                <a:latin typeface="Calibri"/>
                <a:ea typeface="Calibri"/>
                <a:cs typeface="Calibri"/>
                <a:sym typeface="Calibri"/>
              </a:rPr>
              <a:t>, sum,  </a:t>
            </a:r>
            <a:r>
              <a:rPr lang="en-US" sz="4400" b="1">
                <a:solidFill>
                  <a:srgbClr val="0070C0"/>
                </a:solidFill>
                <a:latin typeface="Calibri"/>
                <a:ea typeface="Calibri"/>
                <a:cs typeface="Calibri"/>
                <a:sym typeface="Calibri"/>
              </a:rPr>
              <a:t>squared</a:t>
            </a:r>
            <a:r>
              <a:rPr lang="en-US" sz="4400" b="1">
                <a:solidFill>
                  <a:schemeClr val="dk1"/>
                </a:solidFill>
                <a:latin typeface="Calibri"/>
                <a:ea typeface="Calibri"/>
                <a:cs typeface="Calibri"/>
                <a:sym typeface="Calibri"/>
              </a:rPr>
              <a:t>, nullify, </a:t>
            </a:r>
            <a:r>
              <a:rPr lang="en-US" sz="4400" b="1">
                <a:solidFill>
                  <a:srgbClr val="FF0000"/>
                </a:solidFill>
                <a:latin typeface="Calibri"/>
                <a:ea typeface="Calibri"/>
                <a:cs typeface="Calibri"/>
                <a:sym typeface="Calibri"/>
              </a:rPr>
              <a:t>critical value</a:t>
            </a:r>
            <a:r>
              <a:rPr lang="en-US" sz="4400" b="1">
                <a:solidFill>
                  <a:schemeClr val="dk1"/>
                </a:solidFill>
                <a:latin typeface="Calibri"/>
                <a:ea typeface="Calibri"/>
                <a:cs typeface="Calibri"/>
                <a:sym typeface="Calibri"/>
              </a:rPr>
              <a:t>, degrees of </a:t>
            </a:r>
            <a:r>
              <a:rPr lang="en-US" sz="4400" b="1">
                <a:solidFill>
                  <a:srgbClr val="0070C0"/>
                </a:solidFill>
                <a:latin typeface="Calibri"/>
                <a:ea typeface="Calibri"/>
                <a:cs typeface="Calibri"/>
                <a:sym typeface="Calibri"/>
              </a:rPr>
              <a:t>freedom</a:t>
            </a:r>
            <a:r>
              <a:rPr lang="en-US" sz="4400" b="1">
                <a:solidFill>
                  <a:schemeClr val="dk1"/>
                </a:solidFill>
                <a:latin typeface="Calibri"/>
                <a:ea typeface="Calibri"/>
                <a:cs typeface="Calibri"/>
                <a:sym typeface="Calibri"/>
              </a:rPr>
              <a:t>, </a:t>
            </a:r>
            <a:r>
              <a:rPr lang="en-US" sz="4400" b="1">
                <a:solidFill>
                  <a:srgbClr val="00B050"/>
                </a:solidFill>
                <a:latin typeface="Calibri"/>
                <a:ea typeface="Calibri"/>
                <a:cs typeface="Calibri"/>
                <a:sym typeface="Calibri"/>
              </a:rPr>
              <a:t>significant statistical deviation</a:t>
            </a:r>
            <a:r>
              <a:rPr lang="en-US" sz="4400" b="1">
                <a:solidFill>
                  <a:schemeClr val="dk1"/>
                </a:solidFill>
                <a:latin typeface="Calibri"/>
                <a:ea typeface="Calibri"/>
                <a:cs typeface="Calibri"/>
                <a:sym typeface="Calibri"/>
              </a:rPr>
              <a:t>, probability, </a:t>
            </a:r>
            <a:r>
              <a:rPr lang="en-US" sz="4400" b="1">
                <a:solidFill>
                  <a:srgbClr val="0070C0"/>
                </a:solidFill>
                <a:latin typeface="Calibri"/>
                <a:ea typeface="Calibri"/>
                <a:cs typeface="Calibri"/>
                <a:sym typeface="Calibri"/>
              </a:rPr>
              <a:t>by chance</a:t>
            </a:r>
            <a:r>
              <a:rPr lang="en-US" sz="4400" b="1">
                <a:solidFill>
                  <a:schemeClr val="dk1"/>
                </a:solidFill>
                <a:latin typeface="Calibri"/>
                <a:ea typeface="Calibri"/>
                <a:cs typeface="Calibri"/>
                <a:sym typeface="Calibri"/>
              </a:rPr>
              <a:t>. </a:t>
            </a:r>
            <a:endParaRPr sz="4400" b="1">
              <a:solidFill>
                <a:schemeClr val="dk1"/>
              </a:solidFill>
              <a:latin typeface="Calibri"/>
              <a:ea typeface="Calibri"/>
              <a:cs typeface="Calibri"/>
              <a:sym typeface="Calibri"/>
            </a:endParaRPr>
          </a:p>
        </p:txBody>
      </p:sp>
      <p:sp>
        <p:nvSpPr>
          <p:cNvPr id="98" name="Google Shape;98;p14"/>
          <p:cNvSpPr txBox="1"/>
          <p:nvPr/>
        </p:nvSpPr>
        <p:spPr>
          <a:xfrm>
            <a:off x="7624936" y="89972"/>
            <a:ext cx="151216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KNOW</a:t>
            </a:r>
            <a:endParaRPr sz="1800" b="1">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2"/>
          <p:cNvSpPr txBox="1">
            <a:spLocks noGrp="1"/>
          </p:cNvSpPr>
          <p:nvPr>
            <p:ph type="body" idx="1"/>
          </p:nvPr>
        </p:nvSpPr>
        <p:spPr>
          <a:xfrm>
            <a:off x="326600" y="314325"/>
            <a:ext cx="8601000" cy="1816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US" sz="2200"/>
              <a:t>A maize plant produced a total of 381 grains, 216 purple and smooth, 79 purple and shrunken, 65 yellow and smooth and 21 yellow and shrunken.</a:t>
            </a:r>
            <a:endParaRPr sz="2200"/>
          </a:p>
          <a:p>
            <a:pPr marL="0" lvl="0" indent="0" algn="l" rtl="0">
              <a:spcBef>
                <a:spcPts val="360"/>
              </a:spcBef>
              <a:spcAft>
                <a:spcPts val="0"/>
              </a:spcAft>
              <a:buNone/>
            </a:pPr>
            <a:r>
              <a:rPr lang="en-US" sz="2200"/>
              <a:t>A chi-squared test, 2 was carried out to test the significance of the differences between the observed and expected results. Complete the table for chi-square.</a:t>
            </a:r>
            <a:endParaRPr sz="2200"/>
          </a:p>
          <a:p>
            <a:pPr marL="0" lvl="0" indent="0" algn="l" rtl="0">
              <a:spcBef>
                <a:spcPts val="360"/>
              </a:spcBef>
              <a:spcAft>
                <a:spcPts val="0"/>
              </a:spcAft>
              <a:buClr>
                <a:schemeClr val="dk1"/>
              </a:buClr>
              <a:buSzPts val="1100"/>
              <a:buFont typeface="Arial"/>
              <a:buNone/>
            </a:pPr>
            <a:endParaRPr sz="2200"/>
          </a:p>
          <a:p>
            <a:pPr marL="0" lvl="0" indent="0" algn="l" rtl="0">
              <a:spcBef>
                <a:spcPts val="360"/>
              </a:spcBef>
              <a:spcAft>
                <a:spcPts val="0"/>
              </a:spcAft>
              <a:buNone/>
            </a:pPr>
            <a:endParaRPr sz="2200"/>
          </a:p>
        </p:txBody>
      </p:sp>
      <p:pic>
        <p:nvPicPr>
          <p:cNvPr id="236" name="Google Shape;236;p32"/>
          <p:cNvPicPr preferRelativeResize="0"/>
          <p:nvPr/>
        </p:nvPicPr>
        <p:blipFill>
          <a:blip r:embed="rId3">
            <a:alphaModFix/>
          </a:blip>
          <a:stretch>
            <a:fillRect/>
          </a:stretch>
        </p:blipFill>
        <p:spPr>
          <a:xfrm>
            <a:off x="326601" y="2277775"/>
            <a:ext cx="8401301" cy="40781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33"/>
          <p:cNvPicPr preferRelativeResize="0"/>
          <p:nvPr/>
        </p:nvPicPr>
        <p:blipFill>
          <a:blip r:embed="rId3">
            <a:alphaModFix/>
          </a:blip>
          <a:stretch>
            <a:fillRect/>
          </a:stretch>
        </p:blipFill>
        <p:spPr>
          <a:xfrm>
            <a:off x="0" y="-28903"/>
            <a:ext cx="9144000"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4"/>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Oswald"/>
                <a:ea typeface="Oswald"/>
                <a:cs typeface="Oswald"/>
                <a:sym typeface="Oswald"/>
              </a:rPr>
              <a:t>Mark scheme answer:</a:t>
            </a:r>
            <a:endParaRPr>
              <a:latin typeface="Oswald"/>
              <a:ea typeface="Oswald"/>
              <a:cs typeface="Oswald"/>
              <a:sym typeface="Oswald"/>
            </a:endParaRPr>
          </a:p>
        </p:txBody>
      </p:sp>
      <p:pic>
        <p:nvPicPr>
          <p:cNvPr id="257" name="Google Shape;257;p35"/>
          <p:cNvPicPr preferRelativeResize="0"/>
          <p:nvPr/>
        </p:nvPicPr>
        <p:blipFill>
          <a:blip r:embed="rId3">
            <a:alphaModFix/>
          </a:blip>
          <a:stretch>
            <a:fillRect/>
          </a:stretch>
        </p:blipFill>
        <p:spPr>
          <a:xfrm>
            <a:off x="152400" y="1888477"/>
            <a:ext cx="8839201" cy="3389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body" idx="1"/>
          </p:nvPr>
        </p:nvSpPr>
        <p:spPr>
          <a:xfrm>
            <a:off x="457200" y="355175"/>
            <a:ext cx="8229600" cy="2001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800"/>
              <a:t>A student used the chi-squared test to analyse results for a cross in fruit flies. The student predicted that the numbers of fruit flies with each phenotype in this cross should be in the ratio 1:1:1:1.</a:t>
            </a:r>
            <a:endParaRPr sz="1800"/>
          </a:p>
          <a:p>
            <a:pPr marL="0" lvl="0" indent="0" algn="l" rtl="0">
              <a:spcBef>
                <a:spcPts val="360"/>
              </a:spcBef>
              <a:spcAft>
                <a:spcPts val="0"/>
              </a:spcAft>
              <a:buNone/>
            </a:pPr>
            <a:r>
              <a:rPr lang="en-US" sz="1800"/>
              <a:t>(i) state the null hypothesis for this test [1 point]</a:t>
            </a:r>
            <a:endParaRPr sz="1800"/>
          </a:p>
          <a:p>
            <a:pPr marL="0" lvl="0" indent="0" algn="l" rtl="0">
              <a:spcBef>
                <a:spcPts val="360"/>
              </a:spcBef>
              <a:spcAft>
                <a:spcPts val="0"/>
              </a:spcAft>
              <a:buNone/>
            </a:pPr>
            <a:r>
              <a:rPr lang="en-US" sz="1800"/>
              <a:t>……………………………………………………………………………………………………………………………………..</a:t>
            </a:r>
            <a:endParaRPr sz="1800"/>
          </a:p>
          <a:p>
            <a:pPr marL="0" lvl="0" indent="0" algn="l" rtl="0">
              <a:spcBef>
                <a:spcPts val="360"/>
              </a:spcBef>
              <a:spcAft>
                <a:spcPts val="0"/>
              </a:spcAft>
              <a:buNone/>
            </a:pPr>
            <a:r>
              <a:rPr lang="en-US" sz="1800"/>
              <a:t>(ii) complete the table [3 points]</a:t>
            </a:r>
            <a:endParaRPr sz="1800"/>
          </a:p>
        </p:txBody>
      </p:sp>
      <p:pic>
        <p:nvPicPr>
          <p:cNvPr id="264" name="Google Shape;264;p36"/>
          <p:cNvPicPr preferRelativeResize="0"/>
          <p:nvPr/>
        </p:nvPicPr>
        <p:blipFill>
          <a:blip r:embed="rId3">
            <a:alphaModFix/>
          </a:blip>
          <a:stretch>
            <a:fillRect/>
          </a:stretch>
        </p:blipFill>
        <p:spPr>
          <a:xfrm>
            <a:off x="247650" y="2356775"/>
            <a:ext cx="8648700" cy="4305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7"/>
          <p:cNvPicPr preferRelativeResize="0"/>
          <p:nvPr/>
        </p:nvPicPr>
        <p:blipFill>
          <a:blip r:embed="rId3">
            <a:alphaModFix/>
          </a:blip>
          <a:stretch>
            <a:fillRect/>
          </a:stretch>
        </p:blipFill>
        <p:spPr>
          <a:xfrm>
            <a:off x="0" y="0"/>
            <a:ext cx="9144000" cy="6858000"/>
          </a:xfrm>
          <a:prstGeom prst="rect">
            <a:avLst/>
          </a:prstGeom>
          <a:noFill/>
          <a:ln>
            <a:noFill/>
          </a:ln>
        </p:spPr>
      </p:pic>
      <p:pic>
        <p:nvPicPr>
          <p:cNvPr id="271" name="Google Shape;271;p37"/>
          <p:cNvPicPr preferRelativeResize="0"/>
          <p:nvPr/>
        </p:nvPicPr>
        <p:blipFill>
          <a:blip r:embed="rId4">
            <a:alphaModFix/>
          </a:blip>
          <a:stretch>
            <a:fillRect/>
          </a:stretch>
        </p:blipFill>
        <p:spPr>
          <a:xfrm>
            <a:off x="0" y="0"/>
            <a:ext cx="9144002" cy="685800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8"/>
          <p:cNvSpPr txBox="1">
            <a:spLocks noGrp="1"/>
          </p:cNvSpPr>
          <p:nvPr>
            <p:ph type="title"/>
          </p:nvPr>
        </p:nvSpPr>
        <p:spPr>
          <a:xfrm>
            <a:off x="273500" y="237913"/>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Oswald"/>
                <a:ea typeface="Oswald"/>
                <a:cs typeface="Oswald"/>
                <a:sym typeface="Oswald"/>
              </a:rPr>
              <a:t>Mark scheme answer:</a:t>
            </a:r>
            <a:endParaRPr>
              <a:latin typeface="Oswald"/>
              <a:ea typeface="Oswald"/>
              <a:cs typeface="Oswald"/>
              <a:sym typeface="Oswald"/>
            </a:endParaRPr>
          </a:p>
        </p:txBody>
      </p:sp>
      <p:pic>
        <p:nvPicPr>
          <p:cNvPr id="278" name="Google Shape;278;p38"/>
          <p:cNvPicPr preferRelativeResize="0"/>
          <p:nvPr/>
        </p:nvPicPr>
        <p:blipFill>
          <a:blip r:embed="rId3">
            <a:alphaModFix/>
          </a:blip>
          <a:stretch>
            <a:fillRect/>
          </a:stretch>
        </p:blipFill>
        <p:spPr>
          <a:xfrm>
            <a:off x="152400" y="1533313"/>
            <a:ext cx="8839200" cy="951475"/>
          </a:xfrm>
          <a:prstGeom prst="rect">
            <a:avLst/>
          </a:prstGeom>
          <a:noFill/>
          <a:ln>
            <a:noFill/>
          </a:ln>
        </p:spPr>
      </p:pic>
      <p:pic>
        <p:nvPicPr>
          <p:cNvPr id="279" name="Google Shape;279;p38"/>
          <p:cNvPicPr preferRelativeResize="0"/>
          <p:nvPr/>
        </p:nvPicPr>
        <p:blipFill>
          <a:blip r:embed="rId4">
            <a:alphaModFix/>
          </a:blip>
          <a:stretch>
            <a:fillRect/>
          </a:stretch>
        </p:blipFill>
        <p:spPr>
          <a:xfrm>
            <a:off x="66675" y="2539226"/>
            <a:ext cx="8924924" cy="333526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39"/>
          <p:cNvPicPr preferRelativeResize="0"/>
          <p:nvPr/>
        </p:nvPicPr>
        <p:blipFill>
          <a:blip r:embed="rId3">
            <a:alphaModFix/>
          </a:blip>
          <a:stretch>
            <a:fillRect/>
          </a:stretch>
        </p:blipFill>
        <p:spPr>
          <a:xfrm>
            <a:off x="0" y="0"/>
            <a:ext cx="9144000" cy="6858000"/>
          </a:xfrm>
          <a:prstGeom prst="rect">
            <a:avLst/>
          </a:prstGeom>
          <a:noFill/>
          <a:ln>
            <a:noFill/>
          </a:ln>
        </p:spPr>
      </p:pic>
      <p:pic>
        <p:nvPicPr>
          <p:cNvPr id="286" name="Google Shape;286;p39"/>
          <p:cNvPicPr preferRelativeResize="0"/>
          <p:nvPr/>
        </p:nvPicPr>
        <p:blipFill>
          <a:blip r:embed="rId4">
            <a:alphaModFix/>
          </a:blip>
          <a:stretch>
            <a:fillRect/>
          </a:stretch>
        </p:blipFill>
        <p:spPr>
          <a:xfrm>
            <a:off x="0" y="0"/>
            <a:ext cx="9144002" cy="685800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0"/>
          <p:cNvSpPr txBox="1">
            <a:spLocks noGrp="1"/>
          </p:cNvSpPr>
          <p:nvPr>
            <p:ph type="title"/>
          </p:nvPr>
        </p:nvSpPr>
        <p:spPr>
          <a:xfrm>
            <a:off x="273500" y="237913"/>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Oswald"/>
                <a:ea typeface="Oswald"/>
                <a:cs typeface="Oswald"/>
                <a:sym typeface="Oswald"/>
              </a:rPr>
              <a:t>Mark scheme answer:</a:t>
            </a:r>
            <a:endParaRPr>
              <a:latin typeface="Oswald"/>
              <a:ea typeface="Oswald"/>
              <a:cs typeface="Oswald"/>
              <a:sym typeface="Oswald"/>
            </a:endParaRPr>
          </a:p>
        </p:txBody>
      </p:sp>
      <p:pic>
        <p:nvPicPr>
          <p:cNvPr id="293" name="Google Shape;293;p40"/>
          <p:cNvPicPr preferRelativeResize="0"/>
          <p:nvPr/>
        </p:nvPicPr>
        <p:blipFill>
          <a:blip r:embed="rId3">
            <a:alphaModFix/>
          </a:blip>
          <a:stretch>
            <a:fillRect/>
          </a:stretch>
        </p:blipFill>
        <p:spPr>
          <a:xfrm>
            <a:off x="273500" y="1380930"/>
            <a:ext cx="6158200" cy="1344575"/>
          </a:xfrm>
          <a:prstGeom prst="rect">
            <a:avLst/>
          </a:prstGeom>
          <a:noFill/>
          <a:ln>
            <a:noFill/>
          </a:ln>
        </p:spPr>
      </p:pic>
      <p:pic>
        <p:nvPicPr>
          <p:cNvPr id="294" name="Google Shape;294;p40"/>
          <p:cNvPicPr preferRelativeResize="0"/>
          <p:nvPr/>
        </p:nvPicPr>
        <p:blipFill>
          <a:blip r:embed="rId4">
            <a:alphaModFix/>
          </a:blip>
          <a:stretch>
            <a:fillRect/>
          </a:stretch>
        </p:blipFill>
        <p:spPr>
          <a:xfrm>
            <a:off x="1248650" y="2057397"/>
            <a:ext cx="6279300" cy="1483413"/>
          </a:xfrm>
          <a:prstGeom prst="rect">
            <a:avLst/>
          </a:prstGeom>
          <a:noFill/>
          <a:ln>
            <a:noFill/>
          </a:ln>
        </p:spPr>
      </p:pic>
      <p:pic>
        <p:nvPicPr>
          <p:cNvPr id="295" name="Google Shape;295;p40"/>
          <p:cNvPicPr preferRelativeResize="0"/>
          <p:nvPr/>
        </p:nvPicPr>
        <p:blipFill>
          <a:blip r:embed="rId5">
            <a:alphaModFix/>
          </a:blip>
          <a:stretch>
            <a:fillRect/>
          </a:stretch>
        </p:blipFill>
        <p:spPr>
          <a:xfrm>
            <a:off x="189125" y="3540801"/>
            <a:ext cx="6158200" cy="1373878"/>
          </a:xfrm>
          <a:prstGeom prst="rect">
            <a:avLst/>
          </a:prstGeom>
          <a:noFill/>
          <a:ln>
            <a:noFill/>
          </a:ln>
        </p:spPr>
      </p:pic>
      <p:pic>
        <p:nvPicPr>
          <p:cNvPr id="296" name="Google Shape;296;p40"/>
          <p:cNvPicPr preferRelativeResize="0"/>
          <p:nvPr/>
        </p:nvPicPr>
        <p:blipFill>
          <a:blip r:embed="rId6">
            <a:alphaModFix/>
          </a:blip>
          <a:stretch>
            <a:fillRect/>
          </a:stretch>
        </p:blipFill>
        <p:spPr>
          <a:xfrm>
            <a:off x="2246575" y="4797649"/>
            <a:ext cx="5089998" cy="1790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1" name="Google Shape;301;p41" descr="http://www.biologycorner.com/wp-content/uploads/corn_dihybrid_01.jpg"/>
          <p:cNvPicPr preferRelativeResize="0"/>
          <p:nvPr/>
        </p:nvPicPr>
        <p:blipFill rotWithShape="1">
          <a:blip r:embed="rId3">
            <a:alphaModFix/>
          </a:blip>
          <a:srcRect l="4975" r="5493"/>
          <a:stretch/>
        </p:blipFill>
        <p:spPr>
          <a:xfrm>
            <a:off x="-357222" y="1214422"/>
            <a:ext cx="8999730" cy="2857520"/>
          </a:xfrm>
          <a:prstGeom prst="rect">
            <a:avLst/>
          </a:prstGeom>
          <a:noFill/>
          <a:ln>
            <a:noFill/>
          </a:ln>
        </p:spPr>
      </p:pic>
      <p:sp>
        <p:nvSpPr>
          <p:cNvPr id="302" name="Google Shape;302;p41"/>
          <p:cNvSpPr txBox="1"/>
          <p:nvPr/>
        </p:nvSpPr>
        <p:spPr>
          <a:xfrm>
            <a:off x="8715404" y="1643050"/>
            <a:ext cx="428596" cy="16312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1</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2</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3</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4</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5</a:t>
            </a:r>
            <a:endParaRPr sz="2000">
              <a:solidFill>
                <a:schemeClr val="dk1"/>
              </a:solidFill>
              <a:latin typeface="Calibri"/>
              <a:ea typeface="Calibri"/>
              <a:cs typeface="Calibri"/>
              <a:sym typeface="Calibri"/>
            </a:endParaRPr>
          </a:p>
        </p:txBody>
      </p:sp>
      <p:pic>
        <p:nvPicPr>
          <p:cNvPr id="303" name="Google Shape;303;p41" descr="http://www.biologycorner.com/wp-content/uploads/corn_dihybrid_closeup.jpg"/>
          <p:cNvPicPr preferRelativeResize="0"/>
          <p:nvPr/>
        </p:nvPicPr>
        <p:blipFill rotWithShape="1">
          <a:blip r:embed="rId4">
            <a:alphaModFix/>
          </a:blip>
          <a:srcRect/>
          <a:stretch/>
        </p:blipFill>
        <p:spPr>
          <a:xfrm>
            <a:off x="1500166" y="4152900"/>
            <a:ext cx="3648075" cy="2705100"/>
          </a:xfrm>
          <a:prstGeom prst="rect">
            <a:avLst/>
          </a:prstGeom>
          <a:noFill/>
          <a:ln>
            <a:noFill/>
          </a:ln>
        </p:spPr>
      </p:pic>
      <p:sp>
        <p:nvSpPr>
          <p:cNvPr id="304" name="Google Shape;304;p41"/>
          <p:cNvSpPr txBox="1"/>
          <p:nvPr/>
        </p:nvSpPr>
        <p:spPr>
          <a:xfrm>
            <a:off x="1259632" y="188640"/>
            <a:ext cx="511256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Resource for extra question – Faster students.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5"/>
          <p:cNvPicPr preferRelativeResize="0"/>
          <p:nvPr/>
        </p:nvPicPr>
        <p:blipFill>
          <a:blip r:embed="rId3">
            <a:alphaModFix/>
          </a:blip>
          <a:stretch>
            <a:fillRect/>
          </a:stretch>
        </p:blipFill>
        <p:spPr>
          <a:xfrm>
            <a:off x="136634" y="-28903"/>
            <a:ext cx="9144000" cy="6858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2"/>
          <p:cNvSpPr txBox="1">
            <a:spLocks noGrp="1"/>
          </p:cNvSpPr>
          <p:nvPr>
            <p:ph type="title"/>
          </p:nvPr>
        </p:nvSpPr>
        <p:spPr>
          <a:xfrm>
            <a:off x="457200" y="274638"/>
            <a:ext cx="8229600" cy="92211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Student’s T- Test</a:t>
            </a:r>
            <a:endParaRPr/>
          </a:p>
        </p:txBody>
      </p:sp>
      <p:sp>
        <p:nvSpPr>
          <p:cNvPr id="310" name="Google Shape;310;p42"/>
          <p:cNvSpPr txBox="1"/>
          <p:nvPr/>
        </p:nvSpPr>
        <p:spPr>
          <a:xfrm>
            <a:off x="539552" y="1196752"/>
            <a:ext cx="8352928" cy="5078313"/>
          </a:xfrm>
          <a:prstGeom prst="rect">
            <a:avLst/>
          </a:prstGeom>
          <a:noFill/>
          <a:ln>
            <a:noFill/>
          </a:ln>
        </p:spPr>
        <p:txBody>
          <a:bodyPr spcFirstLastPara="1" wrap="square" lIns="91425" tIns="45700" rIns="91425" bIns="45700" anchor="t" anchorCtr="0">
            <a:noAutofit/>
          </a:bodyPr>
          <a:lstStyle/>
          <a:p>
            <a:pPr marL="571500" marR="0" lvl="0" indent="-571500" algn="l" rtl="0">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Test the difference between two means.</a:t>
            </a:r>
            <a:endParaRPr/>
          </a:p>
          <a:p>
            <a:pPr marL="571500" marR="0" lvl="0" indent="-571500" algn="l" rtl="0">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The </a:t>
            </a:r>
            <a:r>
              <a:rPr lang="en-US" sz="3600" b="1">
                <a:solidFill>
                  <a:schemeClr val="dk1"/>
                </a:solidFill>
                <a:latin typeface="Calibri"/>
                <a:ea typeface="Calibri"/>
                <a:cs typeface="Calibri"/>
                <a:sym typeface="Calibri"/>
              </a:rPr>
              <a:t>t test</a:t>
            </a:r>
            <a:r>
              <a:rPr lang="en-US" sz="3600">
                <a:solidFill>
                  <a:schemeClr val="dk1"/>
                </a:solidFill>
                <a:latin typeface="Calibri"/>
                <a:ea typeface="Calibri"/>
                <a:cs typeface="Calibri"/>
                <a:sym typeface="Calibri"/>
              </a:rPr>
              <a:t> determines a probability that two populations are the same with respect to the variable tested.</a:t>
            </a:r>
            <a:endParaRPr/>
          </a:p>
          <a:p>
            <a:pPr marL="571500" marR="0" lvl="0" indent="-571500" algn="l" rtl="0">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We will revise the T-Test in term 4.</a:t>
            </a:r>
            <a:endParaRPr/>
          </a:p>
          <a:p>
            <a:pPr marL="571500" marR="0" lvl="0" indent="-571500" algn="l" rtl="0">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You can watch the following video if you do not want to wait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43"/>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p:nvPr/>
        </p:nvSpPr>
        <p:spPr>
          <a:xfrm>
            <a:off x="251520" y="404664"/>
            <a:ext cx="8568952" cy="44627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1" dirty="0">
                <a:solidFill>
                  <a:srgbClr val="7030A0"/>
                </a:solidFill>
                <a:latin typeface="Philosopher"/>
                <a:ea typeface="Philosopher"/>
                <a:cs typeface="Philosopher"/>
                <a:sym typeface="Philosopher"/>
              </a:rPr>
              <a:t>Null Hypothesis</a:t>
            </a:r>
            <a:endParaRPr sz="4400" dirty="0">
              <a:solidFill>
                <a:srgbClr val="7030A0"/>
              </a:solidFill>
              <a:latin typeface="Philosopher"/>
              <a:ea typeface="Philosopher"/>
              <a:cs typeface="Philosopher"/>
              <a:sym typeface="Philosopher"/>
            </a:endParaRPr>
          </a:p>
          <a:p>
            <a:pPr marL="0" marR="0" lvl="0" indent="0" algn="l" rtl="0">
              <a:spcBef>
                <a:spcPts val="0"/>
              </a:spcBef>
              <a:spcAft>
                <a:spcPts val="0"/>
              </a:spcAft>
              <a:buNone/>
            </a:pPr>
            <a:r>
              <a:rPr lang="en-US" sz="2400" dirty="0">
                <a:solidFill>
                  <a:schemeClr val="dk1"/>
                </a:solidFill>
                <a:latin typeface="PT Sans"/>
                <a:ea typeface="PT Sans"/>
                <a:cs typeface="PT Sans"/>
                <a:sym typeface="PT Sans"/>
              </a:rPr>
              <a:t>The null hypothesis (H</a:t>
            </a:r>
            <a:r>
              <a:rPr lang="en-US" sz="2400" baseline="-25000" dirty="0">
                <a:solidFill>
                  <a:schemeClr val="dk1"/>
                </a:solidFill>
                <a:latin typeface="Arial"/>
                <a:ea typeface="Arial"/>
                <a:cs typeface="Arial"/>
                <a:sym typeface="Arial"/>
              </a:rPr>
              <a:t>0</a:t>
            </a:r>
            <a:r>
              <a:rPr lang="en-US" sz="2400" dirty="0">
                <a:solidFill>
                  <a:schemeClr val="dk1"/>
                </a:solidFill>
                <a:latin typeface="PT Sans"/>
                <a:ea typeface="PT Sans"/>
                <a:cs typeface="PT Sans"/>
                <a:sym typeface="PT Sans"/>
              </a:rPr>
              <a:t>)is the </a:t>
            </a:r>
            <a:r>
              <a:rPr lang="en-US" sz="2400" b="1" dirty="0">
                <a:solidFill>
                  <a:srgbClr val="FF0000"/>
                </a:solidFill>
                <a:latin typeface="PT Sans"/>
                <a:ea typeface="PT Sans"/>
                <a:cs typeface="PT Sans"/>
                <a:sym typeface="PT Sans"/>
              </a:rPr>
              <a:t>commonly accepted </a:t>
            </a:r>
            <a:r>
              <a:rPr lang="en-US" sz="2400" dirty="0">
                <a:solidFill>
                  <a:schemeClr val="dk1"/>
                </a:solidFill>
                <a:latin typeface="PT Sans"/>
                <a:ea typeface="PT Sans"/>
                <a:cs typeface="PT Sans"/>
                <a:sym typeface="PT Sans"/>
              </a:rPr>
              <a:t>fact; it is the opposite of the </a:t>
            </a:r>
            <a:r>
              <a:rPr lang="en-US" sz="2400" b="1" dirty="0">
                <a:solidFill>
                  <a:srgbClr val="FF0000"/>
                </a:solidFill>
                <a:latin typeface="Arial"/>
                <a:ea typeface="Arial"/>
                <a:cs typeface="Arial"/>
                <a:sym typeface="Arial"/>
              </a:rPr>
              <a:t>alternate hypothesis </a:t>
            </a:r>
            <a:r>
              <a:rPr lang="en-US" sz="2400" b="1" dirty="0">
                <a:solidFill>
                  <a:schemeClr val="dk1"/>
                </a:solidFill>
                <a:latin typeface="Arial"/>
                <a:ea typeface="Arial"/>
                <a:cs typeface="Arial"/>
                <a:sym typeface="Arial"/>
              </a:rPr>
              <a:t>(</a:t>
            </a:r>
            <a:r>
              <a:rPr lang="en-US" sz="2400" dirty="0">
                <a:solidFill>
                  <a:schemeClr val="dk1"/>
                </a:solidFill>
                <a:latin typeface="Arial"/>
                <a:ea typeface="Arial"/>
                <a:cs typeface="Arial"/>
                <a:sym typeface="Arial"/>
              </a:rPr>
              <a:t>H</a:t>
            </a:r>
            <a:r>
              <a:rPr lang="en-US" sz="2400" baseline="-25000" dirty="0">
                <a:solidFill>
                  <a:schemeClr val="dk1"/>
                </a:solidFill>
                <a:latin typeface="Arial"/>
                <a:ea typeface="Arial"/>
                <a:cs typeface="Arial"/>
                <a:sym typeface="Arial"/>
              </a:rPr>
              <a:t>a</a:t>
            </a:r>
            <a:r>
              <a:rPr lang="en-US" sz="2400" dirty="0">
                <a:solidFill>
                  <a:schemeClr val="dk1"/>
                </a:solidFill>
                <a:latin typeface="Arial"/>
                <a:ea typeface="Arial"/>
                <a:cs typeface="Arial"/>
                <a:sym typeface="Arial"/>
              </a:rPr>
              <a:t>)</a:t>
            </a:r>
            <a:r>
              <a:rPr lang="en-US" sz="2400" dirty="0">
                <a:solidFill>
                  <a:schemeClr val="dk1"/>
                </a:solidFill>
                <a:latin typeface="PT Sans"/>
                <a:ea typeface="PT Sans"/>
                <a:cs typeface="PT Sans"/>
                <a:sym typeface="PT Sans"/>
              </a:rPr>
              <a:t>. Researchers work to reject, nullify or disprove the null hypothesis. Researchers come up with an </a:t>
            </a:r>
            <a:r>
              <a:rPr lang="en-US" sz="2400" b="1" dirty="0">
                <a:solidFill>
                  <a:srgbClr val="FF0000"/>
                </a:solidFill>
                <a:latin typeface="PT Sans"/>
                <a:ea typeface="PT Sans"/>
                <a:cs typeface="PT Sans"/>
                <a:sym typeface="PT Sans"/>
              </a:rPr>
              <a:t>alternate hypothesis</a:t>
            </a:r>
            <a:r>
              <a:rPr lang="en-US" sz="2400" dirty="0">
                <a:solidFill>
                  <a:schemeClr val="dk1"/>
                </a:solidFill>
                <a:latin typeface="PT Sans"/>
                <a:ea typeface="PT Sans"/>
                <a:cs typeface="PT Sans"/>
                <a:sym typeface="PT Sans"/>
              </a:rPr>
              <a:t>, one that they think explains a phenomenon, and then work to </a:t>
            </a:r>
            <a:r>
              <a:rPr lang="en-US" sz="2400" dirty="0">
                <a:solidFill>
                  <a:schemeClr val="dk1"/>
                </a:solidFill>
                <a:latin typeface="Arial"/>
                <a:ea typeface="Arial"/>
                <a:cs typeface="Arial"/>
                <a:sym typeface="Arial"/>
              </a:rPr>
              <a:t>reject the null hypothesis</a:t>
            </a:r>
            <a:r>
              <a:rPr lang="en-US" sz="2400" dirty="0">
                <a:solidFill>
                  <a:schemeClr val="dk1"/>
                </a:solidFill>
                <a:latin typeface="PT Sans"/>
                <a:ea typeface="PT Sans"/>
                <a:cs typeface="PT Sans"/>
                <a:sym typeface="PT Sans"/>
              </a:rPr>
              <a:t>.</a:t>
            </a:r>
            <a:endParaRPr dirty="0"/>
          </a:p>
          <a:p>
            <a:pPr marL="0" marR="0" lvl="0" indent="0" algn="l" rtl="0">
              <a:spcBef>
                <a:spcPts val="0"/>
              </a:spcBef>
              <a:spcAft>
                <a:spcPts val="0"/>
              </a:spcAft>
              <a:buNone/>
            </a:pPr>
            <a:r>
              <a:rPr lang="en-US" sz="2400" dirty="0">
                <a:solidFill>
                  <a:schemeClr val="dk1"/>
                </a:solidFill>
                <a:latin typeface="Philosopher"/>
                <a:ea typeface="Philosopher"/>
                <a:cs typeface="Philosopher"/>
                <a:sym typeface="Philosopher"/>
              </a:rPr>
              <a:t>Why is it Called the “Null”?</a:t>
            </a:r>
            <a:endParaRPr dirty="0"/>
          </a:p>
          <a:p>
            <a:pPr marL="0" marR="0" lvl="0" indent="0" algn="l" rtl="0">
              <a:spcBef>
                <a:spcPts val="0"/>
              </a:spcBef>
              <a:spcAft>
                <a:spcPts val="0"/>
              </a:spcAft>
              <a:buNone/>
            </a:pPr>
            <a:r>
              <a:rPr lang="en-US" sz="2400" dirty="0">
                <a:solidFill>
                  <a:schemeClr val="dk1"/>
                </a:solidFill>
                <a:latin typeface="PT Sans"/>
                <a:ea typeface="PT Sans"/>
                <a:cs typeface="PT Sans"/>
                <a:sym typeface="PT Sans"/>
              </a:rPr>
              <a:t>The word “null” in this context means that it’s a commonly accepted fact that researchers work to </a:t>
            </a:r>
            <a:r>
              <a:rPr lang="en-US" sz="2400" b="1" i="1" dirty="0">
                <a:solidFill>
                  <a:srgbClr val="FF0000"/>
                </a:solidFill>
                <a:latin typeface="Arial"/>
                <a:ea typeface="Arial"/>
                <a:cs typeface="Arial"/>
                <a:sym typeface="Arial"/>
              </a:rPr>
              <a:t>nullify</a:t>
            </a:r>
            <a:r>
              <a:rPr lang="en-US" sz="2400" dirty="0">
                <a:solidFill>
                  <a:schemeClr val="dk1"/>
                </a:solidFill>
                <a:latin typeface="PT Sans"/>
                <a:ea typeface="PT Sans"/>
                <a:cs typeface="PT Sans"/>
                <a:sym typeface="PT Sans"/>
              </a:rPr>
              <a:t>. It doesn’t mean that the statement is null itself! </a:t>
            </a:r>
            <a:endParaRPr sz="2400" b="0" i="0" dirty="0">
              <a:solidFill>
                <a:schemeClr val="dk1"/>
              </a:solidFill>
              <a:latin typeface="PT Sans"/>
              <a:ea typeface="PT Sans"/>
              <a:cs typeface="PT Sans"/>
              <a:sym typeface="PT Sans"/>
            </a:endParaRPr>
          </a:p>
        </p:txBody>
      </p:sp>
      <p:pic>
        <p:nvPicPr>
          <p:cNvPr id="111" name="Google Shape;111;p16" descr="User avatar"/>
          <p:cNvPicPr preferRelativeResize="0"/>
          <p:nvPr/>
        </p:nvPicPr>
        <p:blipFill rotWithShape="1">
          <a:blip r:embed="rId3">
            <a:alphaModFix/>
          </a:blip>
          <a:srcRect/>
          <a:stretch/>
        </p:blipFill>
        <p:spPr>
          <a:xfrm>
            <a:off x="6588224" y="4653136"/>
            <a:ext cx="1905000" cy="1905000"/>
          </a:xfrm>
          <a:prstGeom prst="rect">
            <a:avLst/>
          </a:prstGeom>
          <a:noFill/>
          <a:ln>
            <a:noFill/>
          </a:ln>
        </p:spPr>
      </p:pic>
      <p:sp>
        <p:nvSpPr>
          <p:cNvPr id="112" name="Google Shape;112;p16"/>
          <p:cNvSpPr txBox="1"/>
          <p:nvPr/>
        </p:nvSpPr>
        <p:spPr>
          <a:xfrm>
            <a:off x="6732240" y="188640"/>
            <a:ext cx="151216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KNOW</a:t>
            </a:r>
            <a:endParaRPr sz="1800" b="1">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p:nvPr/>
        </p:nvSpPr>
        <p:spPr>
          <a:xfrm>
            <a:off x="35496" y="332656"/>
            <a:ext cx="9108504"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FF0000"/>
                </a:solidFill>
                <a:latin typeface="Arial"/>
                <a:ea typeface="Arial"/>
                <a:cs typeface="Arial"/>
                <a:sym typeface="Arial"/>
              </a:rPr>
              <a:t>Example</a:t>
            </a:r>
            <a:endParaRPr dirty="0"/>
          </a:p>
          <a:p>
            <a:pPr marL="0" marR="0" lvl="0" indent="0" algn="l" rtl="0">
              <a:spcBef>
                <a:spcPts val="0"/>
              </a:spcBef>
              <a:spcAft>
                <a:spcPts val="0"/>
              </a:spcAft>
              <a:buNone/>
            </a:pPr>
            <a:r>
              <a:rPr lang="en-US" sz="2400" dirty="0">
                <a:solidFill>
                  <a:schemeClr val="dk1"/>
                </a:solidFill>
                <a:latin typeface="Arial"/>
                <a:ea typeface="Arial"/>
                <a:cs typeface="Arial"/>
                <a:sym typeface="Arial"/>
              </a:rPr>
              <a:t>Not so long ago, people believed that the world was flat.</a:t>
            </a:r>
            <a:endParaRPr dirty="0"/>
          </a:p>
          <a:p>
            <a:pPr marL="0" marR="0" lvl="0" indent="0" algn="l" rtl="0">
              <a:spcBef>
                <a:spcPts val="0"/>
              </a:spcBef>
              <a:spcAft>
                <a:spcPts val="0"/>
              </a:spcAft>
              <a:buNone/>
            </a:pPr>
            <a:r>
              <a:rPr lang="en-US" sz="2400" dirty="0">
                <a:solidFill>
                  <a:schemeClr val="dk1"/>
                </a:solidFill>
                <a:latin typeface="Arial"/>
                <a:ea typeface="Arial"/>
                <a:cs typeface="Arial"/>
                <a:sym typeface="Arial"/>
              </a:rPr>
              <a:t>Null hypothesis, H</a:t>
            </a:r>
            <a:r>
              <a:rPr lang="en-US" sz="2400" baseline="-25000" dirty="0">
                <a:solidFill>
                  <a:schemeClr val="dk1"/>
                </a:solidFill>
                <a:latin typeface="Arial"/>
                <a:ea typeface="Arial"/>
                <a:cs typeface="Arial"/>
                <a:sym typeface="Arial"/>
              </a:rPr>
              <a:t>0</a:t>
            </a:r>
            <a:r>
              <a:rPr lang="en-US" sz="2400" dirty="0">
                <a:solidFill>
                  <a:schemeClr val="dk1"/>
                </a:solidFill>
                <a:latin typeface="Arial"/>
                <a:ea typeface="Arial"/>
                <a:cs typeface="Arial"/>
                <a:sym typeface="Arial"/>
              </a:rPr>
              <a:t>: The world is flat.</a:t>
            </a:r>
            <a:br>
              <a:rPr lang="en-US" sz="2400" dirty="0">
                <a:solidFill>
                  <a:schemeClr val="dk1"/>
                </a:solidFill>
                <a:latin typeface="Arial"/>
                <a:ea typeface="Arial"/>
                <a:cs typeface="Arial"/>
                <a:sym typeface="Arial"/>
              </a:rPr>
            </a:br>
            <a:r>
              <a:rPr lang="en-US" sz="2400" dirty="0">
                <a:solidFill>
                  <a:schemeClr val="dk1"/>
                </a:solidFill>
                <a:latin typeface="Arial"/>
                <a:ea typeface="Arial"/>
                <a:cs typeface="Arial"/>
                <a:sym typeface="Arial"/>
              </a:rPr>
              <a:t>Alternate hypothesis: The world is round.</a:t>
            </a:r>
            <a:br>
              <a:rPr lang="en-US" sz="2400" dirty="0">
                <a:solidFill>
                  <a:schemeClr val="dk1"/>
                </a:solidFill>
                <a:latin typeface="Arial"/>
                <a:ea typeface="Arial"/>
                <a:cs typeface="Arial"/>
                <a:sym typeface="Arial"/>
              </a:rPr>
            </a:br>
            <a:r>
              <a:rPr lang="en-US" sz="2400" dirty="0">
                <a:solidFill>
                  <a:schemeClr val="dk1"/>
                </a:solidFill>
                <a:latin typeface="Arial"/>
                <a:ea typeface="Arial"/>
                <a:cs typeface="Arial"/>
                <a:sym typeface="Arial"/>
              </a:rPr>
              <a:t>Several scientists, including Copernicus, set out to disprove the null hypothesis. This eventually led to the rejection of the null and the acceptance of the alternate. Most people accepted it — the ones that didn’t created the Flat Earth Society!. What would have happened if Copernicus had not disproved it and merely proved the alternate? No one would have listened to him. In order to change people’s thinking, he first had to prove that their thinking was </a:t>
            </a:r>
            <a:r>
              <a:rPr lang="en-US" sz="2400" i="1" dirty="0">
                <a:solidFill>
                  <a:schemeClr val="dk1"/>
                </a:solidFill>
                <a:latin typeface="Arial"/>
                <a:ea typeface="Arial"/>
                <a:cs typeface="Arial"/>
                <a:sym typeface="Arial"/>
              </a:rPr>
              <a:t>wrong</a:t>
            </a:r>
            <a:r>
              <a:rPr lang="en-US" sz="2400" dirty="0">
                <a:solidFill>
                  <a:schemeClr val="dk1"/>
                </a:solidFill>
                <a:latin typeface="Arial"/>
                <a:ea typeface="Arial"/>
                <a:cs typeface="Arial"/>
                <a:sym typeface="Arial"/>
              </a:rPr>
              <a:t>.</a:t>
            </a:r>
            <a:endParaRPr sz="2400" dirty="0">
              <a:solidFill>
                <a:schemeClr val="dk1"/>
              </a:solidFill>
              <a:latin typeface="Arial"/>
              <a:ea typeface="Arial"/>
              <a:cs typeface="Arial"/>
              <a:sym typeface="Arial"/>
            </a:endParaRPr>
          </a:p>
        </p:txBody>
      </p:sp>
      <p:pic>
        <p:nvPicPr>
          <p:cNvPr id="118" name="Google Shape;118;p17" descr="http://cdn.iflscience.com/images/821d5d1d-59c8-541c-8550-9c4b989c5387/default-1511963289-cover-image.jpg"/>
          <p:cNvPicPr preferRelativeResize="0"/>
          <p:nvPr/>
        </p:nvPicPr>
        <p:blipFill rotWithShape="1">
          <a:blip r:embed="rId3">
            <a:alphaModFix/>
          </a:blip>
          <a:srcRect/>
          <a:stretch/>
        </p:blipFill>
        <p:spPr>
          <a:xfrm>
            <a:off x="2465512" y="4516893"/>
            <a:ext cx="4248472" cy="23897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18" descr="https://i.ytimg.com/vi/cpL38ZeIecE/maxresdefault.jpg"/>
          <p:cNvPicPr preferRelativeResize="0"/>
          <p:nvPr/>
        </p:nvPicPr>
        <p:blipFill rotWithShape="1">
          <a:blip r:embed="rId3">
            <a:alphaModFix/>
          </a:blip>
          <a:srcRect l="45854" t="46418" r="7267" b="6348"/>
          <a:stretch/>
        </p:blipFill>
        <p:spPr>
          <a:xfrm>
            <a:off x="-1" y="1000108"/>
            <a:ext cx="9075447" cy="5143536"/>
          </a:xfrm>
          <a:prstGeom prst="rect">
            <a:avLst/>
          </a:prstGeom>
          <a:noFill/>
          <a:ln>
            <a:noFill/>
          </a:ln>
        </p:spPr>
      </p:pic>
      <p:sp>
        <p:nvSpPr>
          <p:cNvPr id="124" name="Google Shape;124;p18"/>
          <p:cNvSpPr txBox="1"/>
          <p:nvPr/>
        </p:nvSpPr>
        <p:spPr>
          <a:xfrm>
            <a:off x="0" y="285728"/>
            <a:ext cx="914400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a:solidFill>
                  <a:srgbClr val="FF0000"/>
                </a:solidFill>
                <a:latin typeface="Calibri"/>
                <a:ea typeface="Calibri"/>
                <a:cs typeface="Calibri"/>
                <a:sym typeface="Calibri"/>
              </a:rPr>
              <a:t>NULL</a:t>
            </a:r>
            <a:r>
              <a:rPr lang="en-US" sz="4000" b="1">
                <a:solidFill>
                  <a:schemeClr val="dk1"/>
                </a:solidFill>
                <a:latin typeface="Calibri"/>
                <a:ea typeface="Calibri"/>
                <a:cs typeface="Calibri"/>
                <a:sym typeface="Calibri"/>
              </a:rPr>
              <a:t> and </a:t>
            </a:r>
            <a:r>
              <a:rPr lang="en-US" sz="4000" b="1">
                <a:solidFill>
                  <a:srgbClr val="00B050"/>
                </a:solidFill>
                <a:latin typeface="Calibri"/>
                <a:ea typeface="Calibri"/>
                <a:cs typeface="Calibri"/>
                <a:sym typeface="Calibri"/>
              </a:rPr>
              <a:t>ALTERNATIVE</a:t>
            </a:r>
            <a:r>
              <a:rPr lang="en-US" sz="4000" b="1">
                <a:solidFill>
                  <a:schemeClr val="dk1"/>
                </a:solidFill>
                <a:latin typeface="Calibri"/>
                <a:ea typeface="Calibri"/>
                <a:cs typeface="Calibri"/>
                <a:sym typeface="Calibri"/>
              </a:rPr>
              <a:t> HYPOTHESIS</a:t>
            </a:r>
            <a:endParaRPr sz="4000" b="1">
              <a:solidFill>
                <a:schemeClr val="dk1"/>
              </a:solidFill>
              <a:latin typeface="Calibri"/>
              <a:ea typeface="Calibri"/>
              <a:cs typeface="Calibri"/>
              <a:sym typeface="Calibri"/>
            </a:endParaRPr>
          </a:p>
        </p:txBody>
      </p:sp>
      <p:sp>
        <p:nvSpPr>
          <p:cNvPr id="125" name="Google Shape;125;p18"/>
          <p:cNvSpPr txBox="1"/>
          <p:nvPr/>
        </p:nvSpPr>
        <p:spPr>
          <a:xfrm>
            <a:off x="8028384" y="0"/>
            <a:ext cx="151216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KNOW</a:t>
            </a:r>
            <a:endParaRPr sz="1800" b="1">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7030A0"/>
              </a:buClr>
              <a:buSzPts val="4400"/>
              <a:buFont typeface="Calibri"/>
              <a:buNone/>
            </a:pPr>
            <a:r>
              <a:rPr lang="en-US">
                <a:solidFill>
                  <a:srgbClr val="7030A0"/>
                </a:solidFill>
              </a:rPr>
              <a:t>Null hypothesis</a:t>
            </a:r>
            <a:endParaRPr>
              <a:solidFill>
                <a:srgbClr val="7030A0"/>
              </a:solidFill>
            </a:endParaRPr>
          </a:p>
        </p:txBody>
      </p:sp>
      <p:sp>
        <p:nvSpPr>
          <p:cNvPr id="131" name="Google Shape;131;p19"/>
          <p:cNvSpPr txBox="1">
            <a:spLocks noGrp="1"/>
          </p:cNvSpPr>
          <p:nvPr>
            <p:ph type="body" idx="1"/>
          </p:nvPr>
        </p:nvSpPr>
        <p:spPr>
          <a:xfrm>
            <a:off x="115852" y="1307688"/>
            <a:ext cx="3500462"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None/>
            </a:pPr>
            <a:r>
              <a:rPr lang="en-US"/>
              <a:t>There is no statistical significant difference between the expected and the observed data.</a:t>
            </a:r>
            <a:endParaRPr/>
          </a:p>
        </p:txBody>
      </p:sp>
      <p:pic>
        <p:nvPicPr>
          <p:cNvPr id="132" name="Google Shape;132;p19" descr="C:\Users\Admin\Desktop\2008_03_10_null_hypothesis.jpg"/>
          <p:cNvPicPr preferRelativeResize="0"/>
          <p:nvPr/>
        </p:nvPicPr>
        <p:blipFill rotWithShape="1">
          <a:blip r:embed="rId3">
            <a:alphaModFix/>
          </a:blip>
          <a:srcRect/>
          <a:stretch/>
        </p:blipFill>
        <p:spPr>
          <a:xfrm>
            <a:off x="3616314" y="1052736"/>
            <a:ext cx="5527686" cy="5527686"/>
          </a:xfrm>
          <a:prstGeom prst="rect">
            <a:avLst/>
          </a:prstGeom>
          <a:noFill/>
          <a:ln>
            <a:noFill/>
          </a:ln>
        </p:spPr>
      </p:pic>
      <p:sp>
        <p:nvSpPr>
          <p:cNvPr id="133" name="Google Shape;133;p19"/>
          <p:cNvSpPr txBox="1"/>
          <p:nvPr/>
        </p:nvSpPr>
        <p:spPr>
          <a:xfrm>
            <a:off x="6732240" y="188640"/>
            <a:ext cx="151216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KNOW</a:t>
            </a:r>
            <a:endParaRPr sz="1800" b="1">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7030A0"/>
              </a:buClr>
              <a:buSzPts val="3959"/>
              <a:buFont typeface="Calibri"/>
              <a:buNone/>
            </a:pPr>
            <a:r>
              <a:rPr lang="en-US" sz="3959" dirty="0">
                <a:solidFill>
                  <a:srgbClr val="7030A0"/>
                </a:solidFill>
              </a:rPr>
              <a:t>Why do we need the Chi Square test?</a:t>
            </a:r>
            <a:endParaRPr sz="3959" dirty="0">
              <a:solidFill>
                <a:srgbClr val="7030A0"/>
              </a:solidFill>
            </a:endParaRPr>
          </a:p>
        </p:txBody>
      </p:sp>
      <p:sp>
        <p:nvSpPr>
          <p:cNvPr id="139" name="Google Shape;139;p20"/>
          <p:cNvSpPr txBox="1">
            <a:spLocks noGrp="1"/>
          </p:cNvSpPr>
          <p:nvPr>
            <p:ph type="body" idx="1"/>
          </p:nvPr>
        </p:nvSpPr>
        <p:spPr>
          <a:xfrm>
            <a:off x="142844" y="1285860"/>
            <a:ext cx="3900486"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It is a means of testing if there is any </a:t>
            </a:r>
            <a:r>
              <a:rPr lang="en-US" b="1" dirty="0">
                <a:solidFill>
                  <a:srgbClr val="FF0000"/>
                </a:solidFill>
              </a:rPr>
              <a:t>significant statistical deviation </a:t>
            </a:r>
            <a:r>
              <a:rPr lang="en-US" dirty="0"/>
              <a:t>between the observed and expected data.  Is it by chance or is there a reason? </a:t>
            </a:r>
            <a:endParaRPr dirty="0"/>
          </a:p>
        </p:txBody>
      </p:sp>
      <p:pic>
        <p:nvPicPr>
          <p:cNvPr id="140" name="Google Shape;140;p20" descr="C:\Users\Admin\Desktop\загруженное.jpg"/>
          <p:cNvPicPr preferRelativeResize="0"/>
          <p:nvPr/>
        </p:nvPicPr>
        <p:blipFill rotWithShape="1">
          <a:blip r:embed="rId3">
            <a:alphaModFix/>
          </a:blip>
          <a:srcRect/>
          <a:stretch/>
        </p:blipFill>
        <p:spPr>
          <a:xfrm>
            <a:off x="4276198" y="1357298"/>
            <a:ext cx="4867802" cy="3414727"/>
          </a:xfrm>
          <a:prstGeom prst="rect">
            <a:avLst/>
          </a:prstGeom>
          <a:noFill/>
          <a:ln>
            <a:noFill/>
          </a:ln>
        </p:spPr>
      </p:pic>
      <p:sp>
        <p:nvSpPr>
          <p:cNvPr id="141" name="Google Shape;141;p20"/>
          <p:cNvSpPr txBox="1"/>
          <p:nvPr/>
        </p:nvSpPr>
        <p:spPr>
          <a:xfrm>
            <a:off x="7812360" y="261970"/>
            <a:ext cx="151216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KNOW</a:t>
            </a:r>
            <a:endParaRPr sz="1800" b="1">
              <a:solidFill>
                <a:srgbClr val="FF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3959"/>
              <a:buFont typeface="Calibri"/>
              <a:buNone/>
            </a:pPr>
            <a:r>
              <a:rPr lang="en-US" sz="3959" b="1" dirty="0">
                <a:solidFill>
                  <a:srgbClr val="FF0000"/>
                </a:solidFill>
              </a:rPr>
              <a:t>Expected genetic outcomes.</a:t>
            </a:r>
            <a:br>
              <a:rPr lang="en-US" sz="3959" b="1" dirty="0">
                <a:solidFill>
                  <a:srgbClr val="FF0000"/>
                </a:solidFill>
              </a:rPr>
            </a:br>
            <a:r>
              <a:rPr lang="en-US" sz="3959" dirty="0"/>
              <a:t>Formulate a null hypothesis for each. </a:t>
            </a:r>
            <a:endParaRPr sz="3959" dirty="0"/>
          </a:p>
        </p:txBody>
      </p:sp>
      <p:sp>
        <p:nvSpPr>
          <p:cNvPr id="147" name="Google Shape;147;p21"/>
          <p:cNvSpPr txBox="1"/>
          <p:nvPr/>
        </p:nvSpPr>
        <p:spPr>
          <a:xfrm>
            <a:off x="289151" y="1628800"/>
            <a:ext cx="7992888" cy="240065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rgbClr val="0070C0"/>
                </a:solidFill>
                <a:latin typeface="Calibri"/>
                <a:ea typeface="Calibri"/>
                <a:cs typeface="Calibri"/>
                <a:sym typeface="Calibri"/>
              </a:rPr>
              <a:t>Bb x Bb = BB:2Bb:bb = 3:1</a:t>
            </a:r>
            <a:endParaRPr/>
          </a:p>
          <a:p>
            <a:pPr marL="0" marR="0" lvl="0" indent="0" algn="l" rtl="0">
              <a:spcBef>
                <a:spcPts val="0"/>
              </a:spcBef>
              <a:spcAft>
                <a:spcPts val="0"/>
              </a:spcAft>
              <a:buNone/>
            </a:pPr>
            <a:r>
              <a:rPr lang="en-US" sz="4400">
                <a:solidFill>
                  <a:schemeClr val="dk1"/>
                </a:solidFill>
                <a:latin typeface="Calibri"/>
                <a:ea typeface="Calibri"/>
                <a:cs typeface="Calibri"/>
                <a:sym typeface="Calibri"/>
              </a:rPr>
              <a:t>Bb X bb = Bb:bb = 1:1</a:t>
            </a:r>
            <a:endParaRPr/>
          </a:p>
          <a:p>
            <a:pPr marL="0" marR="0" lvl="0" indent="0" algn="l" rtl="0">
              <a:spcBef>
                <a:spcPts val="0"/>
              </a:spcBef>
              <a:spcAft>
                <a:spcPts val="0"/>
              </a:spcAft>
              <a:buNone/>
            </a:pPr>
            <a:r>
              <a:rPr lang="en-US" sz="4400">
                <a:solidFill>
                  <a:schemeClr val="dk1"/>
                </a:solidFill>
                <a:latin typeface="Calibri"/>
                <a:ea typeface="Calibri"/>
                <a:cs typeface="Calibri"/>
                <a:sym typeface="Calibri"/>
              </a:rPr>
              <a:t>RrGg x RrGg  = 9:3:3:1</a:t>
            </a:r>
            <a:endParaRPr sz="44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0070C0"/>
              </a:solidFill>
              <a:latin typeface="Calibri"/>
              <a:ea typeface="Calibri"/>
              <a:cs typeface="Calibri"/>
              <a:sym typeface="Calibri"/>
            </a:endParaRPr>
          </a:p>
        </p:txBody>
      </p:sp>
      <p:pic>
        <p:nvPicPr>
          <p:cNvPr id="148" name="Google Shape;148;p21"/>
          <p:cNvPicPr preferRelativeResize="0"/>
          <p:nvPr/>
        </p:nvPicPr>
        <p:blipFill rotWithShape="1">
          <a:blip r:embed="rId3">
            <a:alphaModFix/>
          </a:blip>
          <a:srcRect t="-259"/>
          <a:stretch/>
        </p:blipFill>
        <p:spPr>
          <a:xfrm>
            <a:off x="6723856" y="1702676"/>
            <a:ext cx="3925887" cy="606870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1247</Words>
  <Application>Microsoft Office PowerPoint</Application>
  <PresentationFormat>Экран (4:3)</PresentationFormat>
  <Paragraphs>154</Paragraphs>
  <Slides>31</Slides>
  <Notes>31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31</vt:i4>
      </vt:variant>
    </vt:vector>
  </HeadingPairs>
  <TitlesOfParts>
    <vt:vector size="38" baseType="lpstr">
      <vt:lpstr>Calibri</vt:lpstr>
      <vt:lpstr>Oswald</vt:lpstr>
      <vt:lpstr>Noto Sans Symbols</vt:lpstr>
      <vt:lpstr>Philosopher</vt:lpstr>
      <vt:lpstr>PT Sans</vt:lpstr>
      <vt:lpstr>Arial</vt:lpstr>
      <vt:lpstr>Office Theme</vt:lpstr>
      <vt:lpstr>Chi square test</vt:lpstr>
      <vt:lpstr>Vocabulary</vt:lpstr>
      <vt:lpstr>Презентация PowerPoint</vt:lpstr>
      <vt:lpstr>Презентация PowerPoint</vt:lpstr>
      <vt:lpstr>Презентация PowerPoint</vt:lpstr>
      <vt:lpstr>Презентация PowerPoint</vt:lpstr>
      <vt:lpstr>Null hypothesis</vt:lpstr>
      <vt:lpstr>Why do we need the Chi Square test?</vt:lpstr>
      <vt:lpstr>Expected genetic outcomes. Formulate a null hypothesis for each. </vt:lpstr>
      <vt:lpstr>Formula </vt:lpstr>
      <vt:lpstr>STEPS TO FOLLOW</vt:lpstr>
      <vt:lpstr>Презентация PowerPoint</vt:lpstr>
      <vt:lpstr>Degrees of freedom (outcomes -1 to determine critical value)</vt:lpstr>
      <vt:lpstr>The table and X2  </vt:lpstr>
      <vt:lpstr>The best way to learn something is to actually do it…</vt:lpstr>
      <vt:lpstr>EXAMPLE:</vt:lpstr>
      <vt:lpstr>Презентация PowerPoint</vt:lpstr>
      <vt:lpstr>Answers:</vt:lpstr>
      <vt:lpstr>Looking at the table showing the degrees of freedom:  (There are 4 categories so n-1= 3 degrees of freedom)          P value</vt:lpstr>
      <vt:lpstr>Презентация PowerPoint</vt:lpstr>
      <vt:lpstr>Презентация PowerPoint</vt:lpstr>
      <vt:lpstr>Презентация PowerPoint</vt:lpstr>
      <vt:lpstr>Mark scheme answer:</vt:lpstr>
      <vt:lpstr>Презентация PowerPoint</vt:lpstr>
      <vt:lpstr>Презентация PowerPoint</vt:lpstr>
      <vt:lpstr>Mark scheme answer:</vt:lpstr>
      <vt:lpstr>Презентация PowerPoint</vt:lpstr>
      <vt:lpstr>Mark scheme answer:</vt:lpstr>
      <vt:lpstr>Презентация PowerPoint</vt:lpstr>
      <vt:lpstr>Student’s T- Test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 square test</dc:title>
  <cp:lastModifiedBy>Жасулан Толеубеков</cp:lastModifiedBy>
  <cp:revision>1</cp:revision>
  <dcterms:modified xsi:type="dcterms:W3CDTF">2023-10-03T17:44:25Z</dcterms:modified>
</cp:coreProperties>
</file>