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56" r:id="rId2"/>
    <p:sldId id="309" r:id="rId3"/>
    <p:sldId id="313" r:id="rId4"/>
    <p:sldId id="473" r:id="rId5"/>
    <p:sldId id="335" r:id="rId6"/>
    <p:sldId id="336" r:id="rId7"/>
    <p:sldId id="474" r:id="rId8"/>
    <p:sldId id="338" r:id="rId9"/>
    <p:sldId id="339" r:id="rId10"/>
    <p:sldId id="340" r:id="rId11"/>
    <p:sldId id="344" r:id="rId12"/>
    <p:sldId id="345" r:id="rId13"/>
    <p:sldId id="348" r:id="rId14"/>
    <p:sldId id="349" r:id="rId15"/>
    <p:sldId id="351" r:id="rId16"/>
    <p:sldId id="352" r:id="rId17"/>
    <p:sldId id="354" r:id="rId18"/>
    <p:sldId id="356" r:id="rId19"/>
    <p:sldId id="357" r:id="rId20"/>
    <p:sldId id="361" r:id="rId21"/>
    <p:sldId id="362" r:id="rId22"/>
    <p:sldId id="363" r:id="rId23"/>
    <p:sldId id="370" r:id="rId24"/>
    <p:sldId id="375" r:id="rId25"/>
    <p:sldId id="376" r:id="rId26"/>
    <p:sldId id="382" r:id="rId27"/>
    <p:sldId id="383" r:id="rId28"/>
    <p:sldId id="384" r:id="rId29"/>
    <p:sldId id="385" r:id="rId30"/>
    <p:sldId id="390" r:id="rId31"/>
    <p:sldId id="391" r:id="rId32"/>
    <p:sldId id="392" r:id="rId33"/>
    <p:sldId id="395" r:id="rId34"/>
    <p:sldId id="396" r:id="rId35"/>
    <p:sldId id="397" r:id="rId36"/>
    <p:sldId id="398" r:id="rId37"/>
    <p:sldId id="405" r:id="rId38"/>
    <p:sldId id="406" r:id="rId39"/>
    <p:sldId id="475" r:id="rId40"/>
    <p:sldId id="407" r:id="rId41"/>
    <p:sldId id="409" r:id="rId42"/>
    <p:sldId id="476" r:id="rId43"/>
    <p:sldId id="410" r:id="rId44"/>
    <p:sldId id="412" r:id="rId45"/>
    <p:sldId id="413" r:id="rId46"/>
    <p:sldId id="414" r:id="rId47"/>
    <p:sldId id="415" r:id="rId48"/>
    <p:sldId id="416" r:id="rId49"/>
    <p:sldId id="417" r:id="rId50"/>
    <p:sldId id="418" r:id="rId51"/>
    <p:sldId id="425" r:id="rId52"/>
    <p:sldId id="426" r:id="rId53"/>
    <p:sldId id="427" r:id="rId54"/>
    <p:sldId id="428" r:id="rId55"/>
    <p:sldId id="429" r:id="rId56"/>
    <p:sldId id="430" r:id="rId57"/>
    <p:sldId id="431"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9" r:id="rId74"/>
    <p:sldId id="450" r:id="rId75"/>
    <p:sldId id="451" r:id="rId76"/>
    <p:sldId id="452" r:id="rId77"/>
    <p:sldId id="453"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69" r:id="rId92"/>
    <p:sldId id="470" r:id="rId93"/>
    <p:sldId id="471" r:id="rId94"/>
    <p:sldId id="47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6344"/>
  </p:normalViewPr>
  <p:slideViewPr>
    <p:cSldViewPr snapToGrid="0" snapToObjects="1">
      <p:cViewPr varScale="1">
        <p:scale>
          <a:sx n="189" d="100"/>
          <a:sy n="189" d="100"/>
        </p:scale>
        <p:origin x="19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97B39-5DCF-5849-A593-4EC750FE1FE6}"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FCD3C-E509-814A-953C-1B5ED9473267}" type="slidenum">
              <a:rPr lang="en-US" smtClean="0"/>
              <a:t>‹#›</a:t>
            </a:fld>
            <a:endParaRPr lang="en-US"/>
          </a:p>
        </p:txBody>
      </p:sp>
    </p:spTree>
    <p:extLst>
      <p:ext uri="{BB962C8B-B14F-4D97-AF65-F5344CB8AC3E}">
        <p14:creationId xmlns:p14="http://schemas.microsoft.com/office/powerpoint/2010/main" val="344786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5905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vide editor, web browser,</a:t>
            </a:r>
            <a:r>
              <a:rPr lang="en-US" baseline="0" dirty="0"/>
              <a:t> email receiver. </a:t>
            </a:r>
          </a:p>
          <a:p>
            <a:pPr marL="228600" indent="-228600">
              <a:buAutoNum type="arabicPeriod"/>
            </a:pPr>
            <a:r>
              <a:rPr lang="en-US" baseline="0" dirty="0"/>
              <a:t>Switch</a:t>
            </a:r>
          </a:p>
          <a:p>
            <a:pPr marL="228600" indent="-228600">
              <a:buAutoNum type="arabicPeriod"/>
            </a:pPr>
            <a:r>
              <a:rPr lang="en-US" baseline="0" dirty="0"/>
              <a:t>Keep the same state it was stopped</a:t>
            </a:r>
          </a:p>
          <a:p>
            <a:pPr marL="228600" indent="-228600">
              <a:buAutoNum type="arabicPeriod"/>
            </a:pPr>
            <a:r>
              <a:rPr lang="en-US" baseline="0" dirty="0"/>
              <a:t>Information explicated stored somewhere</a:t>
            </a:r>
          </a:p>
          <a:p>
            <a:pPr marL="228600" indent="-228600">
              <a:buAutoNum type="arabicPeriod"/>
            </a:pPr>
            <a:r>
              <a:rPr lang="en-US" baseline="0" dirty="0"/>
              <a:t>Store in process table, </a:t>
            </a:r>
          </a:p>
          <a:p>
            <a:pPr marL="228600" indent="-228600">
              <a:buAutoNum type="arabicPeriod"/>
            </a:pPr>
            <a:r>
              <a:rPr lang="en-US" baseline="0" dirty="0"/>
              <a:t>Core image for text, data, stack;  process table for registers, other resources.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18</a:t>
            </a:fld>
            <a:endParaRPr lang="en-US"/>
          </a:p>
        </p:txBody>
      </p:sp>
    </p:spTree>
    <p:extLst>
      <p:ext uri="{BB962C8B-B14F-4D97-AF65-F5344CB8AC3E}">
        <p14:creationId xmlns:p14="http://schemas.microsoft.com/office/powerpoint/2010/main" val="202837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Command </a:t>
            </a:r>
            <a:r>
              <a:rPr lang="en-US" dirty="0" err="1"/>
              <a:t>interpretator</a:t>
            </a:r>
            <a:r>
              <a:rPr lang="en-US" baseline="0" dirty="0"/>
              <a:t> shell, take command, create new process to run compiler, finish then terminate</a:t>
            </a:r>
          </a:p>
          <a:p>
            <a:r>
              <a:rPr lang="en-US" dirty="0"/>
              <a:t>2. Sometime</a:t>
            </a:r>
            <a:r>
              <a:rPr lang="en-US" baseline="0" dirty="0"/>
              <a:t> processes need to collaborate and synchronize with each other, so they need </a:t>
            </a:r>
            <a:r>
              <a:rPr lang="en-US" baseline="0" dirty="0" err="1"/>
              <a:t>interprocess</a:t>
            </a:r>
            <a:r>
              <a:rPr lang="en-US" baseline="0" dirty="0"/>
              <a:t> communication</a:t>
            </a:r>
          </a:p>
          <a:p>
            <a:endParaRPr lang="en-US" dirty="0"/>
          </a:p>
          <a:p>
            <a:r>
              <a:rPr lang="en-US" dirty="0"/>
              <a:t>Virtual memory</a:t>
            </a:r>
          </a:p>
          <a:p>
            <a:endParaRPr lang="en-US" dirty="0"/>
          </a:p>
          <a:p>
            <a:r>
              <a:rPr lang="en-US" dirty="0"/>
              <a:t>Paging/Page replacement </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19</a:t>
            </a:fld>
            <a:endParaRPr lang="en-US"/>
          </a:p>
        </p:txBody>
      </p:sp>
    </p:spTree>
    <p:extLst>
      <p:ext uri="{BB962C8B-B14F-4D97-AF65-F5344CB8AC3E}">
        <p14:creationId xmlns:p14="http://schemas.microsoft.com/office/powerpoint/2010/main" val="54901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character is file type</a:t>
            </a:r>
            <a:r>
              <a:rPr lang="en-US" baseline="0" dirty="0"/>
              <a:t>: - is for regular file, d is for directory, and so on.</a:t>
            </a:r>
          </a:p>
          <a:p>
            <a:r>
              <a:rPr lang="en-US" baseline="0" dirty="0"/>
              <a:t>For directory, x is for searching the content</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20</a:t>
            </a:fld>
            <a:endParaRPr lang="en-US"/>
          </a:p>
        </p:txBody>
      </p:sp>
    </p:spTree>
    <p:extLst>
      <p:ext uri="{BB962C8B-B14F-4D97-AF65-F5344CB8AC3E}">
        <p14:creationId xmlns:p14="http://schemas.microsoft.com/office/powerpoint/2010/main" val="194262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pointy brackets, angle brackets, triangular brackets, diamond brackets, tuples, or chevrons</a:t>
            </a:r>
          </a:p>
          <a:p>
            <a:r>
              <a:rPr lang="en-US" dirty="0"/>
              <a:t>&lt; &gt; — inequality signs, pointy brackets, or brackets.</a:t>
            </a:r>
          </a:p>
          <a:p>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21</a:t>
            </a:fld>
            <a:endParaRPr lang="en-US"/>
          </a:p>
        </p:txBody>
      </p:sp>
    </p:spTree>
    <p:extLst>
      <p:ext uri="{BB962C8B-B14F-4D97-AF65-F5344CB8AC3E}">
        <p14:creationId xmlns:p14="http://schemas.microsoft.com/office/powerpoint/2010/main" val="147670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AA0E5-EBCA-4233-B181-312910E0BFDF}" type="slidenum">
              <a:rPr lang="en-US" altLang="zh-CN"/>
              <a:pPr/>
              <a:t>22</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30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cs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706D43-DAEA-C14C-97E3-E4478A7755D9}" type="slidenum">
              <a:rPr lang="en-US" sz="1200">
                <a:latin typeface="Calibri" charset="0"/>
              </a:rPr>
              <a:pPr eaLnBrk="1" hangingPunct="1"/>
              <a:t>24</a:t>
            </a:fld>
            <a:endParaRPr lang="en-US" sz="1200">
              <a:latin typeface="Calibri" charset="0"/>
            </a:endParaRPr>
          </a:p>
        </p:txBody>
      </p:sp>
    </p:spTree>
    <p:extLst>
      <p:ext uri="{BB962C8B-B14F-4D97-AF65-F5344CB8AC3E}">
        <p14:creationId xmlns:p14="http://schemas.microsoft.com/office/powerpoint/2010/main" val="208649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model of run time</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26</a:t>
            </a:fld>
            <a:endParaRPr lang="en-US"/>
          </a:p>
        </p:txBody>
      </p:sp>
    </p:spTree>
    <p:extLst>
      <p:ext uri="{BB962C8B-B14F-4D97-AF65-F5344CB8AC3E}">
        <p14:creationId xmlns:p14="http://schemas.microsoft.com/office/powerpoint/2010/main" val="7528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Another common dangling pointer example is an access of a memory location via pointer, after free has been </a:t>
            </a:r>
            <a:r>
              <a:rPr lang="en-US" b="1" dirty="0">
                <a:effectLst/>
              </a:rPr>
              <a:t>explicitly</a:t>
            </a:r>
            <a:r>
              <a:rPr lang="en-US" dirty="0">
                <a:effectLst/>
              </a:rPr>
              <a:t> called on that memory.</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27</a:t>
            </a:fld>
            <a:endParaRPr lang="en-US"/>
          </a:p>
        </p:txBody>
      </p:sp>
    </p:spTree>
    <p:extLst>
      <p:ext uri="{BB962C8B-B14F-4D97-AF65-F5344CB8AC3E}">
        <p14:creationId xmlns:p14="http://schemas.microsoft.com/office/powerpoint/2010/main" val="1149331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a:effectLst/>
              </a:rPr>
              <a:t>Another common dangling pointer example is an access of a memory location via pointer, after free has been </a:t>
            </a:r>
            <a:r>
              <a:rPr lang="en-US" b="1" dirty="0">
                <a:effectLst/>
              </a:rPr>
              <a:t>explicitly</a:t>
            </a:r>
            <a:r>
              <a:rPr lang="en-US" dirty="0">
                <a:effectLst/>
              </a:rPr>
              <a:t> called on that memory.</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28</a:t>
            </a:fld>
            <a:endParaRPr lang="en-US"/>
          </a:p>
        </p:txBody>
      </p:sp>
    </p:spTree>
    <p:extLst>
      <p:ext uri="{BB962C8B-B14F-4D97-AF65-F5344CB8AC3E}">
        <p14:creationId xmlns:p14="http://schemas.microsoft.com/office/powerpoint/2010/main" val="1589268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9728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768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Multiprogramming is the rapid switching of the CPU between multiple processes in memory. It is commonly used to keep the CPU busy while one or more processes are doing I/O.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52101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ln/>
        </p:spPr>
        <p:txBody>
          <a:bodyPr/>
          <a:lstStyle/>
          <a:p>
            <a:r>
              <a:rPr lang="en-US" dirty="0" err="1"/>
              <a:t>fd</a:t>
            </a:r>
            <a:r>
              <a:rPr lang="en-US" baseline="0" dirty="0"/>
              <a:t> and </a:t>
            </a:r>
            <a:r>
              <a:rPr lang="en-US" baseline="0" dirty="0" err="1"/>
              <a:t>nbytes</a:t>
            </a:r>
            <a:r>
              <a:rPr lang="en-US" baseline="0" dirty="0"/>
              <a:t> are by values while buffer is passed by reference</a:t>
            </a:r>
          </a:p>
          <a:p>
            <a:endParaRPr lang="en-US" baseline="0" dirty="0"/>
          </a:p>
          <a:p>
            <a:r>
              <a:rPr lang="en-US" baseline="0" dirty="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000858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a:ln/>
        </p:spPr>
        <p:txBody>
          <a:bodyPr/>
          <a:lstStyle/>
          <a:p>
            <a:r>
              <a:rPr lang="en-US" dirty="0"/>
              <a:t>Status is</a:t>
            </a:r>
            <a:r>
              <a:rPr lang="en-US" baseline="0" dirty="0"/>
              <a:t> the status of the child process.</a:t>
            </a:r>
          </a:p>
          <a:p>
            <a:endParaRPr lang="en-US" baseline="0" dirty="0"/>
          </a:p>
          <a:p>
            <a:r>
              <a:rPr lang="en-US" baseline="0" dirty="0"/>
              <a:t>-1: Wait for any child</a:t>
            </a:r>
            <a:endParaRPr lang="en-US" dirty="0"/>
          </a:p>
        </p:txBody>
      </p:sp>
    </p:spTree>
    <p:extLst>
      <p:ext uri="{BB962C8B-B14F-4D97-AF65-F5344CB8AC3E}">
        <p14:creationId xmlns:p14="http://schemas.microsoft.com/office/powerpoint/2010/main" val="1598170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segment is not read-only.</a:t>
            </a:r>
          </a:p>
        </p:txBody>
      </p:sp>
    </p:spTree>
    <p:extLst>
      <p:ext uri="{BB962C8B-B14F-4D97-AF65-F5344CB8AC3E}">
        <p14:creationId xmlns:p14="http://schemas.microsoft.com/office/powerpoint/2010/main" val="192126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a:solidFill>
                  <a:schemeClr val="tx1"/>
                </a:solidFill>
                <a:effectLst/>
                <a:latin typeface="+mn-lt"/>
                <a:ea typeface="+mn-ea"/>
                <a:cs typeface="+mn-cs"/>
              </a:rPr>
              <a:t>The stack grows the opposite direction</a:t>
            </a:r>
            <a:r>
              <a:rPr lang="en-US" sz="1200" b="0" i="0" kern="1200" baseline="0" dirty="0">
                <a:solidFill>
                  <a:schemeClr val="tx1"/>
                </a:solidFill>
                <a:effectLst/>
                <a:latin typeface="+mn-lt"/>
                <a:ea typeface="+mn-ea"/>
                <a:cs typeface="+mn-cs"/>
              </a:rPr>
              <a:t> of heap</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stack pointer met the heap pointer, free memory was exhausted. What</a:t>
            </a:r>
            <a:r>
              <a:rPr lang="en-US" sz="1200" b="0" i="0" kern="1200" baseline="0" dirty="0">
                <a:solidFill>
                  <a:schemeClr val="tx1"/>
                </a:solidFill>
                <a:effectLst/>
                <a:latin typeface="+mn-lt"/>
                <a:ea typeface="+mn-ea"/>
                <a:cs typeface="+mn-cs"/>
              </a:rPr>
              <a:t> happen?</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Heap is the segment where dynamic memory allocation usually takes place.</a:t>
            </a:r>
          </a:p>
          <a:p>
            <a:pPr fontAlgn="base"/>
            <a:r>
              <a:rPr lang="en-US" sz="1200" b="0" i="0" kern="1200" dirty="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a:solidFill>
                  <a:schemeClr val="tx1"/>
                </a:solidFill>
                <a:effectLst/>
                <a:latin typeface="+mn-lt"/>
                <a:ea typeface="+mn-ea"/>
                <a:cs typeface="+mn-cs"/>
              </a:rPr>
              <a:t>malloc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realloc</a:t>
            </a:r>
            <a:r>
              <a:rPr lang="en-US" sz="1200" b="0" i="0" kern="1200" dirty="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938042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321813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a:t>
            </a:r>
            <a:r>
              <a:rPr lang="de-DE" baseline="0" dirty="0"/>
              <a:t>: </a:t>
            </a:r>
            <a:r>
              <a:rPr lang="de-DE" baseline="0" dirty="0" err="1"/>
              <a:t>Vertical</a:t>
            </a:r>
            <a:r>
              <a:rPr lang="de-DE" baseline="0" dirty="0"/>
              <a:t> </a:t>
            </a:r>
            <a:r>
              <a:rPr lang="de-DE" baseline="0" dirty="0" err="1"/>
              <a:t>line</a:t>
            </a:r>
            <a:r>
              <a:rPr lang="de-DE" baseline="0" dirty="0"/>
              <a:t> </a:t>
            </a:r>
            <a:r>
              <a:rPr lang="de-DE" baseline="0" dirty="0" err="1"/>
              <a:t>meet</a:t>
            </a:r>
            <a:r>
              <a:rPr lang="de-DE" baseline="0" dirty="0"/>
              <a:t> </a:t>
            </a:r>
            <a:r>
              <a:rPr lang="de-DE" baseline="0" dirty="0" err="1"/>
              <a:t>only</a:t>
            </a:r>
            <a:r>
              <a:rPr lang="de-DE" baseline="0" dirty="0"/>
              <a:t> 1 </a:t>
            </a:r>
            <a:r>
              <a:rPr lang="de-DE" baseline="0" dirty="0" err="1"/>
              <a:t>line</a:t>
            </a:r>
            <a:r>
              <a:rPr lang="de-DE" baseline="0" dirty="0"/>
              <a:t>. </a:t>
            </a:r>
            <a:r>
              <a:rPr lang="de-DE" baseline="0" dirty="0" err="1"/>
              <a:t>How</a:t>
            </a:r>
            <a:r>
              <a:rPr lang="de-DE" baseline="0" dirty="0"/>
              <a:t> </a:t>
            </a:r>
            <a:r>
              <a:rPr lang="de-DE" baseline="0" dirty="0" err="1"/>
              <a:t>about</a:t>
            </a:r>
            <a:r>
              <a:rPr lang="de-DE" baseline="0" dirty="0"/>
              <a:t> </a:t>
            </a:r>
            <a:r>
              <a:rPr lang="de-DE" baseline="0" dirty="0" err="1"/>
              <a:t>the</a:t>
            </a:r>
            <a:r>
              <a:rPr lang="de-DE" baseline="0" dirty="0"/>
              <a:t> </a:t>
            </a:r>
            <a:r>
              <a:rPr lang="de-DE" baseline="0" dirty="0" err="1"/>
              <a:t>case</a:t>
            </a:r>
            <a:r>
              <a:rPr lang="de-DE" baseline="0" dirty="0"/>
              <a:t> </a:t>
            </a:r>
            <a:r>
              <a:rPr lang="de-DE" baseline="0" dirty="0" err="1"/>
              <a:t>of</a:t>
            </a:r>
            <a:r>
              <a:rPr lang="de-DE" baseline="0" dirty="0"/>
              <a:t> </a:t>
            </a:r>
            <a:r>
              <a:rPr lang="de-DE" baseline="0" dirty="0" err="1"/>
              <a:t>multicore</a:t>
            </a:r>
            <a:r>
              <a:rPr lang="de-DE" baseline="0" dirty="0"/>
              <a:t>?</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37</a:t>
            </a:fld>
            <a:endParaRPr lang="en-US"/>
          </a:p>
        </p:txBody>
      </p:sp>
    </p:spTree>
    <p:extLst>
      <p:ext uri="{BB962C8B-B14F-4D97-AF65-F5344CB8AC3E}">
        <p14:creationId xmlns:p14="http://schemas.microsoft.com/office/powerpoint/2010/main" val="1221792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40</a:t>
            </a:fld>
            <a:endParaRPr lang="en-US"/>
          </a:p>
        </p:txBody>
      </p:sp>
    </p:spTree>
    <p:extLst>
      <p:ext uri="{BB962C8B-B14F-4D97-AF65-F5344CB8AC3E}">
        <p14:creationId xmlns:p14="http://schemas.microsoft.com/office/powerpoint/2010/main" val="1900017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41</a:t>
            </a:fld>
            <a:endParaRPr lang="en-US"/>
          </a:p>
        </p:txBody>
      </p:sp>
    </p:spTree>
    <p:extLst>
      <p:ext uri="{BB962C8B-B14F-4D97-AF65-F5344CB8AC3E}">
        <p14:creationId xmlns:p14="http://schemas.microsoft.com/office/powerpoint/2010/main" val="2092589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Running, what</a:t>
            </a:r>
            <a:r>
              <a:rPr lang="en-US" baseline="0" dirty="0"/>
              <a:t> is the difference between 1 and 2</a:t>
            </a:r>
          </a:p>
          <a:p>
            <a:r>
              <a:rPr lang="en-US" baseline="0" dirty="0"/>
              <a:t>Can we go from Blocked to Running?</a:t>
            </a:r>
          </a:p>
          <a:p>
            <a:r>
              <a:rPr lang="en-US" baseline="0" dirty="0"/>
              <a:t>Can we go from ready to blocked?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42</a:t>
            </a:fld>
            <a:endParaRPr lang="en-US"/>
          </a:p>
        </p:txBody>
      </p:sp>
    </p:spTree>
    <p:extLst>
      <p:ext uri="{BB962C8B-B14F-4D97-AF65-F5344CB8AC3E}">
        <p14:creationId xmlns:p14="http://schemas.microsoft.com/office/powerpoint/2010/main" val="20743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44</a:t>
            </a:fld>
            <a:endParaRPr lang="en-US"/>
          </a:p>
        </p:txBody>
      </p:sp>
    </p:spTree>
    <p:extLst>
      <p:ext uri="{BB962C8B-B14F-4D97-AF65-F5344CB8AC3E}">
        <p14:creationId xmlns:p14="http://schemas.microsoft.com/office/powerpoint/2010/main" val="43800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208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01019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cache?</a:t>
            </a:r>
          </a:p>
          <a:p>
            <a:endParaRPr lang="en-US" dirty="0"/>
          </a:p>
          <a:p>
            <a:r>
              <a:rPr lang="en-US" dirty="0"/>
              <a:t>Multiple threads can share global</a:t>
            </a:r>
            <a:r>
              <a:rPr lang="en-US" baseline="0" dirty="0"/>
              <a:t> variables. For ex, number of accepted html requests.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49</a:t>
            </a:fld>
            <a:endParaRPr lang="en-US"/>
          </a:p>
        </p:txBody>
      </p:sp>
    </p:spTree>
    <p:extLst>
      <p:ext uri="{BB962C8B-B14F-4D97-AF65-F5344CB8AC3E}">
        <p14:creationId xmlns:p14="http://schemas.microsoft.com/office/powerpoint/2010/main" val="261857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 thread switching because no</a:t>
            </a:r>
            <a:r>
              <a:rPr lang="en-US" baseline="0" dirty="0"/>
              <a:t> trap, not context switching, no cached memory flushed.</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54</a:t>
            </a:fld>
            <a:endParaRPr lang="en-US"/>
          </a:p>
        </p:txBody>
      </p:sp>
    </p:spTree>
    <p:extLst>
      <p:ext uri="{BB962C8B-B14F-4D97-AF65-F5344CB8AC3E}">
        <p14:creationId xmlns:p14="http://schemas.microsoft.com/office/powerpoint/2010/main" val="1546545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Other issues remain, e.g. multithreaded process forks/signals</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57</a:t>
            </a:fld>
            <a:endParaRPr lang="en-US"/>
          </a:p>
        </p:txBody>
      </p:sp>
    </p:spTree>
    <p:extLst>
      <p:ext uri="{BB962C8B-B14F-4D97-AF65-F5344CB8AC3E}">
        <p14:creationId xmlns:p14="http://schemas.microsoft.com/office/powerpoint/2010/main" val="1997188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Conflicts: Threads for booking tickets online and only</a:t>
            </a:r>
            <a:r>
              <a:rPr lang="en-US" baseline="0" dirty="0"/>
              <a:t> one left.</a:t>
            </a:r>
            <a:endParaRPr lang="en-US" dirty="0"/>
          </a:p>
          <a:p>
            <a:endParaRPr lang="en-US" dirty="0"/>
          </a:p>
          <a:p>
            <a:r>
              <a:rPr lang="en-US" dirty="0" err="1"/>
              <a:t>InterProcess</a:t>
            </a:r>
            <a:r>
              <a:rPr lang="en-US" dirty="0"/>
              <a:t> Communication (IPC)</a:t>
            </a:r>
          </a:p>
          <a:p>
            <a:pPr lvl="1"/>
            <a:r>
              <a:rPr lang="en-US" dirty="0"/>
              <a:t>E.g. pipe</a:t>
            </a:r>
          </a:p>
          <a:p>
            <a:pPr lvl="1"/>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58</a:t>
            </a:fld>
            <a:endParaRPr lang="en-US"/>
          </a:p>
        </p:txBody>
      </p:sp>
    </p:spTree>
    <p:extLst>
      <p:ext uri="{BB962C8B-B14F-4D97-AF65-F5344CB8AC3E}">
        <p14:creationId xmlns:p14="http://schemas.microsoft.com/office/powerpoint/2010/main" val="1483859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Mutual exclusion</a:t>
            </a:r>
            <a:r>
              <a:rPr lang="en-US" baseline="0" dirty="0"/>
              <a:t> make sure  that if 1 process use a shared file/variable, other processes will be excluded from doing the same thing.</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60</a:t>
            </a:fld>
            <a:endParaRPr lang="en-US"/>
          </a:p>
        </p:txBody>
      </p:sp>
    </p:spTree>
    <p:extLst>
      <p:ext uri="{BB962C8B-B14F-4D97-AF65-F5344CB8AC3E}">
        <p14:creationId xmlns:p14="http://schemas.microsoft.com/office/powerpoint/2010/main" val="346583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interrupts: unattractive to give control to user processes? Since it can disable interrupts</a:t>
            </a:r>
            <a:r>
              <a:rPr lang="en-US" baseline="0" dirty="0"/>
              <a:t> and run forever. </a:t>
            </a:r>
          </a:p>
          <a:p>
            <a:r>
              <a:rPr lang="en-US" dirty="0"/>
              <a:t>Disabling interrupts can be used in OS, for example</a:t>
            </a:r>
            <a:r>
              <a:rPr lang="en-US" baseline="0" dirty="0"/>
              <a:t> to save data to a process table.</a:t>
            </a:r>
          </a:p>
          <a:p>
            <a:endParaRPr lang="en-US" baseline="0" dirty="0"/>
          </a:p>
          <a:p>
            <a:r>
              <a:rPr lang="en-US" baseline="0" dirty="0"/>
              <a:t>Disable interrupt Is from the process view. </a:t>
            </a:r>
          </a:p>
          <a:p>
            <a:r>
              <a:rPr lang="en-US" baseline="0" dirty="0"/>
              <a:t>Non-</a:t>
            </a:r>
            <a:r>
              <a:rPr lang="en-US" baseline="0" dirty="0" err="1"/>
              <a:t>preemtive</a:t>
            </a:r>
            <a:r>
              <a:rPr lang="en-US" baseline="0" dirty="0"/>
              <a:t> if from scheduler view</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62</a:t>
            </a:fld>
            <a:endParaRPr lang="en-US"/>
          </a:p>
        </p:txBody>
      </p:sp>
    </p:spTree>
    <p:extLst>
      <p:ext uri="{BB962C8B-B14F-4D97-AF65-F5344CB8AC3E}">
        <p14:creationId xmlns:p14="http://schemas.microsoft.com/office/powerpoint/2010/main" val="194764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called bus waiting.</a:t>
            </a:r>
            <a:r>
              <a:rPr lang="en-US" baseline="0" dirty="0"/>
              <a:t> This should be avoid since wasting CPU. </a:t>
            </a:r>
          </a:p>
          <a:p>
            <a:r>
              <a:rPr lang="en-US" baseline="0" dirty="0"/>
              <a:t>This also violate condition 3. Why?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63</a:t>
            </a:fld>
            <a:endParaRPr lang="en-US"/>
          </a:p>
        </p:txBody>
      </p:sp>
    </p:spTree>
    <p:extLst>
      <p:ext uri="{BB962C8B-B14F-4D97-AF65-F5344CB8AC3E}">
        <p14:creationId xmlns:p14="http://schemas.microsoft.com/office/powerpoint/2010/main" val="2084988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one process enter region -&gt; fine</a:t>
            </a:r>
          </a:p>
          <a:p>
            <a:r>
              <a:rPr lang="en-US" baseline="0" dirty="0"/>
              <a:t>If both enter the region? -&gt; fine why?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00CF522-F05E-8946-A5FF-DB9FEEF2D366}" type="slidenum">
              <a:rPr lang="en-US" smtClean="0"/>
              <a:t>64</a:t>
            </a:fld>
            <a:endParaRPr lang="en-US"/>
          </a:p>
        </p:txBody>
      </p:sp>
    </p:spTree>
    <p:extLst>
      <p:ext uri="{BB962C8B-B14F-4D97-AF65-F5344CB8AC3E}">
        <p14:creationId xmlns:p14="http://schemas.microsoft.com/office/powerpoint/2010/main" val="2146409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TSL is indivisible. No other processor can access until the instruction is finish.</a:t>
            </a:r>
          </a:p>
        </p:txBody>
      </p:sp>
      <p:sp>
        <p:nvSpPr>
          <p:cNvPr id="4" name="Slide Number Placeholder 3"/>
          <p:cNvSpPr>
            <a:spLocks noGrp="1"/>
          </p:cNvSpPr>
          <p:nvPr>
            <p:ph type="sldNum" sz="quarter" idx="10"/>
          </p:nvPr>
        </p:nvSpPr>
        <p:spPr/>
        <p:txBody>
          <a:bodyPr/>
          <a:lstStyle/>
          <a:p>
            <a:fld id="{700CF522-F05E-8946-A5FF-DB9FEEF2D366}" type="slidenum">
              <a:rPr lang="en-US" smtClean="0"/>
              <a:t>65</a:t>
            </a:fld>
            <a:endParaRPr lang="en-US"/>
          </a:p>
        </p:txBody>
      </p:sp>
    </p:spTree>
    <p:extLst>
      <p:ext uri="{BB962C8B-B14F-4D97-AF65-F5344CB8AC3E}">
        <p14:creationId xmlns:p14="http://schemas.microsoft.com/office/powerpoint/2010/main" val="2059200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TSL but swap </a:t>
            </a:r>
            <a:r>
              <a:rPr lang="en-US"/>
              <a:t>memory content</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66</a:t>
            </a:fld>
            <a:endParaRPr lang="en-US"/>
          </a:p>
        </p:txBody>
      </p:sp>
    </p:spTree>
    <p:extLst>
      <p:ext uri="{BB962C8B-B14F-4D97-AF65-F5344CB8AC3E}">
        <p14:creationId xmlns:p14="http://schemas.microsoft.com/office/powerpoint/2010/main" val="188368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Terms: “Processor”, “Core”, “CPU”, “Chip”, “Node”</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a:t>
            </a:fld>
            <a:endParaRPr lang="en-US"/>
          </a:p>
        </p:txBody>
      </p:sp>
    </p:spTree>
    <p:extLst>
      <p:ext uri="{BB962C8B-B14F-4D97-AF65-F5344CB8AC3E}">
        <p14:creationId xmlns:p14="http://schemas.microsoft.com/office/powerpoint/2010/main" val="8659827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Sleep and wakeup</a:t>
            </a:r>
            <a:r>
              <a:rPr lang="en-US" baseline="0" dirty="0"/>
              <a:t> are not part of standard C, but presumably we have these system calls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67</a:t>
            </a:fld>
            <a:endParaRPr lang="en-US"/>
          </a:p>
        </p:txBody>
      </p:sp>
    </p:spTree>
    <p:extLst>
      <p:ext uri="{BB962C8B-B14F-4D97-AF65-F5344CB8AC3E}">
        <p14:creationId xmlns:p14="http://schemas.microsoft.com/office/powerpoint/2010/main" val="396813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problem?   When count==0 then consumer decide to sleep, but before he sleeps the producer try to wake him up -&gt; he still sleep since he did not know.</a:t>
            </a:r>
          </a:p>
          <a:p>
            <a:r>
              <a:rPr lang="en-US" baseline="0" dirty="0"/>
              <a:t>Sooner or later, the producer will fill up the buffer and got to sleep as well -&gt; both will sleep forever.  </a:t>
            </a:r>
          </a:p>
          <a:p>
            <a:endParaRPr lang="en-US" baseline="0" dirty="0"/>
          </a:p>
          <a:p>
            <a:r>
              <a:rPr lang="en-US" baseline="0" dirty="0"/>
              <a:t>Solution? Waken bit. This works like a note from producer to consumer.</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69</a:t>
            </a:fld>
            <a:endParaRPr lang="en-US"/>
          </a:p>
        </p:txBody>
      </p:sp>
    </p:spTree>
    <p:extLst>
      <p:ext uri="{BB962C8B-B14F-4D97-AF65-F5344CB8AC3E}">
        <p14:creationId xmlns:p14="http://schemas.microsoft.com/office/powerpoint/2010/main" val="926466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value of semaphore, change</a:t>
            </a:r>
            <a:r>
              <a:rPr lang="en-US" baseline="0" dirty="0"/>
              <a:t> it, and </a:t>
            </a:r>
            <a:r>
              <a:rPr lang="en-US" baseline="0" dirty="0" err="1"/>
              <a:t>possibaly</a:t>
            </a:r>
            <a:r>
              <a:rPr lang="en-US" baseline="0" dirty="0"/>
              <a:t> go to sleep is on single atomic action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71</a:t>
            </a:fld>
            <a:endParaRPr lang="en-US"/>
          </a:p>
        </p:txBody>
      </p:sp>
    </p:spTree>
    <p:extLst>
      <p:ext uri="{BB962C8B-B14F-4D97-AF65-F5344CB8AC3E}">
        <p14:creationId xmlns:p14="http://schemas.microsoft.com/office/powerpoint/2010/main" val="1670787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Preemtive</a:t>
            </a:r>
            <a:r>
              <a:rPr lang="en-US" dirty="0"/>
              <a:t>: 5ms</a:t>
            </a:r>
            <a:r>
              <a:rPr lang="en-US" baseline="0" dirty="0"/>
              <a:t> </a:t>
            </a:r>
          </a:p>
          <a:p>
            <a:endParaRPr lang="en-US" baseline="0" dirty="0"/>
          </a:p>
          <a:p>
            <a:r>
              <a:rPr lang="en-US" dirty="0" err="1">
                <a:solidFill>
                  <a:srgbClr val="0000FF"/>
                </a:solidFill>
              </a:rPr>
              <a:t>Nonpreemptive</a:t>
            </a:r>
            <a:r>
              <a:rPr lang="en-US" dirty="0">
                <a:solidFill>
                  <a:srgbClr val="0000FF"/>
                </a:solidFill>
              </a:rPr>
              <a:t> (run until completion): process will </a:t>
            </a:r>
            <a:r>
              <a:rPr lang="en-US" dirty="0" err="1">
                <a:solidFill>
                  <a:srgbClr val="0000FF"/>
                </a:solidFill>
              </a:rPr>
              <a:t>volenteer</a:t>
            </a:r>
            <a:r>
              <a:rPr lang="en-US" baseline="0" dirty="0">
                <a:solidFill>
                  <a:srgbClr val="0000FF"/>
                </a:solidFill>
              </a:rPr>
              <a:t> to give up CPU on its I/O</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77</a:t>
            </a:fld>
            <a:endParaRPr lang="en-US"/>
          </a:p>
        </p:txBody>
      </p:sp>
    </p:spTree>
    <p:extLst>
      <p:ext uri="{BB962C8B-B14F-4D97-AF65-F5344CB8AC3E}">
        <p14:creationId xmlns:p14="http://schemas.microsoft.com/office/powerpoint/2010/main" val="958853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en-US" baseline="0" dirty="0"/>
              <a:t> processes need 1ms for context switching and 4ms for processing. Overhead =20%</a:t>
            </a:r>
          </a:p>
          <a:p>
            <a:r>
              <a:rPr lang="en-US" baseline="0" dirty="0"/>
              <a:t>Another example of 1ms and 99ms. Overhead = ?  . Is this good for bus waiting?</a:t>
            </a:r>
          </a:p>
          <a:p>
            <a:endParaRPr lang="en-US" baseline="0" dirty="0"/>
          </a:p>
          <a:p>
            <a:r>
              <a:rPr lang="en-US" baseline="0" dirty="0"/>
              <a:t>Conclusion on page 159</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82</a:t>
            </a:fld>
            <a:endParaRPr lang="en-US"/>
          </a:p>
        </p:txBody>
      </p:sp>
    </p:spTree>
    <p:extLst>
      <p:ext uri="{BB962C8B-B14F-4D97-AF65-F5344CB8AC3E}">
        <p14:creationId xmlns:p14="http://schemas.microsoft.com/office/powerpoint/2010/main" val="683018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r>
              <a:rPr lang="en-US" baseline="0" dirty="0"/>
              <a:t> daemon  process sending emails should be lower priority than music player. </a:t>
            </a:r>
          </a:p>
          <a:p>
            <a:r>
              <a:rPr lang="en-US" baseline="0" dirty="0"/>
              <a:t>To prevent higher priority process to run forever, we can decrease their priority, change priority dynamically. </a:t>
            </a:r>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83</a:t>
            </a:fld>
            <a:endParaRPr lang="en-US"/>
          </a:p>
        </p:txBody>
      </p:sp>
    </p:spTree>
    <p:extLst>
      <p:ext uri="{BB962C8B-B14F-4D97-AF65-F5344CB8AC3E}">
        <p14:creationId xmlns:p14="http://schemas.microsoft.com/office/powerpoint/2010/main" val="570632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is phy</a:t>
            </a:r>
            <a:r>
              <a:rPr lang="en-US" baseline="0" dirty="0"/>
              <a:t>sical memory, not able to handle more than 1 program at a time. Since they can read/write on the same physical memory. </a:t>
            </a:r>
          </a:p>
          <a:p>
            <a:endParaRPr lang="en-US" baseline="0" dirty="0"/>
          </a:p>
          <a:p>
            <a:r>
              <a:rPr lang="en-US" baseline="0" dirty="0"/>
              <a:t>Multithreading can get some parallelism but can not have unrelated programs at a time. </a:t>
            </a:r>
          </a:p>
          <a:p>
            <a:endParaRPr lang="en-US" baseline="0" dirty="0"/>
          </a:p>
          <a:p>
            <a:r>
              <a:rPr lang="en-US" baseline="0" dirty="0"/>
              <a:t>problems with (a) and </a:t>
            </a:r>
            <a:r>
              <a:rPr lang="de-DE" baseline="0" dirty="0"/>
              <a:t>c): a </a:t>
            </a:r>
            <a:r>
              <a:rPr lang="de-DE" baseline="0" dirty="0" err="1"/>
              <a:t>bug</a:t>
            </a:r>
            <a:r>
              <a:rPr lang="de-DE" baseline="0" dirty="0"/>
              <a:t> in </a:t>
            </a:r>
            <a:r>
              <a:rPr lang="de-DE" baseline="0" dirty="0" err="1"/>
              <a:t>user</a:t>
            </a:r>
            <a:r>
              <a:rPr lang="de-DE" baseline="0" dirty="0"/>
              <a:t> </a:t>
            </a:r>
            <a:r>
              <a:rPr lang="de-DE" baseline="0" dirty="0" err="1"/>
              <a:t>program</a:t>
            </a:r>
            <a:r>
              <a:rPr lang="de-DE" baseline="0" dirty="0"/>
              <a:t> </a:t>
            </a:r>
            <a:r>
              <a:rPr lang="de-DE" baseline="0" dirty="0" err="1"/>
              <a:t>can</a:t>
            </a:r>
            <a:r>
              <a:rPr lang="de-DE" baseline="0" dirty="0"/>
              <a:t> </a:t>
            </a:r>
            <a:r>
              <a:rPr lang="de-DE" baseline="0" dirty="0" err="1"/>
              <a:t>wipe</a:t>
            </a:r>
            <a:r>
              <a:rPr lang="de-DE" baseline="0" dirty="0"/>
              <a:t> out OS.</a:t>
            </a:r>
          </a:p>
          <a:p>
            <a:endParaRPr lang="de-DE" baseline="0" dirty="0"/>
          </a:p>
          <a:p>
            <a:r>
              <a:rPr lang="de-DE" baseline="0" dirty="0"/>
              <a:t>b) </a:t>
            </a:r>
            <a:r>
              <a:rPr lang="de-DE" baseline="0" dirty="0" err="1"/>
              <a:t>Is</a:t>
            </a:r>
            <a:r>
              <a:rPr lang="de-DE" baseline="0" dirty="0"/>
              <a:t> still </a:t>
            </a:r>
            <a:r>
              <a:rPr lang="de-DE" baseline="0" dirty="0" err="1"/>
              <a:t>used</a:t>
            </a:r>
            <a:r>
              <a:rPr lang="de-DE" baseline="0" dirty="0"/>
              <a:t> </a:t>
            </a:r>
            <a:r>
              <a:rPr lang="de-DE" baseline="0" dirty="0" err="1"/>
              <a:t>for</a:t>
            </a:r>
            <a:r>
              <a:rPr lang="de-DE" baseline="0" dirty="0"/>
              <a:t> </a:t>
            </a:r>
            <a:r>
              <a:rPr lang="de-DE" baseline="0" dirty="0" err="1"/>
              <a:t>embeded</a:t>
            </a:r>
            <a:r>
              <a:rPr lang="de-DE" baseline="0" dirty="0"/>
              <a:t> </a:t>
            </a:r>
            <a:r>
              <a:rPr lang="de-DE" baseline="0" dirty="0" err="1"/>
              <a:t>system</a:t>
            </a:r>
            <a:r>
              <a:rPr lang="de-DE" baseline="0" dirty="0"/>
              <a:t>. </a:t>
            </a:r>
            <a:r>
              <a:rPr lang="de-DE" baseline="0" dirty="0" err="1"/>
              <a:t>Since</a:t>
            </a:r>
            <a:r>
              <a:rPr lang="de-DE" baseline="0" dirty="0"/>
              <a:t> </a:t>
            </a:r>
            <a:r>
              <a:rPr lang="de-DE" baseline="0" dirty="0" err="1"/>
              <a:t>microwaves</a:t>
            </a:r>
            <a:r>
              <a:rPr lang="de-DE" baseline="0" dirty="0"/>
              <a:t>, </a:t>
            </a:r>
            <a:r>
              <a:rPr lang="de-DE" baseline="0" dirty="0" err="1"/>
              <a:t>radios</a:t>
            </a:r>
            <a:r>
              <a:rPr lang="de-DE" baseline="0" dirty="0"/>
              <a:t>, </a:t>
            </a:r>
            <a:r>
              <a:rPr lang="de-DE" baseline="0" dirty="0" err="1"/>
              <a:t>washing</a:t>
            </a:r>
            <a:r>
              <a:rPr lang="de-DE" baseline="0" dirty="0"/>
              <a:t> </a:t>
            </a:r>
            <a:r>
              <a:rPr lang="de-DE" baseline="0" dirty="0" err="1"/>
              <a:t>machines</a:t>
            </a:r>
            <a:r>
              <a:rPr lang="de-DE" baseline="0" dirty="0"/>
              <a:t>, all </a:t>
            </a:r>
            <a:r>
              <a:rPr lang="de-DE" baseline="0" dirty="0" err="1"/>
              <a:t>programs</a:t>
            </a:r>
            <a:r>
              <a:rPr lang="de-DE" baseline="0" dirty="0"/>
              <a:t> </a:t>
            </a:r>
            <a:r>
              <a:rPr lang="de-DE" baseline="0" dirty="0" err="1"/>
              <a:t>are</a:t>
            </a:r>
            <a:r>
              <a:rPr lang="de-DE" baseline="0" dirty="0"/>
              <a:t> </a:t>
            </a:r>
            <a:r>
              <a:rPr lang="de-DE" baseline="0" dirty="0" err="1"/>
              <a:t>known</a:t>
            </a:r>
            <a:r>
              <a:rPr lang="de-DE" baseline="0" dirty="0"/>
              <a:t> in </a:t>
            </a:r>
            <a:r>
              <a:rPr lang="de-DE" baseline="0" dirty="0" err="1"/>
              <a:t>advance</a:t>
            </a:r>
            <a:r>
              <a:rPr lang="de-DE" baseline="0" dirty="0"/>
              <a:t>.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88</a:t>
            </a:fld>
            <a:endParaRPr lang="en-US"/>
          </a:p>
        </p:txBody>
      </p:sp>
    </p:spTree>
    <p:extLst>
      <p:ext uri="{BB962C8B-B14F-4D97-AF65-F5344CB8AC3E}">
        <p14:creationId xmlns:p14="http://schemas.microsoft.com/office/powerpoint/2010/main" val="17523163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Possible with swapping (discussed later) but might be overhead. </a:t>
            </a:r>
          </a:p>
          <a:p>
            <a:endParaRPr lang="en-US" dirty="0"/>
          </a:p>
          <a:p>
            <a:r>
              <a:rPr lang="en-US" dirty="0"/>
              <a:t>2) Possible</a:t>
            </a:r>
            <a:r>
              <a:rPr lang="en-US" baseline="0" dirty="0"/>
              <a:t> with static relocation to resolve the problem in Figure 3-2. -&gt; this slow down the loading. </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89</a:t>
            </a:fld>
            <a:endParaRPr lang="en-US"/>
          </a:p>
        </p:txBody>
      </p:sp>
    </p:spTree>
    <p:extLst>
      <p:ext uri="{BB962C8B-B14F-4D97-AF65-F5344CB8AC3E}">
        <p14:creationId xmlns:p14="http://schemas.microsoft.com/office/powerpoint/2010/main" val="12751092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
            </a:r>
            <a:r>
              <a:rPr lang="en-US" dirty="0">
                <a:solidFill>
                  <a:srgbClr val="0000FF"/>
                </a:solidFill>
              </a:rPr>
              <a:t>dynamic relocation</a:t>
            </a:r>
            <a:r>
              <a:rPr lang="en-US" dirty="0"/>
              <a:t>”: map</a:t>
            </a:r>
            <a:r>
              <a:rPr lang="en-US" baseline="0" dirty="0"/>
              <a:t> process address space to physical memory</a:t>
            </a:r>
            <a:endParaRPr lang="en-US" dirty="0"/>
          </a:p>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91</a:t>
            </a:fld>
            <a:endParaRPr lang="en-US"/>
          </a:p>
        </p:txBody>
      </p:sp>
    </p:spTree>
    <p:extLst>
      <p:ext uri="{BB962C8B-B14F-4D97-AF65-F5344CB8AC3E}">
        <p14:creationId xmlns:p14="http://schemas.microsoft.com/office/powerpoint/2010/main" val="651620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compaction: combine multiple hole to create a big one.</a:t>
            </a:r>
          </a:p>
        </p:txBody>
      </p:sp>
      <p:sp>
        <p:nvSpPr>
          <p:cNvPr id="4" name="Slide Number Placeholder 3"/>
          <p:cNvSpPr>
            <a:spLocks noGrp="1"/>
          </p:cNvSpPr>
          <p:nvPr>
            <p:ph type="sldNum" sz="quarter" idx="10"/>
          </p:nvPr>
        </p:nvSpPr>
        <p:spPr/>
        <p:txBody>
          <a:bodyPr/>
          <a:lstStyle/>
          <a:p>
            <a:fld id="{700CF522-F05E-8946-A5FF-DB9FEEF2D366}" type="slidenum">
              <a:rPr lang="en-US" smtClean="0"/>
              <a:t>93</a:t>
            </a:fld>
            <a:endParaRPr lang="en-US"/>
          </a:p>
        </p:txBody>
      </p:sp>
    </p:spTree>
    <p:extLst>
      <p:ext uri="{BB962C8B-B14F-4D97-AF65-F5344CB8AC3E}">
        <p14:creationId xmlns:p14="http://schemas.microsoft.com/office/powerpoint/2010/main" val="145282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2697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7075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12</a:t>
            </a:fld>
            <a:endParaRPr lang="en-US"/>
          </a:p>
        </p:txBody>
      </p:sp>
    </p:spTree>
    <p:extLst>
      <p:ext uri="{BB962C8B-B14F-4D97-AF65-F5344CB8AC3E}">
        <p14:creationId xmlns:p14="http://schemas.microsoft.com/office/powerpoint/2010/main" val="87798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31075"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47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33123"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7681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tried setup</a:t>
            </a:r>
            <a:r>
              <a:rPr lang="en-US" baseline="0" dirty="0"/>
              <a:t> BIOS?</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55562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5E337-9376-0F48-B54C-DFD332E33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2B4785-3682-6A4F-9DD6-12B44FB03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651A52C-F520-CA4F-AE8D-CFA07DB2601A}"/>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41300A12-28CC-F743-8529-C344DBE6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5B436F-9A11-1243-8C13-EDBAE4D4B586}"/>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11912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E3ADD-D7AE-8F46-B253-292956811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35E10A5-E41A-7840-A1BA-67B82BAC6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481830-EC94-1F41-A33E-99006EF2E884}"/>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3FC5BB1E-E421-1C46-9F0C-89487815C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B31B-CBE4-DA4A-ADB8-C8170B2E96A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9195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2A05F0-6631-FB4C-86FA-0C4603371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8FC8590-38BA-1E4D-8542-76A6D1EDC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49F17-3154-ED48-AD78-6D13FDB9981D}"/>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31A2F8CA-7D2F-4C4F-B660-663B80DB8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C6FE06-BEA3-0248-B8D3-389CE74B10FB}"/>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266726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CB29F-4C17-5D4D-96EF-A4FB753C1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8FA027-AB7F-094A-AF4E-8660A30F9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E18E6-5F3F-FD41-9A80-925FAE832514}"/>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C3FE6ED9-9122-C64A-BD56-C00C436AF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0B52F7-1287-E844-9A1A-CE1A20E08AE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265016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81609-894F-1841-9FE7-E27232F72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F1FC51D-E3B3-BB40-89D8-833858527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2DFC3A-CA7C-DD42-9C66-7FABDE50DB29}"/>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6164704B-E6BE-3844-BF14-80F9C7B16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DEB6F9-2A55-DB47-A476-C06BA914B635}"/>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35897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41484-EA69-EE40-8D52-EF467B47E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5096720-6407-5749-887F-1284260B8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68562D-90F9-BE4A-8BDC-63E14F6CC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398395B-23B9-0F48-8D4C-782B8DF4BD53}"/>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6" name="Footer Placeholder 5">
            <a:extLst>
              <a:ext uri="{FF2B5EF4-FFF2-40B4-BE49-F238E27FC236}">
                <a16:creationId xmlns:a16="http://schemas.microsoft.com/office/drawing/2014/main" xmlns="" id="{5BE54C9B-1A44-564E-8575-72DE16459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AAF34D-565E-0047-8E50-ABA1D5BA5380}"/>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64956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2822D-791F-DE4C-9D85-EE678A7C9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B80DC0-1765-564B-9613-CD32F11E6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DDE5AA-7955-D447-9EE1-4024E3A59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88C12AF-3775-3247-9188-48450C523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5D38510-6233-7044-ADE9-E0E710B67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91D11AE-B2CD-454F-A5B4-B778EC985E3E}"/>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8" name="Footer Placeholder 7">
            <a:extLst>
              <a:ext uri="{FF2B5EF4-FFF2-40B4-BE49-F238E27FC236}">
                <a16:creationId xmlns:a16="http://schemas.microsoft.com/office/drawing/2014/main" xmlns="" id="{7A34ECF5-F327-DB4B-985D-D150B264D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11815C7-C2FC-4041-BAB9-429D13244153}"/>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83253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6F765-F52A-B94F-BFC2-E1A7524C81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3B4A0CE-3502-9B4E-90E9-8B8D0E164CA6}"/>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4" name="Footer Placeholder 3">
            <a:extLst>
              <a:ext uri="{FF2B5EF4-FFF2-40B4-BE49-F238E27FC236}">
                <a16:creationId xmlns:a16="http://schemas.microsoft.com/office/drawing/2014/main" xmlns="" id="{218896A4-B507-6841-8320-F3F3E616C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BC4B6D0-D6E5-2443-8A94-C8C5ED08C507}"/>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83746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8B6577-EAF4-214D-9CB7-D6E9CAB2681C}"/>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3" name="Footer Placeholder 2">
            <a:extLst>
              <a:ext uri="{FF2B5EF4-FFF2-40B4-BE49-F238E27FC236}">
                <a16:creationId xmlns:a16="http://schemas.microsoft.com/office/drawing/2014/main" xmlns="" id="{C3D9C63F-4481-1A47-A4F6-EF7B2514F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EE971A8-6BF9-2B48-9F4D-7C49C0E060D4}"/>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8710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4772C-290C-2E44-BE5D-F955BBCEB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6F887AF-5120-B340-82F6-0269AD1BF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FDDD544-EE80-4248-A8F8-D033EF7A6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18E3F2-2D6A-2749-85F8-76E2D2340E16}"/>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6" name="Footer Placeholder 5">
            <a:extLst>
              <a:ext uri="{FF2B5EF4-FFF2-40B4-BE49-F238E27FC236}">
                <a16:creationId xmlns:a16="http://schemas.microsoft.com/office/drawing/2014/main" xmlns="" id="{32C5EDE4-1F24-3540-AA0C-6F589B1DD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422AE8-EBDC-0A4E-8682-D8AACD6FA7F7}"/>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59068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F25B4-7FBC-1E41-AA12-4CD7FEF6A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D354955-B258-524E-8F46-DDEFBF433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10BA0DA-C594-F340-852C-52BA2D6D1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8BF813-E5CC-E145-B599-4C7B62D8F6AE}"/>
              </a:ext>
            </a:extLst>
          </p:cNvPr>
          <p:cNvSpPr>
            <a:spLocks noGrp="1"/>
          </p:cNvSpPr>
          <p:nvPr>
            <p:ph type="dt" sz="half" idx="10"/>
          </p:nvPr>
        </p:nvSpPr>
        <p:spPr/>
        <p:txBody>
          <a:bodyPr/>
          <a:lstStyle/>
          <a:p>
            <a:fld id="{074F1CE8-3F77-DB41-BACC-4ED1DE7E65DE}" type="datetimeFigureOut">
              <a:rPr lang="en-US" smtClean="0"/>
              <a:t>1/20/22</a:t>
            </a:fld>
            <a:endParaRPr lang="en-US"/>
          </a:p>
        </p:txBody>
      </p:sp>
      <p:sp>
        <p:nvSpPr>
          <p:cNvPr id="6" name="Footer Placeholder 5">
            <a:extLst>
              <a:ext uri="{FF2B5EF4-FFF2-40B4-BE49-F238E27FC236}">
                <a16:creationId xmlns:a16="http://schemas.microsoft.com/office/drawing/2014/main" xmlns="" id="{42BE27A6-63A2-724D-A27C-5345852FB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83632E-DAF4-4441-B79D-73DCEB28C2AD}"/>
              </a:ext>
            </a:extLst>
          </p:cNvPr>
          <p:cNvSpPr>
            <a:spLocks noGrp="1"/>
          </p:cNvSpPr>
          <p:nvPr>
            <p:ph type="sldNum" sz="quarter" idx="12"/>
          </p:nvPr>
        </p:nvSpPr>
        <p:spPr/>
        <p:txBody>
          <a:bodyPr/>
          <a:lstStyle/>
          <a:p>
            <a:fld id="{41E5D48A-C7DF-D64D-BBC1-8DFC4F8C10B7}" type="slidenum">
              <a:rPr lang="en-US" smtClean="0"/>
              <a:t>‹#›</a:t>
            </a:fld>
            <a:endParaRPr lang="en-US"/>
          </a:p>
        </p:txBody>
      </p:sp>
    </p:spTree>
    <p:extLst>
      <p:ext uri="{BB962C8B-B14F-4D97-AF65-F5344CB8AC3E}">
        <p14:creationId xmlns:p14="http://schemas.microsoft.com/office/powerpoint/2010/main" val="12190407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2E28A4-CA33-4544-BDF8-D8FC3AD67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EA80582-E014-8F4A-A8DF-6A16329F7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BB5132-E68C-D645-A882-91E09F3BD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F1CE8-3F77-DB41-BACC-4ED1DE7E65DE}" type="datetimeFigureOut">
              <a:rPr lang="en-US" smtClean="0"/>
              <a:t>1/20/22</a:t>
            </a:fld>
            <a:endParaRPr lang="en-US"/>
          </a:p>
        </p:txBody>
      </p:sp>
      <p:sp>
        <p:nvSpPr>
          <p:cNvPr id="5" name="Footer Placeholder 4">
            <a:extLst>
              <a:ext uri="{FF2B5EF4-FFF2-40B4-BE49-F238E27FC236}">
                <a16:creationId xmlns:a16="http://schemas.microsoft.com/office/drawing/2014/main" xmlns="" id="{C483EDA5-E06B-204F-B534-31E14196E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E27246B-59E2-7343-927E-B4B71A4B4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5D48A-C7DF-D64D-BBC1-8DFC4F8C10B7}" type="slidenum">
              <a:rPr lang="en-US" smtClean="0"/>
              <a:t>‹#›</a:t>
            </a:fld>
            <a:endParaRPr lang="en-US"/>
          </a:p>
        </p:txBody>
      </p:sp>
    </p:spTree>
    <p:extLst>
      <p:ext uri="{BB962C8B-B14F-4D97-AF65-F5344CB8AC3E}">
        <p14:creationId xmlns:p14="http://schemas.microsoft.com/office/powerpoint/2010/main" val="224323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bin"/><Relationship Id="rId5"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tif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bin"/><Relationship Id="rId5" Type="http://schemas.openxmlformats.org/officeDocument/2006/relationships/image" Target="../media/image1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wmf"/><Relationship Id="rId3" Type="http://schemas.openxmlformats.org/officeDocument/2006/relationships/image" Target="../media/image3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2.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3.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4E326-FAEF-5446-9D14-4CAE1192AFED}"/>
              </a:ext>
            </a:extLst>
          </p:cNvPr>
          <p:cNvSpPr>
            <a:spLocks noGrp="1"/>
          </p:cNvSpPr>
          <p:nvPr>
            <p:ph type="ctrTitle"/>
          </p:nvPr>
        </p:nvSpPr>
        <p:spPr/>
        <p:txBody>
          <a:bodyPr>
            <a:normAutofit fontScale="90000"/>
          </a:bodyPr>
          <a:lstStyle/>
          <a:p>
            <a:pPr marL="233363" indent="-233363"/>
            <a:r>
              <a:rPr lang="en-US" b="1" dirty="0"/>
              <a:t>Operating Systems</a:t>
            </a:r>
            <a:br>
              <a:rPr lang="en-US" b="1" dirty="0"/>
            </a:br>
            <a:r>
              <a:rPr lang="en-US" sz="6600" b="1" dirty="0"/>
              <a:t>Review</a:t>
            </a:r>
            <a:r>
              <a:rPr lang="en-US" sz="6600" b="1" dirty="0">
                <a:solidFill>
                  <a:srgbClr val="FF0000"/>
                </a:solidFill>
              </a:rPr>
              <a:t/>
            </a:r>
            <a:br>
              <a:rPr lang="en-US" sz="6600" b="1" dirty="0">
                <a:solidFill>
                  <a:srgbClr val="FF0000"/>
                </a:solidFill>
              </a:rPr>
            </a:br>
            <a:endParaRPr lang="en-US" dirty="0"/>
          </a:p>
        </p:txBody>
      </p:sp>
    </p:spTree>
    <p:extLst>
      <p:ext uri="{BB962C8B-B14F-4D97-AF65-F5344CB8AC3E}">
        <p14:creationId xmlns:p14="http://schemas.microsoft.com/office/powerpoint/2010/main" val="411273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Program Counter (PC) ?</a:t>
            </a:r>
          </a:p>
          <a:p>
            <a:pPr lvl="1"/>
            <a:r>
              <a:rPr lang="en-US" dirty="0"/>
              <a:t>Contains the memory address of the next instruction to be fetched</a:t>
            </a:r>
          </a:p>
          <a:p>
            <a:pPr lvl="1"/>
            <a:r>
              <a:rPr lang="en-US" dirty="0"/>
              <a:t>“instruction address”</a:t>
            </a:r>
          </a:p>
          <a:p>
            <a:r>
              <a:rPr lang="en-US" dirty="0"/>
              <a:t>Stack Pointer (SP) ?</a:t>
            </a:r>
          </a:p>
          <a:p>
            <a:pPr lvl="1"/>
            <a:r>
              <a:rPr lang="en-US" dirty="0"/>
              <a:t>Points to the top of the current stack in memory</a:t>
            </a:r>
          </a:p>
          <a:p>
            <a:pPr lvl="1"/>
            <a:r>
              <a:rPr lang="en-US" dirty="0"/>
              <a:t>Memory divided into three segments “text” “data (heap)” “stack”</a:t>
            </a:r>
          </a:p>
          <a:p>
            <a:r>
              <a:rPr lang="en-US" dirty="0"/>
              <a:t>Program Status Word (PSW) ?</a:t>
            </a:r>
          </a:p>
          <a:p>
            <a:pPr lvl="1"/>
            <a:r>
              <a:rPr lang="en-US" dirty="0"/>
              <a:t>Contains the condition code bits, e.g. CPU priority, mode (user/kernel)</a:t>
            </a:r>
          </a:p>
          <a:p>
            <a:pPr lvl="1"/>
            <a:r>
              <a:rPr lang="en-US" dirty="0"/>
              <a:t>Needed in system calls and I/O</a:t>
            </a:r>
          </a:p>
          <a:p>
            <a:r>
              <a:rPr lang="en-US" dirty="0">
                <a:solidFill>
                  <a:srgbClr val="0000FF"/>
                </a:solidFill>
              </a:rPr>
              <a:t>Managed by software (OS):</a:t>
            </a:r>
          </a:p>
          <a:p>
            <a:r>
              <a:rPr lang="en-US" dirty="0"/>
              <a:t>“context switch” for time multiplexing</a:t>
            </a:r>
          </a:p>
          <a:p>
            <a:pPr lvl="1"/>
            <a:r>
              <a:rPr lang="en-US" dirty="0"/>
              <a:t>Need to save/restore all these registers</a:t>
            </a:r>
          </a:p>
        </p:txBody>
      </p:sp>
      <p:sp>
        <p:nvSpPr>
          <p:cNvPr id="5" name="Slide Number Placeholder 4"/>
          <p:cNvSpPr>
            <a:spLocks noGrp="1"/>
          </p:cNvSpPr>
          <p:nvPr>
            <p:ph type="sldNum" sz="quarter" idx="12"/>
          </p:nvPr>
        </p:nvSpPr>
        <p:spPr/>
        <p:txBody>
          <a:bodyPr/>
          <a:lstStyle/>
          <a:p>
            <a:fld id="{D2DB48A1-B5F2-D944-9563-BD7B04ADBA09}" type="slidenum">
              <a:rPr lang="en-US" smtClean="0"/>
              <a:t>10</a:t>
            </a:fld>
            <a:endParaRPr lang="en-US"/>
          </a:p>
        </p:txBody>
      </p:sp>
      <p:sp>
        <p:nvSpPr>
          <p:cNvPr id="6" name="Title 5"/>
          <p:cNvSpPr>
            <a:spLocks noGrp="1"/>
          </p:cNvSpPr>
          <p:nvPr>
            <p:ph type="title"/>
          </p:nvPr>
        </p:nvSpPr>
        <p:spPr/>
        <p:txBody>
          <a:bodyPr/>
          <a:lstStyle/>
          <a:p>
            <a:r>
              <a:rPr lang="en-US" dirty="0"/>
              <a:t>Special Registers</a:t>
            </a:r>
          </a:p>
        </p:txBody>
      </p:sp>
      <p:sp>
        <p:nvSpPr>
          <p:cNvPr id="7" name="TextBox 6">
            <a:extLst>
              <a:ext uri="{FF2B5EF4-FFF2-40B4-BE49-F238E27FC236}">
                <a16:creationId xmlns:a16="http://schemas.microsoft.com/office/drawing/2014/main" xmlns="" id="{96FA7DD6-29D6-5547-BB31-AB281A71F930}"/>
              </a:ext>
            </a:extLst>
          </p:cNvPr>
          <p:cNvSpPr txBox="1"/>
          <p:nvPr/>
        </p:nvSpPr>
        <p:spPr>
          <a:xfrm>
            <a:off x="2258519" y="239843"/>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xmlns="" id="{19DCD99D-CE73-F74F-89C7-EE9D3D460160}"/>
              </a:ext>
            </a:extLst>
          </p:cNvPr>
          <p:cNvSpPr txBox="1"/>
          <p:nvPr/>
        </p:nvSpPr>
        <p:spPr>
          <a:xfrm>
            <a:off x="1748853" y="28481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7508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524000" y="54864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latin typeface="+mj-lt"/>
              </a:rPr>
              <a:t>Figure 1-9. A typical memory hierarchy. </a:t>
            </a:r>
            <a:br>
              <a:rPr lang="en-US" sz="2400" dirty="0">
                <a:latin typeface="+mj-lt"/>
              </a:rPr>
            </a:br>
            <a:r>
              <a:rPr lang="en-US" sz="2400" dirty="0">
                <a:latin typeface="+mj-lt"/>
              </a:rPr>
              <a:t>The numbers are very rough approximations.</a:t>
            </a:r>
          </a:p>
        </p:txBody>
      </p:sp>
      <p:sp>
        <p:nvSpPr>
          <p:cNvPr id="125955" name="Rectangle 3"/>
          <p:cNvSpPr>
            <a:spLocks noChangeArrowheads="1"/>
          </p:cNvSpPr>
          <p:nvPr/>
        </p:nvSpPr>
        <p:spPr bwMode="auto">
          <a:xfrm>
            <a:off x="1524000" y="518381"/>
            <a:ext cx="9144000" cy="1271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Memory Hierarchy</a:t>
            </a:r>
          </a:p>
        </p:txBody>
      </p:sp>
      <p:pic>
        <p:nvPicPr>
          <p:cNvPr id="125957" name="Picture 5" descr="D:\b\b4\IBM\01-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790164"/>
            <a:ext cx="8305800" cy="33623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sp>
        <p:nvSpPr>
          <p:cNvPr id="2" name="TextBox 1"/>
          <p:cNvSpPr txBox="1"/>
          <p:nvPr/>
        </p:nvSpPr>
        <p:spPr>
          <a:xfrm>
            <a:off x="2511761" y="1790163"/>
            <a:ext cx="544771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Closer to processor: faster, smaller, and more expensive</a:t>
            </a:r>
          </a:p>
        </p:txBody>
      </p:sp>
    </p:spTree>
    <p:extLst>
      <p:ext uri="{BB962C8B-B14F-4D97-AF65-F5344CB8AC3E}">
        <p14:creationId xmlns:p14="http://schemas.microsoft.com/office/powerpoint/2010/main" val="10590715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1514232"/>
            <a:ext cx="8229600" cy="4952999"/>
          </a:xfrm>
        </p:spPr>
        <p:txBody>
          <a:bodyPr>
            <a:normAutofit/>
          </a:bodyPr>
          <a:lstStyle/>
          <a:p>
            <a:r>
              <a:rPr lang="en-US" dirty="0"/>
              <a:t>Registers</a:t>
            </a:r>
          </a:p>
          <a:p>
            <a:pPr lvl="1"/>
            <a:r>
              <a:rPr lang="en-US" dirty="0"/>
              <a:t>Part of CPU (internal), nearly no delay</a:t>
            </a:r>
          </a:p>
          <a:p>
            <a:pPr lvl="1"/>
            <a:r>
              <a:rPr lang="en-US" dirty="0"/>
              <a:t>Typically 32x32-bits for a 32-bit CPU/64x64-bits for a 64-bit CPU</a:t>
            </a:r>
          </a:p>
          <a:p>
            <a:r>
              <a:rPr lang="en-US" dirty="0"/>
              <a:t>Cache (memory)</a:t>
            </a:r>
          </a:p>
          <a:p>
            <a:pPr lvl="1"/>
            <a:r>
              <a:rPr lang="en-US" dirty="0"/>
              <a:t>Principle of ? </a:t>
            </a:r>
          </a:p>
          <a:p>
            <a:pPr lvl="1"/>
            <a:r>
              <a:rPr lang="en-US" dirty="0"/>
              <a:t>Store temporary data/instructions to explore programs’ </a:t>
            </a:r>
          </a:p>
          <a:p>
            <a:pPr lvl="1"/>
            <a:r>
              <a:rPr lang="en-US" dirty="0"/>
              <a:t>Cache hit, cache miss, average memory access time (example?)</a:t>
            </a:r>
          </a:p>
          <a:p>
            <a:pPr lvl="1"/>
            <a:endParaRPr lang="en-US" dirty="0"/>
          </a:p>
        </p:txBody>
      </p:sp>
      <p:sp>
        <p:nvSpPr>
          <p:cNvPr id="4" name="Slide Number Placeholder 3"/>
          <p:cNvSpPr>
            <a:spLocks noGrp="1"/>
          </p:cNvSpPr>
          <p:nvPr>
            <p:ph type="sldNum" sz="quarter" idx="12"/>
          </p:nvPr>
        </p:nvSpPr>
        <p:spPr/>
        <p:txBody>
          <a:bodyPr/>
          <a:lstStyle/>
          <a:p>
            <a:fld id="{D2DB48A1-B5F2-D944-9563-BD7B04ADBA09}" type="slidenum">
              <a:rPr lang="en-US" smtClean="0"/>
              <a:t>12</a:t>
            </a:fld>
            <a:endParaRPr lang="en-US"/>
          </a:p>
        </p:txBody>
      </p:sp>
      <p:sp>
        <p:nvSpPr>
          <p:cNvPr id="5" name="Title 4"/>
          <p:cNvSpPr>
            <a:spLocks noGrp="1"/>
          </p:cNvSpPr>
          <p:nvPr>
            <p:ph type="title"/>
          </p:nvPr>
        </p:nvSpPr>
        <p:spPr/>
        <p:txBody>
          <a:bodyPr/>
          <a:lstStyle/>
          <a:p>
            <a:r>
              <a:rPr lang="en-US" dirty="0"/>
              <a:t>Registers and Cache Memory</a:t>
            </a:r>
          </a:p>
        </p:txBody>
      </p:sp>
      <p:sp>
        <p:nvSpPr>
          <p:cNvPr id="7" name="TextBox 6"/>
          <p:cNvSpPr txBox="1"/>
          <p:nvPr/>
        </p:nvSpPr>
        <p:spPr>
          <a:xfrm>
            <a:off x="4347309" y="2707026"/>
            <a:ext cx="1149699" cy="369332"/>
          </a:xfrm>
          <a:prstGeom prst="rect">
            <a:avLst/>
          </a:prstGeom>
          <a:noFill/>
        </p:spPr>
        <p:txBody>
          <a:bodyPr wrap="none" rtlCol="0">
            <a:spAutoFit/>
          </a:bodyPr>
          <a:lstStyle/>
          <a:p>
            <a:r>
              <a:rPr lang="en-US" dirty="0"/>
              <a:t>(software)</a:t>
            </a:r>
          </a:p>
        </p:txBody>
      </p:sp>
      <p:sp>
        <p:nvSpPr>
          <p:cNvPr id="8" name="TextBox 7"/>
          <p:cNvSpPr txBox="1"/>
          <p:nvPr/>
        </p:nvSpPr>
        <p:spPr>
          <a:xfrm>
            <a:off x="4347308" y="4723137"/>
            <a:ext cx="3607334" cy="369332"/>
          </a:xfrm>
          <a:prstGeom prst="rect">
            <a:avLst/>
          </a:prstGeom>
          <a:noFill/>
        </p:spPr>
        <p:txBody>
          <a:bodyPr wrap="none" rtlCol="0">
            <a:spAutoFit/>
          </a:bodyPr>
          <a:lstStyle/>
          <a:p>
            <a:r>
              <a:rPr lang="en-US" dirty="0"/>
              <a:t>(hardware, for ex to check cache hit)</a:t>
            </a:r>
          </a:p>
        </p:txBody>
      </p:sp>
      <p:sp>
        <p:nvSpPr>
          <p:cNvPr id="9" name="TextBox 8"/>
          <p:cNvSpPr txBox="1"/>
          <p:nvPr/>
        </p:nvSpPr>
        <p:spPr>
          <a:xfrm>
            <a:off x="4553794" y="3963918"/>
            <a:ext cx="2084750" cy="369332"/>
          </a:xfrm>
          <a:prstGeom prst="rect">
            <a:avLst/>
          </a:prstGeom>
          <a:noFill/>
        </p:spPr>
        <p:txBody>
          <a:bodyPr wrap="none" rtlCol="0">
            <a:spAutoFit/>
          </a:bodyPr>
          <a:lstStyle/>
          <a:p>
            <a:r>
              <a:rPr lang="en-US" dirty="0">
                <a:solidFill>
                  <a:srgbClr val="0000FF"/>
                </a:solidFill>
              </a:rPr>
              <a:t>Principle of Locality!</a:t>
            </a:r>
            <a:endParaRPr lang="en-US" dirty="0"/>
          </a:p>
        </p:txBody>
      </p:sp>
    </p:spTree>
    <p:extLst>
      <p:ext uri="{BB962C8B-B14F-4D97-AF65-F5344CB8AC3E}">
        <p14:creationId xmlns:p14="http://schemas.microsoft.com/office/powerpoint/2010/main" val="1445550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ChangeArrowheads="1"/>
          </p:cNvSpPr>
          <p:nvPr/>
        </p:nvSpPr>
        <p:spPr bwMode="auto">
          <a:xfrm>
            <a:off x="1524000" y="6019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1-10. Structure of a disk drive.</a:t>
            </a:r>
          </a:p>
        </p:txBody>
      </p:sp>
      <p:sp>
        <p:nvSpPr>
          <p:cNvPr id="130051" name="Rectangle 1027"/>
          <p:cNvSpPr>
            <a:spLocks noChangeArrowheads="1"/>
          </p:cNvSpPr>
          <p:nvPr/>
        </p:nvSpPr>
        <p:spPr bwMode="auto">
          <a:xfrm>
            <a:off x="1524000" y="473022"/>
            <a:ext cx="9144000" cy="16605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eaLnBrk="0" hangingPunct="0"/>
            <a:r>
              <a:rPr lang="en-US" sz="3200" u="sng" dirty="0">
                <a:latin typeface="+mj-lt"/>
              </a:rPr>
              <a:t>Disks (Hard Disk Drives)</a:t>
            </a:r>
          </a:p>
        </p:txBody>
      </p:sp>
      <p:pic>
        <p:nvPicPr>
          <p:cNvPr id="130053" name="Picture 1029" descr="D:\b\b4\IBM\01-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080" y="2536218"/>
            <a:ext cx="5230146" cy="301108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extBox 1"/>
          <p:cNvSpPr txBox="1"/>
          <p:nvPr/>
        </p:nvSpPr>
        <p:spPr>
          <a:xfrm>
            <a:off x="1748492" y="1860014"/>
            <a:ext cx="3413277" cy="2308324"/>
          </a:xfrm>
          <a:prstGeom prst="rect">
            <a:avLst/>
          </a:prstGeom>
          <a:noFill/>
        </p:spPr>
        <p:txBody>
          <a:bodyPr wrap="none" rtlCol="0">
            <a:spAutoFit/>
          </a:bodyPr>
          <a:lstStyle/>
          <a:p>
            <a:r>
              <a:rPr lang="en-US" dirty="0"/>
              <a:t>90% of data stored in HDDs</a:t>
            </a:r>
          </a:p>
          <a:p>
            <a:endParaRPr lang="en-US" dirty="0"/>
          </a:p>
          <a:p>
            <a:r>
              <a:rPr lang="en-US" dirty="0"/>
              <a:t>Platter, surface, arm, head</a:t>
            </a:r>
          </a:p>
          <a:p>
            <a:r>
              <a:rPr lang="en-US" dirty="0"/>
              <a:t>Track, sector (fixed size, e.g. 512B)</a:t>
            </a:r>
          </a:p>
          <a:p>
            <a:r>
              <a:rPr lang="en-US" dirty="0"/>
              <a:t>Cylinder</a:t>
            </a:r>
          </a:p>
          <a:p>
            <a:endParaRPr lang="en-US" dirty="0"/>
          </a:p>
          <a:p>
            <a:r>
              <a:rPr lang="en-US" dirty="0"/>
              <a:t>Physical addressing (CHS)</a:t>
            </a:r>
          </a:p>
          <a:p>
            <a:r>
              <a:rPr lang="en-US" dirty="0"/>
              <a:t>Cylinder, Head, Sector</a:t>
            </a:r>
          </a:p>
        </p:txBody>
      </p:sp>
      <p:sp>
        <p:nvSpPr>
          <p:cNvPr id="3" name="TextBox 2"/>
          <p:cNvSpPr txBox="1"/>
          <p:nvPr/>
        </p:nvSpPr>
        <p:spPr>
          <a:xfrm>
            <a:off x="1748492" y="4566656"/>
            <a:ext cx="317494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Flash-memory based storage will eventually replace</a:t>
            </a:r>
          </a:p>
        </p:txBody>
      </p:sp>
    </p:spTree>
    <p:extLst>
      <p:ext uri="{BB962C8B-B14F-4D97-AF65-F5344CB8AC3E}">
        <p14:creationId xmlns:p14="http://schemas.microsoft.com/office/powerpoint/2010/main" val="15452932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lnSpc>
                <a:spcPct val="120000"/>
              </a:lnSpc>
            </a:pPr>
            <a:r>
              <a:rPr lang="en-US" dirty="0"/>
              <a:t>Allow programs larger than physical memory to be run</a:t>
            </a:r>
          </a:p>
          <a:p>
            <a:pPr lvl="1">
              <a:lnSpc>
                <a:spcPct val="120000"/>
              </a:lnSpc>
            </a:pPr>
            <a:r>
              <a:rPr lang="en-US" dirty="0"/>
              <a:t>Give programmers a “virtual address space” to code programs with memory requirement larger than physical memory</a:t>
            </a:r>
          </a:p>
          <a:p>
            <a:pPr lvl="1">
              <a:lnSpc>
                <a:spcPct val="120000"/>
              </a:lnSpc>
            </a:pPr>
            <a:r>
              <a:rPr lang="en-US" dirty="0"/>
              <a:t>Managed by OS, hide details to programmers</a:t>
            </a:r>
          </a:p>
          <a:p>
            <a:pPr lvl="1">
              <a:lnSpc>
                <a:spcPct val="120000"/>
              </a:lnSpc>
            </a:pPr>
            <a:r>
              <a:rPr lang="en-US" dirty="0"/>
              <a:t>Placing part of programs on disks and use main memory as a “cache”</a:t>
            </a:r>
          </a:p>
          <a:p>
            <a:pPr>
              <a:lnSpc>
                <a:spcPct val="120000"/>
              </a:lnSpc>
            </a:pPr>
            <a:r>
              <a:rPr lang="en-US" dirty="0"/>
              <a:t>Requires remapping memory addresses on the fly</a:t>
            </a:r>
          </a:p>
          <a:p>
            <a:pPr lvl="1">
              <a:lnSpc>
                <a:spcPct val="120000"/>
              </a:lnSpc>
            </a:pPr>
            <a:r>
              <a:rPr lang="en-US" dirty="0"/>
              <a:t>To convert the </a:t>
            </a:r>
            <a:r>
              <a:rPr lang="en-US" dirty="0" err="1"/>
              <a:t>addr</a:t>
            </a:r>
            <a:r>
              <a:rPr lang="en-US" dirty="0"/>
              <a:t> the program generated (virtual address) to the physical address in RAM</a:t>
            </a:r>
          </a:p>
          <a:p>
            <a:pPr lvl="1">
              <a:lnSpc>
                <a:spcPct val="120000"/>
              </a:lnSpc>
            </a:pPr>
            <a:r>
              <a:rPr lang="en-US" dirty="0"/>
              <a:t>An MMU (Memory Management Unit), part of CPU, specifically handles this</a:t>
            </a:r>
          </a:p>
        </p:txBody>
      </p:sp>
      <p:sp>
        <p:nvSpPr>
          <p:cNvPr id="4" name="Slide Number Placeholder 3"/>
          <p:cNvSpPr>
            <a:spLocks noGrp="1"/>
          </p:cNvSpPr>
          <p:nvPr>
            <p:ph type="sldNum" sz="quarter" idx="12"/>
          </p:nvPr>
        </p:nvSpPr>
        <p:spPr/>
        <p:txBody>
          <a:bodyPr/>
          <a:lstStyle/>
          <a:p>
            <a:fld id="{D2DB48A1-B5F2-D944-9563-BD7B04ADBA09}" type="slidenum">
              <a:rPr lang="en-US" smtClean="0"/>
              <a:t>14</a:t>
            </a:fld>
            <a:endParaRPr lang="en-US"/>
          </a:p>
        </p:txBody>
      </p:sp>
      <p:sp>
        <p:nvSpPr>
          <p:cNvPr id="5" name="Title 4"/>
          <p:cNvSpPr>
            <a:spLocks noGrp="1"/>
          </p:cNvSpPr>
          <p:nvPr>
            <p:ph type="title"/>
          </p:nvPr>
        </p:nvSpPr>
        <p:spPr/>
        <p:txBody>
          <a:bodyPr/>
          <a:lstStyle/>
          <a:p>
            <a:r>
              <a:rPr lang="en-US" dirty="0"/>
              <a:t>Virtual Memory</a:t>
            </a:r>
          </a:p>
        </p:txBody>
      </p:sp>
    </p:spTree>
    <p:extLst>
      <p:ext uri="{BB962C8B-B14F-4D97-AF65-F5344CB8AC3E}">
        <p14:creationId xmlns:p14="http://schemas.microsoft.com/office/powerpoint/2010/main" val="1142843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9"/>
            <a:ext cx="8445472" cy="4567145"/>
          </a:xfrm>
        </p:spPr>
        <p:txBody>
          <a:bodyPr>
            <a:normAutofit fontScale="92500" lnSpcReduction="10000"/>
          </a:bodyPr>
          <a:lstStyle/>
          <a:p>
            <a:pPr>
              <a:lnSpc>
                <a:spcPct val="120000"/>
              </a:lnSpc>
            </a:pPr>
            <a:r>
              <a:rPr lang="en-US" dirty="0"/>
              <a:t>I/O devices heavily interact with OS (in </a:t>
            </a:r>
            <a:r>
              <a:rPr lang="en-US" dirty="0" err="1"/>
              <a:t>addt</a:t>
            </a:r>
            <a:r>
              <a:rPr lang="en-US" dirty="0"/>
              <a:t>. to CPU &amp; memory)</a:t>
            </a:r>
          </a:p>
          <a:p>
            <a:pPr>
              <a:lnSpc>
                <a:spcPct val="120000"/>
              </a:lnSpc>
            </a:pPr>
            <a:r>
              <a:rPr lang="en-US" dirty="0"/>
              <a:t>Generally consist of</a:t>
            </a:r>
          </a:p>
          <a:p>
            <a:pPr lvl="1">
              <a:lnSpc>
                <a:spcPct val="120000"/>
              </a:lnSpc>
            </a:pPr>
            <a:r>
              <a:rPr lang="en-US" dirty="0"/>
              <a:t>A controller: a chip/a set of chips controlling the device (can be complex)</a:t>
            </a:r>
          </a:p>
          <a:p>
            <a:pPr lvl="1">
              <a:lnSpc>
                <a:spcPct val="120000"/>
              </a:lnSpc>
            </a:pPr>
            <a:r>
              <a:rPr lang="en-US" dirty="0"/>
              <a:t>The device itself, e.g. disks, NIC (network interface card)</a:t>
            </a:r>
          </a:p>
          <a:p>
            <a:pPr>
              <a:lnSpc>
                <a:spcPct val="120000"/>
              </a:lnSpc>
            </a:pPr>
            <a:r>
              <a:rPr lang="en-US" dirty="0"/>
              <a:t>Device Driver</a:t>
            </a:r>
          </a:p>
          <a:p>
            <a:pPr lvl="1">
              <a:lnSpc>
                <a:spcPct val="120000"/>
              </a:lnSpc>
            </a:pPr>
            <a:r>
              <a:rPr lang="en-US" dirty="0"/>
              <a:t>The software that talks to the controller</a:t>
            </a:r>
          </a:p>
          <a:p>
            <a:pPr lvl="1">
              <a:lnSpc>
                <a:spcPct val="120000"/>
              </a:lnSpc>
            </a:pPr>
            <a:r>
              <a:rPr lang="en-US" dirty="0"/>
              <a:t>Part of OS (can run kernel mode), manage devices and hide dirty hardware details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15</a:t>
            </a:fld>
            <a:endParaRPr lang="en-US"/>
          </a:p>
        </p:txBody>
      </p:sp>
      <p:sp>
        <p:nvSpPr>
          <p:cNvPr id="6" name="Title 5"/>
          <p:cNvSpPr>
            <a:spLocks noGrp="1"/>
          </p:cNvSpPr>
          <p:nvPr>
            <p:ph type="title"/>
          </p:nvPr>
        </p:nvSpPr>
        <p:spPr/>
        <p:txBody>
          <a:bodyPr/>
          <a:lstStyle/>
          <a:p>
            <a:r>
              <a:rPr lang="en-US" dirty="0"/>
              <a:t>I/O Devices</a:t>
            </a:r>
          </a:p>
        </p:txBody>
      </p:sp>
    </p:spTree>
    <p:extLst>
      <p:ext uri="{BB962C8B-B14F-4D97-AF65-F5344CB8AC3E}">
        <p14:creationId xmlns:p14="http://schemas.microsoft.com/office/powerpoint/2010/main" val="749184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524000" y="56967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r>
              <a:rPr lang="en-US" sz="1600" dirty="0"/>
              <a:t>Figure 1-11. (a) The steps in starting an I/O device and  getting an interrupt. (b) Interrupt processing involves taking the interrupt, running the interrupt handler, and returning to the user program.</a:t>
            </a:r>
          </a:p>
        </p:txBody>
      </p:sp>
      <p:sp>
        <p:nvSpPr>
          <p:cNvPr id="132102" name="Rectangle 6"/>
          <p:cNvSpPr>
            <a:spLocks noChangeArrowheads="1"/>
          </p:cNvSpPr>
          <p:nvPr/>
        </p:nvSpPr>
        <p:spPr bwMode="auto">
          <a:xfrm>
            <a:off x="7265989" y="1644651"/>
            <a:ext cx="3049587" cy="3768725"/>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32104" name="Picture 8" descr="D:\b\b4\IBM\01-11.jpg"/>
          <p:cNvPicPr>
            <a:picLocks noChangeAspect="1" noChangeArrowheads="1"/>
          </p:cNvPicPr>
          <p:nvPr/>
        </p:nvPicPr>
        <p:blipFill rotWithShape="1">
          <a:blip r:embed="rId3">
            <a:extLst>
              <a:ext uri="{28A0092B-C50C-407E-A947-70E740481C1C}">
                <a14:useLocalDpi xmlns:a14="http://schemas.microsoft.com/office/drawing/2010/main" val="0"/>
              </a:ext>
            </a:extLst>
          </a:blip>
          <a:srcRect b="3453"/>
          <a:stretch/>
        </p:blipFill>
        <p:spPr bwMode="auto">
          <a:xfrm>
            <a:off x="2960013" y="2781810"/>
            <a:ext cx="6351234" cy="254896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E5B45921-0740-1F4C-BF3B-15FC532FF260}" type="slidenum">
              <a:rPr lang="en-US" smtClean="0"/>
              <a:pPr/>
              <a:t>16</a:t>
            </a:fld>
            <a:endParaRPr lang="en-US"/>
          </a:p>
        </p:txBody>
      </p:sp>
      <p:sp>
        <p:nvSpPr>
          <p:cNvPr id="9" name="Title 5"/>
          <p:cNvSpPr txBox="1">
            <a:spLocks/>
          </p:cNvSpPr>
          <p:nvPr/>
        </p:nvSpPr>
        <p:spPr>
          <a:xfrm>
            <a:off x="1981200" y="784050"/>
            <a:ext cx="8229600" cy="81615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u="sng" dirty="0"/>
              <a:t>I/O Methods</a:t>
            </a:r>
          </a:p>
        </p:txBody>
      </p:sp>
      <p:sp>
        <p:nvSpPr>
          <p:cNvPr id="2" name="TextBox 1"/>
          <p:cNvSpPr txBox="1"/>
          <p:nvPr/>
        </p:nvSpPr>
        <p:spPr>
          <a:xfrm>
            <a:off x="1667283" y="1614802"/>
            <a:ext cx="8863949" cy="1200329"/>
          </a:xfrm>
          <a:prstGeom prst="rect">
            <a:avLst/>
          </a:prstGeom>
          <a:noFill/>
        </p:spPr>
        <p:txBody>
          <a:bodyPr wrap="square" rtlCol="0">
            <a:spAutoFit/>
          </a:bodyPr>
          <a:lstStyle/>
          <a:p>
            <a:r>
              <a:rPr lang="en-US" dirty="0">
                <a:solidFill>
                  <a:srgbClr val="0000FF"/>
                </a:solidFill>
              </a:rPr>
              <a:t>Busy waiting</a:t>
            </a:r>
            <a:r>
              <a:rPr lang="en-US" dirty="0"/>
              <a:t>: CPU sits waiting for I/O to be completed, very low CPU utilization</a:t>
            </a:r>
          </a:p>
          <a:p>
            <a:endParaRPr lang="en-US" dirty="0"/>
          </a:p>
          <a:p>
            <a:r>
              <a:rPr lang="en-US" dirty="0">
                <a:solidFill>
                  <a:srgbClr val="0000FF"/>
                </a:solidFill>
              </a:rPr>
              <a:t>Interrupt driven</a:t>
            </a:r>
            <a:r>
              <a:rPr lang="en-US" dirty="0"/>
              <a:t>: I/O device signal CPU (interrupt) at completion, critical &amp; complex OS design</a:t>
            </a:r>
          </a:p>
          <a:p>
            <a:endParaRPr lang="en-US" dirty="0"/>
          </a:p>
        </p:txBody>
      </p:sp>
    </p:spTree>
    <p:extLst>
      <p:ext uri="{BB962C8B-B14F-4D97-AF65-F5344CB8AC3E}">
        <p14:creationId xmlns:p14="http://schemas.microsoft.com/office/powerpoint/2010/main" val="8428320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Starting from executing a BIOS program on a </a:t>
            </a:r>
            <a:r>
              <a:rPr lang="en-US" dirty="0" err="1"/>
              <a:t>parentboard</a:t>
            </a:r>
            <a:r>
              <a:rPr lang="en-US" dirty="0"/>
              <a:t>/motherboard</a:t>
            </a:r>
          </a:p>
          <a:p>
            <a:pPr lvl="1"/>
            <a:r>
              <a:rPr lang="en-US" dirty="0"/>
              <a:t>BIOS: Basic Input Output System</a:t>
            </a:r>
          </a:p>
          <a:p>
            <a:r>
              <a:rPr lang="en-US" dirty="0"/>
              <a:t>Scanning and checking hardware devices</a:t>
            </a:r>
          </a:p>
          <a:p>
            <a:r>
              <a:rPr lang="en-US" dirty="0"/>
              <a:t>Determines boot device and load</a:t>
            </a:r>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a:t>Booting the Computer</a:t>
            </a:r>
          </a:p>
        </p:txBody>
      </p:sp>
    </p:spTree>
    <p:extLst>
      <p:ext uri="{BB962C8B-B14F-4D97-AF65-F5344CB8AC3E}">
        <p14:creationId xmlns:p14="http://schemas.microsoft.com/office/powerpoint/2010/main" val="15600751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67693"/>
            <a:ext cx="8229600" cy="4874429"/>
          </a:xfrm>
        </p:spPr>
        <p:txBody>
          <a:bodyPr>
            <a:normAutofit/>
          </a:bodyPr>
          <a:lstStyle/>
          <a:p>
            <a:r>
              <a:rPr lang="en-US" dirty="0"/>
              <a:t>Processes: running programs</a:t>
            </a:r>
          </a:p>
          <a:p>
            <a:r>
              <a:rPr lang="en-US" dirty="0"/>
              <a:t>Associated with an </a:t>
            </a:r>
            <a:r>
              <a:rPr lang="en-US" dirty="0">
                <a:solidFill>
                  <a:srgbClr val="0432FF"/>
                </a:solidFill>
              </a:rPr>
              <a:t>Address Space</a:t>
            </a:r>
          </a:p>
          <a:p>
            <a:pPr lvl="1"/>
            <a:r>
              <a:rPr lang="en-US" dirty="0"/>
              <a:t>text/program, data, stack</a:t>
            </a:r>
          </a:p>
          <a:p>
            <a:pPr lvl="1"/>
            <a:r>
              <a:rPr lang="en-US" dirty="0"/>
              <a:t>“core image”: content of address space</a:t>
            </a:r>
          </a:p>
          <a:p>
            <a:r>
              <a:rPr lang="en-US" dirty="0"/>
              <a:t>Associated with registers</a:t>
            </a:r>
          </a:p>
          <a:p>
            <a:pPr lvl="1"/>
            <a:r>
              <a:rPr lang="en-US" dirty="0"/>
              <a:t>Including PCs, SPs</a:t>
            </a:r>
          </a:p>
          <a:p>
            <a:r>
              <a:rPr lang="en-US" dirty="0"/>
              <a:t>Associated with other resources</a:t>
            </a:r>
          </a:p>
          <a:p>
            <a:pPr lvl="1"/>
            <a:r>
              <a:rPr lang="en-US" dirty="0"/>
              <a:t>List of open files, signals, related processes</a:t>
            </a:r>
          </a:p>
          <a:p>
            <a:r>
              <a:rPr lang="en-US" dirty="0">
                <a:solidFill>
                  <a:srgbClr val="0000FF"/>
                </a:solidFill>
              </a:rPr>
              <a:t>Threads: lightweight processes</a:t>
            </a:r>
            <a:r>
              <a:rPr lang="en-US" dirty="0"/>
              <a:t>, without own address space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18</a:t>
            </a:fld>
            <a:endParaRPr lang="en-US"/>
          </a:p>
        </p:txBody>
      </p:sp>
      <p:sp>
        <p:nvSpPr>
          <p:cNvPr id="6" name="Title 5"/>
          <p:cNvSpPr>
            <a:spLocks noGrp="1"/>
          </p:cNvSpPr>
          <p:nvPr>
            <p:ph type="title"/>
          </p:nvPr>
        </p:nvSpPr>
        <p:spPr>
          <a:xfrm>
            <a:off x="1981200" y="693334"/>
            <a:ext cx="8229600" cy="906867"/>
          </a:xfrm>
        </p:spPr>
        <p:txBody>
          <a:bodyPr/>
          <a:lstStyle/>
          <a:p>
            <a:r>
              <a:rPr lang="en-US" dirty="0"/>
              <a:t>Processes/Threads</a:t>
            </a:r>
          </a:p>
        </p:txBody>
      </p:sp>
      <p:sp>
        <p:nvSpPr>
          <p:cNvPr id="7" name="TextBox 6"/>
          <p:cNvSpPr txBox="1"/>
          <p:nvPr/>
        </p:nvSpPr>
        <p:spPr>
          <a:xfrm>
            <a:off x="1586404" y="5929904"/>
            <a:ext cx="901919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A process is fundamentally a container that holds all the information needed to run a program</a:t>
            </a:r>
          </a:p>
        </p:txBody>
      </p:sp>
    </p:spTree>
    <p:extLst>
      <p:ext uri="{BB962C8B-B14F-4D97-AF65-F5344CB8AC3E}">
        <p14:creationId xmlns:p14="http://schemas.microsoft.com/office/powerpoint/2010/main" val="46119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19</a:t>
            </a:fld>
            <a:endParaRPr lang="en-US"/>
          </a:p>
        </p:txBody>
      </p:sp>
      <p:sp>
        <p:nvSpPr>
          <p:cNvPr id="6" name="Title 5"/>
          <p:cNvSpPr>
            <a:spLocks noGrp="1"/>
          </p:cNvSpPr>
          <p:nvPr>
            <p:ph type="title"/>
          </p:nvPr>
        </p:nvSpPr>
        <p:spPr>
          <a:xfrm>
            <a:off x="1981200" y="820616"/>
            <a:ext cx="8229600" cy="779585"/>
          </a:xfrm>
        </p:spPr>
        <p:txBody>
          <a:bodyPr/>
          <a:lstStyle/>
          <a:p>
            <a:r>
              <a:rPr lang="en-US" dirty="0"/>
              <a:t>Process Tree and IPC</a:t>
            </a:r>
          </a:p>
        </p:txBody>
      </p:sp>
      <p:sp>
        <p:nvSpPr>
          <p:cNvPr id="7" name="Rectangle 1027"/>
          <p:cNvSpPr>
            <a:spLocks noChangeArrowheads="1"/>
          </p:cNvSpPr>
          <p:nvPr/>
        </p:nvSpPr>
        <p:spPr bwMode="auto">
          <a:xfrm>
            <a:off x="6200205" y="4557020"/>
            <a:ext cx="4383128" cy="1265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nSpc>
                <a:spcPct val="90000"/>
              </a:lnSpc>
              <a:spcBef>
                <a:spcPct val="20000"/>
              </a:spcBef>
            </a:pPr>
            <a:r>
              <a:rPr lang="en-US" dirty="0"/>
              <a:t>Figure 1-13. A process tree. Process A created two child processes, B and C. Process B created three child processes, D, E, and F.</a:t>
            </a:r>
          </a:p>
        </p:txBody>
      </p:sp>
      <p:pic>
        <p:nvPicPr>
          <p:cNvPr id="8" name="Picture 1029" descr="D:\b\b4\IBM\01-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085447"/>
            <a:ext cx="2724150" cy="200977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1"/>
          <p:cNvSpPr>
            <a:spLocks noGrp="1"/>
          </p:cNvSpPr>
          <p:nvPr>
            <p:ph idx="1"/>
          </p:nvPr>
        </p:nvSpPr>
        <p:spPr>
          <a:xfrm>
            <a:off x="1981199" y="1701029"/>
            <a:ext cx="3867314" cy="4567145"/>
          </a:xfrm>
        </p:spPr>
        <p:txBody>
          <a:bodyPr/>
          <a:lstStyle/>
          <a:p>
            <a:r>
              <a:rPr lang="en-US" dirty="0"/>
              <a:t>A process can create other processes</a:t>
            </a:r>
          </a:p>
          <a:p>
            <a:pPr lvl="1"/>
            <a:r>
              <a:rPr lang="en-US" dirty="0">
                <a:solidFill>
                  <a:srgbClr val="0000FF"/>
                </a:solidFill>
              </a:rPr>
              <a:t>Root/Child processes</a:t>
            </a:r>
            <a:r>
              <a:rPr lang="en-US" dirty="0"/>
              <a:t>, process tree</a:t>
            </a:r>
          </a:p>
          <a:p>
            <a:pPr lvl="1"/>
            <a:r>
              <a:rPr lang="en-US" dirty="0"/>
              <a:t>In Unix, an “</a:t>
            </a:r>
            <a:r>
              <a:rPr lang="en-US" dirty="0" err="1">
                <a:solidFill>
                  <a:srgbClr val="0000FF"/>
                </a:solidFill>
              </a:rPr>
              <a:t>init</a:t>
            </a:r>
            <a:r>
              <a:rPr lang="en-US" dirty="0"/>
              <a:t>” process is the root of all other processes with PID=1 usually</a:t>
            </a:r>
          </a:p>
          <a:p>
            <a:r>
              <a:rPr lang="en-US" dirty="0" err="1"/>
              <a:t>Interprocess</a:t>
            </a:r>
            <a:r>
              <a:rPr lang="en-US" dirty="0"/>
              <a:t> Communication (IPC)</a:t>
            </a:r>
          </a:p>
          <a:p>
            <a:pPr lvl="1"/>
            <a:endParaRPr lang="en-US" dirty="0"/>
          </a:p>
        </p:txBody>
      </p:sp>
    </p:spTree>
    <p:extLst>
      <p:ext uri="{BB962C8B-B14F-4D97-AF65-F5344CB8AC3E}">
        <p14:creationId xmlns:p14="http://schemas.microsoft.com/office/powerpoint/2010/main" val="17242038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ChangeArrowheads="1"/>
          </p:cNvSpPr>
          <p:nvPr/>
        </p:nvSpPr>
        <p:spPr bwMode="auto">
          <a:xfrm>
            <a:off x="1524000" y="990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What Is An Operating System</a:t>
            </a:r>
          </a:p>
        </p:txBody>
      </p:sp>
      <p:sp>
        <p:nvSpPr>
          <p:cNvPr id="102403" name="Rectangle 1027"/>
          <p:cNvSpPr>
            <a:spLocks noChangeArrowheads="1"/>
          </p:cNvSpPr>
          <p:nvPr/>
        </p:nvSpPr>
        <p:spPr bwMode="auto">
          <a:xfrm>
            <a:off x="2502795" y="5654567"/>
            <a:ext cx="786899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1-1.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1873143"/>
            <a:ext cx="6800850" cy="37814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2</a:t>
            </a:fld>
            <a:endParaRPr lang="en-US"/>
          </a:p>
        </p:txBody>
      </p:sp>
    </p:spTree>
    <p:extLst>
      <p:ext uri="{BB962C8B-B14F-4D97-AF65-F5344CB8AC3E}">
        <p14:creationId xmlns:p14="http://schemas.microsoft.com/office/powerpoint/2010/main" val="26264112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20000"/>
              </a:lnSpc>
            </a:pPr>
            <a:r>
              <a:rPr lang="en-US" dirty="0"/>
              <a:t>User management (UID: User ID)</a:t>
            </a:r>
          </a:p>
          <a:p>
            <a:pPr lvl="1">
              <a:lnSpc>
                <a:spcPct val="120000"/>
              </a:lnSpc>
            </a:pPr>
            <a:r>
              <a:rPr lang="en-US" dirty="0"/>
              <a:t>A </a:t>
            </a:r>
            <a:r>
              <a:rPr lang="en-US" dirty="0" err="1"/>
              <a:t>superuser</a:t>
            </a:r>
            <a:r>
              <a:rPr lang="en-US" dirty="0"/>
              <a:t> “root” with UID=0 in Unix</a:t>
            </a:r>
          </a:p>
          <a:p>
            <a:pPr>
              <a:lnSpc>
                <a:spcPct val="120000"/>
              </a:lnSpc>
            </a:pPr>
            <a:r>
              <a:rPr lang="en-US" dirty="0"/>
              <a:t>Protection mechanisms exist in OS for security</a:t>
            </a:r>
          </a:p>
          <a:p>
            <a:pPr lvl="1">
              <a:lnSpc>
                <a:spcPct val="120000"/>
              </a:lnSpc>
            </a:pPr>
            <a:r>
              <a:rPr lang="en-US" dirty="0"/>
              <a:t>E.g. files in Unix are protected with a 9-bit binary code</a:t>
            </a:r>
          </a:p>
          <a:p>
            <a:pPr lvl="1">
              <a:lnSpc>
                <a:spcPct val="120000"/>
              </a:lnSpc>
            </a:pPr>
            <a:r>
              <a:rPr lang="en-US" dirty="0"/>
              <a:t>Three 3-bit fields, for owner, group members, and everyone else</a:t>
            </a:r>
          </a:p>
          <a:p>
            <a:pPr lvl="1">
              <a:lnSpc>
                <a:spcPct val="120000"/>
              </a:lnSpc>
            </a:pPr>
            <a:r>
              <a:rPr lang="en-US" dirty="0"/>
              <a:t>A 3-bit field: </a:t>
            </a:r>
            <a:r>
              <a:rPr lang="en-US" dirty="0" err="1"/>
              <a:t>rwx</a:t>
            </a:r>
            <a:r>
              <a:rPr lang="en-US" dirty="0"/>
              <a:t> bits, indicate the privilege of read/write/execute</a:t>
            </a:r>
          </a:p>
          <a:p>
            <a:pPr lvl="1">
              <a:lnSpc>
                <a:spcPct val="120000"/>
              </a:lnSpc>
            </a:pPr>
            <a:r>
              <a:rPr lang="en-US" dirty="0"/>
              <a:t>E.g. </a:t>
            </a:r>
            <a:r>
              <a:rPr lang="en-US" i="1" dirty="0" err="1"/>
              <a:t>rwxr</a:t>
            </a:r>
            <a:r>
              <a:rPr lang="en-US" i="1" dirty="0"/>
              <a:t>-x—x.  How to change permission?</a:t>
            </a:r>
          </a:p>
          <a:p>
            <a:pPr lvl="1">
              <a:lnSpc>
                <a:spcPct val="120000"/>
              </a:lnSpc>
            </a:pPr>
            <a:r>
              <a:rPr lang="en-US" i="1" dirty="0"/>
              <a:t>What are </a:t>
            </a:r>
            <a:r>
              <a:rPr lang="en-US" i="1" dirty="0" err="1"/>
              <a:t>rwx</a:t>
            </a:r>
            <a:r>
              <a:rPr lang="en-US" i="1" dirty="0"/>
              <a:t> for a directory?</a:t>
            </a:r>
          </a:p>
          <a:p>
            <a:pPr lvl="1">
              <a:lnSpc>
                <a:spcPct val="120000"/>
              </a:lnSpc>
            </a:pPr>
            <a:endParaRPr lang="en-US" i="1" dirty="0"/>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20</a:t>
            </a:fld>
            <a:endParaRPr lang="en-US"/>
          </a:p>
        </p:txBody>
      </p:sp>
      <p:sp>
        <p:nvSpPr>
          <p:cNvPr id="6" name="Title 5"/>
          <p:cNvSpPr>
            <a:spLocks noGrp="1"/>
          </p:cNvSpPr>
          <p:nvPr>
            <p:ph type="title"/>
          </p:nvPr>
        </p:nvSpPr>
        <p:spPr/>
        <p:txBody>
          <a:bodyPr/>
          <a:lstStyle/>
          <a:p>
            <a:r>
              <a:rPr lang="en-US" dirty="0"/>
              <a:t>Protection and Security</a:t>
            </a:r>
          </a:p>
        </p:txBody>
      </p:sp>
    </p:spTree>
    <p:extLst>
      <p:ext uri="{BB962C8B-B14F-4D97-AF65-F5344CB8AC3E}">
        <p14:creationId xmlns:p14="http://schemas.microsoft.com/office/powerpoint/2010/main" val="60512153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9"/>
            <a:ext cx="8478390" cy="4567145"/>
          </a:xfrm>
        </p:spPr>
        <p:txBody>
          <a:bodyPr>
            <a:normAutofit fontScale="85000" lnSpcReduction="10000"/>
          </a:bodyPr>
          <a:lstStyle/>
          <a:p>
            <a:pPr>
              <a:lnSpc>
                <a:spcPct val="120000"/>
              </a:lnSpc>
            </a:pPr>
            <a:r>
              <a:rPr lang="en-US" dirty="0">
                <a:solidFill>
                  <a:srgbClr val="0000FF"/>
                </a:solidFill>
              </a:rPr>
              <a:t>Shell: a command-line interface between the user and OS</a:t>
            </a:r>
          </a:p>
          <a:p>
            <a:pPr lvl="1">
              <a:lnSpc>
                <a:spcPct val="120000"/>
              </a:lnSpc>
            </a:pPr>
            <a:r>
              <a:rPr lang="en-US" dirty="0"/>
              <a:t>Many shells exist, e.g. </a:t>
            </a:r>
            <a:r>
              <a:rPr lang="en-US" dirty="0" err="1"/>
              <a:t>csh</a:t>
            </a:r>
            <a:r>
              <a:rPr lang="en-US" dirty="0"/>
              <a:t>, bash</a:t>
            </a:r>
          </a:p>
          <a:p>
            <a:pPr lvl="1">
              <a:lnSpc>
                <a:spcPct val="120000"/>
              </a:lnSpc>
            </a:pPr>
            <a:r>
              <a:rPr lang="en-US" dirty="0"/>
              <a:t>GUI can be another interface, e.g. Gnome on Linux or Windows Explorer </a:t>
            </a:r>
          </a:p>
          <a:p>
            <a:pPr>
              <a:lnSpc>
                <a:spcPct val="120000"/>
              </a:lnSpc>
            </a:pPr>
            <a:r>
              <a:rPr lang="en-US" dirty="0"/>
              <a:t>“</a:t>
            </a:r>
            <a:r>
              <a:rPr lang="en-US" dirty="0">
                <a:solidFill>
                  <a:srgbClr val="0000FF"/>
                </a:solidFill>
              </a:rPr>
              <a:t>prompt</a:t>
            </a:r>
            <a:r>
              <a:rPr lang="en-US" dirty="0"/>
              <a:t>”: a character telling user waiting to accept a command</a:t>
            </a:r>
          </a:p>
          <a:p>
            <a:pPr lvl="1">
              <a:lnSpc>
                <a:spcPct val="120000"/>
              </a:lnSpc>
            </a:pPr>
            <a:r>
              <a:rPr lang="en-US" dirty="0"/>
              <a:t>E.g. “$” for bash, “%” for </a:t>
            </a:r>
            <a:r>
              <a:rPr lang="en-US" dirty="0" err="1"/>
              <a:t>csh</a:t>
            </a:r>
            <a:endParaRPr lang="en-US" dirty="0"/>
          </a:p>
          <a:p>
            <a:pPr>
              <a:lnSpc>
                <a:spcPct val="120000"/>
              </a:lnSpc>
            </a:pPr>
            <a:r>
              <a:rPr lang="en-US" dirty="0"/>
              <a:t>Examples</a:t>
            </a:r>
          </a:p>
          <a:p>
            <a:pPr lvl="1">
              <a:lnSpc>
                <a:spcPct val="120000"/>
              </a:lnSpc>
            </a:pPr>
            <a:r>
              <a:rPr lang="en-US" dirty="0"/>
              <a:t>$ date</a:t>
            </a:r>
          </a:p>
          <a:p>
            <a:pPr lvl="1">
              <a:lnSpc>
                <a:spcPct val="120000"/>
              </a:lnSpc>
            </a:pPr>
            <a:r>
              <a:rPr lang="en-US" dirty="0"/>
              <a:t>$ date &gt; file</a:t>
            </a:r>
          </a:p>
          <a:p>
            <a:pPr lvl="1">
              <a:lnSpc>
                <a:spcPct val="120000"/>
              </a:lnSpc>
            </a:pPr>
            <a:r>
              <a:rPr lang="en-US" dirty="0"/>
              <a:t>$ sort &lt; file1 &gt; file2</a:t>
            </a:r>
          </a:p>
        </p:txBody>
      </p:sp>
      <p:sp>
        <p:nvSpPr>
          <p:cNvPr id="5" name="Slide Number Placeholder 4"/>
          <p:cNvSpPr>
            <a:spLocks noGrp="1"/>
          </p:cNvSpPr>
          <p:nvPr>
            <p:ph type="sldNum" sz="quarter" idx="12"/>
          </p:nvPr>
        </p:nvSpPr>
        <p:spPr/>
        <p:txBody>
          <a:bodyPr/>
          <a:lstStyle/>
          <a:p>
            <a:fld id="{D2DB48A1-B5F2-D944-9563-BD7B04ADBA09}" type="slidenum">
              <a:rPr lang="en-US" smtClean="0"/>
              <a:t>21</a:t>
            </a:fld>
            <a:endParaRPr lang="en-US"/>
          </a:p>
        </p:txBody>
      </p:sp>
      <p:sp>
        <p:nvSpPr>
          <p:cNvPr id="6" name="Title 5"/>
          <p:cNvSpPr>
            <a:spLocks noGrp="1"/>
          </p:cNvSpPr>
          <p:nvPr>
            <p:ph type="title"/>
          </p:nvPr>
        </p:nvSpPr>
        <p:spPr/>
        <p:txBody>
          <a:bodyPr/>
          <a:lstStyle/>
          <a:p>
            <a:r>
              <a:rPr lang="en-US" dirty="0"/>
              <a:t>Shell</a:t>
            </a:r>
          </a:p>
        </p:txBody>
      </p:sp>
    </p:spTree>
    <p:extLst>
      <p:ext uri="{BB962C8B-B14F-4D97-AF65-F5344CB8AC3E}">
        <p14:creationId xmlns:p14="http://schemas.microsoft.com/office/powerpoint/2010/main" val="143089180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DB48A1-B5F2-D944-9563-BD7B04ADBA09}" type="slidenum">
              <a:rPr lang="en-US" smtClean="0"/>
              <a:pPr/>
              <a:t>22</a:t>
            </a:fld>
            <a:endParaRPr lang="en-US"/>
          </a:p>
        </p:txBody>
      </p:sp>
      <p:sp>
        <p:nvSpPr>
          <p:cNvPr id="5" name="Title 4"/>
          <p:cNvSpPr>
            <a:spLocks noGrp="1"/>
          </p:cNvSpPr>
          <p:nvPr>
            <p:ph type="title"/>
          </p:nvPr>
        </p:nvSpPr>
        <p:spPr/>
        <p:txBody>
          <a:bodyPr/>
          <a:lstStyle/>
          <a:p>
            <a:r>
              <a:rPr lang="en-US" dirty="0">
                <a:solidFill>
                  <a:sysClr val="windowText" lastClr="000000"/>
                </a:solidFill>
                <a:latin typeface="Calibri"/>
                <a:cs typeface="Calibri"/>
              </a:rPr>
              <a:t>Common Unix/Linux Commands</a:t>
            </a:r>
            <a:endParaRPr lang="en-US" dirty="0">
              <a:latin typeface="Calibri"/>
              <a:cs typeface="Calibri"/>
            </a:endParaRPr>
          </a:p>
        </p:txBody>
      </p:sp>
      <p:sp>
        <p:nvSpPr>
          <p:cNvPr id="8" name="Content Placeholder 2"/>
          <p:cNvSpPr txBox="1">
            <a:spLocks/>
          </p:cNvSpPr>
          <p:nvPr/>
        </p:nvSpPr>
        <p:spPr bwMode="auto">
          <a:xfrm>
            <a:off x="2552537" y="1647587"/>
            <a:ext cx="7366544" cy="47753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609600" indent="-609600" algn="l" rtl="0" fontAlgn="base">
              <a:spcBef>
                <a:spcPct val="20000"/>
              </a:spcBef>
              <a:spcAft>
                <a:spcPct val="25000"/>
              </a:spcAft>
              <a:buClr>
                <a:schemeClr val="accent2"/>
              </a:buClr>
              <a:defRPr sz="3200">
                <a:solidFill>
                  <a:schemeClr val="tx1"/>
                </a:solidFill>
                <a:latin typeface="+mn-lt"/>
                <a:ea typeface="+mn-ea"/>
                <a:cs typeface="+mn-cs"/>
              </a:defRPr>
            </a:lvl1pPr>
            <a:lvl2pPr marL="400050" indent="-285750" algn="l" rtl="0" fontAlgn="base">
              <a:spcBef>
                <a:spcPct val="20000"/>
              </a:spcBef>
              <a:spcAft>
                <a:spcPct val="0"/>
              </a:spcAft>
              <a:buClr>
                <a:srgbClr val="CC0000"/>
              </a:buClr>
              <a:buSzPct val="90000"/>
              <a:buFont typeface="Wingdings" charset="2"/>
              <a:buChar char="§"/>
              <a:defRPr sz="2400">
                <a:solidFill>
                  <a:schemeClr val="tx1"/>
                </a:solidFill>
                <a:latin typeface="+mn-lt"/>
              </a:defRPr>
            </a:lvl2pPr>
            <a:lvl3pPr marL="742950" indent="-228600" algn="l" rtl="0" fontAlgn="base">
              <a:spcBef>
                <a:spcPct val="40000"/>
              </a:spcBef>
              <a:spcAft>
                <a:spcPct val="0"/>
              </a:spcAft>
              <a:buClr>
                <a:schemeClr val="accent2"/>
              </a:buClr>
              <a:buChar char="•"/>
              <a:defRPr sz="2400" i="1">
                <a:solidFill>
                  <a:schemeClr val="tx1"/>
                </a:solidFill>
                <a:latin typeface="+mn-lt"/>
              </a:defRPr>
            </a:lvl3pPr>
            <a:lvl4pPr marL="1258888" indent="-228600" algn="l" rtl="0" fontAlgn="base">
              <a:spcBef>
                <a:spcPct val="40000"/>
              </a:spcBef>
              <a:spcAft>
                <a:spcPct val="0"/>
              </a:spcAft>
              <a:buClr>
                <a:schemeClr val="accent2"/>
              </a:buClr>
              <a:buChar char="–"/>
              <a:defRPr sz="2000">
                <a:solidFill>
                  <a:schemeClr val="tx1"/>
                </a:solidFill>
                <a:latin typeface="+mn-lt"/>
              </a:defRPr>
            </a:lvl4pPr>
            <a:lvl5pPr marL="1422400" indent="-381000" algn="l" rtl="0" fontAlgn="base">
              <a:spcBef>
                <a:spcPct val="20000"/>
              </a:spcBef>
              <a:spcAft>
                <a:spcPct val="0"/>
              </a:spcAft>
              <a:buClr>
                <a:schemeClr val="accent2"/>
              </a:buClr>
              <a:buChar char="»"/>
              <a:defRPr sz="2000">
                <a:solidFill>
                  <a:schemeClr val="tx1"/>
                </a:solidFill>
                <a:latin typeface="+mn-lt"/>
              </a:defRPr>
            </a:lvl5pPr>
            <a:lvl6pPr marL="1879600" indent="-381000" algn="l" rtl="0" fontAlgn="base">
              <a:spcBef>
                <a:spcPct val="20000"/>
              </a:spcBef>
              <a:spcAft>
                <a:spcPct val="0"/>
              </a:spcAft>
              <a:buClr>
                <a:schemeClr val="accent2"/>
              </a:buClr>
              <a:buChar char="»"/>
              <a:defRPr sz="2000">
                <a:solidFill>
                  <a:schemeClr val="tx1"/>
                </a:solidFill>
                <a:latin typeface="+mn-lt"/>
              </a:defRPr>
            </a:lvl6pPr>
            <a:lvl7pPr marL="2336800" indent="-381000" algn="l" rtl="0" fontAlgn="base">
              <a:spcBef>
                <a:spcPct val="20000"/>
              </a:spcBef>
              <a:spcAft>
                <a:spcPct val="0"/>
              </a:spcAft>
              <a:buClr>
                <a:schemeClr val="accent2"/>
              </a:buClr>
              <a:buChar char="»"/>
              <a:defRPr sz="2000">
                <a:solidFill>
                  <a:schemeClr val="tx1"/>
                </a:solidFill>
                <a:latin typeface="+mn-lt"/>
              </a:defRPr>
            </a:lvl7pPr>
            <a:lvl8pPr marL="2794000" indent="-381000" algn="l" rtl="0" fontAlgn="base">
              <a:spcBef>
                <a:spcPct val="20000"/>
              </a:spcBef>
              <a:spcAft>
                <a:spcPct val="0"/>
              </a:spcAft>
              <a:buClr>
                <a:schemeClr val="accent2"/>
              </a:buClr>
              <a:buChar char="»"/>
              <a:defRPr sz="2000">
                <a:solidFill>
                  <a:schemeClr val="tx1"/>
                </a:solidFill>
                <a:latin typeface="+mn-lt"/>
              </a:defRPr>
            </a:lvl8pPr>
            <a:lvl9pPr marL="3251200" indent="-381000" algn="l" rtl="0" fontAlgn="base">
              <a:spcBef>
                <a:spcPct val="20000"/>
              </a:spcBef>
              <a:spcAft>
                <a:spcPct val="0"/>
              </a:spcAft>
              <a:buClr>
                <a:schemeClr val="accent2"/>
              </a:buClr>
              <a:buChar char="»"/>
              <a:defRPr sz="2000">
                <a:solidFill>
                  <a:schemeClr val="tx1"/>
                </a:solidFill>
                <a:latin typeface="+mn-lt"/>
              </a:defRPr>
            </a:lvl9pPr>
          </a:lstStyle>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(directory)		list your files			</a:t>
            </a:r>
            <a:r>
              <a:rPr lang="en-US" sz="1800" dirty="0" err="1">
                <a:solidFill>
                  <a:srgbClr val="000000"/>
                </a:solidFill>
                <a:latin typeface="Calibri"/>
                <a:cs typeface="Calibri"/>
              </a:rPr>
              <a:t>ls</a:t>
            </a:r>
            <a:r>
              <a:rPr lang="en-US" sz="1800" dirty="0">
                <a:solidFill>
                  <a:srgbClr val="000000"/>
                </a:solidFill>
                <a:latin typeface="Calibri"/>
                <a:cs typeface="Calibri"/>
              </a:rPr>
              <a:t>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-a (file/</a:t>
            </a:r>
            <a:r>
              <a:rPr lang="en-US" sz="1800" dirty="0" err="1">
                <a:solidFill>
                  <a:srgbClr val="000000"/>
                </a:solidFill>
                <a:latin typeface="Calibri"/>
                <a:cs typeface="Calibri"/>
              </a:rPr>
              <a:t>dir</a:t>
            </a:r>
            <a:r>
              <a:rPr lang="en-US" sz="1800" dirty="0">
                <a:solidFill>
                  <a:srgbClr val="000000"/>
                </a:solidFill>
                <a:latin typeface="Calibri"/>
                <a:cs typeface="Calibri"/>
              </a:rPr>
              <a:t>)		hidden files			</a:t>
            </a:r>
            <a:r>
              <a:rPr lang="en-US" sz="1800" dirty="0" err="1">
                <a:solidFill>
                  <a:srgbClr val="000000"/>
                </a:solidFill>
                <a:latin typeface="Calibri"/>
                <a:cs typeface="Calibri"/>
              </a:rPr>
              <a:t>ls</a:t>
            </a:r>
            <a:r>
              <a:rPr lang="en-US" sz="1800" dirty="0">
                <a:solidFill>
                  <a:srgbClr val="000000"/>
                </a:solidFill>
                <a:latin typeface="Calibri"/>
                <a:cs typeface="Calibri"/>
              </a:rPr>
              <a:t> -a</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ls</a:t>
            </a:r>
            <a:r>
              <a:rPr lang="en-US" sz="1800" dirty="0">
                <a:solidFill>
                  <a:srgbClr val="000000"/>
                </a:solidFill>
                <a:latin typeface="Calibri"/>
                <a:cs typeface="Calibri"/>
              </a:rPr>
              <a:t> -l (file/</a:t>
            </a:r>
            <a:r>
              <a:rPr lang="en-US" sz="1800" dirty="0" err="1">
                <a:solidFill>
                  <a:srgbClr val="000000"/>
                </a:solidFill>
                <a:latin typeface="Calibri"/>
                <a:cs typeface="Calibri"/>
              </a:rPr>
              <a:t>dir</a:t>
            </a:r>
            <a:r>
              <a:rPr lang="en-US" sz="1800" dirty="0">
                <a:solidFill>
                  <a:srgbClr val="000000"/>
                </a:solidFill>
                <a:latin typeface="Calibri"/>
                <a:cs typeface="Calibri"/>
              </a:rPr>
              <a:t>)		list size/detail            	</a:t>
            </a:r>
            <a:r>
              <a:rPr lang="en-US" sz="1800" dirty="0" err="1">
                <a:solidFill>
                  <a:srgbClr val="000000"/>
                </a:solidFill>
                <a:latin typeface="Calibri"/>
                <a:cs typeface="Calibri"/>
              </a:rPr>
              <a:t>ls</a:t>
            </a:r>
            <a:r>
              <a:rPr lang="en-US" sz="1800" dirty="0">
                <a:solidFill>
                  <a:srgbClr val="000000"/>
                </a:solidFill>
                <a:latin typeface="Calibri"/>
                <a:cs typeface="Calibri"/>
              </a:rPr>
              <a:t> -l </a:t>
            </a:r>
            <a:r>
              <a:rPr lang="en-US" sz="1800" dirty="0" err="1">
                <a:solidFill>
                  <a:srgbClr val="000000"/>
                </a:solidFill>
                <a:latin typeface="Calibri"/>
                <a:cs typeface="Calibri"/>
              </a:rPr>
              <a:t>mpi.c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mkdir</a:t>
            </a:r>
            <a:r>
              <a:rPr lang="en-US" sz="1800" dirty="0">
                <a:solidFill>
                  <a:srgbClr val="000000"/>
                </a:solidFill>
                <a:latin typeface="Calibri"/>
                <a:cs typeface="Calibri"/>
              </a:rPr>
              <a:t> (</a:t>
            </a:r>
            <a:r>
              <a:rPr lang="en-US" sz="1800" dirty="0" err="1">
                <a:solidFill>
                  <a:srgbClr val="000000"/>
                </a:solidFill>
                <a:latin typeface="Calibri"/>
                <a:cs typeface="Calibri"/>
              </a:rPr>
              <a:t>dir</a:t>
            </a:r>
            <a:r>
              <a:rPr lang="en-US" sz="1800" dirty="0">
                <a:solidFill>
                  <a:srgbClr val="000000"/>
                </a:solidFill>
                <a:latin typeface="Calibri"/>
                <a:cs typeface="Calibri"/>
              </a:rPr>
              <a:t>)         	create a directory       	</a:t>
            </a:r>
            <a:r>
              <a:rPr lang="en-US" sz="1800" dirty="0" err="1">
                <a:solidFill>
                  <a:srgbClr val="000000"/>
                </a:solidFill>
                <a:latin typeface="Calibri"/>
                <a:cs typeface="Calibri"/>
              </a:rPr>
              <a:t>mkdir</a:t>
            </a:r>
            <a:r>
              <a:rPr lang="en-US" sz="1800" dirty="0">
                <a:solidFill>
                  <a:srgbClr val="000000"/>
                </a:solidFill>
                <a:latin typeface="Calibri"/>
                <a:cs typeface="Calibri"/>
              </a:rPr>
              <a:t>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cd (directory)	change to directory   	cd </a:t>
            </a:r>
            <a:r>
              <a:rPr lang="en-US" sz="1800" dirty="0" err="1">
                <a:solidFill>
                  <a:srgbClr val="000000"/>
                </a:solidFill>
                <a:latin typeface="Calibri"/>
                <a:cs typeface="Calibri"/>
              </a:rPr>
              <a:t>src;cd</a:t>
            </a:r>
            <a:r>
              <a:rPr lang="en-US" sz="1800" dirty="0">
                <a:solidFill>
                  <a:srgbClr val="000000"/>
                </a:solidFill>
                <a:latin typeface="Calibri"/>
                <a:cs typeface="Calibri"/>
              </a:rPr>
              <a:t> ../bin</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cd (blank)            	to your home </a:t>
            </a:r>
            <a:r>
              <a:rPr lang="en-US" sz="1800" dirty="0" err="1">
                <a:solidFill>
                  <a:srgbClr val="000000"/>
                </a:solidFill>
                <a:latin typeface="Calibri"/>
                <a:cs typeface="Calibri"/>
              </a:rPr>
              <a:t>dir</a:t>
            </a:r>
            <a:r>
              <a:rPr lang="en-US" sz="1800" dirty="0">
                <a:solidFill>
                  <a:srgbClr val="000000"/>
                </a:solidFill>
                <a:latin typeface="Calibri"/>
                <a:cs typeface="Calibri"/>
              </a:rPr>
              <a:t> 		cd</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rm</a:t>
            </a:r>
            <a:r>
              <a:rPr lang="en-US" sz="1800" dirty="0">
                <a:solidFill>
                  <a:srgbClr val="000000"/>
                </a:solidFill>
                <a:latin typeface="Calibri"/>
                <a:cs typeface="Calibri"/>
              </a:rPr>
              <a:t> (file)               delete a file               	</a:t>
            </a:r>
            <a:r>
              <a:rPr lang="en-US" sz="1800" dirty="0" err="1">
                <a:solidFill>
                  <a:srgbClr val="000000"/>
                </a:solidFill>
                <a:latin typeface="Calibri"/>
                <a:cs typeface="Calibri"/>
              </a:rPr>
              <a:t>rm</a:t>
            </a:r>
            <a:r>
              <a:rPr lang="en-US" sz="1800" dirty="0">
                <a:solidFill>
                  <a:srgbClr val="000000"/>
                </a:solidFill>
                <a:latin typeface="Calibri"/>
                <a:cs typeface="Calibri"/>
              </a:rPr>
              <a:t> </a:t>
            </a:r>
            <a:r>
              <a:rPr lang="en-US" sz="1800" dirty="0" err="1">
                <a:solidFill>
                  <a:srgbClr val="000000"/>
                </a:solidFill>
                <a:latin typeface="Calibri"/>
                <a:cs typeface="Calibri"/>
              </a:rPr>
              <a:t>a.out</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err="1">
                <a:solidFill>
                  <a:srgbClr val="000000"/>
                </a:solidFill>
                <a:latin typeface="Calibri"/>
                <a:cs typeface="Calibri"/>
              </a:rPr>
              <a:t>rm</a:t>
            </a:r>
            <a:r>
              <a:rPr lang="en-US" sz="1800" dirty="0">
                <a:solidFill>
                  <a:srgbClr val="000000"/>
                </a:solidFill>
                <a:latin typeface="Calibri"/>
                <a:cs typeface="Calibri"/>
              </a:rPr>
              <a:t> -r (</a:t>
            </a:r>
            <a:r>
              <a:rPr lang="en-US" sz="1800" dirty="0" err="1">
                <a:solidFill>
                  <a:srgbClr val="000000"/>
                </a:solidFill>
                <a:latin typeface="Calibri"/>
                <a:cs typeface="Calibri"/>
              </a:rPr>
              <a:t>dir</a:t>
            </a:r>
            <a:r>
              <a:rPr lang="en-US" sz="1800" dirty="0">
                <a:solidFill>
                  <a:srgbClr val="000000"/>
                </a:solidFill>
                <a:latin typeface="Calibri"/>
                <a:cs typeface="Calibri"/>
              </a:rPr>
              <a:t>)   		delete a directory     	</a:t>
            </a:r>
            <a:r>
              <a:rPr lang="en-US" sz="1800" dirty="0" err="1">
                <a:solidFill>
                  <a:srgbClr val="000000"/>
                </a:solidFill>
                <a:latin typeface="Calibri"/>
                <a:cs typeface="Calibri"/>
              </a:rPr>
              <a:t>rm</a:t>
            </a:r>
            <a:r>
              <a:rPr lang="en-US" sz="1800" dirty="0">
                <a:solidFill>
                  <a:srgbClr val="000000"/>
                </a:solidFill>
                <a:latin typeface="Calibri"/>
                <a:cs typeface="Calibri"/>
              </a:rPr>
              <a:t> -r </a:t>
            </a:r>
            <a:r>
              <a:rPr lang="en-US" sz="1800" dirty="0" err="1">
                <a:solidFill>
                  <a:srgbClr val="000000"/>
                </a:solidFill>
                <a:latin typeface="Calibri"/>
                <a:cs typeface="Calibri"/>
              </a:rPr>
              <a:t>src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vi (file)                 terminal text editor   	vi </a:t>
            </a:r>
            <a:r>
              <a:rPr lang="en-US" sz="1800" dirty="0" err="1">
                <a:solidFill>
                  <a:srgbClr val="000000"/>
                </a:solidFill>
                <a:latin typeface="Calibri"/>
                <a:cs typeface="Calibri"/>
              </a:rPr>
              <a:t>mpi.c</a:t>
            </a:r>
            <a:endParaRPr lang="en-US" sz="1800" dirty="0">
              <a:solidFill>
                <a:srgbClr val="000000"/>
              </a:solidFill>
              <a:latin typeface="Calibri"/>
              <a:cs typeface="Calibri"/>
            </a:endParaRP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mv (file/</a:t>
            </a:r>
            <a:r>
              <a:rPr lang="en-US" sz="1800" dirty="0" err="1">
                <a:solidFill>
                  <a:srgbClr val="000000"/>
                </a:solidFill>
                <a:latin typeface="Calibri"/>
                <a:cs typeface="Calibri"/>
              </a:rPr>
              <a:t>dir</a:t>
            </a:r>
            <a:r>
              <a:rPr lang="en-US" sz="1800" dirty="0">
                <a:solidFill>
                  <a:srgbClr val="000000"/>
                </a:solidFill>
                <a:latin typeface="Calibri"/>
                <a:cs typeface="Calibri"/>
              </a:rPr>
              <a:t>)          move/rename           	mv </a:t>
            </a:r>
            <a:r>
              <a:rPr lang="en-US" sz="1800" dirty="0" err="1">
                <a:solidFill>
                  <a:srgbClr val="000000"/>
                </a:solidFill>
                <a:latin typeface="Calibri"/>
                <a:cs typeface="Calibri"/>
              </a:rPr>
              <a:t>src</a:t>
            </a:r>
            <a:r>
              <a:rPr lang="en-US" sz="1800" dirty="0">
                <a:solidFill>
                  <a:srgbClr val="000000"/>
                </a:solidFill>
                <a:latin typeface="Calibri"/>
                <a:cs typeface="Calibri"/>
              </a:rPr>
              <a:t> src1</a:t>
            </a:r>
          </a:p>
          <a:p>
            <a:pPr marL="342900" indent="-341313">
              <a:spcBef>
                <a:spcPts val="600"/>
              </a:spcBef>
              <a:spcAft>
                <a:spcPts val="0"/>
              </a:spcAf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solidFill>
                  <a:srgbClr val="000000"/>
                </a:solidFill>
                <a:latin typeface="Calibri"/>
                <a:cs typeface="Calibri"/>
              </a:rPr>
              <a:t>man command      display help info     	man </a:t>
            </a:r>
            <a:r>
              <a:rPr lang="en-US" sz="1800" dirty="0" err="1">
                <a:solidFill>
                  <a:srgbClr val="000000"/>
                </a:solidFill>
                <a:latin typeface="Calibri"/>
                <a:cs typeface="Calibri"/>
              </a:rPr>
              <a:t>ls</a:t>
            </a:r>
            <a:endParaRPr lang="en-US" sz="1800" dirty="0">
              <a:solidFill>
                <a:srgbClr val="000000"/>
              </a:solidFill>
              <a:latin typeface="Calibri"/>
              <a:cs typeface="Calibri"/>
            </a:endParaRPr>
          </a:p>
          <a:p>
            <a:endParaRPr lang="en-US" sz="2800" dirty="0">
              <a:latin typeface="Calibri"/>
              <a:cs typeface="Calibri"/>
            </a:endParaRPr>
          </a:p>
        </p:txBody>
      </p:sp>
      <p:sp>
        <p:nvSpPr>
          <p:cNvPr id="6" name="TextBox 5"/>
          <p:cNvSpPr txBox="1"/>
          <p:nvPr/>
        </p:nvSpPr>
        <p:spPr>
          <a:xfrm>
            <a:off x="2291584" y="5905455"/>
            <a:ext cx="78919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Learn to use online help with “man” or “info” command, or search on the Internet</a:t>
            </a:r>
          </a:p>
        </p:txBody>
      </p:sp>
    </p:spTree>
    <p:extLst>
      <p:ext uri="{BB962C8B-B14F-4D97-AF65-F5344CB8AC3E}">
        <p14:creationId xmlns:p14="http://schemas.microsoft.com/office/powerpoint/2010/main" val="501266773"/>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CA" dirty="0">
                <a:latin typeface="Calibri"/>
                <a:cs typeface="Calibri"/>
              </a:rPr>
              <a:t>Why write shell scripts ?</a:t>
            </a:r>
          </a:p>
          <a:p>
            <a:pPr lvl="1">
              <a:lnSpc>
                <a:spcPct val="120000"/>
              </a:lnSpc>
            </a:pPr>
            <a:r>
              <a:rPr lang="en-CA" dirty="0">
                <a:latin typeface="Calibri"/>
                <a:cs typeface="Calibri"/>
              </a:rPr>
              <a:t>To avoid repetition:</a:t>
            </a:r>
            <a:endParaRPr lang="en-US" dirty="0">
              <a:latin typeface="Calibri"/>
              <a:cs typeface="Calibri"/>
            </a:endParaRPr>
          </a:p>
          <a:p>
            <a:pPr lvl="2">
              <a:lnSpc>
                <a:spcPct val="120000"/>
              </a:lnSpc>
            </a:pPr>
            <a:r>
              <a:rPr lang="en-US" dirty="0">
                <a:latin typeface="Calibri"/>
                <a:cs typeface="Calibri"/>
              </a:rPr>
              <a:t>If you do a sequence of steps with standard Unix/Linux commands over and over, why not do it all with just one command?</a:t>
            </a:r>
          </a:p>
          <a:p>
            <a:pPr lvl="2">
              <a:lnSpc>
                <a:spcPct val="120000"/>
              </a:lnSpc>
            </a:pPr>
            <a:r>
              <a:rPr lang="en-US" dirty="0">
                <a:latin typeface="Calibri"/>
                <a:cs typeface="Calibri"/>
              </a:rPr>
              <a:t>Or in other words, store all these commands in a file and execute them one by one.</a:t>
            </a:r>
          </a:p>
          <a:p>
            <a:pPr lvl="1">
              <a:lnSpc>
                <a:spcPct val="120000"/>
              </a:lnSpc>
            </a:pPr>
            <a:r>
              <a:rPr lang="en-CA" dirty="0">
                <a:latin typeface="Calibri"/>
                <a:cs typeface="Calibri"/>
              </a:rPr>
              <a:t>To automate difficult tasks:</a:t>
            </a:r>
            <a:endParaRPr lang="en-US" dirty="0">
              <a:latin typeface="Calibri"/>
              <a:cs typeface="Calibri"/>
            </a:endParaRPr>
          </a:p>
          <a:p>
            <a:pPr lvl="2">
              <a:lnSpc>
                <a:spcPct val="120000"/>
              </a:lnSpc>
            </a:pPr>
            <a:r>
              <a:rPr lang="en-US" dirty="0">
                <a:latin typeface="Calibri"/>
                <a:cs typeface="Calibri"/>
              </a:rPr>
              <a:t>Many commands have subtle and difficult options that you don</a:t>
            </a:r>
            <a:r>
              <a:rPr lang="en-US" dirty="0">
                <a:latin typeface="Calibri"/>
                <a:ea typeface="ＭＳ Ｐ明朝" charset="0"/>
                <a:cs typeface="Calibri"/>
              </a:rPr>
              <a:t>’</a:t>
            </a:r>
            <a:r>
              <a:rPr lang="en-US" altLang="ja-JP" dirty="0">
                <a:latin typeface="Calibri"/>
                <a:cs typeface="Calibri"/>
              </a:rPr>
              <a:t>t want to figure out or remember every time</a:t>
            </a:r>
            <a:r>
              <a:rPr lang="en-CA" altLang="ja-JP" dirty="0">
                <a:latin typeface="Calibri"/>
                <a:cs typeface="Calibri"/>
              </a:rPr>
              <a:t> .</a:t>
            </a:r>
            <a:endParaRPr lang="en-US" dirty="0">
              <a:latin typeface="Calibri"/>
              <a:cs typeface="Calibri"/>
            </a:endParaRPr>
          </a:p>
          <a:p>
            <a:pPr>
              <a:lnSpc>
                <a:spcPct val="120000"/>
              </a:lnSpc>
            </a:pPr>
            <a:endParaRPr lang="en-US" dirty="0">
              <a:latin typeface="Calibri"/>
              <a:cs typeface="Calibri"/>
            </a:endParaRPr>
          </a:p>
        </p:txBody>
      </p:sp>
      <p:sp>
        <p:nvSpPr>
          <p:cNvPr id="5" name="Slide Number Placeholder 4"/>
          <p:cNvSpPr>
            <a:spLocks noGrp="1"/>
          </p:cNvSpPr>
          <p:nvPr>
            <p:ph type="sldNum" sz="quarter" idx="12"/>
          </p:nvPr>
        </p:nvSpPr>
        <p:spPr/>
        <p:txBody>
          <a:bodyPr/>
          <a:lstStyle/>
          <a:p>
            <a:fld id="{D2DB48A1-B5F2-D944-9563-BD7B04ADBA09}" type="slidenum">
              <a:rPr lang="en-US" smtClean="0"/>
              <a:t>23</a:t>
            </a:fld>
            <a:endParaRPr lang="en-US"/>
          </a:p>
        </p:txBody>
      </p:sp>
      <p:sp>
        <p:nvSpPr>
          <p:cNvPr id="6" name="Title 5"/>
          <p:cNvSpPr>
            <a:spLocks noGrp="1"/>
          </p:cNvSpPr>
          <p:nvPr>
            <p:ph type="title"/>
          </p:nvPr>
        </p:nvSpPr>
        <p:spPr/>
        <p:txBody>
          <a:bodyPr/>
          <a:lstStyle/>
          <a:p>
            <a:r>
              <a:rPr lang="en-US" dirty="0"/>
              <a:t>Shell Programming/Shell Scripting (3)</a:t>
            </a:r>
          </a:p>
        </p:txBody>
      </p:sp>
    </p:spTree>
    <p:extLst>
      <p:ext uri="{BB962C8B-B14F-4D97-AF65-F5344CB8AC3E}">
        <p14:creationId xmlns:p14="http://schemas.microsoft.com/office/powerpoint/2010/main" val="1765527464"/>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955800" y="566739"/>
            <a:ext cx="7772400" cy="515937"/>
          </a:xfrm>
        </p:spPr>
        <p:txBody>
          <a:bodyPr rtlCol="0">
            <a:normAutofit fontScale="90000"/>
          </a:bodyPr>
          <a:lstStyle/>
          <a:p>
            <a:pPr>
              <a:defRPr/>
            </a:pPr>
            <a:r>
              <a:rPr lang="en-US" dirty="0">
                <a:solidFill>
                  <a:schemeClr val="tx1">
                    <a:lumMod val="85000"/>
                    <a:lumOff val="15000"/>
                  </a:schemeClr>
                </a:solidFill>
                <a:latin typeface="Calibri"/>
                <a:ea typeface="+mj-ea"/>
                <a:cs typeface="Calibri"/>
              </a:rPr>
              <a:t>Environmental Variables </a:t>
            </a:r>
          </a:p>
        </p:txBody>
      </p:sp>
      <p:sp>
        <p:nvSpPr>
          <p:cNvPr id="24579" name="Rectangle 3"/>
          <p:cNvSpPr>
            <a:spLocks noGrp="1" noChangeArrowheads="1"/>
          </p:cNvSpPr>
          <p:nvPr>
            <p:ph idx="1"/>
          </p:nvPr>
        </p:nvSpPr>
        <p:spPr>
          <a:xfrm>
            <a:off x="1768475" y="1227139"/>
            <a:ext cx="8637588" cy="5214937"/>
          </a:xfrm>
        </p:spPr>
        <p:txBody>
          <a:bodyPr rtlCol="0">
            <a:normAutofit fontScale="92500" lnSpcReduction="10000"/>
          </a:bodyPr>
          <a:lstStyle/>
          <a:p>
            <a:pPr marL="274320" indent="-274320">
              <a:spcAft>
                <a:spcPts val="600"/>
              </a:spcAft>
              <a:defRPr/>
            </a:pPr>
            <a:r>
              <a:rPr lang="en-US" dirty="0">
                <a:latin typeface="Calibri"/>
                <a:ea typeface="+mn-ea"/>
                <a:cs typeface="Calibri"/>
              </a:rPr>
              <a:t>Environmental variables hold special values.</a:t>
            </a:r>
          </a:p>
          <a:p>
            <a:pPr marL="274320" indent="-274320">
              <a:spcAft>
                <a:spcPts val="600"/>
              </a:spcAft>
              <a:defRPr/>
            </a:pPr>
            <a:r>
              <a:rPr lang="en-US" dirty="0">
                <a:ea typeface="+mn-ea"/>
                <a:cs typeface="Calibri"/>
              </a:rPr>
              <a:t>Environmental variables are set by the system on initial login</a:t>
            </a:r>
          </a:p>
          <a:p>
            <a:pPr marL="594360" lvl="1" indent="-274320">
              <a:spcAft>
                <a:spcPts val="600"/>
              </a:spcAft>
              <a:buFont typeface="Arial" pitchFamily="34" charset="0"/>
              <a:buChar char="–"/>
              <a:defRPr/>
            </a:pPr>
            <a:r>
              <a:rPr lang="en-US" sz="2000" dirty="0">
                <a:cs typeface="Calibri"/>
              </a:rPr>
              <a:t>/etc/profile, /etc/</a:t>
            </a:r>
            <a:r>
              <a:rPr lang="en-US" sz="2000" dirty="0" err="1">
                <a:cs typeface="Calibri"/>
              </a:rPr>
              <a:t>profile.d</a:t>
            </a:r>
            <a:r>
              <a:rPr lang="en-US" sz="2000" dirty="0">
                <a:cs typeface="Calibri"/>
              </a:rPr>
              <a:t>/ and ~/.</a:t>
            </a:r>
            <a:r>
              <a:rPr lang="en-US" sz="2000" dirty="0" err="1">
                <a:cs typeface="Calibri"/>
              </a:rPr>
              <a:t>bash_profile</a:t>
            </a:r>
            <a:r>
              <a:rPr lang="en-US" sz="2000" dirty="0">
                <a:cs typeface="Calibri"/>
              </a:rPr>
              <a:t> or ~/.profile.</a:t>
            </a:r>
          </a:p>
          <a:p>
            <a:pPr marL="274320" indent="-274320">
              <a:spcAft>
                <a:spcPts val="600"/>
              </a:spcAft>
              <a:defRPr/>
            </a:pPr>
            <a:r>
              <a:rPr lang="en-US" dirty="0">
                <a:latin typeface="Calibri"/>
                <a:ea typeface="+mn-ea"/>
                <a:cs typeface="Calibri"/>
              </a:rPr>
              <a:t>If you want to know what the variable holds call it with a "$" sign:</a:t>
            </a:r>
          </a:p>
          <a:p>
            <a:pPr marL="594360" lvl="1" indent="-274320">
              <a:buNone/>
              <a:defRPr/>
            </a:pPr>
            <a:r>
              <a:rPr lang="en-US" sz="2000" dirty="0">
                <a:latin typeface="Courier New" charset="0"/>
              </a:rPr>
              <a:t>	$ echo SHELL</a:t>
            </a:r>
          </a:p>
          <a:p>
            <a:pPr marL="594360" lvl="1" indent="-274320">
              <a:buNone/>
              <a:defRPr/>
            </a:pPr>
            <a:r>
              <a:rPr lang="en-US" sz="2000" dirty="0">
                <a:latin typeface="Courier New" charset="0"/>
              </a:rPr>
              <a:t>	SHELL</a:t>
            </a:r>
          </a:p>
          <a:p>
            <a:pPr marL="594360" lvl="1" indent="-274320">
              <a:buNone/>
              <a:defRPr/>
            </a:pPr>
            <a:r>
              <a:rPr lang="en-US" sz="2000" dirty="0">
                <a:latin typeface="Courier New" charset="0"/>
              </a:rPr>
              <a:t>	$ echo $SHELL</a:t>
            </a:r>
          </a:p>
          <a:p>
            <a:pPr marL="594360" lvl="1" indent="-274320">
              <a:buNone/>
              <a:defRPr/>
            </a:pPr>
            <a:r>
              <a:rPr lang="en-US" sz="2000" dirty="0">
                <a:latin typeface="Courier New" charset="0"/>
              </a:rPr>
              <a:t>	/bin/bash</a:t>
            </a:r>
          </a:p>
          <a:p>
            <a:pPr marL="594360" lvl="1" indent="-274320">
              <a:buNone/>
              <a:defRPr/>
            </a:pPr>
            <a:r>
              <a:rPr lang="en-US" sz="2000" dirty="0">
                <a:latin typeface="Courier New" charset="0"/>
              </a:rPr>
              <a:t>	$ echo $HOME</a:t>
            </a:r>
          </a:p>
          <a:p>
            <a:pPr marL="594360" lvl="1" indent="-274320">
              <a:buNone/>
              <a:defRPr/>
            </a:pPr>
            <a:r>
              <a:rPr lang="en-US" sz="2000" dirty="0">
                <a:latin typeface="Courier New" charset="0"/>
              </a:rPr>
              <a:t>	/cchome/arodrigu1</a:t>
            </a:r>
          </a:p>
          <a:p>
            <a:pPr marL="594360" lvl="1" indent="-274320">
              <a:buNone/>
              <a:defRPr/>
            </a:pPr>
            <a:r>
              <a:rPr lang="en-US" sz="2000" dirty="0">
                <a:latin typeface="Courier New" charset="0"/>
              </a:rPr>
              <a:t>	$ echo $PATH</a:t>
            </a:r>
          </a:p>
          <a:p>
            <a:pPr marL="594360" lvl="1" indent="-274320">
              <a:spcAft>
                <a:spcPts val="1200"/>
              </a:spcAft>
              <a:buNone/>
              <a:defRPr/>
            </a:pPr>
            <a:r>
              <a:rPr lang="en-US" sz="2000" dirty="0">
                <a:latin typeface="Courier New" charset="0"/>
              </a:rPr>
              <a:t>	/usr/X11R6/bin:/usr/local/bin:/bin:/usr/bin</a:t>
            </a:r>
            <a:endParaRPr lang="en-US" dirty="0">
              <a:latin typeface="Calibri"/>
              <a:cs typeface="Calibri"/>
            </a:endParaRPr>
          </a:p>
          <a:p>
            <a:pPr marL="274320" indent="-274320">
              <a:spcAft>
                <a:spcPts val="600"/>
              </a:spcAft>
              <a:defRPr/>
            </a:pPr>
            <a:r>
              <a:rPr lang="en-US" dirty="0" err="1">
                <a:solidFill>
                  <a:srgbClr val="FF0000"/>
                </a:solidFill>
                <a:ea typeface="+mn-ea"/>
                <a:cs typeface="Calibri"/>
              </a:rPr>
              <a:t>env</a:t>
            </a:r>
            <a:r>
              <a:rPr lang="en-US" dirty="0">
                <a:solidFill>
                  <a:srgbClr val="FF0000"/>
                </a:solidFill>
                <a:ea typeface="+mn-ea"/>
                <a:cs typeface="Calibri"/>
              </a:rPr>
              <a:t> </a:t>
            </a:r>
            <a:r>
              <a:rPr lang="en-US" dirty="0">
                <a:ea typeface="+mn-ea"/>
                <a:cs typeface="Calibri"/>
              </a:rPr>
              <a:t>command</a:t>
            </a:r>
          </a:p>
        </p:txBody>
      </p:sp>
      <p:sp>
        <p:nvSpPr>
          <p:cNvPr id="2" name="Slide Number Placeholder 1"/>
          <p:cNvSpPr>
            <a:spLocks noGrp="1"/>
          </p:cNvSpPr>
          <p:nvPr>
            <p:ph type="sldNum" sz="quarter" idx="12"/>
          </p:nvPr>
        </p:nvSpPr>
        <p:spPr/>
        <p:txBody>
          <a:bodyPr/>
          <a:lstStyle/>
          <a:p>
            <a:fld id="{D2DB48A1-B5F2-D944-9563-BD7B04ADBA09}" type="slidenum">
              <a:rPr lang="en-US" smtClean="0"/>
              <a:t>24</a:t>
            </a:fld>
            <a:endParaRPr lang="en-US"/>
          </a:p>
        </p:txBody>
      </p:sp>
    </p:spTree>
    <p:extLst>
      <p:ext uri="{BB962C8B-B14F-4D97-AF65-F5344CB8AC3E}">
        <p14:creationId xmlns:p14="http://schemas.microsoft.com/office/powerpoint/2010/main" val="2061616449"/>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Clr>
                <a:srgbClr val="0000FF"/>
              </a:buClr>
              <a:buSzPct val="90000"/>
            </a:pPr>
            <a:r>
              <a:rPr lang="en-US" dirty="0"/>
              <a:t>PATH: The search path for commands</a:t>
            </a:r>
          </a:p>
          <a:p>
            <a:pPr>
              <a:lnSpc>
                <a:spcPct val="90000"/>
              </a:lnSpc>
              <a:buClr>
                <a:srgbClr val="0000FF"/>
              </a:buClr>
              <a:buSzPct val="90000"/>
            </a:pPr>
            <a:r>
              <a:rPr lang="en-US" dirty="0"/>
              <a:t>LOGNAME:  contains the user name</a:t>
            </a:r>
          </a:p>
          <a:p>
            <a:pPr>
              <a:lnSpc>
                <a:spcPct val="90000"/>
              </a:lnSpc>
              <a:buClr>
                <a:srgbClr val="0000FF"/>
              </a:buClr>
              <a:buSzPct val="90000"/>
            </a:pPr>
            <a:r>
              <a:rPr lang="en-US" dirty="0"/>
              <a:t>HOSTNAME: contains the computer name. </a:t>
            </a:r>
          </a:p>
          <a:p>
            <a:pPr>
              <a:lnSpc>
                <a:spcPct val="90000"/>
              </a:lnSpc>
              <a:buClr>
                <a:srgbClr val="0000FF"/>
              </a:buClr>
              <a:buSzPct val="90000"/>
            </a:pPr>
            <a:r>
              <a:rPr lang="en-US" dirty="0"/>
              <a:t>MACHTYPE: system hardware</a:t>
            </a:r>
          </a:p>
          <a:p>
            <a:pPr>
              <a:lnSpc>
                <a:spcPct val="90000"/>
              </a:lnSpc>
              <a:buClr>
                <a:srgbClr val="0000FF"/>
              </a:buClr>
              <a:buSzPct val="90000"/>
            </a:pPr>
            <a:r>
              <a:rPr lang="en-US" dirty="0"/>
              <a:t>PWD: current path you are at</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25</a:t>
            </a:fld>
            <a:endParaRPr lang="en-US"/>
          </a:p>
        </p:txBody>
      </p:sp>
      <p:sp>
        <p:nvSpPr>
          <p:cNvPr id="6" name="Title 5"/>
          <p:cNvSpPr>
            <a:spLocks noGrp="1"/>
          </p:cNvSpPr>
          <p:nvPr>
            <p:ph type="title"/>
          </p:nvPr>
        </p:nvSpPr>
        <p:spPr/>
        <p:txBody>
          <a:bodyPr/>
          <a:lstStyle/>
          <a:p>
            <a:r>
              <a:rPr lang="en-US" dirty="0">
                <a:solidFill>
                  <a:schemeClr val="tx1">
                    <a:lumMod val="85000"/>
                    <a:lumOff val="15000"/>
                  </a:schemeClr>
                </a:solidFill>
                <a:latin typeface="Calibri"/>
                <a:cs typeface="Calibri"/>
              </a:rPr>
              <a:t>More Environmental Variables </a:t>
            </a:r>
            <a:endParaRPr lang="en-US" dirty="0">
              <a:latin typeface="Calibri"/>
              <a:cs typeface="Calibri"/>
            </a:endParaRPr>
          </a:p>
        </p:txBody>
      </p:sp>
      <p:sp>
        <p:nvSpPr>
          <p:cNvPr id="7" name="TextBox 6"/>
          <p:cNvSpPr txBox="1"/>
          <p:nvPr/>
        </p:nvSpPr>
        <p:spPr>
          <a:xfrm>
            <a:off x="2136449" y="4454879"/>
            <a:ext cx="813587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Please note unless you add current directory “.” into the PATH variable, otherwise you need to use like “./</a:t>
            </a:r>
            <a:r>
              <a:rPr lang="en-US" dirty="0" err="1"/>
              <a:t>a.out</a:t>
            </a:r>
            <a:r>
              <a:rPr lang="en-US" dirty="0"/>
              <a:t>” to a program called “</a:t>
            </a:r>
            <a:r>
              <a:rPr lang="en-US" dirty="0" err="1"/>
              <a:t>a.out</a:t>
            </a:r>
            <a:r>
              <a:rPr lang="en-US" dirty="0"/>
              <a:t>” in the current directory. It is NOT recommended to add current directory “.” into the PATH for security reason.</a:t>
            </a:r>
          </a:p>
        </p:txBody>
      </p:sp>
    </p:spTree>
    <p:extLst>
      <p:ext uri="{BB962C8B-B14F-4D97-AF65-F5344CB8AC3E}">
        <p14:creationId xmlns:p14="http://schemas.microsoft.com/office/powerpoint/2010/main" val="1505447652"/>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fontScale="70000" lnSpcReduction="20000"/>
          </a:bodyPr>
          <a:lstStyle/>
          <a:p>
            <a:pPr>
              <a:lnSpc>
                <a:spcPct val="120000"/>
              </a:lnSpc>
            </a:pPr>
            <a:r>
              <a:rPr lang="en-US" dirty="0"/>
              <a:t>OS are large C/C++ programs</a:t>
            </a:r>
          </a:p>
          <a:p>
            <a:pPr>
              <a:lnSpc>
                <a:spcPct val="120000"/>
              </a:lnSpc>
            </a:pPr>
            <a:r>
              <a:rPr lang="en-US" dirty="0"/>
              <a:t>The C language</a:t>
            </a:r>
          </a:p>
          <a:p>
            <a:pPr lvl="1">
              <a:lnSpc>
                <a:spcPct val="120000"/>
              </a:lnSpc>
            </a:pPr>
            <a:r>
              <a:rPr lang="en-US" dirty="0"/>
              <a:t>Pointer (</a:t>
            </a:r>
            <a:r>
              <a:rPr lang="en-US" sz="1600" dirty="0">
                <a:solidFill>
                  <a:srgbClr val="FF0000"/>
                </a:solidFill>
              </a:rPr>
              <a:t>example on page 74</a:t>
            </a:r>
            <a:r>
              <a:rPr lang="en-US" dirty="0"/>
              <a:t>), </a:t>
            </a:r>
          </a:p>
          <a:p>
            <a:pPr lvl="1">
              <a:lnSpc>
                <a:spcPct val="120000"/>
              </a:lnSpc>
            </a:pPr>
            <a:r>
              <a:rPr lang="en-US" dirty="0" err="1"/>
              <a:t>Struct</a:t>
            </a:r>
            <a:r>
              <a:rPr lang="en-US" dirty="0"/>
              <a:t> </a:t>
            </a:r>
          </a:p>
          <a:p>
            <a:pPr lvl="1">
              <a:lnSpc>
                <a:spcPct val="120000"/>
              </a:lnSpc>
            </a:pPr>
            <a:endParaRPr lang="en-US" dirty="0"/>
          </a:p>
          <a:p>
            <a:pPr lvl="1">
              <a:lnSpc>
                <a:spcPct val="120000"/>
              </a:lnSpc>
            </a:pPr>
            <a:endParaRPr lang="en-US" dirty="0"/>
          </a:p>
          <a:p>
            <a:pPr lvl="1">
              <a:lnSpc>
                <a:spcPct val="120000"/>
              </a:lnSpc>
            </a:pPr>
            <a:r>
              <a:rPr lang="en-US" dirty="0"/>
              <a:t>Explicit memory management (</a:t>
            </a:r>
            <a:r>
              <a:rPr lang="en-US" dirty="0" err="1"/>
              <a:t>malloc</a:t>
            </a:r>
            <a:r>
              <a:rPr lang="en-US" dirty="0"/>
              <a:t>, free), …</a:t>
            </a:r>
          </a:p>
          <a:p>
            <a:pPr>
              <a:lnSpc>
                <a:spcPct val="120000"/>
              </a:lnSpc>
            </a:pPr>
            <a:r>
              <a:rPr lang="en-US" dirty="0"/>
              <a:t>Header files</a:t>
            </a:r>
          </a:p>
          <a:p>
            <a:pPr lvl="1">
              <a:lnSpc>
                <a:spcPct val="120000"/>
              </a:lnSpc>
            </a:pPr>
            <a:r>
              <a:rPr lang="en-US" dirty="0"/>
              <a:t>Declarations, definitions, macros</a:t>
            </a:r>
          </a:p>
          <a:p>
            <a:pPr>
              <a:lnSpc>
                <a:spcPct val="120000"/>
              </a:lnSpc>
            </a:pPr>
            <a:r>
              <a:rPr lang="en-US" dirty="0"/>
              <a:t>Large programming projects</a:t>
            </a:r>
          </a:p>
          <a:p>
            <a:pPr lvl="1">
              <a:lnSpc>
                <a:spcPct val="120000"/>
              </a:lnSpc>
            </a:pPr>
            <a:r>
              <a:rPr lang="en-US" dirty="0"/>
              <a:t>Preprocessor</a:t>
            </a:r>
          </a:p>
          <a:p>
            <a:pPr lvl="1">
              <a:lnSpc>
                <a:spcPct val="120000"/>
              </a:lnSpc>
            </a:pPr>
            <a:r>
              <a:rPr lang="en-US" dirty="0"/>
              <a:t>Compiler </a:t>
            </a:r>
          </a:p>
          <a:p>
            <a:pPr lvl="1">
              <a:lnSpc>
                <a:spcPct val="120000"/>
              </a:lnSpc>
            </a:pPr>
            <a:r>
              <a:rPr lang="en-US" dirty="0"/>
              <a:t>Linker</a:t>
            </a:r>
          </a:p>
          <a:p>
            <a:pPr lvl="1">
              <a:lnSpc>
                <a:spcPct val="120000"/>
              </a:lnSpc>
            </a:pPr>
            <a:endParaRPr lang="en-US" dirty="0"/>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26</a:t>
            </a:fld>
            <a:endParaRPr lang="en-US"/>
          </a:p>
        </p:txBody>
      </p:sp>
      <p:sp>
        <p:nvSpPr>
          <p:cNvPr id="6" name="Title 5"/>
          <p:cNvSpPr>
            <a:spLocks noGrp="1"/>
          </p:cNvSpPr>
          <p:nvPr>
            <p:ph type="title"/>
          </p:nvPr>
        </p:nvSpPr>
        <p:spPr/>
        <p:txBody>
          <a:bodyPr/>
          <a:lstStyle/>
          <a:p>
            <a:r>
              <a:rPr lang="en-US" dirty="0"/>
              <a:t>C Language Review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43" y="3016344"/>
            <a:ext cx="1649184" cy="889813"/>
          </a:xfrm>
          <a:prstGeom prst="rect">
            <a:avLst/>
          </a:prstGeom>
        </p:spPr>
      </p:pic>
    </p:spTree>
    <p:extLst>
      <p:ext uri="{BB962C8B-B14F-4D97-AF65-F5344CB8AC3E}">
        <p14:creationId xmlns:p14="http://schemas.microsoft.com/office/powerpoint/2010/main" val="41530759"/>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a:bodyPr>
          <a:lstStyle/>
          <a:p>
            <a:pPr>
              <a:lnSpc>
                <a:spcPct val="120000"/>
              </a:lnSpc>
            </a:pPr>
            <a:r>
              <a:rPr lang="en-US" dirty="0"/>
              <a:t>Dangling pointer</a:t>
            </a:r>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27</a:t>
            </a:fld>
            <a:endParaRPr lang="en-US"/>
          </a:p>
        </p:txBody>
      </p:sp>
      <p:sp>
        <p:nvSpPr>
          <p:cNvPr id="6" name="Title 5"/>
          <p:cNvSpPr>
            <a:spLocks noGrp="1"/>
          </p:cNvSpPr>
          <p:nvPr>
            <p:ph type="title"/>
          </p:nvPr>
        </p:nvSpPr>
        <p:spPr/>
        <p:txBody>
          <a:bodyPr/>
          <a:lstStyle/>
          <a:p>
            <a:r>
              <a:rPr lang="en-US" dirty="0"/>
              <a:t>C Language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543" y="2185009"/>
            <a:ext cx="6237514" cy="21349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231" y="4656137"/>
            <a:ext cx="6124827" cy="766499"/>
          </a:xfrm>
          <a:prstGeom prst="rect">
            <a:avLst/>
          </a:prstGeom>
        </p:spPr>
      </p:pic>
    </p:spTree>
    <p:extLst>
      <p:ext uri="{BB962C8B-B14F-4D97-AF65-F5344CB8AC3E}">
        <p14:creationId xmlns:p14="http://schemas.microsoft.com/office/powerpoint/2010/main" val="383898983"/>
      </p:ext>
    </p:extLst>
  </p:cSld>
  <p:clrMapOvr>
    <a:masterClrMapping/>
  </p:clrMapOvr>
  <p:transitio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701028"/>
            <a:ext cx="8229600" cy="4863058"/>
          </a:xfrm>
        </p:spPr>
        <p:txBody>
          <a:bodyPr>
            <a:normAutofit/>
          </a:bodyPr>
          <a:lstStyle/>
          <a:p>
            <a:pPr>
              <a:lnSpc>
                <a:spcPct val="120000"/>
              </a:lnSpc>
            </a:pPr>
            <a:r>
              <a:rPr lang="en-US" dirty="0"/>
              <a:t>Memory leak</a:t>
            </a:r>
          </a:p>
          <a:p>
            <a:pPr lvl="1">
              <a:lnSpc>
                <a:spcPct val="120000"/>
              </a:lnSpc>
            </a:pPr>
            <a:endParaRPr lang="en-US" dirty="0"/>
          </a:p>
          <a:p>
            <a:pPr>
              <a:lnSpc>
                <a:spcPct val="120000"/>
              </a:lnSpc>
            </a:pPr>
            <a:endParaRPr lang="en-US" dirty="0"/>
          </a:p>
          <a:p>
            <a:pPr>
              <a:lnSpc>
                <a:spcPct val="12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28</a:t>
            </a:fld>
            <a:endParaRPr lang="en-US"/>
          </a:p>
        </p:txBody>
      </p:sp>
      <p:sp>
        <p:nvSpPr>
          <p:cNvPr id="6" name="Title 5"/>
          <p:cNvSpPr>
            <a:spLocks noGrp="1"/>
          </p:cNvSpPr>
          <p:nvPr>
            <p:ph type="title"/>
          </p:nvPr>
        </p:nvSpPr>
        <p:spPr/>
        <p:txBody>
          <a:bodyPr/>
          <a:lstStyle/>
          <a:p>
            <a:r>
              <a:rPr lang="en-US" dirty="0"/>
              <a:t>C Language Review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429" y="2252738"/>
            <a:ext cx="6087888" cy="1361319"/>
          </a:xfrm>
          <a:prstGeom prst="rect">
            <a:avLst/>
          </a:prstGeom>
        </p:spPr>
      </p:pic>
    </p:spTree>
    <p:extLst>
      <p:ext uri="{BB962C8B-B14F-4D97-AF65-F5344CB8AC3E}">
        <p14:creationId xmlns:p14="http://schemas.microsoft.com/office/powerpoint/2010/main" val="202359486"/>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ChangeArrowheads="1"/>
          </p:cNvSpPr>
          <p:nvPr/>
        </p:nvSpPr>
        <p:spPr bwMode="auto">
          <a:xfrm>
            <a:off x="1524000" y="5749342"/>
            <a:ext cx="9142412" cy="701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1-30. The process of compiling C and header files to make an executable.</a:t>
            </a:r>
          </a:p>
        </p:txBody>
      </p:sp>
      <p:pic>
        <p:nvPicPr>
          <p:cNvPr id="96262" name="Picture 6" descr="D:\b\b4\IBM\01-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1462409"/>
            <a:ext cx="3435350" cy="43053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29</a:t>
            </a:fld>
            <a:endParaRPr lang="en-US"/>
          </a:p>
        </p:txBody>
      </p:sp>
      <p:sp>
        <p:nvSpPr>
          <p:cNvPr id="4" name="Title 3"/>
          <p:cNvSpPr>
            <a:spLocks noGrp="1"/>
          </p:cNvSpPr>
          <p:nvPr>
            <p:ph type="title"/>
          </p:nvPr>
        </p:nvSpPr>
        <p:spPr>
          <a:xfrm>
            <a:off x="1981200" y="715618"/>
            <a:ext cx="8229600" cy="884583"/>
          </a:xfrm>
        </p:spPr>
        <p:txBody>
          <a:bodyPr/>
          <a:lstStyle/>
          <a:p>
            <a:r>
              <a:rPr lang="en-US" dirty="0"/>
              <a:t>C Project Review</a:t>
            </a:r>
          </a:p>
        </p:txBody>
      </p:sp>
    </p:spTree>
    <p:extLst>
      <p:ext uri="{BB962C8B-B14F-4D97-AF65-F5344CB8AC3E}">
        <p14:creationId xmlns:p14="http://schemas.microsoft.com/office/powerpoint/2010/main" val="425691421"/>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solidFill>
                  <a:srgbClr val="FF0000"/>
                </a:solidFill>
              </a:rPr>
              <a:t>What are the two main functions of an operating system?</a:t>
            </a:r>
          </a:p>
        </p:txBody>
      </p:sp>
      <p:sp>
        <p:nvSpPr>
          <p:cNvPr id="4" name="Slide Number Placeholder 3"/>
          <p:cNvSpPr>
            <a:spLocks noGrp="1"/>
          </p:cNvSpPr>
          <p:nvPr>
            <p:ph type="sldNum" sz="quarter" idx="12"/>
          </p:nvPr>
        </p:nvSpPr>
        <p:spPr/>
        <p:txBody>
          <a:bodyPr/>
          <a:lstStyle/>
          <a:p>
            <a:fld id="{D2DB48A1-B5F2-D944-9563-BD7B04ADBA09}" type="slidenum">
              <a:rPr lang="en-US" smtClean="0"/>
              <a:t>3</a:t>
            </a:fld>
            <a:endParaRPr lang="en-US"/>
          </a:p>
        </p:txBody>
      </p:sp>
      <p:sp>
        <p:nvSpPr>
          <p:cNvPr id="5" name="Title 4"/>
          <p:cNvSpPr>
            <a:spLocks noGrp="1"/>
          </p:cNvSpPr>
          <p:nvPr>
            <p:ph type="title"/>
          </p:nvPr>
        </p:nvSpPr>
        <p:spPr/>
        <p:txBody>
          <a:bodyPr/>
          <a:lstStyle/>
          <a:p>
            <a:r>
              <a:rPr lang="en-US" dirty="0"/>
              <a:t>Roles of An Operating System</a:t>
            </a:r>
          </a:p>
        </p:txBody>
      </p:sp>
    </p:spTree>
    <p:extLst>
      <p:ext uri="{BB962C8B-B14F-4D97-AF65-F5344CB8AC3E}">
        <p14:creationId xmlns:p14="http://schemas.microsoft.com/office/powerpoint/2010/main" val="34806142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solidFill>
                  <a:srgbClr val="0000FF"/>
                </a:solidFill>
              </a:rPr>
              <a:t>Interface between user programs and OS</a:t>
            </a:r>
          </a:p>
          <a:p>
            <a:pPr>
              <a:lnSpc>
                <a:spcPct val="120000"/>
              </a:lnSpc>
            </a:pPr>
            <a:r>
              <a:rPr lang="en-US" dirty="0"/>
              <a:t>Vary among operating systems</a:t>
            </a:r>
          </a:p>
          <a:p>
            <a:pPr>
              <a:lnSpc>
                <a:spcPct val="120000"/>
              </a:lnSpc>
            </a:pPr>
            <a:r>
              <a:rPr lang="en-US" dirty="0"/>
              <a:t>POSIX (Portable Operating System Interface)</a:t>
            </a:r>
          </a:p>
          <a:p>
            <a:pPr lvl="1">
              <a:lnSpc>
                <a:spcPct val="120000"/>
              </a:lnSpc>
            </a:pPr>
            <a:r>
              <a:rPr lang="en-US" dirty="0"/>
              <a:t>A family of standards specified by the IEEE</a:t>
            </a:r>
          </a:p>
          <a:p>
            <a:pPr lvl="1">
              <a:lnSpc>
                <a:spcPct val="120000"/>
              </a:lnSpc>
            </a:pPr>
            <a:r>
              <a:rPr lang="en-US" dirty="0"/>
              <a:t>Defines system calls API (Application Program Interface), command line shells, and utility interfaces </a:t>
            </a:r>
          </a:p>
          <a:p>
            <a:pPr lvl="1"/>
            <a:r>
              <a:rPr lang="en-US" dirty="0"/>
              <a:t>POSIX has about 100 procedure calls (some examples are listed in the Fig. 1-18) on page 54.</a:t>
            </a:r>
          </a:p>
        </p:txBody>
      </p:sp>
      <p:sp>
        <p:nvSpPr>
          <p:cNvPr id="5" name="Slide Number Placeholder 4"/>
          <p:cNvSpPr>
            <a:spLocks noGrp="1"/>
          </p:cNvSpPr>
          <p:nvPr>
            <p:ph type="sldNum" sz="quarter" idx="12"/>
          </p:nvPr>
        </p:nvSpPr>
        <p:spPr/>
        <p:txBody>
          <a:bodyPr/>
          <a:lstStyle/>
          <a:p>
            <a:fld id="{D2DB48A1-B5F2-D944-9563-BD7B04ADBA09}" type="slidenum">
              <a:rPr lang="en-US" smtClean="0"/>
              <a:t>30</a:t>
            </a:fld>
            <a:endParaRPr lang="en-US"/>
          </a:p>
        </p:txBody>
      </p:sp>
      <p:sp>
        <p:nvSpPr>
          <p:cNvPr id="6" name="Title 5"/>
          <p:cNvSpPr>
            <a:spLocks noGrp="1"/>
          </p:cNvSpPr>
          <p:nvPr>
            <p:ph type="title"/>
          </p:nvPr>
        </p:nvSpPr>
        <p:spPr/>
        <p:txBody>
          <a:bodyPr/>
          <a:lstStyle/>
          <a:p>
            <a:r>
              <a:rPr lang="en-US" dirty="0"/>
              <a:t>System Calls</a:t>
            </a:r>
          </a:p>
        </p:txBody>
      </p:sp>
    </p:spTree>
    <p:extLst>
      <p:ext uri="{BB962C8B-B14F-4D97-AF65-F5344CB8AC3E}">
        <p14:creationId xmlns:p14="http://schemas.microsoft.com/office/powerpoint/2010/main" val="17777312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31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736" y="0"/>
            <a:ext cx="5428445" cy="6858000"/>
          </a:xfrm>
          <a:prstGeom prst="rect">
            <a:avLst/>
          </a:prstGeom>
        </p:spPr>
      </p:pic>
    </p:spTree>
    <p:extLst>
      <p:ext uri="{BB962C8B-B14F-4D97-AF65-F5344CB8AC3E}">
        <p14:creationId xmlns:p14="http://schemas.microsoft.com/office/powerpoint/2010/main" val="38923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524000" y="571584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1-17. The 11 steps in making the system call </a:t>
            </a:r>
            <a:r>
              <a:rPr lang="en-US" sz="2400" dirty="0">
                <a:solidFill>
                  <a:srgbClr val="0000FF"/>
                </a:solidFill>
              </a:rPr>
              <a:t>read(</a:t>
            </a:r>
            <a:r>
              <a:rPr lang="en-US" sz="2400" dirty="0" err="1">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83" y="1191474"/>
            <a:ext cx="5727700" cy="45243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
          </p:nvPr>
        </p:nvSpPr>
        <p:spPr>
          <a:xfrm>
            <a:off x="1735668" y="1502586"/>
            <a:ext cx="3682999" cy="4783914"/>
          </a:xfrm>
        </p:spPr>
        <p:txBody>
          <a:bodyPr>
            <a:normAutofit lnSpcReduction="10000"/>
          </a:bodyPr>
          <a:lstStyle/>
          <a:p>
            <a:r>
              <a:rPr lang="en-US" i="1" dirty="0"/>
              <a:t>read</a:t>
            </a:r>
            <a:r>
              <a:rPr lang="en-US" dirty="0"/>
              <a:t> system call</a:t>
            </a:r>
          </a:p>
          <a:p>
            <a:r>
              <a:rPr lang="en-US" i="1" dirty="0"/>
              <a:t>count=read(</a:t>
            </a:r>
            <a:r>
              <a:rPr lang="en-US" i="1" dirty="0" err="1"/>
              <a:t>fd</a:t>
            </a:r>
            <a:r>
              <a:rPr lang="en-US" i="1" dirty="0"/>
              <a:t>, </a:t>
            </a:r>
            <a:r>
              <a:rPr lang="en-US" i="1" dirty="0">
                <a:solidFill>
                  <a:srgbClr val="0070C0"/>
                </a:solidFill>
              </a:rPr>
              <a:t>buffer</a:t>
            </a:r>
            <a:r>
              <a:rPr lang="en-US" i="1" dirty="0"/>
              <a:t>, </a:t>
            </a:r>
            <a:r>
              <a:rPr lang="en-US" i="1" dirty="0" err="1"/>
              <a:t>nbytes</a:t>
            </a:r>
            <a:r>
              <a:rPr lang="en-US" i="1" dirty="0"/>
              <a:t>)</a:t>
            </a:r>
          </a:p>
          <a:p>
            <a:pPr marL="0" indent="0">
              <a:buNone/>
            </a:pPr>
            <a:r>
              <a:rPr lang="en-US" sz="1200" i="1" dirty="0">
                <a:solidFill>
                  <a:srgbClr val="FF0000"/>
                </a:solidFill>
              </a:rPr>
              <a:t>	</a:t>
            </a:r>
            <a:r>
              <a:rPr lang="en-US" sz="1400" i="1" dirty="0">
                <a:solidFill>
                  <a:srgbClr val="FF0000"/>
                </a:solidFill>
              </a:rPr>
              <a:t>(count can be smaller than </a:t>
            </a:r>
            <a:r>
              <a:rPr lang="en-US" sz="1400" i="1" dirty="0" err="1">
                <a:solidFill>
                  <a:srgbClr val="FF0000"/>
                </a:solidFill>
              </a:rPr>
              <a:t>nbytes</a:t>
            </a:r>
            <a:r>
              <a:rPr lang="en-US" sz="1400" i="1" dirty="0">
                <a:solidFill>
                  <a:srgbClr val="FF0000"/>
                </a:solidFill>
              </a:rPr>
              <a:t>. Why?)</a:t>
            </a:r>
          </a:p>
          <a:p>
            <a:endParaRPr lang="en-US" dirty="0"/>
          </a:p>
          <a:p>
            <a:r>
              <a:rPr lang="en-US" dirty="0"/>
              <a:t>If an error occurs, </a:t>
            </a:r>
            <a:r>
              <a:rPr lang="en-US" i="1" dirty="0"/>
              <a:t>count </a:t>
            </a:r>
            <a:r>
              <a:rPr lang="en-US" dirty="0"/>
              <a:t>is set to -1 and the error number is put in </a:t>
            </a:r>
            <a:r>
              <a:rPr lang="en-US" i="1" dirty="0" err="1"/>
              <a:t>errno</a:t>
            </a:r>
            <a:r>
              <a:rPr lang="en-US" i="1" dirty="0"/>
              <a:t> (a global variable)</a:t>
            </a:r>
          </a:p>
          <a:p>
            <a:pPr marL="0" indent="0">
              <a:buNone/>
            </a:pPr>
            <a:r>
              <a:rPr lang="en-US" i="1" dirty="0"/>
              <a:t>	</a:t>
            </a:r>
            <a:r>
              <a:rPr lang="en-US" sz="1400" i="1" dirty="0">
                <a:solidFill>
                  <a:srgbClr val="FF0000"/>
                </a:solidFill>
              </a:rPr>
              <a:t>(The program should always check)</a:t>
            </a:r>
          </a:p>
        </p:txBody>
      </p:sp>
      <p:sp>
        <p:nvSpPr>
          <p:cNvPr id="7" name="Slide Number Placeholder 6"/>
          <p:cNvSpPr>
            <a:spLocks noGrp="1"/>
          </p:cNvSpPr>
          <p:nvPr>
            <p:ph type="sldNum" sz="quarter" idx="12"/>
          </p:nvPr>
        </p:nvSpPr>
        <p:spPr/>
        <p:txBody>
          <a:bodyPr/>
          <a:lstStyle/>
          <a:p>
            <a:fld id="{E5B45921-0740-1F4C-BF3B-15FC532FF260}" type="slidenum">
              <a:rPr lang="en-US" smtClean="0"/>
              <a:pPr/>
              <a:t>32</a:t>
            </a:fld>
            <a:endParaRPr lang="en-US"/>
          </a:p>
        </p:txBody>
      </p:sp>
      <p:sp>
        <p:nvSpPr>
          <p:cNvPr id="2" name="Title 1"/>
          <p:cNvSpPr>
            <a:spLocks noGrp="1"/>
          </p:cNvSpPr>
          <p:nvPr>
            <p:ph type="title"/>
          </p:nvPr>
        </p:nvSpPr>
        <p:spPr>
          <a:xfrm>
            <a:off x="1981200" y="500331"/>
            <a:ext cx="8229600" cy="621526"/>
          </a:xfrm>
        </p:spPr>
        <p:txBody>
          <a:bodyPr>
            <a:normAutofit fontScale="90000"/>
          </a:bodyPr>
          <a:lstStyle/>
          <a:p>
            <a:r>
              <a:rPr lang="en-US" dirty="0"/>
              <a:t>Steps of System Calls</a:t>
            </a:r>
          </a:p>
        </p:txBody>
      </p:sp>
    </p:spTree>
    <p:extLst>
      <p:ext uri="{BB962C8B-B14F-4D97-AF65-F5344CB8AC3E}">
        <p14:creationId xmlns:p14="http://schemas.microsoft.com/office/powerpoint/2010/main" val="70268420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675064" y="5550794"/>
            <a:ext cx="4571709" cy="545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eaLnBrk="0" hangingPunct="0">
              <a:spcBef>
                <a:spcPct val="20000"/>
              </a:spcBef>
            </a:pPr>
            <a:r>
              <a:rPr lang="en-US" sz="2400" dirty="0"/>
              <a:t>Figure 1-19. A stripped-down shell. </a:t>
            </a:r>
          </a:p>
        </p:txBody>
      </p:sp>
      <p:graphicFrame>
        <p:nvGraphicFramePr>
          <p:cNvPr id="67591" name="Object 7"/>
          <p:cNvGraphicFramePr>
            <a:graphicFrameLocks noChangeAspect="1"/>
          </p:cNvGraphicFramePr>
          <p:nvPr/>
        </p:nvGraphicFramePr>
        <p:xfrm>
          <a:off x="1992314" y="1976439"/>
          <a:ext cx="8207375" cy="3355975"/>
        </p:xfrm>
        <a:graphic>
          <a:graphicData uri="http://schemas.openxmlformats.org/presentationml/2006/ole">
            <mc:AlternateContent xmlns:mc="http://schemas.openxmlformats.org/markup-compatibility/2006">
              <mc:Choice xmlns:v="urn:schemas-microsoft-com:vml" Requires="v">
                <p:oleObj spid="_x0000_s1029" name="Image" r:id="rId4" imgW="20116800" imgH="8229600" progId="">
                  <p:embed/>
                </p:oleObj>
              </mc:Choice>
              <mc:Fallback>
                <p:oleObj name="Image" r:id="rId4" imgW="20116800" imgH="8229600" progId="">
                  <p:embed/>
                  <p:pic>
                    <p:nvPicPr>
                      <p:cNvPr id="675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4" y="1976439"/>
                        <a:ext cx="8207375" cy="335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5B45921-0740-1F4C-BF3B-15FC532FF260}" type="slidenum">
              <a:rPr lang="en-US" smtClean="0"/>
              <a:pPr/>
              <a:t>33</a:t>
            </a:fld>
            <a:endParaRPr lang="en-US"/>
          </a:p>
        </p:txBody>
      </p:sp>
      <p:sp>
        <p:nvSpPr>
          <p:cNvPr id="2" name="Title 1"/>
          <p:cNvSpPr>
            <a:spLocks noGrp="1"/>
          </p:cNvSpPr>
          <p:nvPr>
            <p:ph type="title"/>
          </p:nvPr>
        </p:nvSpPr>
        <p:spPr/>
        <p:txBody>
          <a:bodyPr/>
          <a:lstStyle/>
          <a:p>
            <a:r>
              <a:rPr lang="en-US" dirty="0"/>
              <a:t>A Simple Shell</a:t>
            </a:r>
          </a:p>
        </p:txBody>
      </p:sp>
    </p:spTree>
    <p:extLst>
      <p:ext uri="{BB962C8B-B14F-4D97-AF65-F5344CB8AC3E}">
        <p14:creationId xmlns:p14="http://schemas.microsoft.com/office/powerpoint/2010/main" val="16587185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152400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918" y="1672167"/>
            <a:ext cx="3841221" cy="3472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34</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87940207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1524000" y="542761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1-20. Processes have three segments: </a:t>
            </a:r>
            <a:br>
              <a:rPr lang="en-US" sz="2400" dirty="0"/>
            </a:br>
            <a:r>
              <a:rPr lang="en-US" sz="2400" dirty="0"/>
              <a:t>text, data, and stack.</a:t>
            </a:r>
          </a:p>
        </p:txBody>
      </p:sp>
      <p:sp>
        <p:nvSpPr>
          <p:cNvPr id="7" name="Slide Number Placeholder 6"/>
          <p:cNvSpPr>
            <a:spLocks noGrp="1"/>
          </p:cNvSpPr>
          <p:nvPr>
            <p:ph type="sldNum" sz="quarter" idx="12"/>
          </p:nvPr>
        </p:nvSpPr>
        <p:spPr/>
        <p:txBody>
          <a:bodyPr/>
          <a:lstStyle/>
          <a:p>
            <a:fld id="{E5B45921-0740-1F4C-BF3B-15FC532FF260}" type="slidenum">
              <a:rPr lang="en-US" smtClean="0"/>
              <a:pPr/>
              <a:t>35</a:t>
            </a:fld>
            <a:endParaRPr lang="en-US"/>
          </a:p>
        </p:txBody>
      </p:sp>
      <p:pic>
        <p:nvPicPr>
          <p:cNvPr id="3" name="Picture 2"/>
          <p:cNvPicPr>
            <a:picLocks noChangeAspect="1"/>
          </p:cNvPicPr>
          <p:nvPr/>
        </p:nvPicPr>
        <p:blipFill>
          <a:blip r:embed="rId3"/>
          <a:stretch>
            <a:fillRect/>
          </a:stretch>
        </p:blipFill>
        <p:spPr>
          <a:xfrm>
            <a:off x="3721100" y="661670"/>
            <a:ext cx="5242859" cy="4456430"/>
          </a:xfrm>
          <a:prstGeom prst="rect">
            <a:avLst/>
          </a:prstGeom>
        </p:spPr>
      </p:pic>
    </p:spTree>
    <p:extLst>
      <p:ext uri="{BB962C8B-B14F-4D97-AF65-F5344CB8AC3E}">
        <p14:creationId xmlns:p14="http://schemas.microsoft.com/office/powerpoint/2010/main" val="108088904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2017959" y="4413250"/>
            <a:ext cx="7826375"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1-18 (b). Some of the major POSIX system calls. </a:t>
            </a:r>
          </a:p>
        </p:txBody>
      </p:sp>
      <p:graphicFrame>
        <p:nvGraphicFramePr>
          <p:cNvPr id="154629" name="Object 1029"/>
          <p:cNvGraphicFramePr>
            <a:graphicFrameLocks noChangeAspect="1"/>
          </p:cNvGraphicFramePr>
          <p:nvPr/>
        </p:nvGraphicFramePr>
        <p:xfrm>
          <a:off x="2439988" y="2025650"/>
          <a:ext cx="7162800" cy="2387600"/>
        </p:xfrm>
        <a:graphic>
          <a:graphicData uri="http://schemas.openxmlformats.org/presentationml/2006/ole">
            <mc:AlternateContent xmlns:mc="http://schemas.openxmlformats.org/markup-compatibility/2006">
              <mc:Choice xmlns:v="urn:schemas-microsoft-com:vml" Requires="v">
                <p:oleObj spid="_x0000_s2053" name="Image" r:id="rId4" imgW="19202400" imgH="6400800" progId="">
                  <p:embed/>
                </p:oleObj>
              </mc:Choice>
              <mc:Fallback>
                <p:oleObj name="Image" r:id="rId4" imgW="19202400" imgH="6400800" progId="">
                  <p:embed/>
                  <p:pic>
                    <p:nvPicPr>
                      <p:cNvPr id="154629"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88" y="2025650"/>
                        <a:ext cx="7162800" cy="238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5B45921-0740-1F4C-BF3B-15FC532FF260}" type="slidenum">
              <a:rPr lang="en-US" smtClean="0"/>
              <a:pPr/>
              <a:t>36</a:t>
            </a:fld>
            <a:endParaRPr lang="en-US"/>
          </a:p>
        </p:txBody>
      </p:sp>
      <p:sp>
        <p:nvSpPr>
          <p:cNvPr id="2" name="Title 1"/>
          <p:cNvSpPr>
            <a:spLocks noGrp="1"/>
          </p:cNvSpPr>
          <p:nvPr>
            <p:ph type="title"/>
          </p:nvPr>
        </p:nvSpPr>
        <p:spPr/>
        <p:txBody>
          <a:bodyPr/>
          <a:lstStyle/>
          <a:p>
            <a:r>
              <a:rPr lang="en-US" dirty="0"/>
              <a:t>System Calls for File Management</a:t>
            </a:r>
            <a:br>
              <a:rPr lang="en-US" dirty="0"/>
            </a:br>
            <a:endParaRPr lang="en-US" dirty="0"/>
          </a:p>
        </p:txBody>
      </p:sp>
    </p:spTree>
    <p:extLst>
      <p:ext uri="{BB962C8B-B14F-4D97-AF65-F5344CB8AC3E}">
        <p14:creationId xmlns:p14="http://schemas.microsoft.com/office/powerpoint/2010/main" val="101050886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37</a:t>
            </a:fld>
            <a:endParaRPr lang="en-US"/>
          </a:p>
        </p:txBody>
      </p:sp>
      <p:sp>
        <p:nvSpPr>
          <p:cNvPr id="6" name="Title 5"/>
          <p:cNvSpPr>
            <a:spLocks noGrp="1"/>
          </p:cNvSpPr>
          <p:nvPr>
            <p:ph type="title"/>
          </p:nvPr>
        </p:nvSpPr>
        <p:spPr/>
        <p:txBody>
          <a:bodyPr/>
          <a:lstStyle/>
          <a:p>
            <a:r>
              <a:rPr lang="en-US" dirty="0"/>
              <a:t>The Process Model</a:t>
            </a:r>
            <a:br>
              <a:rPr lang="en-US" dirty="0"/>
            </a:br>
            <a:endParaRPr lang="en-US" dirty="0"/>
          </a:p>
        </p:txBody>
      </p:sp>
      <p:pic>
        <p:nvPicPr>
          <p:cNvPr id="7" name="Picture 6" descr="D:\b\b4\IBM\0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866873"/>
            <a:ext cx="7658100" cy="245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619040" y="5103714"/>
            <a:ext cx="9144000" cy="797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 (a) Multiprogramming of four programs. (b) Conceptual model of four independent, sequential processes. (c) Only one program is active at once.</a:t>
            </a:r>
          </a:p>
        </p:txBody>
      </p:sp>
    </p:spTree>
    <p:extLst>
      <p:ext uri="{BB962C8B-B14F-4D97-AF65-F5344CB8AC3E}">
        <p14:creationId xmlns:p14="http://schemas.microsoft.com/office/powerpoint/2010/main" val="14509524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853764"/>
          </a:xfrm>
        </p:spPr>
        <p:txBody>
          <a:bodyPr>
            <a:normAutofit/>
          </a:bodyPr>
          <a:lstStyle/>
          <a:p>
            <a:r>
              <a:rPr lang="en-US" dirty="0">
                <a:solidFill>
                  <a:srgbClr val="FF0000"/>
                </a:solidFill>
              </a:rPr>
              <a:t>What are the primary events causing processes to be created?</a:t>
            </a:r>
          </a:p>
        </p:txBody>
      </p:sp>
      <p:sp>
        <p:nvSpPr>
          <p:cNvPr id="5" name="Slide Number Placeholder 4"/>
          <p:cNvSpPr>
            <a:spLocks noGrp="1"/>
          </p:cNvSpPr>
          <p:nvPr>
            <p:ph type="sldNum" sz="quarter" idx="12"/>
          </p:nvPr>
        </p:nvSpPr>
        <p:spPr/>
        <p:txBody>
          <a:bodyPr/>
          <a:lstStyle/>
          <a:p>
            <a:fld id="{D2DB48A1-B5F2-D944-9563-BD7B04ADBA09}" type="slidenum">
              <a:rPr lang="en-US" smtClean="0"/>
              <a:t>38</a:t>
            </a:fld>
            <a:endParaRPr lang="en-US"/>
          </a:p>
        </p:txBody>
      </p:sp>
      <p:sp>
        <p:nvSpPr>
          <p:cNvPr id="6" name="Title 5"/>
          <p:cNvSpPr>
            <a:spLocks noGrp="1"/>
          </p:cNvSpPr>
          <p:nvPr>
            <p:ph type="title"/>
          </p:nvPr>
        </p:nvSpPr>
        <p:spPr/>
        <p:txBody>
          <a:bodyPr/>
          <a:lstStyle/>
          <a:p>
            <a:r>
              <a:rPr lang="en-US" dirty="0"/>
              <a:t>Process Creation</a:t>
            </a:r>
            <a:br>
              <a:rPr lang="en-US" dirty="0"/>
            </a:br>
            <a:endParaRPr lang="en-US" dirty="0"/>
          </a:p>
        </p:txBody>
      </p:sp>
    </p:spTree>
    <p:extLst>
      <p:ext uri="{BB962C8B-B14F-4D97-AF65-F5344CB8AC3E}">
        <p14:creationId xmlns:p14="http://schemas.microsoft.com/office/powerpoint/2010/main" val="43546122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853764"/>
          </a:xfrm>
        </p:spPr>
        <p:txBody>
          <a:bodyPr>
            <a:normAutofit/>
          </a:bodyPr>
          <a:lstStyle/>
          <a:p>
            <a:r>
              <a:rPr lang="en-US" dirty="0"/>
              <a:t>Four primary events causing processes to be created</a:t>
            </a:r>
          </a:p>
          <a:p>
            <a:pPr lvl="1"/>
            <a:r>
              <a:rPr lang="en-US" dirty="0"/>
              <a:t>System initialization</a:t>
            </a:r>
          </a:p>
          <a:p>
            <a:pPr lvl="1"/>
            <a:r>
              <a:rPr lang="en-US" dirty="0"/>
              <a:t>Execution of a process creation system call by a running process</a:t>
            </a:r>
          </a:p>
          <a:p>
            <a:pPr lvl="1"/>
            <a:r>
              <a:rPr lang="en-US" dirty="0"/>
              <a:t>A user request to create a new process</a:t>
            </a:r>
          </a:p>
          <a:p>
            <a:endParaRPr lang="en-US" dirty="0"/>
          </a:p>
          <a:p>
            <a:r>
              <a:rPr lang="en-US" dirty="0"/>
              <a:t>Technically a new process is created by having an existing process execute a process creation system call</a:t>
            </a:r>
          </a:p>
          <a:p>
            <a:pPr lvl="1"/>
            <a:r>
              <a:rPr lang="en-US" dirty="0"/>
              <a:t>Unix: fork()</a:t>
            </a:r>
          </a:p>
          <a:p>
            <a:pPr lvl="1"/>
            <a:r>
              <a:rPr lang="en-US" dirty="0"/>
              <a:t>Windows: </a:t>
            </a:r>
            <a:r>
              <a:rPr lang="en-US" dirty="0" err="1"/>
              <a:t>CreateProcess</a:t>
            </a:r>
            <a:r>
              <a:rPr lang="en-US" dirty="0"/>
              <a:t>()</a:t>
            </a:r>
          </a:p>
        </p:txBody>
      </p:sp>
      <p:sp>
        <p:nvSpPr>
          <p:cNvPr id="5" name="Slide Number Placeholder 4"/>
          <p:cNvSpPr>
            <a:spLocks noGrp="1"/>
          </p:cNvSpPr>
          <p:nvPr>
            <p:ph type="sldNum" sz="quarter" idx="12"/>
          </p:nvPr>
        </p:nvSpPr>
        <p:spPr/>
        <p:txBody>
          <a:bodyPr/>
          <a:lstStyle/>
          <a:p>
            <a:fld id="{D2DB48A1-B5F2-D944-9563-BD7B04ADBA09}" type="slidenum">
              <a:rPr lang="en-US" smtClean="0"/>
              <a:t>39</a:t>
            </a:fld>
            <a:endParaRPr lang="en-US"/>
          </a:p>
        </p:txBody>
      </p:sp>
      <p:sp>
        <p:nvSpPr>
          <p:cNvPr id="6" name="Title 5"/>
          <p:cNvSpPr>
            <a:spLocks noGrp="1"/>
          </p:cNvSpPr>
          <p:nvPr>
            <p:ph type="title"/>
          </p:nvPr>
        </p:nvSpPr>
        <p:spPr/>
        <p:txBody>
          <a:bodyPr/>
          <a:lstStyle/>
          <a:p>
            <a:r>
              <a:rPr lang="en-US" dirty="0"/>
              <a:t>Process Creation</a:t>
            </a:r>
            <a:br>
              <a:rPr lang="en-US" dirty="0"/>
            </a:br>
            <a:endParaRPr lang="en-US" dirty="0"/>
          </a:p>
        </p:txBody>
      </p:sp>
      <p:sp>
        <p:nvSpPr>
          <p:cNvPr id="7" name="TextBox 6"/>
          <p:cNvSpPr txBox="1"/>
          <p:nvPr/>
        </p:nvSpPr>
        <p:spPr>
          <a:xfrm>
            <a:off x="8320139" y="2967335"/>
            <a:ext cx="3324122"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foreground processes</a:t>
            </a:r>
          </a:p>
          <a:p>
            <a:r>
              <a:rPr lang="en-US" dirty="0"/>
              <a:t>background processes (daemons)</a:t>
            </a:r>
          </a:p>
          <a:p>
            <a:r>
              <a:rPr lang="en-US" dirty="0"/>
              <a:t>$ </a:t>
            </a:r>
            <a:r>
              <a:rPr lang="en-US" dirty="0" err="1"/>
              <a:t>ps</a:t>
            </a:r>
            <a:endParaRPr lang="en-US" dirty="0"/>
          </a:p>
        </p:txBody>
      </p:sp>
    </p:spTree>
    <p:extLst>
      <p:ext uri="{BB962C8B-B14F-4D97-AF65-F5344CB8AC3E}">
        <p14:creationId xmlns:p14="http://schemas.microsoft.com/office/powerpoint/2010/main" val="6749750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Perform two basic functions:</a:t>
            </a:r>
          </a:p>
          <a:p>
            <a:endParaRPr lang="en-US" dirty="0"/>
          </a:p>
          <a:p>
            <a:r>
              <a:rPr lang="en-US" dirty="0"/>
              <a:t>Providing application programmers a clean abstract set of resources instead of the messy hardware ones (“</a:t>
            </a:r>
            <a:r>
              <a:rPr lang="en-US" dirty="0">
                <a:solidFill>
                  <a:srgbClr val="0000FF"/>
                </a:solidFill>
              </a:rPr>
              <a:t>extended machine</a:t>
            </a:r>
            <a:r>
              <a:rPr lang="en-US" dirty="0"/>
              <a:t>”)</a:t>
            </a:r>
          </a:p>
          <a:p>
            <a:endParaRPr lang="en-US" dirty="0"/>
          </a:p>
          <a:p>
            <a:r>
              <a:rPr lang="en-US" dirty="0"/>
              <a:t>Managing hardware resources (“</a:t>
            </a:r>
            <a:r>
              <a:rPr lang="en-US" dirty="0">
                <a:solidFill>
                  <a:srgbClr val="0000FF"/>
                </a:solidFill>
              </a:rPr>
              <a:t>resource manager</a:t>
            </a:r>
            <a:r>
              <a:rPr lang="en-US" dirty="0"/>
              <a:t>”)</a:t>
            </a:r>
          </a:p>
        </p:txBody>
      </p:sp>
      <p:sp>
        <p:nvSpPr>
          <p:cNvPr id="4" name="Slide Number Placeholder 3"/>
          <p:cNvSpPr>
            <a:spLocks noGrp="1"/>
          </p:cNvSpPr>
          <p:nvPr>
            <p:ph type="sldNum" sz="quarter" idx="12"/>
          </p:nvPr>
        </p:nvSpPr>
        <p:spPr/>
        <p:txBody>
          <a:bodyPr/>
          <a:lstStyle/>
          <a:p>
            <a:fld id="{D2DB48A1-B5F2-D944-9563-BD7B04ADBA09}" type="slidenum">
              <a:rPr lang="en-US" smtClean="0"/>
              <a:t>4</a:t>
            </a:fld>
            <a:endParaRPr lang="en-US"/>
          </a:p>
        </p:txBody>
      </p:sp>
      <p:sp>
        <p:nvSpPr>
          <p:cNvPr id="5" name="Title 4"/>
          <p:cNvSpPr>
            <a:spLocks noGrp="1"/>
          </p:cNvSpPr>
          <p:nvPr>
            <p:ph type="title"/>
          </p:nvPr>
        </p:nvSpPr>
        <p:spPr/>
        <p:txBody>
          <a:bodyPr/>
          <a:lstStyle/>
          <a:p>
            <a:r>
              <a:rPr lang="en-US" dirty="0"/>
              <a:t>Roles of An Operating System</a:t>
            </a:r>
          </a:p>
        </p:txBody>
      </p:sp>
    </p:spTree>
    <p:extLst>
      <p:ext uri="{BB962C8B-B14F-4D97-AF65-F5344CB8AC3E}">
        <p14:creationId xmlns:p14="http://schemas.microsoft.com/office/powerpoint/2010/main" val="6150642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730997"/>
          </a:xfrm>
        </p:spPr>
        <p:txBody>
          <a:bodyPr/>
          <a:lstStyle/>
          <a:p>
            <a:r>
              <a:rPr lang="en-US" dirty="0"/>
              <a:t>Conditions </a:t>
            </a:r>
          </a:p>
          <a:p>
            <a:pPr lvl="1">
              <a:lnSpc>
                <a:spcPct val="120000"/>
              </a:lnSpc>
            </a:pPr>
            <a:r>
              <a:rPr lang="en-US" dirty="0"/>
              <a:t>Normal exit (voluntary)</a:t>
            </a:r>
          </a:p>
          <a:p>
            <a:pPr lvl="1">
              <a:lnSpc>
                <a:spcPct val="120000"/>
              </a:lnSpc>
            </a:pPr>
            <a:r>
              <a:rPr lang="en-US" dirty="0"/>
              <a:t>Error exit (voluntary)</a:t>
            </a:r>
          </a:p>
          <a:p>
            <a:pPr lvl="1">
              <a:lnSpc>
                <a:spcPct val="120000"/>
              </a:lnSpc>
            </a:pPr>
            <a:r>
              <a:rPr lang="en-US" dirty="0"/>
              <a:t>Fatal error (involuntary)</a:t>
            </a:r>
          </a:p>
          <a:p>
            <a:pPr lvl="1">
              <a:lnSpc>
                <a:spcPct val="120000"/>
              </a:lnSpc>
            </a:pPr>
            <a:r>
              <a:rPr lang="en-US" dirty="0"/>
              <a:t>Killed by another process (involuntary)</a:t>
            </a:r>
          </a:p>
          <a:p>
            <a:pPr lvl="2">
              <a:lnSpc>
                <a:spcPct val="120000"/>
              </a:lnSpc>
            </a:pPr>
            <a:r>
              <a:rPr lang="en-US" dirty="0"/>
              <a:t>Unix: kill() with SIGKILL</a:t>
            </a:r>
          </a:p>
          <a:p>
            <a:pPr lvl="2">
              <a:lnSpc>
                <a:spcPct val="120000"/>
              </a:lnSpc>
            </a:pPr>
            <a:r>
              <a:rPr lang="en-US" dirty="0"/>
              <a:t>Windows: </a:t>
            </a:r>
            <a:r>
              <a:rPr lang="en-US" dirty="0" err="1"/>
              <a:t>TerminateProcess</a:t>
            </a:r>
            <a:r>
              <a:rPr lang="en-US" dirty="0"/>
              <a:t>()</a:t>
            </a:r>
          </a:p>
          <a:p>
            <a:endParaRPr lang="en-US" dirty="0"/>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40</a:t>
            </a:fld>
            <a:endParaRPr lang="en-US"/>
          </a:p>
        </p:txBody>
      </p:sp>
      <p:sp>
        <p:nvSpPr>
          <p:cNvPr id="6" name="Title 5"/>
          <p:cNvSpPr>
            <a:spLocks noGrp="1"/>
          </p:cNvSpPr>
          <p:nvPr>
            <p:ph type="title"/>
          </p:nvPr>
        </p:nvSpPr>
        <p:spPr/>
        <p:txBody>
          <a:bodyPr/>
          <a:lstStyle/>
          <a:p>
            <a:r>
              <a:rPr lang="en-US" dirty="0"/>
              <a:t>Process Termination</a:t>
            </a:r>
            <a:br>
              <a:rPr lang="en-US" dirty="0"/>
            </a:br>
            <a:endParaRPr lang="en-US" dirty="0"/>
          </a:p>
        </p:txBody>
      </p:sp>
    </p:spTree>
    <p:extLst>
      <p:ext uri="{BB962C8B-B14F-4D97-AF65-F5344CB8AC3E}">
        <p14:creationId xmlns:p14="http://schemas.microsoft.com/office/powerpoint/2010/main" val="17260682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41</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sp>
        <p:nvSpPr>
          <p:cNvPr id="9" name="Rectangle 2"/>
          <p:cNvSpPr>
            <a:spLocks noChangeArrowheads="1"/>
          </p:cNvSpPr>
          <p:nvPr/>
        </p:nvSpPr>
        <p:spPr bwMode="auto">
          <a:xfrm>
            <a:off x="1524000" y="4876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endParaRPr lang="en-US" sz="2000" dirty="0"/>
          </a:p>
        </p:txBody>
      </p:sp>
      <p:sp>
        <p:nvSpPr>
          <p:cNvPr id="11" name="TextBox 10"/>
          <p:cNvSpPr txBox="1"/>
          <p:nvPr/>
        </p:nvSpPr>
        <p:spPr>
          <a:xfrm>
            <a:off x="2118360" y="1597711"/>
            <a:ext cx="7437120" cy="1200329"/>
          </a:xfrm>
          <a:prstGeom prst="rect">
            <a:avLst/>
          </a:prstGeom>
          <a:noFill/>
        </p:spPr>
        <p:txBody>
          <a:bodyPr wrap="square" rtlCol="0">
            <a:spAutoFit/>
          </a:bodyPr>
          <a:lstStyle/>
          <a:p>
            <a:r>
              <a:rPr lang="en-US" sz="2400" dirty="0"/>
              <a:t>What are different states of a process? </a:t>
            </a:r>
          </a:p>
          <a:p>
            <a:r>
              <a:rPr lang="en-US" sz="2400" dirty="0"/>
              <a:t>Please explain the transitions between process states.</a:t>
            </a:r>
          </a:p>
          <a:p>
            <a:endParaRPr lang="en-US" sz="2400" dirty="0"/>
          </a:p>
        </p:txBody>
      </p:sp>
    </p:spTree>
    <p:extLst>
      <p:ext uri="{BB962C8B-B14F-4D97-AF65-F5344CB8AC3E}">
        <p14:creationId xmlns:p14="http://schemas.microsoft.com/office/powerpoint/2010/main" val="27573123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42</a:t>
            </a:fld>
            <a:endParaRPr lang="en-US"/>
          </a:p>
        </p:txBody>
      </p:sp>
      <p:sp>
        <p:nvSpPr>
          <p:cNvPr id="6" name="Title 5"/>
          <p:cNvSpPr>
            <a:spLocks noGrp="1"/>
          </p:cNvSpPr>
          <p:nvPr>
            <p:ph type="title"/>
          </p:nvPr>
        </p:nvSpPr>
        <p:spPr/>
        <p:txBody>
          <a:bodyPr/>
          <a:lstStyle/>
          <a:p>
            <a:r>
              <a:rPr lang="en-US" dirty="0"/>
              <a:t>Process States</a:t>
            </a:r>
            <a:br>
              <a:rPr lang="en-US" dirty="0"/>
            </a:br>
            <a:endParaRPr lang="en-US" dirty="0"/>
          </a:p>
        </p:txBody>
      </p:sp>
      <p:pic>
        <p:nvPicPr>
          <p:cNvPr id="8" name="Picture 6" descr="D:\b\b4\IBM\0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155" y="2249388"/>
            <a:ext cx="7620000" cy="177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1524000" y="48768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2-2. A process can be in running, blocked, or ready state. Transitions between these states are as shown.</a:t>
            </a:r>
          </a:p>
        </p:txBody>
      </p:sp>
      <p:sp>
        <p:nvSpPr>
          <p:cNvPr id="2" name="TextBox 1"/>
          <p:cNvSpPr txBox="1"/>
          <p:nvPr/>
        </p:nvSpPr>
        <p:spPr>
          <a:xfrm>
            <a:off x="5334000" y="1880056"/>
            <a:ext cx="18662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Process scheduler</a:t>
            </a:r>
          </a:p>
        </p:txBody>
      </p:sp>
      <p:cxnSp>
        <p:nvCxnSpPr>
          <p:cNvPr id="10" name="Straight Arrow Connector 9"/>
          <p:cNvCxnSpPr>
            <a:endCxn id="8" idx="0"/>
          </p:cNvCxnSpPr>
          <p:nvPr/>
        </p:nvCxnSpPr>
        <p:spPr>
          <a:xfrm flipV="1">
            <a:off x="4572001" y="2249388"/>
            <a:ext cx="1553155" cy="1147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953001" y="2249389"/>
            <a:ext cx="931333" cy="555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14459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43</a:t>
            </a:fld>
            <a:endParaRPr lang="en-US"/>
          </a:p>
        </p:txBody>
      </p:sp>
      <p:sp>
        <p:nvSpPr>
          <p:cNvPr id="6" name="Title 5"/>
          <p:cNvSpPr>
            <a:spLocks noGrp="1"/>
          </p:cNvSpPr>
          <p:nvPr>
            <p:ph type="title"/>
          </p:nvPr>
        </p:nvSpPr>
        <p:spPr/>
        <p:txBody>
          <a:bodyPr/>
          <a:lstStyle/>
          <a:p>
            <a:r>
              <a:rPr lang="en-US" dirty="0"/>
              <a:t>Implementation of Processes</a:t>
            </a:r>
            <a:br>
              <a:rPr lang="en-US" dirty="0"/>
            </a:br>
            <a:endParaRPr lang="en-US" dirty="0"/>
          </a:p>
        </p:txBody>
      </p:sp>
      <p:pic>
        <p:nvPicPr>
          <p:cNvPr id="7" name="Picture 6" descr="D:\b\b4\IBM\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874" y="1946276"/>
            <a:ext cx="6353175" cy="367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333500" y="561975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2-4. Some of the fields of a typical process table entry.</a:t>
            </a:r>
          </a:p>
        </p:txBody>
      </p:sp>
      <p:sp>
        <p:nvSpPr>
          <p:cNvPr id="2" name="TextBox 1"/>
          <p:cNvSpPr txBox="1"/>
          <p:nvPr/>
        </p:nvSpPr>
        <p:spPr>
          <a:xfrm>
            <a:off x="3125790" y="1540444"/>
            <a:ext cx="493465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Process table or Process Control Blocks (PCB) table</a:t>
            </a:r>
          </a:p>
        </p:txBody>
      </p:sp>
    </p:spTree>
    <p:extLst>
      <p:ext uri="{BB962C8B-B14F-4D97-AF65-F5344CB8AC3E}">
        <p14:creationId xmlns:p14="http://schemas.microsoft.com/office/powerpoint/2010/main" val="81447659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20000"/>
              </a:lnSpc>
            </a:pPr>
            <a:r>
              <a:rPr lang="en-US" dirty="0"/>
              <a:t>Approximate predictions about CPU utilization, e.g.</a:t>
            </a:r>
          </a:p>
          <a:p>
            <a:pPr lvl="1">
              <a:lnSpc>
                <a:spcPct val="120000"/>
              </a:lnSpc>
            </a:pPr>
            <a:r>
              <a:rPr lang="en-US" dirty="0"/>
              <a:t>A computer has 512 MB of memory, with OS taking up 128 MB and each user program also taking up 128 MB</a:t>
            </a:r>
          </a:p>
          <a:p>
            <a:pPr lvl="1">
              <a:lnSpc>
                <a:spcPct val="120000"/>
              </a:lnSpc>
            </a:pPr>
            <a:r>
              <a:rPr lang="en-US" dirty="0"/>
              <a:t>3 user programs to be in memory at once</a:t>
            </a:r>
          </a:p>
          <a:p>
            <a:pPr lvl="1">
              <a:lnSpc>
                <a:spcPct val="120000"/>
              </a:lnSpc>
            </a:pPr>
            <a:r>
              <a:rPr lang="en-US" dirty="0"/>
              <a:t>With an 80% average IO wait, a CPU utilization of 1 - 0.8</a:t>
            </a:r>
            <a:r>
              <a:rPr lang="en-US" baseline="30000" dirty="0"/>
              <a:t>3</a:t>
            </a:r>
            <a:r>
              <a:rPr lang="en-US" dirty="0"/>
              <a:t> or ~49%</a:t>
            </a:r>
          </a:p>
          <a:p>
            <a:pPr lvl="1">
              <a:lnSpc>
                <a:spcPct val="120000"/>
              </a:lnSpc>
            </a:pPr>
            <a:r>
              <a:rPr lang="en-US" dirty="0"/>
              <a:t>Adding another 512 MB allows the system to go from three-way multiprogramming to seven-way multiprogramming, CPU: ~79%</a:t>
            </a:r>
          </a:p>
          <a:p>
            <a:pPr lvl="1">
              <a:lnSpc>
                <a:spcPct val="120000"/>
              </a:lnSpc>
            </a:pPr>
            <a:r>
              <a:rPr lang="en-US" dirty="0"/>
              <a:t>Adding yet another 512 MB would only increase CPU utilization from 79% to 91% (only 12%)</a:t>
            </a:r>
          </a:p>
        </p:txBody>
      </p:sp>
      <p:sp>
        <p:nvSpPr>
          <p:cNvPr id="5" name="Slide Number Placeholder 4"/>
          <p:cNvSpPr>
            <a:spLocks noGrp="1"/>
          </p:cNvSpPr>
          <p:nvPr>
            <p:ph type="sldNum" sz="quarter" idx="12"/>
          </p:nvPr>
        </p:nvSpPr>
        <p:spPr/>
        <p:txBody>
          <a:bodyPr/>
          <a:lstStyle/>
          <a:p>
            <a:fld id="{D2DB48A1-B5F2-D944-9563-BD7B04ADBA09}" type="slidenum">
              <a:rPr lang="en-US" smtClean="0"/>
              <a:t>44</a:t>
            </a:fld>
            <a:endParaRPr lang="en-US"/>
          </a:p>
        </p:txBody>
      </p:sp>
      <p:sp>
        <p:nvSpPr>
          <p:cNvPr id="6" name="Title 5"/>
          <p:cNvSpPr>
            <a:spLocks noGrp="1"/>
          </p:cNvSpPr>
          <p:nvPr>
            <p:ph type="title"/>
          </p:nvPr>
        </p:nvSpPr>
        <p:spPr/>
        <p:txBody>
          <a:bodyPr/>
          <a:lstStyle/>
          <a:p>
            <a:r>
              <a:rPr lang="en-US" dirty="0">
                <a:solidFill>
                  <a:srgbClr val="000000"/>
                </a:solidFill>
              </a:rPr>
              <a:t>Modeling Multiprogramming (2)</a:t>
            </a:r>
            <a:endParaRPr lang="en-US" dirty="0"/>
          </a:p>
        </p:txBody>
      </p:sp>
    </p:spTree>
    <p:extLst>
      <p:ext uri="{BB962C8B-B14F-4D97-AF65-F5344CB8AC3E}">
        <p14:creationId xmlns:p14="http://schemas.microsoft.com/office/powerpoint/2010/main" val="1591057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Questions?</a:t>
            </a:r>
          </a:p>
          <a:p>
            <a:endParaRPr lang="en-US" dirty="0">
              <a:solidFill>
                <a:schemeClr val="bg1">
                  <a:lumMod val="75000"/>
                </a:schemeClr>
              </a:solidFill>
            </a:endParaRPr>
          </a:p>
          <a:p>
            <a:r>
              <a:rPr lang="en-US" dirty="0">
                <a:solidFill>
                  <a:schemeClr val="bg1">
                    <a:lumMod val="75000"/>
                  </a:schemeClr>
                </a:solidFill>
              </a:rPr>
              <a:t>Processes</a:t>
            </a:r>
          </a:p>
          <a:p>
            <a:pPr lvl="1"/>
            <a:r>
              <a:rPr lang="en-US" dirty="0">
                <a:solidFill>
                  <a:schemeClr val="bg1">
                    <a:lumMod val="75000"/>
                  </a:schemeClr>
                </a:solidFill>
              </a:rPr>
              <a:t>Process model</a:t>
            </a:r>
          </a:p>
          <a:p>
            <a:pPr lvl="1"/>
            <a:r>
              <a:rPr lang="en-US" dirty="0">
                <a:solidFill>
                  <a:schemeClr val="bg1">
                    <a:lumMod val="75000"/>
                  </a:schemeClr>
                </a:solidFill>
              </a:rPr>
              <a:t>Process creation, termination, hierarchy, states</a:t>
            </a:r>
          </a:p>
          <a:p>
            <a:pPr lvl="1"/>
            <a:r>
              <a:rPr lang="en-US" dirty="0">
                <a:solidFill>
                  <a:schemeClr val="bg1">
                    <a:lumMod val="75000"/>
                  </a:schemeClr>
                </a:solidFill>
              </a:rPr>
              <a:t>Implementation of processes </a:t>
            </a:r>
          </a:p>
          <a:p>
            <a:pPr lvl="1"/>
            <a:r>
              <a:rPr lang="en-US" dirty="0">
                <a:solidFill>
                  <a:schemeClr val="bg1">
                    <a:lumMod val="75000"/>
                  </a:schemeClr>
                </a:solidFill>
              </a:rPr>
              <a:t>Modeling multiprogramming</a:t>
            </a:r>
          </a:p>
          <a:p>
            <a:r>
              <a:rPr lang="en-US" dirty="0"/>
              <a:t>Threads</a:t>
            </a:r>
          </a:p>
          <a:p>
            <a:pPr lvl="1"/>
            <a:r>
              <a:rPr lang="en-US" dirty="0"/>
              <a:t>Thread usage</a:t>
            </a:r>
          </a:p>
          <a:p>
            <a:pPr lvl="1"/>
            <a:r>
              <a:rPr lang="en-US" dirty="0"/>
              <a:t>Thread model</a:t>
            </a:r>
          </a:p>
          <a:p>
            <a:pPr lvl="1"/>
            <a:r>
              <a:rPr lang="en-US" dirty="0"/>
              <a:t>POSIX Threads</a:t>
            </a:r>
          </a:p>
        </p:txBody>
      </p:sp>
      <p:sp>
        <p:nvSpPr>
          <p:cNvPr id="5" name="Slide Number Placeholder 4"/>
          <p:cNvSpPr>
            <a:spLocks noGrp="1"/>
          </p:cNvSpPr>
          <p:nvPr>
            <p:ph type="sldNum" sz="quarter" idx="12"/>
          </p:nvPr>
        </p:nvSpPr>
        <p:spPr/>
        <p:txBody>
          <a:bodyPr/>
          <a:lstStyle/>
          <a:p>
            <a:fld id="{D2DB48A1-B5F2-D944-9563-BD7B04ADBA09}" type="slidenum">
              <a:rPr lang="en-US" smtClean="0"/>
              <a:t>45</a:t>
            </a:fld>
            <a:endParaRPr lang="en-US"/>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12125736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Threads: lightweight processes</a:t>
            </a:r>
          </a:p>
          <a:p>
            <a:pPr>
              <a:lnSpc>
                <a:spcPct val="120000"/>
              </a:lnSpc>
            </a:pPr>
            <a:r>
              <a:rPr lang="en-US" dirty="0"/>
              <a:t>Multiple threads of control but share an address space</a:t>
            </a:r>
          </a:p>
          <a:p>
            <a:pPr>
              <a:lnSpc>
                <a:spcPct val="120000"/>
              </a:lnSpc>
            </a:pPr>
            <a:r>
              <a:rPr lang="en-US" dirty="0"/>
              <a:t>Why threads are desired?</a:t>
            </a:r>
          </a:p>
          <a:p>
            <a:pPr lvl="1">
              <a:lnSpc>
                <a:spcPct val="120000"/>
              </a:lnSpc>
            </a:pPr>
            <a:r>
              <a:rPr lang="en-US" dirty="0"/>
              <a:t>Ability of share an address space and data</a:t>
            </a:r>
          </a:p>
          <a:p>
            <a:pPr lvl="1">
              <a:lnSpc>
                <a:spcPct val="120000"/>
              </a:lnSpc>
            </a:pPr>
            <a:r>
              <a:rPr lang="en-US" dirty="0"/>
              <a:t>Lightweight and easier to create and destroy (creating a thread is 10 to 100 times faster than creating </a:t>
            </a:r>
            <a:r>
              <a:rPr lang="en-US"/>
              <a:t>a process)</a:t>
            </a:r>
            <a:endParaRPr lang="en-US" dirty="0"/>
          </a:p>
          <a:p>
            <a:pPr lvl="1">
              <a:lnSpc>
                <a:spcPct val="120000"/>
              </a:lnSpc>
            </a:pPr>
            <a:r>
              <a:rPr lang="en-US" dirty="0"/>
              <a:t>Performance gain for mixed computing and I/O (higher degree of parallelism)</a:t>
            </a:r>
          </a:p>
          <a:p>
            <a:pPr lvl="1">
              <a:lnSpc>
                <a:spcPct val="120000"/>
              </a:lnSpc>
            </a:pPr>
            <a:r>
              <a:rPr lang="en-US" dirty="0"/>
              <a:t>Map to multithreaded/multicore processors</a:t>
            </a:r>
          </a:p>
        </p:txBody>
      </p:sp>
      <p:sp>
        <p:nvSpPr>
          <p:cNvPr id="5" name="Slide Number Placeholder 4"/>
          <p:cNvSpPr>
            <a:spLocks noGrp="1"/>
          </p:cNvSpPr>
          <p:nvPr>
            <p:ph type="sldNum" sz="quarter" idx="12"/>
          </p:nvPr>
        </p:nvSpPr>
        <p:spPr/>
        <p:txBody>
          <a:bodyPr/>
          <a:lstStyle/>
          <a:p>
            <a:fld id="{D2DB48A1-B5F2-D944-9563-BD7B04ADBA09}" type="slidenum">
              <a:rPr lang="en-US" smtClean="0"/>
              <a:t>46</a:t>
            </a:fld>
            <a:endParaRPr lang="en-US"/>
          </a:p>
        </p:txBody>
      </p:sp>
      <p:sp>
        <p:nvSpPr>
          <p:cNvPr id="6" name="Title 5"/>
          <p:cNvSpPr>
            <a:spLocks noGrp="1"/>
          </p:cNvSpPr>
          <p:nvPr>
            <p:ph type="title"/>
          </p:nvPr>
        </p:nvSpPr>
        <p:spPr/>
        <p:txBody>
          <a:bodyPr/>
          <a:lstStyle/>
          <a:p>
            <a:r>
              <a:rPr lang="en-US" dirty="0"/>
              <a:t>Threads</a:t>
            </a:r>
          </a:p>
        </p:txBody>
      </p:sp>
    </p:spTree>
    <p:extLst>
      <p:ext uri="{BB962C8B-B14F-4D97-AF65-F5344CB8AC3E}">
        <p14:creationId xmlns:p14="http://schemas.microsoft.com/office/powerpoint/2010/main" val="159650970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Threads: lightweight processes</a:t>
            </a:r>
          </a:p>
          <a:p>
            <a:pPr>
              <a:lnSpc>
                <a:spcPct val="120000"/>
              </a:lnSpc>
            </a:pPr>
            <a:r>
              <a:rPr lang="en-US" dirty="0"/>
              <a:t>Multiple threads of control but share an address space</a:t>
            </a:r>
          </a:p>
          <a:p>
            <a:pPr>
              <a:lnSpc>
                <a:spcPct val="120000"/>
              </a:lnSpc>
            </a:pPr>
            <a:r>
              <a:rPr lang="en-US" dirty="0"/>
              <a:t>Why threads are desired?</a:t>
            </a:r>
          </a:p>
          <a:p>
            <a:pPr lvl="1">
              <a:lnSpc>
                <a:spcPct val="120000"/>
              </a:lnSpc>
            </a:pPr>
            <a:r>
              <a:rPr lang="en-US" dirty="0"/>
              <a:t>Ability of share an address space and data</a:t>
            </a:r>
          </a:p>
          <a:p>
            <a:pPr lvl="1">
              <a:lnSpc>
                <a:spcPct val="120000"/>
              </a:lnSpc>
            </a:pPr>
            <a:r>
              <a:rPr lang="en-US" dirty="0"/>
              <a:t>Lightweight and easier to create and destroy (creating a thread is 10 to 100 times faster than creating a process)</a:t>
            </a:r>
          </a:p>
          <a:p>
            <a:pPr lvl="1">
              <a:lnSpc>
                <a:spcPct val="120000"/>
              </a:lnSpc>
            </a:pPr>
            <a:r>
              <a:rPr lang="en-US" dirty="0"/>
              <a:t>Performance gain for mixed computing and I/O (higher degree of parallelism)</a:t>
            </a:r>
          </a:p>
          <a:p>
            <a:pPr lvl="1">
              <a:lnSpc>
                <a:spcPct val="120000"/>
              </a:lnSpc>
            </a:pPr>
            <a:r>
              <a:rPr lang="en-US" dirty="0"/>
              <a:t>Map to multithreaded/multicore processors</a:t>
            </a:r>
          </a:p>
        </p:txBody>
      </p:sp>
      <p:sp>
        <p:nvSpPr>
          <p:cNvPr id="5" name="Slide Number Placeholder 4"/>
          <p:cNvSpPr>
            <a:spLocks noGrp="1"/>
          </p:cNvSpPr>
          <p:nvPr>
            <p:ph type="sldNum" sz="quarter" idx="12"/>
          </p:nvPr>
        </p:nvSpPr>
        <p:spPr/>
        <p:txBody>
          <a:bodyPr/>
          <a:lstStyle/>
          <a:p>
            <a:fld id="{D2DB48A1-B5F2-D944-9563-BD7B04ADBA09}" type="slidenum">
              <a:rPr lang="en-US" smtClean="0"/>
              <a:t>47</a:t>
            </a:fld>
            <a:endParaRPr lang="en-US"/>
          </a:p>
        </p:txBody>
      </p:sp>
      <p:sp>
        <p:nvSpPr>
          <p:cNvPr id="6" name="Title 5"/>
          <p:cNvSpPr>
            <a:spLocks noGrp="1"/>
          </p:cNvSpPr>
          <p:nvPr>
            <p:ph type="title"/>
          </p:nvPr>
        </p:nvSpPr>
        <p:spPr/>
        <p:txBody>
          <a:bodyPr/>
          <a:lstStyle/>
          <a:p>
            <a:r>
              <a:rPr lang="en-US" dirty="0"/>
              <a:t>Threads</a:t>
            </a:r>
          </a:p>
        </p:txBody>
      </p:sp>
    </p:spTree>
    <p:extLst>
      <p:ext uri="{BB962C8B-B14F-4D97-AF65-F5344CB8AC3E}">
        <p14:creationId xmlns:p14="http://schemas.microsoft.com/office/powerpoint/2010/main" val="19452338"/>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48</a:t>
            </a:fld>
            <a:endParaRPr lang="en-US"/>
          </a:p>
        </p:txBody>
      </p:sp>
      <p:sp>
        <p:nvSpPr>
          <p:cNvPr id="6" name="Title 5"/>
          <p:cNvSpPr>
            <a:spLocks noGrp="1"/>
          </p:cNvSpPr>
          <p:nvPr>
            <p:ph type="title"/>
          </p:nvPr>
        </p:nvSpPr>
        <p:spPr/>
        <p:txBody>
          <a:bodyPr/>
          <a:lstStyle/>
          <a:p>
            <a:r>
              <a:rPr lang="en-US" dirty="0"/>
              <a:t>Thread Usage (1)</a:t>
            </a:r>
            <a:br>
              <a:rPr lang="en-US" dirty="0"/>
            </a:br>
            <a:endParaRPr lang="en-US" dirty="0"/>
          </a:p>
        </p:txBody>
      </p:sp>
      <p:pic>
        <p:nvPicPr>
          <p:cNvPr id="7" name="Picture 6" descr="D:\b\b4\IBM\0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1466850"/>
            <a:ext cx="7505700"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2-7. A word processor with three threads.</a:t>
            </a:r>
          </a:p>
        </p:txBody>
      </p:sp>
    </p:spTree>
    <p:extLst>
      <p:ext uri="{BB962C8B-B14F-4D97-AF65-F5344CB8AC3E}">
        <p14:creationId xmlns:p14="http://schemas.microsoft.com/office/powerpoint/2010/main" val="51793042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49</a:t>
            </a:fld>
            <a:endParaRPr lang="en-US"/>
          </a:p>
        </p:txBody>
      </p:sp>
      <p:sp>
        <p:nvSpPr>
          <p:cNvPr id="6" name="Title 5"/>
          <p:cNvSpPr>
            <a:spLocks noGrp="1"/>
          </p:cNvSpPr>
          <p:nvPr>
            <p:ph type="title"/>
          </p:nvPr>
        </p:nvSpPr>
        <p:spPr/>
        <p:txBody>
          <a:bodyPr/>
          <a:lstStyle/>
          <a:p>
            <a:r>
              <a:rPr lang="en-US" dirty="0"/>
              <a:t>Thread Usage (2)</a:t>
            </a:r>
            <a:br>
              <a:rPr lang="en-US" dirty="0"/>
            </a:br>
            <a:endParaRPr lang="en-US" dirty="0"/>
          </a:p>
        </p:txBody>
      </p:sp>
      <p:pic>
        <p:nvPicPr>
          <p:cNvPr id="7" name="Picture 6" descr="D:\b\b4\IBM\02-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670" y="1671779"/>
            <a:ext cx="6463486" cy="4284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883840"/>
            <a:ext cx="9144000" cy="522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2-8. A multithreaded Web server.</a:t>
            </a:r>
          </a:p>
        </p:txBody>
      </p:sp>
    </p:spTree>
    <p:extLst>
      <p:ext uri="{BB962C8B-B14F-4D97-AF65-F5344CB8AC3E}">
        <p14:creationId xmlns:p14="http://schemas.microsoft.com/office/powerpoint/2010/main" val="11053812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nSpc>
                <a:spcPct val="150000"/>
              </a:lnSpc>
            </a:pPr>
            <a:r>
              <a:rPr lang="en-US" dirty="0"/>
              <a:t>A top-down view: OS as providing abstractions</a:t>
            </a:r>
          </a:p>
          <a:p>
            <a:pPr>
              <a:lnSpc>
                <a:spcPct val="150000"/>
              </a:lnSpc>
            </a:pPr>
            <a:r>
              <a:rPr lang="en-US" dirty="0"/>
              <a:t>A bottom-up view: OS manages all the pieces of resources</a:t>
            </a:r>
          </a:p>
          <a:p>
            <a:pPr lvl="1">
              <a:lnSpc>
                <a:spcPct val="150000"/>
              </a:lnSpc>
            </a:pPr>
            <a:r>
              <a:rPr lang="en-US" dirty="0"/>
              <a:t>Processors, memories, timers, disks, networks, printers, etc.</a:t>
            </a:r>
          </a:p>
          <a:p>
            <a:pPr lvl="1">
              <a:lnSpc>
                <a:spcPct val="150000"/>
              </a:lnSpc>
            </a:pPr>
            <a:r>
              <a:rPr lang="en-US" dirty="0">
                <a:solidFill>
                  <a:srgbClr val="0000FF"/>
                </a:solidFill>
              </a:rPr>
              <a:t>Provide an orderly and controlled allocation for competing apps</a:t>
            </a:r>
          </a:p>
          <a:p>
            <a:pPr lvl="1">
              <a:lnSpc>
                <a:spcPct val="150000"/>
              </a:lnSpc>
            </a:pPr>
            <a:r>
              <a:rPr lang="en-US" dirty="0"/>
              <a:t>E.g. a printer shared by multiple programs</a:t>
            </a:r>
          </a:p>
          <a:p>
            <a:pPr lvl="1">
              <a:lnSpc>
                <a:spcPct val="150000"/>
              </a:lnSpc>
            </a:pPr>
            <a:r>
              <a:rPr lang="en-US" dirty="0"/>
              <a:t>E.g. memory and disks shared by multiple users</a:t>
            </a:r>
          </a:p>
          <a:p>
            <a:endParaRPr lang="en-US" dirty="0"/>
          </a:p>
        </p:txBody>
      </p:sp>
      <p:sp>
        <p:nvSpPr>
          <p:cNvPr id="4" name="Slide Number Placeholder 3"/>
          <p:cNvSpPr>
            <a:spLocks noGrp="1"/>
          </p:cNvSpPr>
          <p:nvPr>
            <p:ph type="sldNum" sz="quarter" idx="12"/>
          </p:nvPr>
        </p:nvSpPr>
        <p:spPr/>
        <p:txBody>
          <a:bodyPr/>
          <a:lstStyle/>
          <a:p>
            <a:fld id="{D2DB48A1-B5F2-D944-9563-BD7B04ADBA09}" type="slidenum">
              <a:rPr lang="en-US" smtClean="0"/>
              <a:t>5</a:t>
            </a:fld>
            <a:endParaRPr lang="en-US"/>
          </a:p>
        </p:txBody>
      </p:sp>
      <p:sp>
        <p:nvSpPr>
          <p:cNvPr id="5" name="Title 4"/>
          <p:cNvSpPr>
            <a:spLocks noGrp="1"/>
          </p:cNvSpPr>
          <p:nvPr>
            <p:ph type="title"/>
          </p:nvPr>
        </p:nvSpPr>
        <p:spPr/>
        <p:txBody>
          <a:bodyPr/>
          <a:lstStyle/>
          <a:p>
            <a:r>
              <a:rPr lang="en-US" dirty="0"/>
              <a:t>Operating System as a Resource Manager (1)</a:t>
            </a:r>
            <a:br>
              <a:rPr lang="en-US" dirty="0"/>
            </a:br>
            <a:endParaRPr lang="en-US" dirty="0"/>
          </a:p>
        </p:txBody>
      </p:sp>
    </p:spTree>
    <p:extLst>
      <p:ext uri="{BB962C8B-B14F-4D97-AF65-F5344CB8AC3E}">
        <p14:creationId xmlns:p14="http://schemas.microsoft.com/office/powerpoint/2010/main" val="1227546131"/>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50</a:t>
            </a:fld>
            <a:endParaRPr lang="en-US"/>
          </a:p>
        </p:txBody>
      </p:sp>
      <p:sp>
        <p:nvSpPr>
          <p:cNvPr id="6" name="Title 5"/>
          <p:cNvSpPr>
            <a:spLocks noGrp="1"/>
          </p:cNvSpPr>
          <p:nvPr>
            <p:ph type="title"/>
          </p:nvPr>
        </p:nvSpPr>
        <p:spPr/>
        <p:txBody>
          <a:bodyPr/>
          <a:lstStyle/>
          <a:p>
            <a:r>
              <a:rPr lang="en-US" dirty="0"/>
              <a:t>Thread Usage (3)</a:t>
            </a:r>
            <a:br>
              <a:rPr lang="en-US" dirty="0"/>
            </a:br>
            <a:endParaRPr lang="en-US" dirty="0"/>
          </a:p>
        </p:txBody>
      </p:sp>
      <p:pic>
        <p:nvPicPr>
          <p:cNvPr id="7" name="Picture 7" descr="D:\b\b4\IBM\02-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2185989"/>
            <a:ext cx="8883650" cy="237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2-9. A rough outline of the code for Fig. 2-8. (a) Dispatcher thread. (b) Worker thread.</a:t>
            </a:r>
          </a:p>
        </p:txBody>
      </p:sp>
    </p:spTree>
    <p:extLst>
      <p:ext uri="{BB962C8B-B14F-4D97-AF65-F5344CB8AC3E}">
        <p14:creationId xmlns:p14="http://schemas.microsoft.com/office/powerpoint/2010/main" val="83734580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Ways of implementing threads</a:t>
            </a:r>
          </a:p>
          <a:p>
            <a:endParaRPr lang="en-US" dirty="0"/>
          </a:p>
          <a:p>
            <a:r>
              <a:rPr lang="en-US" dirty="0"/>
              <a:t>In user space</a:t>
            </a:r>
          </a:p>
          <a:p>
            <a:r>
              <a:rPr lang="en-US" dirty="0"/>
              <a:t>In kernel</a:t>
            </a:r>
          </a:p>
          <a:p>
            <a:endParaRPr lang="en-US" dirty="0"/>
          </a:p>
          <a:p>
            <a:r>
              <a:rPr lang="en-US" dirty="0"/>
              <a:t>Advantages, disadvantages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51</a:t>
            </a:fld>
            <a:endParaRPr lang="en-US"/>
          </a:p>
        </p:txBody>
      </p:sp>
      <p:sp>
        <p:nvSpPr>
          <p:cNvPr id="6" name="Title 5"/>
          <p:cNvSpPr>
            <a:spLocks noGrp="1"/>
          </p:cNvSpPr>
          <p:nvPr>
            <p:ph type="title"/>
          </p:nvPr>
        </p:nvSpPr>
        <p:spPr/>
        <p:txBody>
          <a:bodyPr/>
          <a:lstStyle/>
          <a:p>
            <a:r>
              <a:rPr lang="en-US" dirty="0"/>
              <a:t>Implementation of Threads</a:t>
            </a:r>
          </a:p>
        </p:txBody>
      </p:sp>
    </p:spTree>
    <p:extLst>
      <p:ext uri="{BB962C8B-B14F-4D97-AF65-F5344CB8AC3E}">
        <p14:creationId xmlns:p14="http://schemas.microsoft.com/office/powerpoint/2010/main" val="814655520"/>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user space</a:t>
            </a:r>
          </a:p>
          <a:p>
            <a:endParaRPr lang="en-US" dirty="0"/>
          </a:p>
          <a:p>
            <a:r>
              <a:rPr lang="en-US" dirty="0"/>
              <a:t>Entirely in user space, kernel knows nothing</a:t>
            </a:r>
          </a:p>
          <a:p>
            <a:r>
              <a:rPr lang="en-US" dirty="0"/>
              <a:t>Kernel manages ordinary single-threaded processes</a:t>
            </a:r>
          </a:p>
          <a:p>
            <a:r>
              <a:rPr lang="en-US" dirty="0"/>
              <a:t>User-level threads can be implemented on an operating system that does not support threads (in kernel)</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52</a:t>
            </a:fld>
            <a:endParaRPr lang="en-US"/>
          </a:p>
        </p:txBody>
      </p:sp>
      <p:sp>
        <p:nvSpPr>
          <p:cNvPr id="6" name="Title 5"/>
          <p:cNvSpPr>
            <a:spLocks noGrp="1"/>
          </p:cNvSpPr>
          <p:nvPr>
            <p:ph type="title"/>
          </p:nvPr>
        </p:nvSpPr>
        <p:spPr/>
        <p:txBody>
          <a:bodyPr/>
          <a:lstStyle/>
          <a:p>
            <a:r>
              <a:rPr lang="en-US" dirty="0"/>
              <a:t>Implementing Threads in User Space (1)</a:t>
            </a:r>
          </a:p>
        </p:txBody>
      </p:sp>
    </p:spTree>
    <p:extLst>
      <p:ext uri="{BB962C8B-B14F-4D97-AF65-F5344CB8AC3E}">
        <p14:creationId xmlns:p14="http://schemas.microsoft.com/office/powerpoint/2010/main" val="170707501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53</a:t>
            </a:fld>
            <a:endParaRPr lang="en-US"/>
          </a:p>
        </p:txBody>
      </p:sp>
      <p:sp>
        <p:nvSpPr>
          <p:cNvPr id="6" name="Title 5"/>
          <p:cNvSpPr>
            <a:spLocks noGrp="1"/>
          </p:cNvSpPr>
          <p:nvPr>
            <p:ph type="title"/>
          </p:nvPr>
        </p:nvSpPr>
        <p:spPr/>
        <p:txBody>
          <a:bodyPr/>
          <a:lstStyle/>
          <a:p>
            <a:r>
              <a:rPr lang="en-US" dirty="0"/>
              <a:t>Implementing Threads in User Space (2)</a:t>
            </a:r>
            <a:br>
              <a:rPr lang="en-US" dirty="0"/>
            </a:br>
            <a:endParaRPr lang="en-US" dirty="0"/>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r="43457"/>
          <a:stretch/>
        </p:blipFill>
        <p:spPr bwMode="auto">
          <a:xfrm>
            <a:off x="4167188" y="1724025"/>
            <a:ext cx="3910012"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2-16. (a) A user-level threads package</a:t>
            </a:r>
          </a:p>
        </p:txBody>
      </p:sp>
    </p:spTree>
    <p:extLst>
      <p:ext uri="{BB962C8B-B14F-4D97-AF65-F5344CB8AC3E}">
        <p14:creationId xmlns:p14="http://schemas.microsoft.com/office/powerpoint/2010/main" val="42825318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Advantages</a:t>
            </a:r>
          </a:p>
          <a:p>
            <a:pPr lvl="1"/>
            <a:r>
              <a:rPr lang="en-US" dirty="0"/>
              <a:t>Fast thread switching than trapping to the kernel (an order of magnitude faster normally)</a:t>
            </a:r>
          </a:p>
          <a:p>
            <a:pPr lvl="1"/>
            <a:r>
              <a:rPr lang="en-US" dirty="0"/>
              <a:t>Each process can have its own customized scheduling algorithm</a:t>
            </a:r>
          </a:p>
          <a:p>
            <a:r>
              <a:rPr lang="en-US" dirty="0"/>
              <a:t>Disadvantages</a:t>
            </a:r>
          </a:p>
          <a:p>
            <a:pPr lvl="1"/>
            <a:r>
              <a:rPr lang="en-US" dirty="0"/>
              <a:t>Blocking system calls</a:t>
            </a:r>
          </a:p>
          <a:p>
            <a:pPr lvl="1"/>
            <a:r>
              <a:rPr lang="en-US" dirty="0"/>
              <a:t>Page faults (detailed discussion when studying chapter 3)</a:t>
            </a:r>
          </a:p>
          <a:p>
            <a:pPr lvl="1"/>
            <a:r>
              <a:rPr lang="en-US" dirty="0"/>
              <a:t>Limited performance gain (system calls block threads)</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54</a:t>
            </a:fld>
            <a:endParaRPr lang="en-US"/>
          </a:p>
        </p:txBody>
      </p:sp>
      <p:sp>
        <p:nvSpPr>
          <p:cNvPr id="6" name="Title 5"/>
          <p:cNvSpPr>
            <a:spLocks noGrp="1"/>
          </p:cNvSpPr>
          <p:nvPr>
            <p:ph type="title"/>
          </p:nvPr>
        </p:nvSpPr>
        <p:spPr/>
        <p:txBody>
          <a:bodyPr/>
          <a:lstStyle/>
          <a:p>
            <a:r>
              <a:rPr lang="en-US" dirty="0"/>
              <a:t>Implementing Threads in User Space (3)</a:t>
            </a:r>
            <a:br>
              <a:rPr lang="en-US" dirty="0"/>
            </a:br>
            <a:endParaRPr lang="en-US" dirty="0"/>
          </a:p>
        </p:txBody>
      </p:sp>
    </p:spTree>
    <p:extLst>
      <p:ext uri="{BB962C8B-B14F-4D97-AF65-F5344CB8AC3E}">
        <p14:creationId xmlns:p14="http://schemas.microsoft.com/office/powerpoint/2010/main" val="143357919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kernel space</a:t>
            </a:r>
          </a:p>
          <a:p>
            <a:endParaRPr lang="en-US" dirty="0"/>
          </a:p>
          <a:p>
            <a:r>
              <a:rPr lang="en-US" dirty="0"/>
              <a:t>No run-time system and thread table needed in each process</a:t>
            </a:r>
          </a:p>
          <a:p>
            <a:r>
              <a:rPr lang="en-US" dirty="0"/>
              <a:t>Kernel manages a thread table keeping track of threads</a:t>
            </a:r>
          </a:p>
          <a:p>
            <a:r>
              <a:rPr lang="en-US" dirty="0"/>
              <a:t>Thread table holds the same info as with user-level threads</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55</a:t>
            </a:fld>
            <a:endParaRPr lang="en-US"/>
          </a:p>
        </p:txBody>
      </p:sp>
      <p:sp>
        <p:nvSpPr>
          <p:cNvPr id="6" name="Title 5"/>
          <p:cNvSpPr>
            <a:spLocks noGrp="1"/>
          </p:cNvSpPr>
          <p:nvPr>
            <p:ph type="title"/>
          </p:nvPr>
        </p:nvSpPr>
        <p:spPr/>
        <p:txBody>
          <a:bodyPr/>
          <a:lstStyle/>
          <a:p>
            <a:r>
              <a:rPr lang="en-US" dirty="0"/>
              <a:t>Implementing Threads in Kernel Space (1)</a:t>
            </a:r>
          </a:p>
        </p:txBody>
      </p:sp>
    </p:spTree>
    <p:extLst>
      <p:ext uri="{BB962C8B-B14F-4D97-AF65-F5344CB8AC3E}">
        <p14:creationId xmlns:p14="http://schemas.microsoft.com/office/powerpoint/2010/main" val="178879841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56</a:t>
            </a:fld>
            <a:endParaRPr lang="en-US"/>
          </a:p>
        </p:txBody>
      </p:sp>
      <p:sp>
        <p:nvSpPr>
          <p:cNvPr id="6" name="Title 5"/>
          <p:cNvSpPr>
            <a:spLocks noGrp="1"/>
          </p:cNvSpPr>
          <p:nvPr>
            <p:ph type="title"/>
          </p:nvPr>
        </p:nvSpPr>
        <p:spPr/>
        <p:txBody>
          <a:bodyPr/>
          <a:lstStyle/>
          <a:p>
            <a:r>
              <a:rPr lang="en-US" dirty="0"/>
              <a:t>Implementing Threads in Kernel Space (2)</a:t>
            </a:r>
          </a:p>
        </p:txBody>
      </p:sp>
      <p:pic>
        <p:nvPicPr>
          <p:cNvPr id="7" name="Picture 6" descr="D:\b\b4\IBM\02-16.jpg"/>
          <p:cNvPicPr>
            <a:picLocks noChangeAspect="1" noChangeArrowheads="1"/>
          </p:cNvPicPr>
          <p:nvPr/>
        </p:nvPicPr>
        <p:blipFill rotWithShape="1">
          <a:blip r:embed="rId2">
            <a:extLst>
              <a:ext uri="{28A0092B-C50C-407E-A947-70E740481C1C}">
                <a14:useLocalDpi xmlns:a14="http://schemas.microsoft.com/office/drawing/2010/main" val="0"/>
              </a:ext>
            </a:extLst>
          </a:blip>
          <a:srcRect l="56084"/>
          <a:stretch/>
        </p:blipFill>
        <p:spPr bwMode="auto">
          <a:xfrm>
            <a:off x="4402666" y="1724025"/>
            <a:ext cx="3036888" cy="327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2-16. (b) A threads package managed by the kernel.</a:t>
            </a:r>
          </a:p>
        </p:txBody>
      </p:sp>
    </p:spTree>
    <p:extLst>
      <p:ext uri="{BB962C8B-B14F-4D97-AF65-F5344CB8AC3E}">
        <p14:creationId xmlns:p14="http://schemas.microsoft.com/office/powerpoint/2010/main" val="171130251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Advantages</a:t>
            </a:r>
          </a:p>
          <a:p>
            <a:pPr lvl="1"/>
            <a:r>
              <a:rPr lang="en-US" dirty="0"/>
              <a:t>When a thread blocks, the kernel can schedule another thread from the same process (if ready) or a thread from a different process to run</a:t>
            </a:r>
          </a:p>
          <a:p>
            <a:pPr lvl="1"/>
            <a:r>
              <a:rPr lang="en-US" dirty="0"/>
              <a:t>No new </a:t>
            </a:r>
            <a:r>
              <a:rPr lang="en-US" dirty="0" err="1"/>
              <a:t>nonblocking</a:t>
            </a:r>
            <a:r>
              <a:rPr lang="en-US" dirty="0"/>
              <a:t> system calls required (including dealing with page faults)</a:t>
            </a:r>
          </a:p>
          <a:p>
            <a:pPr lvl="1"/>
            <a:r>
              <a:rPr lang="en-US" dirty="0"/>
              <a:t>Performance gain</a:t>
            </a:r>
          </a:p>
          <a:p>
            <a:r>
              <a:rPr lang="en-US" dirty="0"/>
              <a:t>Disadvantages</a:t>
            </a:r>
          </a:p>
          <a:p>
            <a:pPr lvl="1"/>
            <a:r>
              <a:rPr lang="en-US" dirty="0"/>
              <a:t>Higher cost of creating/destroying threads (system calls)</a:t>
            </a:r>
          </a:p>
        </p:txBody>
      </p:sp>
      <p:sp>
        <p:nvSpPr>
          <p:cNvPr id="5" name="Slide Number Placeholder 4"/>
          <p:cNvSpPr>
            <a:spLocks noGrp="1"/>
          </p:cNvSpPr>
          <p:nvPr>
            <p:ph type="sldNum" sz="quarter" idx="12"/>
          </p:nvPr>
        </p:nvSpPr>
        <p:spPr/>
        <p:txBody>
          <a:bodyPr/>
          <a:lstStyle/>
          <a:p>
            <a:fld id="{D2DB48A1-B5F2-D944-9563-BD7B04ADBA09}" type="slidenum">
              <a:rPr lang="en-US" smtClean="0"/>
              <a:t>57</a:t>
            </a:fld>
            <a:endParaRPr lang="en-US"/>
          </a:p>
        </p:txBody>
      </p:sp>
      <p:sp>
        <p:nvSpPr>
          <p:cNvPr id="6" name="Title 5"/>
          <p:cNvSpPr>
            <a:spLocks noGrp="1"/>
          </p:cNvSpPr>
          <p:nvPr>
            <p:ph type="title"/>
          </p:nvPr>
        </p:nvSpPr>
        <p:spPr/>
        <p:txBody>
          <a:bodyPr/>
          <a:lstStyle/>
          <a:p>
            <a:r>
              <a:rPr lang="en-US" dirty="0"/>
              <a:t>Implementing Threads in Kernel Space (3)</a:t>
            </a:r>
          </a:p>
        </p:txBody>
      </p:sp>
    </p:spTree>
    <p:extLst>
      <p:ext uri="{BB962C8B-B14F-4D97-AF65-F5344CB8AC3E}">
        <p14:creationId xmlns:p14="http://schemas.microsoft.com/office/powerpoint/2010/main" val="612918948"/>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InterProcess</a:t>
            </a:r>
            <a:r>
              <a:rPr lang="en-US" dirty="0"/>
              <a:t> Communication (IPC)</a:t>
            </a:r>
          </a:p>
          <a:p>
            <a:endParaRPr lang="en-US" dirty="0"/>
          </a:p>
          <a:p>
            <a:r>
              <a:rPr lang="en-US" dirty="0"/>
              <a:t>How one process passes information to another</a:t>
            </a:r>
          </a:p>
          <a:p>
            <a:r>
              <a:rPr lang="en-US" dirty="0"/>
              <a:t>How to avoid conflicts/contention </a:t>
            </a:r>
          </a:p>
          <a:p>
            <a:r>
              <a:rPr lang="en-US" dirty="0"/>
              <a:t>How to ensure proper sequencing when dependencies are present</a:t>
            </a:r>
          </a:p>
          <a:p>
            <a:endParaRPr lang="en-US" dirty="0"/>
          </a:p>
          <a:p>
            <a:r>
              <a:rPr lang="en-US" dirty="0"/>
              <a:t>Apply to threads too (though threads share the address space and data naturally)</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58</a:t>
            </a:fld>
            <a:endParaRPr lang="en-US"/>
          </a:p>
        </p:txBody>
      </p:sp>
      <p:sp>
        <p:nvSpPr>
          <p:cNvPr id="6" name="Title 5"/>
          <p:cNvSpPr>
            <a:spLocks noGrp="1"/>
          </p:cNvSpPr>
          <p:nvPr>
            <p:ph type="title"/>
          </p:nvPr>
        </p:nvSpPr>
        <p:spPr/>
        <p:txBody>
          <a:bodyPr/>
          <a:lstStyle/>
          <a:p>
            <a:r>
              <a:rPr lang="en-US" dirty="0" err="1"/>
              <a:t>Interprocess</a:t>
            </a:r>
            <a:r>
              <a:rPr lang="en-US" dirty="0"/>
              <a:t> Communication</a:t>
            </a:r>
          </a:p>
        </p:txBody>
      </p:sp>
    </p:spTree>
    <p:extLst>
      <p:ext uri="{BB962C8B-B14F-4D97-AF65-F5344CB8AC3E}">
        <p14:creationId xmlns:p14="http://schemas.microsoft.com/office/powerpoint/2010/main" val="1292513890"/>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3268133" cy="4783914"/>
          </a:xfrm>
        </p:spPr>
        <p:txBody>
          <a:bodyPr/>
          <a:lstStyle/>
          <a:p>
            <a:r>
              <a:rPr lang="en-US" dirty="0"/>
              <a:t>In IPC, where two or more processes read/write some shared data, if the final result depends on who runs precisely when, such a situation is called </a:t>
            </a:r>
            <a:r>
              <a:rPr lang="en-US" dirty="0">
                <a:solidFill>
                  <a:srgbClr val="0000FF"/>
                </a:solidFill>
              </a:rPr>
              <a:t>race conditions</a:t>
            </a:r>
          </a:p>
        </p:txBody>
      </p:sp>
      <p:sp>
        <p:nvSpPr>
          <p:cNvPr id="5" name="Slide Number Placeholder 4"/>
          <p:cNvSpPr>
            <a:spLocks noGrp="1"/>
          </p:cNvSpPr>
          <p:nvPr>
            <p:ph type="sldNum" sz="quarter" idx="12"/>
          </p:nvPr>
        </p:nvSpPr>
        <p:spPr/>
        <p:txBody>
          <a:bodyPr/>
          <a:lstStyle/>
          <a:p>
            <a:fld id="{D2DB48A1-B5F2-D944-9563-BD7B04ADBA09}" type="slidenum">
              <a:rPr lang="en-US" smtClean="0"/>
              <a:t>59</a:t>
            </a:fld>
            <a:endParaRPr lang="en-US"/>
          </a:p>
        </p:txBody>
      </p:sp>
      <p:sp>
        <p:nvSpPr>
          <p:cNvPr id="6" name="Title 5"/>
          <p:cNvSpPr>
            <a:spLocks noGrp="1"/>
          </p:cNvSpPr>
          <p:nvPr>
            <p:ph type="title"/>
          </p:nvPr>
        </p:nvSpPr>
        <p:spPr/>
        <p:txBody>
          <a:bodyPr/>
          <a:lstStyle/>
          <a:p>
            <a:r>
              <a:rPr lang="en-US" dirty="0"/>
              <a:t>Race Conditions</a:t>
            </a:r>
            <a:br>
              <a:rPr lang="en-US" dirty="0"/>
            </a:br>
            <a:endParaRPr lang="en-US" dirty="0"/>
          </a:p>
        </p:txBody>
      </p:sp>
      <p:pic>
        <p:nvPicPr>
          <p:cNvPr id="7"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957" y="1600201"/>
            <a:ext cx="4633295" cy="340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5249334" y="5223932"/>
            <a:ext cx="541866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defRPr/>
            </a:pPr>
            <a:r>
              <a:rPr lang="en-US" sz="2000" dirty="0"/>
              <a:t>Figure 2-21. Two processes want to access </a:t>
            </a:r>
            <a:br>
              <a:rPr lang="en-US" sz="2000" dirty="0"/>
            </a:br>
            <a:r>
              <a:rPr lang="en-US" sz="2000" dirty="0"/>
              <a:t>shared memory at the same time.</a:t>
            </a:r>
          </a:p>
        </p:txBody>
      </p:sp>
    </p:spTree>
    <p:extLst>
      <p:ext uri="{BB962C8B-B14F-4D97-AF65-F5344CB8AC3E}">
        <p14:creationId xmlns:p14="http://schemas.microsoft.com/office/powerpoint/2010/main" val="5044861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a:t>Managing and sharing (</a:t>
            </a:r>
            <a:r>
              <a:rPr lang="en-US" dirty="0">
                <a:solidFill>
                  <a:srgbClr val="0000FF"/>
                </a:solidFill>
              </a:rPr>
              <a:t>multiplexing</a:t>
            </a:r>
            <a:r>
              <a:rPr lang="en-US" dirty="0"/>
              <a:t>) resources in two different ways</a:t>
            </a:r>
          </a:p>
          <a:p>
            <a:pPr>
              <a:lnSpc>
                <a:spcPct val="150000"/>
              </a:lnSpc>
            </a:pPr>
            <a:r>
              <a:rPr lang="en-US" dirty="0"/>
              <a:t>In time – </a:t>
            </a:r>
            <a:r>
              <a:rPr lang="en-US" dirty="0">
                <a:solidFill>
                  <a:srgbClr val="0000FF"/>
                </a:solidFill>
              </a:rPr>
              <a:t>time multiplexing</a:t>
            </a:r>
          </a:p>
          <a:p>
            <a:pPr lvl="1">
              <a:lnSpc>
                <a:spcPct val="150000"/>
              </a:lnSpc>
            </a:pPr>
            <a:r>
              <a:rPr lang="en-US" dirty="0"/>
              <a:t>Multiple programs share a single CPU</a:t>
            </a:r>
          </a:p>
          <a:p>
            <a:pPr>
              <a:lnSpc>
                <a:spcPct val="150000"/>
              </a:lnSpc>
            </a:pPr>
            <a:r>
              <a:rPr lang="en-US" dirty="0"/>
              <a:t>In space – </a:t>
            </a:r>
            <a:r>
              <a:rPr lang="en-US" dirty="0">
                <a:solidFill>
                  <a:srgbClr val="0000FF"/>
                </a:solidFill>
              </a:rPr>
              <a:t>space multiplexing</a:t>
            </a:r>
          </a:p>
          <a:p>
            <a:pPr lvl="1">
              <a:lnSpc>
                <a:spcPct val="150000"/>
              </a:lnSpc>
            </a:pPr>
            <a:r>
              <a:rPr lang="en-US" dirty="0"/>
              <a:t>Main memory and hard disks shared by multiple programs/users</a:t>
            </a:r>
          </a:p>
          <a:p>
            <a:pPr>
              <a:lnSpc>
                <a:spcPct val="150000"/>
              </a:lnSpc>
            </a:pP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6</a:t>
            </a:fld>
            <a:endParaRPr lang="en-US"/>
          </a:p>
        </p:txBody>
      </p:sp>
      <p:sp>
        <p:nvSpPr>
          <p:cNvPr id="6" name="Title 5"/>
          <p:cNvSpPr>
            <a:spLocks noGrp="1"/>
          </p:cNvSpPr>
          <p:nvPr>
            <p:ph type="title"/>
          </p:nvPr>
        </p:nvSpPr>
        <p:spPr/>
        <p:txBody>
          <a:bodyPr/>
          <a:lstStyle/>
          <a:p>
            <a:r>
              <a:rPr lang="en-US" dirty="0"/>
              <a:t>Operating System as a Resource Manager (2)</a:t>
            </a:r>
          </a:p>
        </p:txBody>
      </p:sp>
    </p:spTree>
    <p:extLst>
      <p:ext uri="{BB962C8B-B14F-4D97-AF65-F5344CB8AC3E}">
        <p14:creationId xmlns:p14="http://schemas.microsoft.com/office/powerpoint/2010/main" val="49242698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rgbClr val="0000FF"/>
                </a:solidFill>
              </a:rPr>
              <a:t>Mutual exclusion</a:t>
            </a:r>
            <a:r>
              <a:rPr lang="en-US" dirty="0"/>
              <a:t> needed to avoid race conditions</a:t>
            </a:r>
          </a:p>
          <a:p>
            <a:pPr lvl="1"/>
            <a:r>
              <a:rPr lang="en-US" dirty="0"/>
              <a:t>Applies to shared memory, shared files, and shared everything else</a:t>
            </a:r>
          </a:p>
          <a:p>
            <a:endParaRPr lang="en-US" dirty="0"/>
          </a:p>
          <a:p>
            <a:r>
              <a:rPr lang="en-US" dirty="0"/>
              <a:t>Part of the program where shared resources are accessed is called the </a:t>
            </a:r>
            <a:r>
              <a:rPr lang="en-US" dirty="0">
                <a:solidFill>
                  <a:srgbClr val="0000FF"/>
                </a:solidFill>
              </a:rPr>
              <a:t>critical region </a:t>
            </a:r>
            <a:r>
              <a:rPr lang="en-US" dirty="0"/>
              <a:t>or </a:t>
            </a:r>
            <a:r>
              <a:rPr lang="en-US" dirty="0">
                <a:solidFill>
                  <a:srgbClr val="0000FF"/>
                </a:solidFill>
              </a:rPr>
              <a:t>critical section</a:t>
            </a:r>
          </a:p>
          <a:p>
            <a:pPr lvl="1">
              <a:lnSpc>
                <a:spcPct val="120000"/>
              </a:lnSpc>
            </a:pPr>
            <a:r>
              <a:rPr lang="en-US" dirty="0"/>
              <a:t>No two processes may be simultaneously inside their critical regions.</a:t>
            </a:r>
          </a:p>
          <a:p>
            <a:pPr lvl="1">
              <a:lnSpc>
                <a:spcPct val="120000"/>
              </a:lnSpc>
            </a:pPr>
            <a:r>
              <a:rPr lang="en-US" dirty="0"/>
              <a:t>No assumptions may be made about speeds or the number of CPUs.</a:t>
            </a:r>
          </a:p>
          <a:p>
            <a:pPr lvl="1">
              <a:lnSpc>
                <a:spcPct val="120000"/>
              </a:lnSpc>
            </a:pPr>
            <a:r>
              <a:rPr lang="en-US" dirty="0"/>
              <a:t>No process running outside its critical region may block other processes.</a:t>
            </a:r>
          </a:p>
          <a:p>
            <a:pPr lvl="1">
              <a:lnSpc>
                <a:spcPct val="120000"/>
              </a:lnSpc>
            </a:pPr>
            <a:r>
              <a:rPr lang="en-US" dirty="0"/>
              <a:t>No process should have to wait forever to enter its critical region.</a:t>
            </a:r>
          </a:p>
          <a:p>
            <a:pPr marL="0" indent="0">
              <a:buNone/>
            </a:pPr>
            <a:endParaRPr lang="en-US" dirty="0">
              <a:solidFill>
                <a:srgbClr val="0000FF"/>
              </a:solidFill>
            </a:endParaRPr>
          </a:p>
        </p:txBody>
      </p:sp>
      <p:sp>
        <p:nvSpPr>
          <p:cNvPr id="5" name="Slide Number Placeholder 4"/>
          <p:cNvSpPr>
            <a:spLocks noGrp="1"/>
          </p:cNvSpPr>
          <p:nvPr>
            <p:ph type="sldNum" sz="quarter" idx="12"/>
          </p:nvPr>
        </p:nvSpPr>
        <p:spPr/>
        <p:txBody>
          <a:bodyPr/>
          <a:lstStyle/>
          <a:p>
            <a:fld id="{D2DB48A1-B5F2-D944-9563-BD7B04ADBA09}" type="slidenum">
              <a:rPr lang="en-US" smtClean="0"/>
              <a:t>60</a:t>
            </a:fld>
            <a:endParaRPr lang="en-US"/>
          </a:p>
        </p:txBody>
      </p:sp>
      <p:sp>
        <p:nvSpPr>
          <p:cNvPr id="6" name="Title 5"/>
          <p:cNvSpPr>
            <a:spLocks noGrp="1"/>
          </p:cNvSpPr>
          <p:nvPr>
            <p:ph type="title"/>
          </p:nvPr>
        </p:nvSpPr>
        <p:spPr/>
        <p:txBody>
          <a:bodyPr/>
          <a:lstStyle/>
          <a:p>
            <a:r>
              <a:rPr lang="en-US" dirty="0"/>
              <a:t>Critical Regions (1)</a:t>
            </a:r>
            <a:br>
              <a:rPr lang="en-US" dirty="0"/>
            </a:br>
            <a:endParaRPr lang="en-US" dirty="0"/>
          </a:p>
        </p:txBody>
      </p:sp>
    </p:spTree>
    <p:extLst>
      <p:ext uri="{BB962C8B-B14F-4D97-AF65-F5344CB8AC3E}">
        <p14:creationId xmlns:p14="http://schemas.microsoft.com/office/powerpoint/2010/main" val="633519992"/>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61</a:t>
            </a:fld>
            <a:endParaRPr lang="en-US"/>
          </a:p>
        </p:txBody>
      </p:sp>
      <p:sp>
        <p:nvSpPr>
          <p:cNvPr id="6" name="Title 5"/>
          <p:cNvSpPr>
            <a:spLocks noGrp="1"/>
          </p:cNvSpPr>
          <p:nvPr>
            <p:ph type="title"/>
          </p:nvPr>
        </p:nvSpPr>
        <p:spPr/>
        <p:txBody>
          <a:bodyPr/>
          <a:lstStyle/>
          <a:p>
            <a:r>
              <a:rPr lang="en-US" dirty="0"/>
              <a:t>Critical Regions (2)</a:t>
            </a:r>
            <a:br>
              <a:rPr lang="en-US" dirty="0"/>
            </a:br>
            <a:endParaRPr lang="en-US" dirty="0"/>
          </a:p>
        </p:txBody>
      </p:sp>
      <p:pic>
        <p:nvPicPr>
          <p:cNvPr id="7" name="Picture 6" descr="D:\b\b4\IBM\02-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986" y="1984309"/>
            <a:ext cx="7289800" cy="35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2-22. Mutual exclusion using critical regions.</a:t>
            </a:r>
          </a:p>
        </p:txBody>
      </p:sp>
    </p:spTree>
    <p:extLst>
      <p:ext uri="{BB962C8B-B14F-4D97-AF65-F5344CB8AC3E}">
        <p14:creationId xmlns:p14="http://schemas.microsoft.com/office/powerpoint/2010/main" val="1056897762"/>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Proposals for achieving mutual exclusion:</a:t>
            </a:r>
          </a:p>
          <a:p>
            <a:pPr marL="0" indent="0">
              <a:buNone/>
            </a:pPr>
            <a:endParaRPr lang="en-US" dirty="0"/>
          </a:p>
          <a:p>
            <a:r>
              <a:rPr lang="en-US" dirty="0"/>
              <a:t>Disabling interrupts (</a:t>
            </a:r>
            <a:r>
              <a:rPr lang="en-US" sz="1400" dirty="0"/>
              <a:t>doesn’t work for multicore chips. Why?</a:t>
            </a:r>
            <a:r>
              <a:rPr lang="en-US" dirty="0"/>
              <a:t>)</a:t>
            </a:r>
          </a:p>
          <a:p>
            <a:r>
              <a:rPr lang="en-US" dirty="0"/>
              <a:t>Lock variables (</a:t>
            </a:r>
            <a:r>
              <a:rPr lang="en-US" sz="1400" dirty="0"/>
              <a:t>set the lock variable to 1 when after entering. What problem?</a:t>
            </a:r>
            <a:r>
              <a:rPr lang="en-US" dirty="0"/>
              <a:t>)</a:t>
            </a:r>
          </a:p>
          <a:p>
            <a:r>
              <a:rPr lang="en-US" dirty="0"/>
              <a:t>Strict alternation</a:t>
            </a:r>
          </a:p>
          <a:p>
            <a:r>
              <a:rPr lang="en-US" dirty="0"/>
              <a:t>Peterson's solution</a:t>
            </a:r>
          </a:p>
          <a:p>
            <a:r>
              <a:rPr lang="en-US" dirty="0"/>
              <a:t>The TSL/XCHG instruction</a:t>
            </a:r>
          </a:p>
        </p:txBody>
      </p:sp>
      <p:sp>
        <p:nvSpPr>
          <p:cNvPr id="5" name="Slide Number Placeholder 4"/>
          <p:cNvSpPr>
            <a:spLocks noGrp="1"/>
          </p:cNvSpPr>
          <p:nvPr>
            <p:ph type="sldNum" sz="quarter" idx="12"/>
          </p:nvPr>
        </p:nvSpPr>
        <p:spPr/>
        <p:txBody>
          <a:bodyPr/>
          <a:lstStyle/>
          <a:p>
            <a:fld id="{D2DB48A1-B5F2-D944-9563-BD7B04ADBA09}" type="slidenum">
              <a:rPr lang="en-US" smtClean="0"/>
              <a:t>62</a:t>
            </a:fld>
            <a:endParaRPr lang="en-US"/>
          </a:p>
        </p:txBody>
      </p:sp>
      <p:sp>
        <p:nvSpPr>
          <p:cNvPr id="6" name="Title 5"/>
          <p:cNvSpPr>
            <a:spLocks noGrp="1"/>
          </p:cNvSpPr>
          <p:nvPr>
            <p:ph type="title"/>
          </p:nvPr>
        </p:nvSpPr>
        <p:spPr/>
        <p:txBody>
          <a:bodyPr/>
          <a:lstStyle/>
          <a:p>
            <a:r>
              <a:rPr lang="en-US" dirty="0"/>
              <a:t>Mutual Exclusion with Busy Waiting</a:t>
            </a:r>
            <a:br>
              <a:rPr lang="en-US" dirty="0"/>
            </a:br>
            <a:endParaRPr lang="en-US" dirty="0"/>
          </a:p>
        </p:txBody>
      </p:sp>
    </p:spTree>
    <p:extLst>
      <p:ext uri="{BB962C8B-B14F-4D97-AF65-F5344CB8AC3E}">
        <p14:creationId xmlns:p14="http://schemas.microsoft.com/office/powerpoint/2010/main" val="1443441597"/>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63</a:t>
            </a:fld>
            <a:endParaRPr lang="en-US"/>
          </a:p>
        </p:txBody>
      </p:sp>
      <p:sp>
        <p:nvSpPr>
          <p:cNvPr id="6" name="Title 5"/>
          <p:cNvSpPr>
            <a:spLocks noGrp="1"/>
          </p:cNvSpPr>
          <p:nvPr>
            <p:ph type="title"/>
          </p:nvPr>
        </p:nvSpPr>
        <p:spPr/>
        <p:txBody>
          <a:bodyPr/>
          <a:lstStyle/>
          <a:p>
            <a:r>
              <a:rPr lang="en-US" dirty="0"/>
              <a:t>Strict Alternation</a:t>
            </a:r>
            <a:br>
              <a:rPr lang="en-US" dirty="0"/>
            </a:br>
            <a:endParaRPr lang="en-US" dirty="0"/>
          </a:p>
        </p:txBody>
      </p:sp>
      <p:pic>
        <p:nvPicPr>
          <p:cNvPr id="7" name="Picture 6" descr="D:\b\b4\IBM\0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946276"/>
            <a:ext cx="86487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373688"/>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2-23. A proposed solution to the critical region problem. </a:t>
            </a:r>
            <a:br>
              <a:rPr lang="en-US" sz="2000" dirty="0"/>
            </a:br>
            <a:r>
              <a:rPr lang="en-US" sz="2000" dirty="0"/>
              <a:t>(a) Process 0. (b) Process 1. In both cases, be sure to note the semicolons terminating the while statements.</a:t>
            </a:r>
          </a:p>
        </p:txBody>
      </p:sp>
      <p:sp>
        <p:nvSpPr>
          <p:cNvPr id="2" name="TextBox 1"/>
          <p:cNvSpPr txBox="1"/>
          <p:nvPr/>
        </p:nvSpPr>
        <p:spPr>
          <a:xfrm>
            <a:off x="8374447" y="4392084"/>
            <a:ext cx="136554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Busy waiting</a:t>
            </a:r>
          </a:p>
          <a:p>
            <a:r>
              <a:rPr lang="en-US" dirty="0"/>
              <a:t>Spin lock</a:t>
            </a:r>
          </a:p>
        </p:txBody>
      </p:sp>
    </p:spTree>
    <p:extLst>
      <p:ext uri="{BB962C8B-B14F-4D97-AF65-F5344CB8AC3E}">
        <p14:creationId xmlns:p14="http://schemas.microsoft.com/office/powerpoint/2010/main" val="2111447895"/>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64</a:t>
            </a:fld>
            <a:endParaRPr lang="en-US"/>
          </a:p>
        </p:txBody>
      </p:sp>
      <p:sp>
        <p:nvSpPr>
          <p:cNvPr id="6" name="Title 5"/>
          <p:cNvSpPr>
            <a:spLocks noGrp="1"/>
          </p:cNvSpPr>
          <p:nvPr>
            <p:ph type="title"/>
          </p:nvPr>
        </p:nvSpPr>
        <p:spPr>
          <a:xfrm>
            <a:off x="1981200" y="531017"/>
            <a:ext cx="8229600" cy="621526"/>
          </a:xfrm>
        </p:spPr>
        <p:txBody>
          <a:bodyPr>
            <a:normAutofit fontScale="90000"/>
          </a:bodyPr>
          <a:lstStyle/>
          <a:p>
            <a:r>
              <a:rPr lang="en-US" dirty="0"/>
              <a:t>Peterson's Solution</a:t>
            </a:r>
            <a:br>
              <a:rPr lang="en-US" dirty="0"/>
            </a:br>
            <a:endParaRPr lang="en-US" dirty="0"/>
          </a:p>
        </p:txBody>
      </p:sp>
      <p:pic>
        <p:nvPicPr>
          <p:cNvPr id="7" name="Picture 6" descr="D:\b\b4\IBM\02-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1246188"/>
            <a:ext cx="6419850" cy="430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2-24. Peterson</a:t>
            </a:r>
            <a:r>
              <a:rPr lang="ja-JP" altLang="en-US" sz="2000" dirty="0"/>
              <a:t>’</a:t>
            </a:r>
            <a:r>
              <a:rPr lang="en-US" sz="2000" dirty="0"/>
              <a:t>s solution for achieving mutual exclusion.</a:t>
            </a:r>
          </a:p>
        </p:txBody>
      </p:sp>
    </p:spTree>
    <p:extLst>
      <p:ext uri="{BB962C8B-B14F-4D97-AF65-F5344CB8AC3E}">
        <p14:creationId xmlns:p14="http://schemas.microsoft.com/office/powerpoint/2010/main" val="1906631160"/>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65</a:t>
            </a:fld>
            <a:endParaRPr lang="en-US"/>
          </a:p>
        </p:txBody>
      </p:sp>
      <p:sp>
        <p:nvSpPr>
          <p:cNvPr id="6" name="Title 5"/>
          <p:cNvSpPr>
            <a:spLocks noGrp="1"/>
          </p:cNvSpPr>
          <p:nvPr>
            <p:ph type="title"/>
          </p:nvPr>
        </p:nvSpPr>
        <p:spPr/>
        <p:txBody>
          <a:bodyPr/>
          <a:lstStyle/>
          <a:p>
            <a:r>
              <a:rPr lang="en-US" dirty="0"/>
              <a:t>The TSL Instruction</a:t>
            </a:r>
          </a:p>
        </p:txBody>
      </p:sp>
      <p:pic>
        <p:nvPicPr>
          <p:cNvPr id="7" name="Picture 6" descr="D:\b\b4\IBM\0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2027239"/>
            <a:ext cx="7531100" cy="240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47308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2-25. Entering and leaving a critical region </a:t>
            </a:r>
            <a:br>
              <a:rPr lang="en-US" sz="2000" dirty="0"/>
            </a:br>
            <a:r>
              <a:rPr lang="en-US" sz="2000" dirty="0"/>
              <a:t>using the TSL instruction.</a:t>
            </a:r>
          </a:p>
        </p:txBody>
      </p:sp>
    </p:spTree>
    <p:extLst>
      <p:ext uri="{BB962C8B-B14F-4D97-AF65-F5344CB8AC3E}">
        <p14:creationId xmlns:p14="http://schemas.microsoft.com/office/powerpoint/2010/main" val="1269676725"/>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66</a:t>
            </a:fld>
            <a:endParaRPr lang="en-US"/>
          </a:p>
        </p:txBody>
      </p:sp>
      <p:sp>
        <p:nvSpPr>
          <p:cNvPr id="6" name="Title 5"/>
          <p:cNvSpPr>
            <a:spLocks noGrp="1"/>
          </p:cNvSpPr>
          <p:nvPr>
            <p:ph type="title"/>
          </p:nvPr>
        </p:nvSpPr>
        <p:spPr/>
        <p:txBody>
          <a:bodyPr/>
          <a:lstStyle/>
          <a:p>
            <a:r>
              <a:rPr lang="en-US" dirty="0"/>
              <a:t>The XCHG Instruction</a:t>
            </a:r>
          </a:p>
        </p:txBody>
      </p:sp>
      <p:pic>
        <p:nvPicPr>
          <p:cNvPr id="7" name="Picture 10" descr="D:\b\b4\IBM\02-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6" y="2144714"/>
            <a:ext cx="8131175" cy="256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30892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2-26. Entering and leaving a critical region </a:t>
            </a:r>
            <a:br>
              <a:rPr lang="en-US" sz="2000" dirty="0"/>
            </a:br>
            <a:r>
              <a:rPr lang="en-US" sz="2000" dirty="0"/>
              <a:t>using the XCHG instruction.</a:t>
            </a:r>
          </a:p>
        </p:txBody>
      </p:sp>
    </p:spTree>
    <p:extLst>
      <p:ext uri="{BB962C8B-B14F-4D97-AF65-F5344CB8AC3E}">
        <p14:creationId xmlns:p14="http://schemas.microsoft.com/office/powerpoint/2010/main" val="136062729"/>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Previous solutions have the defect of </a:t>
            </a:r>
            <a:r>
              <a:rPr lang="en-US" dirty="0">
                <a:solidFill>
                  <a:srgbClr val="FF0000"/>
                </a:solidFill>
              </a:rPr>
              <a:t>requiring busy waiting</a:t>
            </a:r>
          </a:p>
          <a:p>
            <a:pPr lvl="1"/>
            <a:r>
              <a:rPr lang="en-US" dirty="0"/>
              <a:t>If an entry not allowed, sits in a tight loop waiting until it is</a:t>
            </a:r>
          </a:p>
          <a:p>
            <a:pPr lvl="1"/>
            <a:r>
              <a:rPr lang="en-US" dirty="0"/>
              <a:t>Wastes CPU cycles</a:t>
            </a:r>
          </a:p>
          <a:p>
            <a:endParaRPr lang="en-US" dirty="0"/>
          </a:p>
          <a:p>
            <a:r>
              <a:rPr lang="en-US" dirty="0"/>
              <a:t>IPC primitives block (and release CPU) instead of wasting CPU cycles</a:t>
            </a:r>
          </a:p>
          <a:p>
            <a:pPr lvl="1"/>
            <a:r>
              <a:rPr lang="en-US" dirty="0"/>
              <a:t>Sleep: a system call causes the caller to block and release CPU until another process wakes it up</a:t>
            </a:r>
          </a:p>
          <a:p>
            <a:pPr lvl="1"/>
            <a:r>
              <a:rPr lang="en-US" dirty="0"/>
              <a:t>Wakeup: a system call wakes up another process</a:t>
            </a:r>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67</a:t>
            </a:fld>
            <a:endParaRPr lang="en-US"/>
          </a:p>
        </p:txBody>
      </p:sp>
      <p:sp>
        <p:nvSpPr>
          <p:cNvPr id="6" name="Title 5"/>
          <p:cNvSpPr>
            <a:spLocks noGrp="1"/>
          </p:cNvSpPr>
          <p:nvPr>
            <p:ph type="title"/>
          </p:nvPr>
        </p:nvSpPr>
        <p:spPr/>
        <p:txBody>
          <a:bodyPr/>
          <a:lstStyle/>
          <a:p>
            <a:r>
              <a:rPr lang="en-US" dirty="0"/>
              <a:t>Sleep and Wakeup</a:t>
            </a:r>
          </a:p>
        </p:txBody>
      </p:sp>
    </p:spTree>
    <p:extLst>
      <p:ext uri="{BB962C8B-B14F-4D97-AF65-F5344CB8AC3E}">
        <p14:creationId xmlns:p14="http://schemas.microsoft.com/office/powerpoint/2010/main" val="90491319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209143"/>
            <a:ext cx="8229600" cy="3550964"/>
          </a:xfrm>
        </p:spPr>
      </p:pic>
      <p:sp>
        <p:nvSpPr>
          <p:cNvPr id="3" name="Slide Number Placeholder 2"/>
          <p:cNvSpPr>
            <a:spLocks noGrp="1"/>
          </p:cNvSpPr>
          <p:nvPr>
            <p:ph type="sldNum" sz="quarter" idx="12"/>
          </p:nvPr>
        </p:nvSpPr>
        <p:spPr/>
        <p:txBody>
          <a:bodyPr/>
          <a:lstStyle/>
          <a:p>
            <a:fld id="{D2DB48A1-B5F2-D944-9563-BD7B04ADBA09}" type="slidenum">
              <a:rPr lang="en-US" smtClean="0"/>
              <a:t>68</a:t>
            </a:fld>
            <a:endParaRPr lang="en-US"/>
          </a:p>
        </p:txBody>
      </p:sp>
      <p:sp>
        <p:nvSpPr>
          <p:cNvPr id="5" name="Title 5"/>
          <p:cNvSpPr txBox="1">
            <a:spLocks/>
          </p:cNvSpPr>
          <p:nvPr/>
        </p:nvSpPr>
        <p:spPr>
          <a:xfrm>
            <a:off x="1981200" y="478964"/>
            <a:ext cx="8229600" cy="621526"/>
          </a:xfrm>
          <a:prstGeom prst="rect">
            <a:avLst/>
          </a:prstGeom>
        </p:spPr>
        <p:txBody>
          <a:bodyPr/>
          <a:lstStyle>
            <a:lvl1pPr algn="ctr" defTabSz="457200" rtl="0" eaLnBrk="1" latinLnBrk="0" hangingPunct="1">
              <a:spcBef>
                <a:spcPct val="0"/>
              </a:spcBef>
              <a:buNone/>
              <a:defRPr sz="3200" u="sng" kern="1200">
                <a:solidFill>
                  <a:schemeClr val="tx1"/>
                </a:solidFill>
                <a:latin typeface="+mj-lt"/>
                <a:ea typeface="+mj-ea"/>
                <a:cs typeface="+mj-cs"/>
              </a:defRPr>
            </a:lvl1pPr>
          </a:lstStyle>
          <a:p>
            <a:r>
              <a:rPr lang="en-US"/>
              <a:t>The Producer-Consumer Problem</a:t>
            </a:r>
            <a:br>
              <a:rPr lang="en-US"/>
            </a:br>
            <a:endParaRPr lang="en-US" dirty="0"/>
          </a:p>
        </p:txBody>
      </p:sp>
    </p:spTree>
    <p:extLst>
      <p:ext uri="{BB962C8B-B14F-4D97-AF65-F5344CB8AC3E}">
        <p14:creationId xmlns:p14="http://schemas.microsoft.com/office/powerpoint/2010/main" val="1300762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69</a:t>
            </a:fld>
            <a:endParaRPr lang="en-US"/>
          </a:p>
        </p:txBody>
      </p:sp>
      <p:sp>
        <p:nvSpPr>
          <p:cNvPr id="6" name="Title 5"/>
          <p:cNvSpPr>
            <a:spLocks noGrp="1"/>
          </p:cNvSpPr>
          <p:nvPr>
            <p:ph type="title"/>
          </p:nvPr>
        </p:nvSpPr>
        <p:spPr>
          <a:xfrm>
            <a:off x="1981200" y="478964"/>
            <a:ext cx="8229600" cy="621526"/>
          </a:xfrm>
        </p:spPr>
        <p:txBody>
          <a:bodyPr>
            <a:normAutofit fontScale="90000"/>
          </a:bodyPr>
          <a:lstStyle/>
          <a:p>
            <a:r>
              <a:rPr lang="en-US" dirty="0"/>
              <a:t>The Producer-Consumer Problem</a:t>
            </a:r>
            <a:br>
              <a:rPr lang="en-US" dirty="0"/>
            </a:br>
            <a:endParaRPr lang="en-US" dirty="0"/>
          </a:p>
        </p:txBody>
      </p:sp>
      <p:pic>
        <p:nvPicPr>
          <p:cNvPr id="7" name="Picture 7" descr="D:\b\b4\IBM\0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269" y="1237830"/>
            <a:ext cx="5546725" cy="462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1524000" y="5715000"/>
            <a:ext cx="91440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2-27. The producer-consumer problem </a:t>
            </a:r>
            <a:br>
              <a:rPr lang="en-US" sz="2000" dirty="0"/>
            </a:br>
            <a:r>
              <a:rPr lang="en-US" sz="2000" dirty="0"/>
              <a:t>with a fatal race condition.</a:t>
            </a:r>
          </a:p>
        </p:txBody>
      </p:sp>
    </p:spTree>
    <p:extLst>
      <p:ext uri="{BB962C8B-B14F-4D97-AF65-F5344CB8AC3E}">
        <p14:creationId xmlns:p14="http://schemas.microsoft.com/office/powerpoint/2010/main" val="5241806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What is multiprogramming?</a:t>
            </a:r>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Tree>
    <p:extLst>
      <p:ext uri="{BB962C8B-B14F-4D97-AF65-F5344CB8AC3E}">
        <p14:creationId xmlns:p14="http://schemas.microsoft.com/office/powerpoint/2010/main" val="21238265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485717" cy="4783914"/>
          </a:xfrm>
        </p:spPr>
        <p:txBody>
          <a:bodyPr>
            <a:normAutofit fontScale="92500" lnSpcReduction="20000"/>
          </a:bodyPr>
          <a:lstStyle/>
          <a:p>
            <a:r>
              <a:rPr lang="en-US" dirty="0"/>
              <a:t>Introduced by E. W. </a:t>
            </a:r>
            <a:r>
              <a:rPr lang="en-US" dirty="0" err="1"/>
              <a:t>Dijkstra</a:t>
            </a:r>
            <a:r>
              <a:rPr lang="en-US" dirty="0"/>
              <a:t> in 1965</a:t>
            </a:r>
          </a:p>
          <a:p>
            <a:r>
              <a:rPr lang="en-US" dirty="0"/>
              <a:t>A variable type </a:t>
            </a:r>
            <a:r>
              <a:rPr lang="en-US" dirty="0">
                <a:solidFill>
                  <a:srgbClr val="0000FF"/>
                </a:solidFill>
              </a:rPr>
              <a:t>semaphore</a:t>
            </a:r>
            <a:r>
              <a:rPr lang="en-US" dirty="0"/>
              <a:t> (integer) to count # of wakeups</a:t>
            </a:r>
          </a:p>
          <a:p>
            <a:endParaRPr lang="en-US" dirty="0"/>
          </a:p>
          <a:p>
            <a:r>
              <a:rPr lang="en-US" dirty="0"/>
              <a:t>“</a:t>
            </a:r>
            <a:r>
              <a:rPr lang="en-US" dirty="0">
                <a:solidFill>
                  <a:srgbClr val="0000FF"/>
                </a:solidFill>
              </a:rPr>
              <a:t>down</a:t>
            </a:r>
            <a:r>
              <a:rPr lang="en-US" dirty="0"/>
              <a:t>” operation: decrements if greater than 0 (uses one stored wakeup) or sleep if the value is 0</a:t>
            </a:r>
          </a:p>
          <a:p>
            <a:r>
              <a:rPr lang="en-US" dirty="0"/>
              <a:t>“</a:t>
            </a:r>
            <a:r>
              <a:rPr lang="en-US" dirty="0">
                <a:solidFill>
                  <a:srgbClr val="0000FF"/>
                </a:solidFill>
              </a:rPr>
              <a:t>up</a:t>
            </a:r>
            <a:r>
              <a:rPr lang="en-US" dirty="0"/>
              <a:t>” operation: increments the value and one of sleeping processes waken up to complete its down</a:t>
            </a:r>
          </a:p>
          <a:p>
            <a:r>
              <a:rPr lang="en-US" dirty="0"/>
              <a:t>Both operations completed as a </a:t>
            </a:r>
            <a:r>
              <a:rPr lang="en-US" dirty="0">
                <a:solidFill>
                  <a:srgbClr val="0000FF"/>
                </a:solidFill>
              </a:rPr>
              <a:t>single indivisible atomic action</a:t>
            </a:r>
          </a:p>
          <a:p>
            <a:endParaRPr lang="en-US" dirty="0"/>
          </a:p>
          <a:p>
            <a:r>
              <a:rPr lang="en-US" dirty="0"/>
              <a:t>Also referred as P and V operations </a:t>
            </a:r>
          </a:p>
          <a:p>
            <a:pPr lvl="1"/>
            <a:r>
              <a:rPr lang="en-US" dirty="0"/>
              <a:t>P: </a:t>
            </a:r>
            <a:r>
              <a:rPr lang="en-US" dirty="0" err="1"/>
              <a:t>Proberen</a:t>
            </a:r>
            <a:r>
              <a:rPr lang="en-US" dirty="0"/>
              <a:t> (try), V: </a:t>
            </a:r>
            <a:r>
              <a:rPr lang="en-US" dirty="0" err="1"/>
              <a:t>Verhogen</a:t>
            </a:r>
            <a:r>
              <a:rPr lang="en-US" dirty="0"/>
              <a:t> (raise, make higher)</a:t>
            </a:r>
          </a:p>
        </p:txBody>
      </p:sp>
      <p:sp>
        <p:nvSpPr>
          <p:cNvPr id="5" name="Slide Number Placeholder 4"/>
          <p:cNvSpPr>
            <a:spLocks noGrp="1"/>
          </p:cNvSpPr>
          <p:nvPr>
            <p:ph type="sldNum" sz="quarter" idx="12"/>
          </p:nvPr>
        </p:nvSpPr>
        <p:spPr/>
        <p:txBody>
          <a:bodyPr/>
          <a:lstStyle/>
          <a:p>
            <a:fld id="{D2DB48A1-B5F2-D944-9563-BD7B04ADBA09}" type="slidenum">
              <a:rPr lang="en-US" smtClean="0"/>
              <a:t>70</a:t>
            </a:fld>
            <a:endParaRPr lang="en-US"/>
          </a:p>
        </p:txBody>
      </p:sp>
      <p:sp>
        <p:nvSpPr>
          <p:cNvPr id="6" name="Title 5"/>
          <p:cNvSpPr>
            <a:spLocks noGrp="1"/>
          </p:cNvSpPr>
          <p:nvPr>
            <p:ph type="title"/>
          </p:nvPr>
        </p:nvSpPr>
        <p:spPr/>
        <p:txBody>
          <a:bodyPr/>
          <a:lstStyle/>
          <a:p>
            <a:r>
              <a:rPr lang="en-US" dirty="0"/>
              <a:t>Semaphores (1)</a:t>
            </a:r>
          </a:p>
        </p:txBody>
      </p:sp>
    </p:spTree>
    <p:extLst>
      <p:ext uri="{BB962C8B-B14F-4D97-AF65-F5344CB8AC3E}">
        <p14:creationId xmlns:p14="http://schemas.microsoft.com/office/powerpoint/2010/main" val="1861654930"/>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“up” and “down” are usually implemented as system calls</a:t>
            </a:r>
          </a:p>
          <a:p>
            <a:endParaRPr lang="en-US" dirty="0"/>
          </a:p>
          <a:p>
            <a:r>
              <a:rPr lang="en-US" dirty="0"/>
              <a:t>With the OS briefly disabling all interrupts while testing the semaphore, updating, putting the process to sleep if needed</a:t>
            </a:r>
          </a:p>
        </p:txBody>
      </p:sp>
      <p:sp>
        <p:nvSpPr>
          <p:cNvPr id="5" name="Slide Number Placeholder 4"/>
          <p:cNvSpPr>
            <a:spLocks noGrp="1"/>
          </p:cNvSpPr>
          <p:nvPr>
            <p:ph type="sldNum" sz="quarter" idx="12"/>
          </p:nvPr>
        </p:nvSpPr>
        <p:spPr/>
        <p:txBody>
          <a:bodyPr/>
          <a:lstStyle/>
          <a:p>
            <a:fld id="{D2DB48A1-B5F2-D944-9563-BD7B04ADBA09}" type="slidenum">
              <a:rPr lang="en-US" smtClean="0"/>
              <a:t>71</a:t>
            </a:fld>
            <a:endParaRPr lang="en-US"/>
          </a:p>
        </p:txBody>
      </p:sp>
      <p:sp>
        <p:nvSpPr>
          <p:cNvPr id="6" name="Title 5"/>
          <p:cNvSpPr>
            <a:spLocks noGrp="1"/>
          </p:cNvSpPr>
          <p:nvPr>
            <p:ph type="title"/>
          </p:nvPr>
        </p:nvSpPr>
        <p:spPr/>
        <p:txBody>
          <a:bodyPr/>
          <a:lstStyle/>
          <a:p>
            <a:r>
              <a:rPr lang="en-US" dirty="0"/>
              <a:t>Semaphores (2)</a:t>
            </a:r>
          </a:p>
        </p:txBody>
      </p:sp>
    </p:spTree>
    <p:extLst>
      <p:ext uri="{BB962C8B-B14F-4D97-AF65-F5344CB8AC3E}">
        <p14:creationId xmlns:p14="http://schemas.microsoft.com/office/powerpoint/2010/main" val="2145155367"/>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72</a:t>
            </a:fld>
            <a:endParaRPr lang="en-US"/>
          </a:p>
        </p:txBody>
      </p:sp>
      <p:pic>
        <p:nvPicPr>
          <p:cNvPr id="7" name="Picture 7" descr="D:\b\b4\IBM\0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7" y="356835"/>
            <a:ext cx="6474884" cy="645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
          <p:cNvSpPr>
            <a:spLocks noChangeArrowheads="1"/>
          </p:cNvSpPr>
          <p:nvPr/>
        </p:nvSpPr>
        <p:spPr bwMode="auto">
          <a:xfrm>
            <a:off x="8191500" y="2741083"/>
            <a:ext cx="2908300" cy="1693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eaLnBrk="0" hangingPunct="0">
              <a:spcBef>
                <a:spcPct val="20000"/>
              </a:spcBef>
              <a:defRPr/>
            </a:pPr>
            <a:endParaRPr lang="en-US" sz="2000" dirty="0"/>
          </a:p>
        </p:txBody>
      </p:sp>
      <p:sp>
        <p:nvSpPr>
          <p:cNvPr id="9" name="TextBox 8"/>
          <p:cNvSpPr txBox="1"/>
          <p:nvPr/>
        </p:nvSpPr>
        <p:spPr>
          <a:xfrm>
            <a:off x="7665854" y="4794251"/>
            <a:ext cx="2856961" cy="923330"/>
          </a:xfrm>
          <a:prstGeom prst="rect">
            <a:avLst/>
          </a:prstGeom>
          <a:noFill/>
        </p:spPr>
        <p:txBody>
          <a:bodyPr wrap="square" rtlCol="0">
            <a:spAutoFit/>
          </a:bodyPr>
          <a:lstStyle/>
          <a:p>
            <a:r>
              <a:rPr lang="en-US" dirty="0"/>
              <a:t>Figure 2-28. The producer-consumer problem using semaphores.</a:t>
            </a:r>
          </a:p>
        </p:txBody>
      </p:sp>
      <p:sp>
        <p:nvSpPr>
          <p:cNvPr id="10" name="TextBox 9"/>
          <p:cNvSpPr txBox="1"/>
          <p:nvPr/>
        </p:nvSpPr>
        <p:spPr>
          <a:xfrm>
            <a:off x="8191501" y="1227668"/>
            <a:ext cx="2233083" cy="286232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Three semaphores, full, empty, and </a:t>
            </a:r>
            <a:r>
              <a:rPr lang="en-US" dirty="0" err="1"/>
              <a:t>mutex</a:t>
            </a:r>
            <a:endParaRPr lang="en-US" dirty="0"/>
          </a:p>
          <a:p>
            <a:endParaRPr lang="en-US" dirty="0"/>
          </a:p>
          <a:p>
            <a:r>
              <a:rPr lang="en-US" dirty="0"/>
              <a:t>full and empty are used for </a:t>
            </a:r>
            <a:r>
              <a:rPr lang="en-US" dirty="0">
                <a:solidFill>
                  <a:srgbClr val="0000FF"/>
                </a:solidFill>
              </a:rPr>
              <a:t>synchronization</a:t>
            </a:r>
          </a:p>
          <a:p>
            <a:endParaRPr lang="en-US" dirty="0"/>
          </a:p>
          <a:p>
            <a:r>
              <a:rPr lang="en-US" dirty="0" err="1"/>
              <a:t>mutex</a:t>
            </a:r>
            <a:r>
              <a:rPr lang="en-US" dirty="0"/>
              <a:t> used for </a:t>
            </a:r>
            <a:r>
              <a:rPr lang="en-US" dirty="0">
                <a:solidFill>
                  <a:srgbClr val="0000FF"/>
                </a:solidFill>
              </a:rPr>
              <a:t>mutual exclusion</a:t>
            </a:r>
          </a:p>
        </p:txBody>
      </p:sp>
      <p:sp>
        <p:nvSpPr>
          <p:cNvPr id="11" name="Line Callout 1 10"/>
          <p:cNvSpPr/>
          <p:nvPr/>
        </p:nvSpPr>
        <p:spPr>
          <a:xfrm>
            <a:off x="4114800" y="1532467"/>
            <a:ext cx="2489200" cy="565150"/>
          </a:xfrm>
          <a:prstGeom prst="borderCallout1">
            <a:avLst>
              <a:gd name="adj1" fmla="val 18750"/>
              <a:gd name="adj2" fmla="val -8333"/>
              <a:gd name="adj3" fmla="val 235347"/>
              <a:gd name="adj4" fmla="val -2574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Can cause “deadlock” if the order switched</a:t>
            </a:r>
          </a:p>
        </p:txBody>
      </p:sp>
    </p:spTree>
    <p:extLst>
      <p:ext uri="{BB962C8B-B14F-4D97-AF65-F5344CB8AC3E}">
        <p14:creationId xmlns:p14="http://schemas.microsoft.com/office/powerpoint/2010/main" val="426537559"/>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Questions?</a:t>
            </a:r>
          </a:p>
          <a:p>
            <a:endParaRPr lang="en-US" dirty="0"/>
          </a:p>
          <a:p>
            <a:r>
              <a:rPr lang="en-US" dirty="0" err="1">
                <a:solidFill>
                  <a:srgbClr val="BFBFBF"/>
                </a:solidFill>
              </a:rPr>
              <a:t>InterProcess</a:t>
            </a:r>
            <a:r>
              <a:rPr lang="en-US" dirty="0">
                <a:solidFill>
                  <a:srgbClr val="BFBFBF"/>
                </a:solidFill>
              </a:rPr>
              <a:t> Communication</a:t>
            </a:r>
          </a:p>
          <a:p>
            <a:pPr lvl="1"/>
            <a:r>
              <a:rPr lang="en-US" sz="2100" dirty="0" err="1">
                <a:solidFill>
                  <a:srgbClr val="BFBFBF"/>
                </a:solidFill>
              </a:rPr>
              <a:t>Mutexes</a:t>
            </a:r>
            <a:r>
              <a:rPr lang="en-US" sz="2100" dirty="0">
                <a:solidFill>
                  <a:srgbClr val="BFBFBF"/>
                </a:solidFill>
              </a:rPr>
              <a:t>, </a:t>
            </a:r>
            <a:r>
              <a:rPr lang="en-US" dirty="0">
                <a:solidFill>
                  <a:srgbClr val="BFBFBF"/>
                </a:solidFill>
              </a:rPr>
              <a:t>Monitors</a:t>
            </a:r>
          </a:p>
          <a:p>
            <a:pPr lvl="1"/>
            <a:r>
              <a:rPr lang="en-US" dirty="0">
                <a:solidFill>
                  <a:srgbClr val="BFBFBF"/>
                </a:solidFill>
              </a:rPr>
              <a:t>Message passing, Barriers</a:t>
            </a:r>
          </a:p>
          <a:p>
            <a:r>
              <a:rPr lang="en-US" dirty="0"/>
              <a:t>Scheduling</a:t>
            </a:r>
          </a:p>
          <a:p>
            <a:pPr lvl="1"/>
            <a:r>
              <a:rPr lang="en-US" dirty="0"/>
              <a:t>Process behavior and when to schedule</a:t>
            </a:r>
          </a:p>
          <a:p>
            <a:pPr lvl="1"/>
            <a:r>
              <a:rPr lang="en-US" dirty="0"/>
              <a:t>Categories of scheduling algorithms and goals</a:t>
            </a:r>
          </a:p>
          <a:p>
            <a:pPr lvl="1"/>
            <a:r>
              <a:rPr lang="en-US" dirty="0"/>
              <a:t>Scheduling in batch systems and interactive systems</a:t>
            </a:r>
          </a:p>
          <a:p>
            <a:pPr lvl="1"/>
            <a:r>
              <a:rPr lang="en-US" dirty="0"/>
              <a:t>Policy </a:t>
            </a:r>
            <a:r>
              <a:rPr lang="en-US" dirty="0" err="1"/>
              <a:t>v.s</a:t>
            </a:r>
            <a:r>
              <a:rPr lang="en-US" dirty="0"/>
              <a:t>. mechanism, thread scheduling</a:t>
            </a:r>
          </a:p>
        </p:txBody>
      </p:sp>
      <p:sp>
        <p:nvSpPr>
          <p:cNvPr id="5" name="Slide Number Placeholder 4"/>
          <p:cNvSpPr>
            <a:spLocks noGrp="1"/>
          </p:cNvSpPr>
          <p:nvPr>
            <p:ph type="sldNum" sz="quarter" idx="12"/>
          </p:nvPr>
        </p:nvSpPr>
        <p:spPr/>
        <p:txBody>
          <a:bodyPr/>
          <a:lstStyle/>
          <a:p>
            <a:fld id="{D2DB48A1-B5F2-D944-9563-BD7B04ADBA09}" type="slidenum">
              <a:rPr lang="en-US" smtClean="0"/>
              <a:t>73</a:t>
            </a:fld>
            <a:endParaRPr lang="en-US"/>
          </a:p>
        </p:txBody>
      </p:sp>
      <p:sp>
        <p:nvSpPr>
          <p:cNvPr id="6" name="Title 5"/>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641147231"/>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Whenever two or more processes/threads compete for the CPU to run, we need a form of “scheduling”</a:t>
            </a:r>
          </a:p>
          <a:p>
            <a:endParaRPr lang="en-US" dirty="0"/>
          </a:p>
          <a:p>
            <a:r>
              <a:rPr lang="en-US" dirty="0">
                <a:solidFill>
                  <a:srgbClr val="0000FF"/>
                </a:solidFill>
              </a:rPr>
              <a:t>Scheduler</a:t>
            </a:r>
            <a:r>
              <a:rPr lang="en-US" dirty="0"/>
              <a:t>: the OS component makes the scheduling decision</a:t>
            </a:r>
          </a:p>
          <a:p>
            <a:r>
              <a:rPr lang="en-US" dirty="0">
                <a:solidFill>
                  <a:srgbClr val="0000FF"/>
                </a:solidFill>
              </a:rPr>
              <a:t>Scheduling algorithm</a:t>
            </a:r>
            <a:r>
              <a:rPr lang="en-US" dirty="0"/>
              <a:t>: the algorithm the scheduler uses</a:t>
            </a:r>
          </a:p>
          <a:p>
            <a:endParaRPr lang="en-US" dirty="0"/>
          </a:p>
          <a:p>
            <a:r>
              <a:rPr lang="en-US" dirty="0"/>
              <a:t>Process/thread scheduling share similar issues, but with subtle difference too</a:t>
            </a:r>
          </a:p>
        </p:txBody>
      </p:sp>
      <p:sp>
        <p:nvSpPr>
          <p:cNvPr id="5" name="Slide Number Placeholder 4"/>
          <p:cNvSpPr>
            <a:spLocks noGrp="1"/>
          </p:cNvSpPr>
          <p:nvPr>
            <p:ph type="sldNum" sz="quarter" idx="12"/>
          </p:nvPr>
        </p:nvSpPr>
        <p:spPr/>
        <p:txBody>
          <a:bodyPr/>
          <a:lstStyle/>
          <a:p>
            <a:fld id="{D2DB48A1-B5F2-D944-9563-BD7B04ADBA09}" type="slidenum">
              <a:rPr lang="en-US" smtClean="0"/>
              <a:t>74</a:t>
            </a:fld>
            <a:endParaRPr lang="en-US"/>
          </a:p>
        </p:txBody>
      </p:sp>
      <p:sp>
        <p:nvSpPr>
          <p:cNvPr id="6" name="Title 5"/>
          <p:cNvSpPr>
            <a:spLocks noGrp="1"/>
          </p:cNvSpPr>
          <p:nvPr>
            <p:ph type="title"/>
          </p:nvPr>
        </p:nvSpPr>
        <p:spPr/>
        <p:txBody>
          <a:bodyPr/>
          <a:lstStyle/>
          <a:p>
            <a:r>
              <a:rPr lang="en-US" dirty="0"/>
              <a:t>Scheduling</a:t>
            </a:r>
          </a:p>
        </p:txBody>
      </p:sp>
    </p:spTree>
    <p:extLst>
      <p:ext uri="{BB962C8B-B14F-4D97-AF65-F5344CB8AC3E}">
        <p14:creationId xmlns:p14="http://schemas.microsoft.com/office/powerpoint/2010/main" val="481549349"/>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2DB48A1-B5F2-D944-9563-BD7B04ADBA09}" type="slidenum">
              <a:rPr lang="en-US" smtClean="0"/>
              <a:t>75</a:t>
            </a:fld>
            <a:endParaRPr lang="en-US"/>
          </a:p>
        </p:txBody>
      </p:sp>
      <p:sp>
        <p:nvSpPr>
          <p:cNvPr id="6" name="Title 5"/>
          <p:cNvSpPr>
            <a:spLocks noGrp="1"/>
          </p:cNvSpPr>
          <p:nvPr>
            <p:ph type="title"/>
          </p:nvPr>
        </p:nvSpPr>
        <p:spPr/>
        <p:txBody>
          <a:bodyPr/>
          <a:lstStyle/>
          <a:p>
            <a:r>
              <a:rPr lang="en-US" dirty="0"/>
              <a:t>Process Behavior (1)</a:t>
            </a:r>
            <a:br>
              <a:rPr lang="en-US" dirty="0"/>
            </a:br>
            <a:endParaRPr lang="en-US" dirty="0"/>
          </a:p>
        </p:txBody>
      </p:sp>
      <p:pic>
        <p:nvPicPr>
          <p:cNvPr id="7" name="Picture 6" descr="D:\b\b4\IBM\02-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689100"/>
            <a:ext cx="7664450" cy="307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43852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2-38. Bursts of CPU usage alternate with periods of waiting for I/O. (a) A CPU-bound process. (b) An I/O-bound process.</a:t>
            </a:r>
          </a:p>
        </p:txBody>
      </p:sp>
    </p:spTree>
    <p:extLst>
      <p:ext uri="{BB962C8B-B14F-4D97-AF65-F5344CB8AC3E}">
        <p14:creationId xmlns:p14="http://schemas.microsoft.com/office/powerpoint/2010/main" val="1681526747"/>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Compute-bound</a:t>
            </a:r>
            <a:r>
              <a:rPr lang="en-US" dirty="0"/>
              <a:t>: spend most time computing</a:t>
            </a:r>
          </a:p>
          <a:p>
            <a:r>
              <a:rPr lang="en-US" dirty="0">
                <a:solidFill>
                  <a:srgbClr val="0000FF"/>
                </a:solidFill>
              </a:rPr>
              <a:t>I/O-bound</a:t>
            </a:r>
            <a:r>
              <a:rPr lang="en-US" dirty="0"/>
              <a:t>: spend most time waiting for I/O</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76</a:t>
            </a:fld>
            <a:endParaRPr lang="en-US"/>
          </a:p>
        </p:txBody>
      </p:sp>
      <p:sp>
        <p:nvSpPr>
          <p:cNvPr id="6" name="Title 5"/>
          <p:cNvSpPr>
            <a:spLocks noGrp="1"/>
          </p:cNvSpPr>
          <p:nvPr>
            <p:ph type="title"/>
          </p:nvPr>
        </p:nvSpPr>
        <p:spPr/>
        <p:txBody>
          <a:bodyPr/>
          <a:lstStyle/>
          <a:p>
            <a:r>
              <a:rPr lang="en-US" dirty="0"/>
              <a:t>Process Behavior (2)</a:t>
            </a:r>
          </a:p>
        </p:txBody>
      </p:sp>
    </p:spTree>
    <p:extLst>
      <p:ext uri="{BB962C8B-B14F-4D97-AF65-F5344CB8AC3E}">
        <p14:creationId xmlns:p14="http://schemas.microsoft.com/office/powerpoint/2010/main" val="535242309"/>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new process created</a:t>
            </a:r>
          </a:p>
          <a:p>
            <a:pPr>
              <a:lnSpc>
                <a:spcPct val="120000"/>
              </a:lnSpc>
            </a:pPr>
            <a:r>
              <a:rPr lang="en-US" dirty="0"/>
              <a:t>When a process exits</a:t>
            </a:r>
          </a:p>
          <a:p>
            <a:pPr>
              <a:lnSpc>
                <a:spcPct val="120000"/>
              </a:lnSpc>
            </a:pPr>
            <a:r>
              <a:rPr lang="en-US" dirty="0"/>
              <a:t>When a process blocks on I/O, on a semaphore, etc.</a:t>
            </a:r>
          </a:p>
          <a:p>
            <a:pPr>
              <a:lnSpc>
                <a:spcPct val="120000"/>
              </a:lnSpc>
            </a:pPr>
            <a:r>
              <a:rPr lang="en-US" dirty="0"/>
              <a:t>When an I/O interrupt occurs</a:t>
            </a:r>
          </a:p>
          <a:p>
            <a:pPr lvl="1">
              <a:lnSpc>
                <a:spcPct val="120000"/>
              </a:lnSpc>
            </a:pPr>
            <a:r>
              <a:rPr lang="en-US" dirty="0" err="1">
                <a:solidFill>
                  <a:srgbClr val="0000FF"/>
                </a:solidFill>
              </a:rPr>
              <a:t>Nonpreemptive</a:t>
            </a:r>
            <a:endParaRPr lang="en-US" dirty="0">
              <a:solidFill>
                <a:srgbClr val="0000FF"/>
              </a:solidFill>
            </a:endParaRPr>
          </a:p>
          <a:p>
            <a:pPr lvl="1">
              <a:lnSpc>
                <a:spcPct val="120000"/>
              </a:lnSpc>
            </a:pPr>
            <a:r>
              <a:rPr lang="en-US" dirty="0">
                <a:solidFill>
                  <a:srgbClr val="0000FF"/>
                </a:solidFill>
              </a:rPr>
              <a:t>Preemptive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77</a:t>
            </a:fld>
            <a:endParaRPr lang="en-US"/>
          </a:p>
        </p:txBody>
      </p:sp>
      <p:sp>
        <p:nvSpPr>
          <p:cNvPr id="6" name="Title 5"/>
          <p:cNvSpPr>
            <a:spLocks noGrp="1"/>
          </p:cNvSpPr>
          <p:nvPr>
            <p:ph type="title"/>
          </p:nvPr>
        </p:nvSpPr>
        <p:spPr/>
        <p:txBody>
          <a:bodyPr/>
          <a:lstStyle/>
          <a:p>
            <a:r>
              <a:rPr lang="en-US" dirty="0"/>
              <a:t>When to Schedule</a:t>
            </a:r>
          </a:p>
        </p:txBody>
      </p:sp>
    </p:spTree>
    <p:extLst>
      <p:ext uri="{BB962C8B-B14F-4D97-AF65-F5344CB8AC3E}">
        <p14:creationId xmlns:p14="http://schemas.microsoft.com/office/powerpoint/2010/main" val="8490080"/>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02586"/>
            <a:ext cx="8229600" cy="4661147"/>
          </a:xfrm>
        </p:spPr>
        <p:txBody>
          <a:bodyPr>
            <a:normAutofit lnSpcReduction="10000"/>
          </a:bodyPr>
          <a:lstStyle/>
          <a:p>
            <a:r>
              <a:rPr lang="en-US" dirty="0">
                <a:solidFill>
                  <a:srgbClr val="0000FF"/>
                </a:solidFill>
              </a:rPr>
              <a:t>First-Come First-Served (FCFS)</a:t>
            </a:r>
          </a:p>
          <a:p>
            <a:endParaRPr lang="en-US" dirty="0"/>
          </a:p>
          <a:p>
            <a:r>
              <a:rPr lang="en-US" dirty="0" err="1"/>
              <a:t>Nonpreemptive</a:t>
            </a:r>
            <a:endParaRPr lang="en-US" dirty="0"/>
          </a:p>
          <a:p>
            <a:r>
              <a:rPr lang="en-US" dirty="0"/>
              <a:t>Processes are assigned CPU in the order they request it</a:t>
            </a:r>
          </a:p>
          <a:p>
            <a:r>
              <a:rPr lang="en-US" dirty="0"/>
              <a:t>Single queue of ready processes</a:t>
            </a:r>
          </a:p>
          <a:p>
            <a:pPr lvl="1"/>
            <a:r>
              <a:rPr lang="en-US" dirty="0"/>
              <a:t>When a blocked process becomes ready, put on the end of queue</a:t>
            </a:r>
          </a:p>
          <a:p>
            <a:endParaRPr lang="en-US" dirty="0"/>
          </a:p>
          <a:p>
            <a:r>
              <a:rPr lang="en-US" dirty="0"/>
              <a:t>Easy-to-implement, fair, but low throughput, high turnaround time </a:t>
            </a:r>
          </a:p>
        </p:txBody>
      </p:sp>
      <p:sp>
        <p:nvSpPr>
          <p:cNvPr id="5" name="Slide Number Placeholder 4"/>
          <p:cNvSpPr>
            <a:spLocks noGrp="1"/>
          </p:cNvSpPr>
          <p:nvPr>
            <p:ph type="sldNum" sz="quarter" idx="12"/>
          </p:nvPr>
        </p:nvSpPr>
        <p:spPr/>
        <p:txBody>
          <a:bodyPr/>
          <a:lstStyle/>
          <a:p>
            <a:fld id="{D2DB48A1-B5F2-D944-9563-BD7B04ADBA09}" type="slidenum">
              <a:rPr lang="en-US" smtClean="0"/>
              <a:t>78</a:t>
            </a:fld>
            <a:endParaRPr lang="en-US"/>
          </a:p>
        </p:txBody>
      </p:sp>
      <p:sp>
        <p:nvSpPr>
          <p:cNvPr id="6" name="Title 5"/>
          <p:cNvSpPr>
            <a:spLocks noGrp="1"/>
          </p:cNvSpPr>
          <p:nvPr>
            <p:ph type="title"/>
          </p:nvPr>
        </p:nvSpPr>
        <p:spPr/>
        <p:txBody>
          <a:bodyPr/>
          <a:lstStyle/>
          <a:p>
            <a:r>
              <a:rPr lang="en-US" dirty="0"/>
              <a:t>Scheduling in Batch Systems (1)</a:t>
            </a:r>
            <a:br>
              <a:rPr lang="en-US" dirty="0"/>
            </a:br>
            <a:endParaRPr lang="en-US" dirty="0"/>
          </a:p>
        </p:txBody>
      </p:sp>
    </p:spTree>
    <p:extLst>
      <p:ext uri="{BB962C8B-B14F-4D97-AF65-F5344CB8AC3E}">
        <p14:creationId xmlns:p14="http://schemas.microsoft.com/office/powerpoint/2010/main" val="1859805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478867" cy="4783914"/>
          </a:xfrm>
        </p:spPr>
        <p:txBody>
          <a:bodyPr/>
          <a:lstStyle/>
          <a:p>
            <a:r>
              <a:rPr lang="en-US" dirty="0">
                <a:solidFill>
                  <a:srgbClr val="0000FF"/>
                </a:solidFill>
              </a:rPr>
              <a:t>Shortest Job First (SJF)</a:t>
            </a:r>
          </a:p>
          <a:p>
            <a:endParaRPr lang="en-US" dirty="0"/>
          </a:p>
          <a:p>
            <a:r>
              <a:rPr lang="en-US" dirty="0" err="1"/>
              <a:t>Nonpreemptive</a:t>
            </a:r>
            <a:endParaRPr lang="en-US" dirty="0"/>
          </a:p>
          <a:p>
            <a:r>
              <a:rPr lang="en-US" dirty="0"/>
              <a:t>Assumes run times are known</a:t>
            </a:r>
          </a:p>
          <a:p>
            <a:r>
              <a:rPr lang="en-US" dirty="0"/>
              <a:t>Scheduler picks the shortest job first</a:t>
            </a:r>
          </a:p>
          <a:p>
            <a:pPr lvl="1"/>
            <a:r>
              <a:rPr lang="en-US" dirty="0"/>
              <a:t>(a) </a:t>
            </a:r>
            <a:r>
              <a:rPr lang="en-US" dirty="0" err="1" smtClean="0"/>
              <a:t>hazs</a:t>
            </a:r>
            <a:r>
              <a:rPr lang="en-US" dirty="0" smtClean="0"/>
              <a:t> </a:t>
            </a:r>
            <a:r>
              <a:rPr lang="en-US" dirty="0"/>
              <a:t>average turnaround times of 14 </a:t>
            </a:r>
            <a:r>
              <a:rPr lang="en-US" dirty="0" err="1"/>
              <a:t>mins</a:t>
            </a:r>
            <a:endParaRPr lang="en-US" dirty="0"/>
          </a:p>
          <a:p>
            <a:pPr lvl="1"/>
            <a:r>
              <a:rPr lang="en-US" dirty="0"/>
              <a:t>(b) has average turnaround times of 11 </a:t>
            </a:r>
            <a:r>
              <a:rPr lang="en-US" dirty="0" err="1"/>
              <a:t>mins</a:t>
            </a:r>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79</a:t>
            </a:fld>
            <a:endParaRPr lang="en-US"/>
          </a:p>
        </p:txBody>
      </p:sp>
      <p:sp>
        <p:nvSpPr>
          <p:cNvPr id="6" name="Title 5"/>
          <p:cNvSpPr>
            <a:spLocks noGrp="1"/>
          </p:cNvSpPr>
          <p:nvPr>
            <p:ph type="title"/>
          </p:nvPr>
        </p:nvSpPr>
        <p:spPr/>
        <p:txBody>
          <a:bodyPr/>
          <a:lstStyle/>
          <a:p>
            <a:r>
              <a:rPr lang="en-US" dirty="0"/>
              <a:t>Scheduling in Batch Systems (2)</a:t>
            </a:r>
          </a:p>
        </p:txBody>
      </p:sp>
      <p:pic>
        <p:nvPicPr>
          <p:cNvPr id="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0" y="3038119"/>
            <a:ext cx="3844241" cy="1677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603" y="1485599"/>
            <a:ext cx="3623049" cy="1399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Rectangle 3"/>
          <p:cNvSpPr>
            <a:spLocks noChangeArrowheads="1"/>
          </p:cNvSpPr>
          <p:nvPr/>
        </p:nvSpPr>
        <p:spPr bwMode="auto">
          <a:xfrm>
            <a:off x="6392331" y="4648201"/>
            <a:ext cx="4207932" cy="13778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2-40. An example of shortest job first scheduling.  (a) Running four jobs in the original order. (b) Running them in shortest job first order.</a:t>
            </a:r>
          </a:p>
        </p:txBody>
      </p:sp>
    </p:spTree>
    <p:extLst>
      <p:ext uri="{BB962C8B-B14F-4D97-AF65-F5344CB8AC3E}">
        <p14:creationId xmlns:p14="http://schemas.microsoft.com/office/powerpoint/2010/main" val="11923479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524000" y="990600"/>
            <a:ext cx="9144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sz="3200" u="sng" dirty="0">
                <a:latin typeface="+mj-lt"/>
              </a:rPr>
              <a:t>Computer Hardware Review</a:t>
            </a:r>
          </a:p>
        </p:txBody>
      </p:sp>
      <p:sp>
        <p:nvSpPr>
          <p:cNvPr id="119811" name="Rectangle 3"/>
          <p:cNvSpPr>
            <a:spLocks noChangeArrowheads="1"/>
          </p:cNvSpPr>
          <p:nvPr/>
        </p:nvSpPr>
        <p:spPr bwMode="auto">
          <a:xfrm>
            <a:off x="1524000" y="52959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400" dirty="0"/>
              <a:t>Figure 1-3. Some of the components of a simple personal computer.</a:t>
            </a:r>
          </a:p>
        </p:txBody>
      </p:sp>
      <p:pic>
        <p:nvPicPr>
          <p:cNvPr id="119813" name="Picture 5" descr="D:\b\b4\IBM\01-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6" y="2228851"/>
            <a:ext cx="8150225" cy="25368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Tree>
    <p:extLst>
      <p:ext uri="{BB962C8B-B14F-4D97-AF65-F5344CB8AC3E}">
        <p14:creationId xmlns:p14="http://schemas.microsoft.com/office/powerpoint/2010/main" val="1689598220"/>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478867" cy="4783914"/>
          </a:xfrm>
        </p:spPr>
        <p:txBody>
          <a:bodyPr/>
          <a:lstStyle/>
          <a:p>
            <a:r>
              <a:rPr lang="en-US" dirty="0">
                <a:solidFill>
                  <a:srgbClr val="0000FF"/>
                </a:solidFill>
              </a:rPr>
              <a:t>Shortest Job First (SJF)</a:t>
            </a:r>
          </a:p>
          <a:p>
            <a:r>
              <a:rPr lang="en-US" dirty="0"/>
              <a:t>Counter example on page 158</a:t>
            </a:r>
          </a:p>
          <a:p>
            <a:endParaRPr lang="en-US" dirty="0"/>
          </a:p>
          <a:p>
            <a:pPr lvl="1"/>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80</a:t>
            </a:fld>
            <a:endParaRPr lang="en-US"/>
          </a:p>
        </p:txBody>
      </p:sp>
      <p:sp>
        <p:nvSpPr>
          <p:cNvPr id="6" name="Title 5"/>
          <p:cNvSpPr>
            <a:spLocks noGrp="1"/>
          </p:cNvSpPr>
          <p:nvPr>
            <p:ph type="title"/>
          </p:nvPr>
        </p:nvSpPr>
        <p:spPr/>
        <p:txBody>
          <a:bodyPr/>
          <a:lstStyle/>
          <a:p>
            <a:r>
              <a:rPr lang="en-US" dirty="0"/>
              <a:t>Scheduling in Batch Systems (2)</a:t>
            </a:r>
          </a:p>
        </p:txBody>
      </p:sp>
    </p:spTree>
    <p:extLst>
      <p:ext uri="{BB962C8B-B14F-4D97-AF65-F5344CB8AC3E}">
        <p14:creationId xmlns:p14="http://schemas.microsoft.com/office/powerpoint/2010/main" val="1622186335"/>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Shortest Remaining Time Next (SRTN)</a:t>
            </a:r>
          </a:p>
          <a:p>
            <a:endParaRPr lang="en-US" dirty="0"/>
          </a:p>
          <a:p>
            <a:r>
              <a:rPr lang="en-US" dirty="0"/>
              <a:t>Preemptive</a:t>
            </a:r>
          </a:p>
          <a:p>
            <a:r>
              <a:rPr lang="en-US" dirty="0"/>
              <a:t>Assumes run times are known</a:t>
            </a:r>
          </a:p>
          <a:p>
            <a:r>
              <a:rPr lang="en-US" dirty="0"/>
              <a:t>Scheduler picks the process whose remaining run time shortest</a:t>
            </a:r>
          </a:p>
          <a:p>
            <a:pPr lvl="1"/>
            <a:r>
              <a:rPr lang="en-US" dirty="0"/>
              <a:t>Newly arrived jobs are compared to current processes remaining time</a:t>
            </a:r>
          </a:p>
        </p:txBody>
      </p:sp>
      <p:sp>
        <p:nvSpPr>
          <p:cNvPr id="5" name="Slide Number Placeholder 4"/>
          <p:cNvSpPr>
            <a:spLocks noGrp="1"/>
          </p:cNvSpPr>
          <p:nvPr>
            <p:ph type="sldNum" sz="quarter" idx="12"/>
          </p:nvPr>
        </p:nvSpPr>
        <p:spPr/>
        <p:txBody>
          <a:bodyPr/>
          <a:lstStyle/>
          <a:p>
            <a:fld id="{D2DB48A1-B5F2-D944-9563-BD7B04ADBA09}" type="slidenum">
              <a:rPr lang="en-US" smtClean="0"/>
              <a:t>81</a:t>
            </a:fld>
            <a:endParaRPr lang="en-US"/>
          </a:p>
        </p:txBody>
      </p:sp>
      <p:sp>
        <p:nvSpPr>
          <p:cNvPr id="6" name="Title 5"/>
          <p:cNvSpPr>
            <a:spLocks noGrp="1"/>
          </p:cNvSpPr>
          <p:nvPr>
            <p:ph type="title"/>
          </p:nvPr>
        </p:nvSpPr>
        <p:spPr/>
        <p:txBody>
          <a:bodyPr/>
          <a:lstStyle/>
          <a:p>
            <a:r>
              <a:rPr lang="en-US" dirty="0"/>
              <a:t>Scheduling in Batch Systems (3)</a:t>
            </a:r>
          </a:p>
        </p:txBody>
      </p:sp>
    </p:spTree>
    <p:extLst>
      <p:ext uri="{BB962C8B-B14F-4D97-AF65-F5344CB8AC3E}">
        <p14:creationId xmlns:p14="http://schemas.microsoft.com/office/powerpoint/2010/main" val="1780833680"/>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Round-Robin (RR) Scheduling</a:t>
            </a:r>
          </a:p>
          <a:p>
            <a:r>
              <a:rPr lang="en-US" dirty="0"/>
              <a:t>Each process assigned a time interval, </a:t>
            </a:r>
            <a:r>
              <a:rPr lang="en-US" dirty="0">
                <a:solidFill>
                  <a:srgbClr val="0000FF"/>
                </a:solidFill>
              </a:rPr>
              <a:t>quantum</a:t>
            </a:r>
          </a:p>
          <a:p>
            <a:r>
              <a:rPr lang="en-US" dirty="0"/>
              <a:t>Preempted &amp; switched (</a:t>
            </a:r>
            <a:r>
              <a:rPr lang="en-US" dirty="0">
                <a:solidFill>
                  <a:srgbClr val="0000FF"/>
                </a:solidFill>
              </a:rPr>
              <a:t>process switch</a:t>
            </a:r>
            <a:r>
              <a:rPr lang="en-US" dirty="0"/>
              <a:t>/</a:t>
            </a:r>
            <a:r>
              <a:rPr lang="en-US" dirty="0">
                <a:solidFill>
                  <a:srgbClr val="0000FF"/>
                </a:solidFill>
              </a:rPr>
              <a:t>context switch</a:t>
            </a:r>
            <a:r>
              <a:rPr lang="en-US" dirty="0"/>
              <a:t>) to other processes when quantum elapsed</a:t>
            </a:r>
          </a:p>
          <a:p>
            <a:r>
              <a:rPr lang="en-US" dirty="0"/>
              <a:t>Granularity of quantum: tradeoff, overhead &amp; response time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82</a:t>
            </a:fld>
            <a:endParaRPr lang="en-US"/>
          </a:p>
        </p:txBody>
      </p:sp>
      <p:sp>
        <p:nvSpPr>
          <p:cNvPr id="6" name="Title 5"/>
          <p:cNvSpPr>
            <a:spLocks noGrp="1"/>
          </p:cNvSpPr>
          <p:nvPr>
            <p:ph type="title"/>
          </p:nvPr>
        </p:nvSpPr>
        <p:spPr/>
        <p:txBody>
          <a:bodyPr/>
          <a:lstStyle/>
          <a:p>
            <a:r>
              <a:rPr lang="en-US" dirty="0"/>
              <a:t>Scheduling in Interactive Systems (1)</a:t>
            </a:r>
          </a:p>
        </p:txBody>
      </p:sp>
      <p:pic>
        <p:nvPicPr>
          <p:cNvPr id="7" name="Picture 7" descr="D:\b\b4\IBM\02-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338" y="3800802"/>
            <a:ext cx="761365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5448300"/>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2-41. Round-robin scheduling. </a:t>
            </a:r>
            <a:br>
              <a:rPr lang="en-US" sz="2000" dirty="0"/>
            </a:br>
            <a:r>
              <a:rPr lang="en-US" sz="2000" dirty="0"/>
              <a:t>(a) The list of runnable processes. (b) The list of runnable processes after B uses up its quantum.</a:t>
            </a:r>
          </a:p>
        </p:txBody>
      </p:sp>
    </p:spTree>
    <p:extLst>
      <p:ext uri="{BB962C8B-B14F-4D97-AF65-F5344CB8AC3E}">
        <p14:creationId xmlns:p14="http://schemas.microsoft.com/office/powerpoint/2010/main" val="99207152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12334"/>
            <a:ext cx="8229600" cy="4974167"/>
          </a:xfrm>
        </p:spPr>
        <p:txBody>
          <a:bodyPr/>
          <a:lstStyle/>
          <a:p>
            <a:r>
              <a:rPr lang="en-US" dirty="0">
                <a:solidFill>
                  <a:srgbClr val="0000FF"/>
                </a:solidFill>
              </a:rPr>
              <a:t>Priority Scheduling</a:t>
            </a:r>
          </a:p>
          <a:p>
            <a:pPr lvl="1"/>
            <a:r>
              <a:rPr lang="en-US" dirty="0"/>
              <a:t>Each process assigned with a priority</a:t>
            </a:r>
          </a:p>
          <a:p>
            <a:pPr lvl="1"/>
            <a:r>
              <a:rPr lang="en-US" dirty="0"/>
              <a:t>Runnable process with highest priority allowed to run</a:t>
            </a:r>
          </a:p>
          <a:p>
            <a:pPr lvl="1"/>
            <a:r>
              <a:rPr lang="en-US" dirty="0"/>
              <a:t>Often combined with RR: priority among classes and RR in each class</a:t>
            </a:r>
          </a:p>
          <a:p>
            <a:r>
              <a:rPr lang="en-US" dirty="0">
                <a:solidFill>
                  <a:srgbClr val="0000FF"/>
                </a:solidFill>
              </a:rPr>
              <a:t>Multiple Queues (MQ)</a:t>
            </a:r>
          </a:p>
        </p:txBody>
      </p:sp>
      <p:sp>
        <p:nvSpPr>
          <p:cNvPr id="5" name="Slide Number Placeholder 4"/>
          <p:cNvSpPr>
            <a:spLocks noGrp="1"/>
          </p:cNvSpPr>
          <p:nvPr>
            <p:ph type="sldNum" sz="quarter" idx="12"/>
          </p:nvPr>
        </p:nvSpPr>
        <p:spPr/>
        <p:txBody>
          <a:bodyPr/>
          <a:lstStyle/>
          <a:p>
            <a:fld id="{D2DB48A1-B5F2-D944-9563-BD7B04ADBA09}" type="slidenum">
              <a:rPr lang="en-US" smtClean="0"/>
              <a:t>83</a:t>
            </a:fld>
            <a:endParaRPr lang="en-US"/>
          </a:p>
        </p:txBody>
      </p:sp>
      <p:sp>
        <p:nvSpPr>
          <p:cNvPr id="6" name="Title 5"/>
          <p:cNvSpPr>
            <a:spLocks noGrp="1"/>
          </p:cNvSpPr>
          <p:nvPr>
            <p:ph type="title"/>
          </p:nvPr>
        </p:nvSpPr>
        <p:spPr>
          <a:xfrm>
            <a:off x="1981200" y="811051"/>
            <a:ext cx="8229600" cy="621526"/>
          </a:xfrm>
        </p:spPr>
        <p:txBody>
          <a:bodyPr>
            <a:normAutofit fontScale="90000"/>
          </a:bodyPr>
          <a:lstStyle/>
          <a:p>
            <a:r>
              <a:rPr lang="en-US" dirty="0"/>
              <a:t>Scheduling in Interactive Systems (2) </a:t>
            </a:r>
            <a:br>
              <a:rPr lang="en-US" dirty="0"/>
            </a:br>
            <a:endParaRPr lang="en-US" dirty="0"/>
          </a:p>
        </p:txBody>
      </p:sp>
      <p:pic>
        <p:nvPicPr>
          <p:cNvPr id="7" name="Picture 6" descr="D:\b\b4\IBM\02-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059" y="3498316"/>
            <a:ext cx="6086475" cy="2589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1524000" y="6112933"/>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2-42. A scheduling algorithm with four priority classes.</a:t>
            </a:r>
          </a:p>
        </p:txBody>
      </p:sp>
    </p:spTree>
    <p:extLst>
      <p:ext uri="{BB962C8B-B14F-4D97-AF65-F5344CB8AC3E}">
        <p14:creationId xmlns:p14="http://schemas.microsoft.com/office/powerpoint/2010/main" val="1185768958"/>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0000FF"/>
                </a:solidFill>
              </a:rPr>
              <a:t>Lottery Scheduling</a:t>
            </a:r>
          </a:p>
          <a:p>
            <a:pPr lvl="1"/>
            <a:r>
              <a:rPr lang="en-US" dirty="0"/>
              <a:t>Processes given “tickets”</a:t>
            </a:r>
          </a:p>
          <a:p>
            <a:pPr lvl="1"/>
            <a:r>
              <a:rPr lang="en-US" dirty="0"/>
              <a:t>Scheduler picks a “ticket” randomly</a:t>
            </a:r>
          </a:p>
          <a:p>
            <a:pPr lvl="1"/>
            <a:r>
              <a:rPr lang="en-US" dirty="0"/>
              <a:t>Important processes can be given extra tickets</a:t>
            </a:r>
          </a:p>
          <a:p>
            <a:pPr lvl="1"/>
            <a:endParaRPr lang="en-US" dirty="0"/>
          </a:p>
          <a:p>
            <a:r>
              <a:rPr lang="en-US" dirty="0">
                <a:solidFill>
                  <a:srgbClr val="0000FF"/>
                </a:solidFill>
              </a:rPr>
              <a:t>Fair-share Scheduling </a:t>
            </a:r>
          </a:p>
          <a:p>
            <a:pPr lvl="1"/>
            <a:r>
              <a:rPr lang="en-US" dirty="0"/>
              <a:t>Considers owners of processes</a:t>
            </a:r>
          </a:p>
          <a:p>
            <a:pPr lvl="1"/>
            <a:r>
              <a:rPr lang="en-US" dirty="0"/>
              <a:t>Each owner allocated portions of CPUs</a:t>
            </a:r>
          </a:p>
        </p:txBody>
      </p:sp>
      <p:sp>
        <p:nvSpPr>
          <p:cNvPr id="5" name="Slide Number Placeholder 4"/>
          <p:cNvSpPr>
            <a:spLocks noGrp="1"/>
          </p:cNvSpPr>
          <p:nvPr>
            <p:ph type="sldNum" sz="quarter" idx="12"/>
          </p:nvPr>
        </p:nvSpPr>
        <p:spPr/>
        <p:txBody>
          <a:bodyPr/>
          <a:lstStyle/>
          <a:p>
            <a:fld id="{D2DB48A1-B5F2-D944-9563-BD7B04ADBA09}" type="slidenum">
              <a:rPr lang="en-US" smtClean="0"/>
              <a:t>84</a:t>
            </a:fld>
            <a:endParaRPr lang="en-US"/>
          </a:p>
        </p:txBody>
      </p:sp>
      <p:sp>
        <p:nvSpPr>
          <p:cNvPr id="6" name="Title 5"/>
          <p:cNvSpPr>
            <a:spLocks noGrp="1"/>
          </p:cNvSpPr>
          <p:nvPr>
            <p:ph type="title"/>
          </p:nvPr>
        </p:nvSpPr>
        <p:spPr/>
        <p:txBody>
          <a:bodyPr/>
          <a:lstStyle/>
          <a:p>
            <a:r>
              <a:rPr lang="en-US" dirty="0"/>
              <a:t>Scheduling in Interactive Systems (3) </a:t>
            </a:r>
          </a:p>
        </p:txBody>
      </p:sp>
    </p:spTree>
    <p:extLst>
      <p:ext uri="{BB962C8B-B14F-4D97-AF65-F5344CB8AC3E}">
        <p14:creationId xmlns:p14="http://schemas.microsoft.com/office/powerpoint/2010/main" val="2113439567"/>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3907367" cy="4783914"/>
          </a:xfrm>
        </p:spPr>
        <p:txBody>
          <a:bodyPr>
            <a:normAutofit fontScale="92500" lnSpcReduction="10000"/>
          </a:bodyPr>
          <a:lstStyle/>
          <a:p>
            <a:r>
              <a:rPr lang="en-US" dirty="0"/>
              <a:t>Differ depending on user-level/kernel-level threads</a:t>
            </a:r>
          </a:p>
          <a:p>
            <a:endParaRPr lang="en-US" dirty="0"/>
          </a:p>
          <a:p>
            <a:r>
              <a:rPr lang="en-US" dirty="0">
                <a:solidFill>
                  <a:srgbClr val="0000FF"/>
                </a:solidFill>
              </a:rPr>
              <a:t>User-level</a:t>
            </a:r>
            <a:r>
              <a:rPr lang="en-US" dirty="0"/>
              <a:t>:</a:t>
            </a:r>
          </a:p>
          <a:p>
            <a:r>
              <a:rPr lang="en-US" dirty="0"/>
              <a:t>OS scheduler only schedules processes</a:t>
            </a:r>
          </a:p>
          <a:p>
            <a:r>
              <a:rPr lang="en-US" dirty="0"/>
              <a:t>Thread scheduler determines threads scheduling</a:t>
            </a:r>
          </a:p>
          <a:p>
            <a:r>
              <a:rPr lang="en-US" dirty="0"/>
              <a:t>“application-specific” thread scheduling possible</a:t>
            </a:r>
          </a:p>
        </p:txBody>
      </p:sp>
      <p:sp>
        <p:nvSpPr>
          <p:cNvPr id="5" name="Slide Number Placeholder 4"/>
          <p:cNvSpPr>
            <a:spLocks noGrp="1"/>
          </p:cNvSpPr>
          <p:nvPr>
            <p:ph type="sldNum" sz="quarter" idx="12"/>
          </p:nvPr>
        </p:nvSpPr>
        <p:spPr/>
        <p:txBody>
          <a:bodyPr/>
          <a:lstStyle/>
          <a:p>
            <a:fld id="{D2DB48A1-B5F2-D944-9563-BD7B04ADBA09}" type="slidenum">
              <a:rPr lang="en-US" smtClean="0"/>
              <a:t>85</a:t>
            </a:fld>
            <a:endParaRPr lang="en-US"/>
          </a:p>
        </p:txBody>
      </p:sp>
      <p:sp>
        <p:nvSpPr>
          <p:cNvPr id="6" name="Title 5"/>
          <p:cNvSpPr>
            <a:spLocks noGrp="1"/>
          </p:cNvSpPr>
          <p:nvPr>
            <p:ph type="title"/>
          </p:nvPr>
        </p:nvSpPr>
        <p:spPr>
          <a:xfrm>
            <a:off x="1981200" y="667911"/>
            <a:ext cx="8229600" cy="621526"/>
          </a:xfrm>
        </p:spPr>
        <p:txBody>
          <a:bodyPr>
            <a:normAutofit fontScale="90000"/>
          </a:bodyPr>
          <a:lstStyle/>
          <a:p>
            <a:r>
              <a:rPr lang="en-US" dirty="0">
                <a:solidFill>
                  <a:srgbClr val="000000"/>
                </a:solidFill>
              </a:rPr>
              <a:t>Thread Scheduling (1)</a:t>
            </a:r>
            <a:br>
              <a:rPr lang="en-US" dirty="0">
                <a:solidFill>
                  <a:srgbClr val="000000"/>
                </a:solidFill>
              </a:rPr>
            </a:br>
            <a:endParaRPr lang="en-US" dirty="0">
              <a:solidFill>
                <a:srgbClr val="000000"/>
              </a:solidFill>
            </a:endParaRPr>
          </a:p>
        </p:txBody>
      </p:sp>
      <p:pic>
        <p:nvPicPr>
          <p:cNvPr id="7"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r="48476" b="2765"/>
          <a:stretch/>
        </p:blipFill>
        <p:spPr bwMode="auto">
          <a:xfrm>
            <a:off x="5888568" y="1401758"/>
            <a:ext cx="4169833" cy="346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5812365" y="4986868"/>
            <a:ext cx="4779433" cy="1278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2-43. (a) Possible scheduling of user-level threads with a 50-msec process quantum and threads that run 5 </a:t>
            </a:r>
            <a:r>
              <a:rPr lang="en-US" sz="2000" dirty="0" err="1"/>
              <a:t>msec</a:t>
            </a:r>
            <a:r>
              <a:rPr lang="en-US" sz="2000" dirty="0"/>
              <a:t> per CPU burst. </a:t>
            </a:r>
          </a:p>
        </p:txBody>
      </p:sp>
    </p:spTree>
    <p:extLst>
      <p:ext uri="{BB962C8B-B14F-4D97-AF65-F5344CB8AC3E}">
        <p14:creationId xmlns:p14="http://schemas.microsoft.com/office/powerpoint/2010/main" val="1199281189"/>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5190067" cy="4783914"/>
          </a:xfrm>
        </p:spPr>
        <p:txBody>
          <a:bodyPr/>
          <a:lstStyle/>
          <a:p>
            <a:r>
              <a:rPr lang="en-US" dirty="0">
                <a:solidFill>
                  <a:srgbClr val="0000FF"/>
                </a:solidFill>
              </a:rPr>
              <a:t>Kernel level</a:t>
            </a:r>
            <a:r>
              <a:rPr lang="en-US" dirty="0"/>
              <a:t>:</a:t>
            </a:r>
          </a:p>
          <a:p>
            <a:r>
              <a:rPr lang="en-US" dirty="0"/>
              <a:t>OS scheduler aware of threads and schedule threads directly</a:t>
            </a:r>
          </a:p>
          <a:p>
            <a:r>
              <a:rPr lang="en-US" dirty="0"/>
              <a:t>Can also consider the process a thread belongs to</a:t>
            </a:r>
          </a:p>
          <a:p>
            <a:r>
              <a:rPr lang="en-US" dirty="0"/>
              <a:t>Performance: a kernel-level thread switch requires a full context switch</a:t>
            </a:r>
          </a:p>
          <a:p>
            <a:pPr lvl="1"/>
            <a:r>
              <a:rPr lang="en-US" dirty="0"/>
              <a:t>E.g. schedules a thread belonging to the same process </a:t>
            </a:r>
            <a:r>
              <a:rPr lang="en-US" dirty="0" err="1"/>
              <a:t>v.s</a:t>
            </a:r>
            <a:r>
              <a:rPr lang="en-US" dirty="0"/>
              <a:t>. another thread</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86</a:t>
            </a:fld>
            <a:endParaRPr lang="en-US"/>
          </a:p>
        </p:txBody>
      </p:sp>
      <p:sp>
        <p:nvSpPr>
          <p:cNvPr id="6" name="Title 5"/>
          <p:cNvSpPr>
            <a:spLocks noGrp="1"/>
          </p:cNvSpPr>
          <p:nvPr>
            <p:ph type="title"/>
          </p:nvPr>
        </p:nvSpPr>
        <p:spPr>
          <a:xfrm>
            <a:off x="1981200" y="759475"/>
            <a:ext cx="8229600" cy="621526"/>
          </a:xfrm>
        </p:spPr>
        <p:txBody>
          <a:bodyPr>
            <a:normAutofit fontScale="90000"/>
          </a:bodyPr>
          <a:lstStyle/>
          <a:p>
            <a:r>
              <a:rPr lang="en-US" dirty="0"/>
              <a:t>Thread Scheduling (2)</a:t>
            </a:r>
            <a:br>
              <a:rPr lang="en-US" dirty="0"/>
            </a:br>
            <a:endParaRPr lang="en-US" dirty="0"/>
          </a:p>
        </p:txBody>
      </p:sp>
      <p:pic>
        <p:nvPicPr>
          <p:cNvPr id="9" name="Picture 6" descr="D:\b\b4\IBM\02-43.jpg"/>
          <p:cNvPicPr>
            <a:picLocks noChangeAspect="1" noChangeArrowheads="1"/>
          </p:cNvPicPr>
          <p:nvPr/>
        </p:nvPicPr>
        <p:blipFill rotWithShape="1">
          <a:blip r:embed="rId2">
            <a:extLst>
              <a:ext uri="{28A0092B-C50C-407E-A947-70E740481C1C}">
                <a14:useLocalDpi xmlns:a14="http://schemas.microsoft.com/office/drawing/2010/main" val="0"/>
              </a:ext>
            </a:extLst>
          </a:blip>
          <a:srcRect l="61582" b="2099"/>
          <a:stretch/>
        </p:blipFill>
        <p:spPr bwMode="auto">
          <a:xfrm>
            <a:off x="7112000" y="1528764"/>
            <a:ext cx="3238500" cy="362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6646334" y="5306484"/>
            <a:ext cx="4021666"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defRPr/>
            </a:pPr>
            <a:r>
              <a:rPr lang="en-US" sz="2000" dirty="0"/>
              <a:t>Figure 2-43. (b) Possible scheduling of kernel-level threads with the same characteristics as (a).</a:t>
            </a:r>
          </a:p>
        </p:txBody>
      </p:sp>
    </p:spTree>
    <p:extLst>
      <p:ext uri="{BB962C8B-B14F-4D97-AF65-F5344CB8AC3E}">
        <p14:creationId xmlns:p14="http://schemas.microsoft.com/office/powerpoint/2010/main" val="37432781"/>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a:t>Programmers desire private, infinitely large, infinitely fast, nonvolatile memory</a:t>
            </a:r>
          </a:p>
          <a:p>
            <a:pPr>
              <a:lnSpc>
                <a:spcPct val="120000"/>
              </a:lnSpc>
            </a:pPr>
            <a:r>
              <a:rPr lang="en-US" dirty="0"/>
              <a:t>Memory hierarchy</a:t>
            </a:r>
          </a:p>
          <a:p>
            <a:pPr>
              <a:lnSpc>
                <a:spcPct val="120000"/>
              </a:lnSpc>
            </a:pPr>
            <a:r>
              <a:rPr lang="en-US" dirty="0"/>
              <a:t>Memory manager</a:t>
            </a:r>
          </a:p>
          <a:p>
            <a:pPr lvl="1">
              <a:lnSpc>
                <a:spcPct val="120000"/>
              </a:lnSpc>
            </a:pPr>
            <a:r>
              <a:rPr lang="en-US" dirty="0"/>
              <a:t>Memory abstractions</a:t>
            </a:r>
          </a:p>
          <a:p>
            <a:pPr lvl="1">
              <a:lnSpc>
                <a:spcPct val="120000"/>
              </a:lnSpc>
            </a:pPr>
            <a:r>
              <a:rPr lang="en-US" dirty="0"/>
              <a:t>Keep track memory usage</a:t>
            </a:r>
          </a:p>
          <a:p>
            <a:pPr lvl="1">
              <a:lnSpc>
                <a:spcPct val="120000"/>
              </a:lnSpc>
            </a:pPr>
            <a:r>
              <a:rPr lang="en-US" dirty="0"/>
              <a:t>Memory allocation and </a:t>
            </a:r>
            <a:r>
              <a:rPr lang="en-US" dirty="0" err="1"/>
              <a:t>deallocation</a:t>
            </a:r>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87</a:t>
            </a:fld>
            <a:endParaRPr lang="en-US"/>
          </a:p>
        </p:txBody>
      </p:sp>
      <p:sp>
        <p:nvSpPr>
          <p:cNvPr id="6" name="Title 5"/>
          <p:cNvSpPr>
            <a:spLocks noGrp="1"/>
          </p:cNvSpPr>
          <p:nvPr>
            <p:ph type="title"/>
          </p:nvPr>
        </p:nvSpPr>
        <p:spPr/>
        <p:txBody>
          <a:bodyPr/>
          <a:lstStyle/>
          <a:p>
            <a:r>
              <a:rPr lang="en-US" dirty="0"/>
              <a:t>Memory Management</a:t>
            </a:r>
          </a:p>
        </p:txBody>
      </p:sp>
    </p:spTree>
    <p:extLst>
      <p:ext uri="{BB962C8B-B14F-4D97-AF65-F5344CB8AC3E}">
        <p14:creationId xmlns:p14="http://schemas.microsoft.com/office/powerpoint/2010/main" val="691542857"/>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Each program </a:t>
            </a:r>
            <a:r>
              <a:rPr lang="en-US" dirty="0">
                <a:solidFill>
                  <a:srgbClr val="0000FF"/>
                </a:solidFill>
              </a:rPr>
              <a:t>access physical memory directly</a:t>
            </a:r>
          </a:p>
          <a:p>
            <a:pPr lvl="1"/>
            <a:r>
              <a:rPr lang="en-US" dirty="0"/>
              <a:t>MOV REGISTER1, 0x1000</a:t>
            </a:r>
          </a:p>
        </p:txBody>
      </p:sp>
      <p:sp>
        <p:nvSpPr>
          <p:cNvPr id="5" name="Slide Number Placeholder 4"/>
          <p:cNvSpPr>
            <a:spLocks noGrp="1"/>
          </p:cNvSpPr>
          <p:nvPr>
            <p:ph type="sldNum" sz="quarter" idx="12"/>
          </p:nvPr>
        </p:nvSpPr>
        <p:spPr/>
        <p:txBody>
          <a:bodyPr/>
          <a:lstStyle/>
          <a:p>
            <a:fld id="{D2DB48A1-B5F2-D944-9563-BD7B04ADBA09}" type="slidenum">
              <a:rPr lang="en-US" smtClean="0"/>
              <a:t>88</a:t>
            </a:fld>
            <a:endParaRPr lang="en-US" dirty="0"/>
          </a:p>
        </p:txBody>
      </p:sp>
      <p:sp>
        <p:nvSpPr>
          <p:cNvPr id="6" name="Title 5"/>
          <p:cNvSpPr>
            <a:spLocks noGrp="1"/>
          </p:cNvSpPr>
          <p:nvPr>
            <p:ph type="title"/>
          </p:nvPr>
        </p:nvSpPr>
        <p:spPr/>
        <p:txBody>
          <a:bodyPr/>
          <a:lstStyle/>
          <a:p>
            <a:r>
              <a:rPr lang="en-US" dirty="0"/>
              <a:t>No Memory Abstraction</a:t>
            </a:r>
            <a:br>
              <a:rPr lang="en-US" dirty="0"/>
            </a:br>
            <a:endParaRPr lang="en-US" dirty="0"/>
          </a:p>
        </p:txBody>
      </p:sp>
      <p:pic>
        <p:nvPicPr>
          <p:cNvPr id="10" name="Picture 6" descr="D:\b\b4\IBM\0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531" y="2638956"/>
            <a:ext cx="6391804" cy="302887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2"/>
          <p:cNvSpPr>
            <a:spLocks noChangeArrowheads="1"/>
          </p:cNvSpPr>
          <p:nvPr/>
        </p:nvSpPr>
        <p:spPr bwMode="auto">
          <a:xfrm>
            <a:off x="2074333" y="5752041"/>
            <a:ext cx="7620000" cy="697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3-1. Three simple ways of organizing memory with an operating system and one user process. </a:t>
            </a:r>
          </a:p>
        </p:txBody>
      </p:sp>
      <p:sp>
        <p:nvSpPr>
          <p:cNvPr id="7" name="TextBox 6"/>
          <p:cNvSpPr txBox="1"/>
          <p:nvPr/>
        </p:nvSpPr>
        <p:spPr>
          <a:xfrm>
            <a:off x="9067051" y="2853267"/>
            <a:ext cx="627283" cy="369332"/>
          </a:xfrm>
          <a:prstGeom prst="rect">
            <a:avLst/>
          </a:prstGeom>
          <a:noFill/>
        </p:spPr>
        <p:txBody>
          <a:bodyPr wrap="none" rtlCol="0">
            <a:spAutoFit/>
          </a:bodyPr>
          <a:lstStyle/>
          <a:p>
            <a:r>
              <a:rPr lang="en-US" dirty="0"/>
              <a:t>BIOS</a:t>
            </a:r>
          </a:p>
        </p:txBody>
      </p:sp>
    </p:spTree>
    <p:extLst>
      <p:ext uri="{BB962C8B-B14F-4D97-AF65-F5344CB8AC3E}">
        <p14:creationId xmlns:p14="http://schemas.microsoft.com/office/powerpoint/2010/main" val="579300035"/>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0" y="1502586"/>
            <a:ext cx="2895600" cy="4783914"/>
          </a:xfrm>
        </p:spPr>
        <p:txBody>
          <a:bodyPr/>
          <a:lstStyle/>
          <a:p>
            <a:r>
              <a:rPr lang="en-US" dirty="0">
                <a:solidFill>
                  <a:srgbClr val="0000FF"/>
                </a:solidFill>
              </a:rPr>
              <a:t>Static relocation </a:t>
            </a:r>
            <a:r>
              <a:rPr lang="en-US" dirty="0"/>
              <a:t>(slow loading)</a:t>
            </a:r>
          </a:p>
          <a:p>
            <a:endParaRPr lang="en-US" dirty="0"/>
          </a:p>
          <a:p>
            <a:r>
              <a:rPr lang="en-US" dirty="0"/>
              <a:t>Requires programs smaller than physical memory</a:t>
            </a:r>
          </a:p>
        </p:txBody>
      </p:sp>
      <p:sp>
        <p:nvSpPr>
          <p:cNvPr id="5" name="Slide Number Placeholder 4"/>
          <p:cNvSpPr>
            <a:spLocks noGrp="1"/>
          </p:cNvSpPr>
          <p:nvPr>
            <p:ph type="sldNum" sz="quarter" idx="12"/>
          </p:nvPr>
        </p:nvSpPr>
        <p:spPr/>
        <p:txBody>
          <a:bodyPr/>
          <a:lstStyle/>
          <a:p>
            <a:fld id="{D2DB48A1-B5F2-D944-9563-BD7B04ADBA09}" type="slidenum">
              <a:rPr lang="en-US" smtClean="0"/>
              <a:t>89</a:t>
            </a:fld>
            <a:endParaRPr lang="en-US"/>
          </a:p>
        </p:txBody>
      </p:sp>
      <p:sp>
        <p:nvSpPr>
          <p:cNvPr id="6" name="Title 5"/>
          <p:cNvSpPr>
            <a:spLocks noGrp="1"/>
          </p:cNvSpPr>
          <p:nvPr>
            <p:ph type="title"/>
          </p:nvPr>
        </p:nvSpPr>
        <p:spPr>
          <a:xfrm>
            <a:off x="1524000" y="627064"/>
            <a:ext cx="9084733" cy="774695"/>
          </a:xfrm>
        </p:spPr>
        <p:txBody>
          <a:bodyPr>
            <a:normAutofit fontScale="90000"/>
          </a:bodyPr>
          <a:lstStyle/>
          <a:p>
            <a:r>
              <a:rPr lang="en-US" dirty="0"/>
              <a:t>Multiple Programs  Without Memory Abstraction</a:t>
            </a:r>
          </a:p>
        </p:txBody>
      </p:sp>
      <p:pic>
        <p:nvPicPr>
          <p:cNvPr id="7" name="Picture 6" descr="D:\b\b4\IBM\03-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567" y="1758954"/>
            <a:ext cx="4225925" cy="3937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2"/>
          <p:cNvSpPr>
            <a:spLocks noChangeArrowheads="1"/>
          </p:cNvSpPr>
          <p:nvPr/>
        </p:nvSpPr>
        <p:spPr bwMode="auto">
          <a:xfrm>
            <a:off x="1524001" y="5714909"/>
            <a:ext cx="7222067" cy="55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3-2. Illustration of the relocation problem. </a:t>
            </a:r>
            <a:br>
              <a:rPr lang="en-US" sz="2000" dirty="0"/>
            </a:br>
            <a:endParaRPr lang="en-US" sz="2000" dirty="0"/>
          </a:p>
        </p:txBody>
      </p:sp>
    </p:spTree>
    <p:extLst>
      <p:ext uri="{BB962C8B-B14F-4D97-AF65-F5344CB8AC3E}">
        <p14:creationId xmlns:p14="http://schemas.microsoft.com/office/powerpoint/2010/main" val="5908990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dirty="0"/>
              <a:t>Processors: fetch, decode, and execute instructions</a:t>
            </a:r>
          </a:p>
          <a:p>
            <a:endParaRPr lang="en-US" dirty="0"/>
          </a:p>
          <a:p>
            <a:r>
              <a:rPr lang="en-US" dirty="0"/>
              <a:t>Instruction Set</a:t>
            </a:r>
          </a:p>
          <a:p>
            <a:pPr lvl="1"/>
            <a:r>
              <a:rPr lang="en-US" dirty="0"/>
              <a:t>Each processor has a specific set of instructions that it can execute</a:t>
            </a:r>
          </a:p>
          <a:p>
            <a:pPr lvl="1"/>
            <a:r>
              <a:rPr lang="en-US" dirty="0"/>
              <a:t>“Architecture”, e.g. X86 </a:t>
            </a:r>
            <a:r>
              <a:rPr lang="en-US" dirty="0" err="1"/>
              <a:t>v.s</a:t>
            </a:r>
            <a:r>
              <a:rPr lang="en-US" dirty="0"/>
              <a:t>. SPARC, CISC </a:t>
            </a:r>
            <a:r>
              <a:rPr lang="en-US" dirty="0" err="1"/>
              <a:t>v.s</a:t>
            </a:r>
            <a:r>
              <a:rPr lang="en-US" dirty="0"/>
              <a:t>. RISC</a:t>
            </a:r>
          </a:p>
          <a:p>
            <a:endParaRPr lang="en-US" dirty="0"/>
          </a:p>
          <a:p>
            <a:r>
              <a:rPr lang="en-US" dirty="0"/>
              <a:t>Registers</a:t>
            </a:r>
          </a:p>
          <a:p>
            <a:pPr lvl="1"/>
            <a:r>
              <a:rPr lang="en-US" dirty="0"/>
              <a:t>Most registers are a type of “memory”</a:t>
            </a:r>
          </a:p>
          <a:p>
            <a:pPr lvl="1"/>
            <a:r>
              <a:rPr lang="en-US" dirty="0"/>
              <a:t>Hold instructions, key variables, and temporary results to bridge gap </a:t>
            </a:r>
            <a:r>
              <a:rPr lang="en-US" dirty="0" err="1"/>
              <a:t>b.t</a:t>
            </a:r>
            <a:r>
              <a:rPr lang="en-US" dirty="0"/>
              <a:t>. processors and main memory</a:t>
            </a:r>
          </a:p>
        </p:txBody>
      </p:sp>
      <p:sp>
        <p:nvSpPr>
          <p:cNvPr id="4" name="Slide Number Placeholder 3"/>
          <p:cNvSpPr>
            <a:spLocks noGrp="1"/>
          </p:cNvSpPr>
          <p:nvPr>
            <p:ph type="sldNum" sz="quarter" idx="12"/>
          </p:nvPr>
        </p:nvSpPr>
        <p:spPr/>
        <p:txBody>
          <a:bodyPr/>
          <a:lstStyle/>
          <a:p>
            <a:fld id="{D2DB48A1-B5F2-D944-9563-BD7B04ADBA09}" type="slidenum">
              <a:rPr lang="en-US" smtClean="0"/>
              <a:t>9</a:t>
            </a:fld>
            <a:endParaRPr lang="en-US"/>
          </a:p>
        </p:txBody>
      </p:sp>
      <p:sp>
        <p:nvSpPr>
          <p:cNvPr id="5" name="Title 4"/>
          <p:cNvSpPr>
            <a:spLocks noGrp="1"/>
          </p:cNvSpPr>
          <p:nvPr>
            <p:ph type="title"/>
          </p:nvPr>
        </p:nvSpPr>
        <p:spPr/>
        <p:txBody>
          <a:bodyPr/>
          <a:lstStyle/>
          <a:p>
            <a:r>
              <a:rPr lang="en-US" dirty="0"/>
              <a:t>Processors, Instruction Set and Registers</a:t>
            </a:r>
          </a:p>
        </p:txBody>
      </p:sp>
    </p:spTree>
    <p:extLst>
      <p:ext uri="{BB962C8B-B14F-4D97-AF65-F5344CB8AC3E}">
        <p14:creationId xmlns:p14="http://schemas.microsoft.com/office/powerpoint/2010/main" val="1523491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Major drawbacks without memory abstraction:</a:t>
            </a:r>
          </a:p>
          <a:p>
            <a:endParaRPr lang="en-US" dirty="0"/>
          </a:p>
          <a:p>
            <a:pPr lvl="1"/>
            <a:r>
              <a:rPr lang="en-US" dirty="0"/>
              <a:t>User programs </a:t>
            </a:r>
            <a:r>
              <a:rPr lang="en-US" dirty="0">
                <a:solidFill>
                  <a:srgbClr val="FF0000"/>
                </a:solidFill>
              </a:rPr>
              <a:t>address physical memory directly and can damage the operating system </a:t>
            </a:r>
            <a:r>
              <a:rPr lang="en-US" dirty="0"/>
              <a:t>(intentionally/by accident)</a:t>
            </a:r>
          </a:p>
          <a:p>
            <a:pPr lvl="1"/>
            <a:endParaRPr lang="en-US" dirty="0"/>
          </a:p>
          <a:p>
            <a:pPr lvl="1"/>
            <a:r>
              <a:rPr lang="en-US" dirty="0">
                <a:solidFill>
                  <a:srgbClr val="FF0000"/>
                </a:solidFill>
              </a:rPr>
              <a:t>Difficult to have multiple programs running at once</a:t>
            </a:r>
          </a:p>
          <a:p>
            <a:endParaRPr lang="en-US" dirty="0"/>
          </a:p>
        </p:txBody>
      </p:sp>
      <p:sp>
        <p:nvSpPr>
          <p:cNvPr id="5" name="Slide Number Placeholder 4"/>
          <p:cNvSpPr>
            <a:spLocks noGrp="1"/>
          </p:cNvSpPr>
          <p:nvPr>
            <p:ph type="sldNum" sz="quarter" idx="12"/>
          </p:nvPr>
        </p:nvSpPr>
        <p:spPr/>
        <p:txBody>
          <a:bodyPr/>
          <a:lstStyle/>
          <a:p>
            <a:fld id="{D2DB48A1-B5F2-D944-9563-BD7B04ADBA09}" type="slidenum">
              <a:rPr lang="en-US" smtClean="0"/>
              <a:t>90</a:t>
            </a:fld>
            <a:endParaRPr lang="en-US"/>
          </a:p>
        </p:txBody>
      </p:sp>
      <p:sp>
        <p:nvSpPr>
          <p:cNvPr id="6" name="Title 5"/>
          <p:cNvSpPr>
            <a:spLocks noGrp="1"/>
          </p:cNvSpPr>
          <p:nvPr>
            <p:ph type="title"/>
          </p:nvPr>
        </p:nvSpPr>
        <p:spPr/>
        <p:txBody>
          <a:bodyPr/>
          <a:lstStyle/>
          <a:p>
            <a:r>
              <a:rPr lang="en-US" dirty="0"/>
              <a:t>Memory Abstraction: Address Space</a:t>
            </a:r>
          </a:p>
        </p:txBody>
      </p:sp>
    </p:spTree>
    <p:extLst>
      <p:ext uri="{BB962C8B-B14F-4D97-AF65-F5344CB8AC3E}">
        <p14:creationId xmlns:p14="http://schemas.microsoft.com/office/powerpoint/2010/main" val="1022221091"/>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1" y="1502586"/>
            <a:ext cx="4207933" cy="4783914"/>
          </a:xfrm>
        </p:spPr>
        <p:txBody>
          <a:bodyPr>
            <a:normAutofit fontScale="92500"/>
          </a:bodyPr>
          <a:lstStyle/>
          <a:p>
            <a:r>
              <a:rPr lang="en-US" dirty="0"/>
              <a:t>An abstraction of memory </a:t>
            </a:r>
          </a:p>
          <a:p>
            <a:r>
              <a:rPr lang="en-US" dirty="0"/>
              <a:t>A set of addresses that a process reference memory</a:t>
            </a:r>
          </a:p>
          <a:p>
            <a:r>
              <a:rPr lang="en-US" dirty="0"/>
              <a:t>Independent from each other</a:t>
            </a:r>
          </a:p>
          <a:p>
            <a:endParaRPr lang="en-US" dirty="0"/>
          </a:p>
          <a:p>
            <a:r>
              <a:rPr lang="en-US" dirty="0"/>
              <a:t>A simple solution with </a:t>
            </a:r>
            <a:r>
              <a:rPr lang="en-US" dirty="0">
                <a:solidFill>
                  <a:srgbClr val="0000FF"/>
                </a:solidFill>
              </a:rPr>
              <a:t>base and limit registers</a:t>
            </a:r>
          </a:p>
          <a:p>
            <a:r>
              <a:rPr lang="en-US" dirty="0"/>
              <a:t>“</a:t>
            </a:r>
            <a:r>
              <a:rPr lang="en-US" dirty="0">
                <a:solidFill>
                  <a:srgbClr val="0000FF"/>
                </a:solidFill>
              </a:rPr>
              <a:t>dynamic relocation</a:t>
            </a:r>
            <a:r>
              <a:rPr lang="en-US" dirty="0"/>
              <a:t>”</a:t>
            </a:r>
          </a:p>
          <a:p>
            <a:r>
              <a:rPr lang="en-US" dirty="0"/>
              <a:t>Need an addition for each memory reference</a:t>
            </a:r>
          </a:p>
        </p:txBody>
      </p:sp>
      <p:sp>
        <p:nvSpPr>
          <p:cNvPr id="5" name="Slide Number Placeholder 4"/>
          <p:cNvSpPr>
            <a:spLocks noGrp="1"/>
          </p:cNvSpPr>
          <p:nvPr>
            <p:ph type="sldNum" sz="quarter" idx="12"/>
          </p:nvPr>
        </p:nvSpPr>
        <p:spPr/>
        <p:txBody>
          <a:bodyPr/>
          <a:lstStyle/>
          <a:p>
            <a:fld id="{D2DB48A1-B5F2-D944-9563-BD7B04ADBA09}" type="slidenum">
              <a:rPr lang="en-US" smtClean="0"/>
              <a:t>91</a:t>
            </a:fld>
            <a:endParaRPr lang="en-US"/>
          </a:p>
        </p:txBody>
      </p:sp>
      <p:sp>
        <p:nvSpPr>
          <p:cNvPr id="6" name="Title 5"/>
          <p:cNvSpPr>
            <a:spLocks noGrp="1"/>
          </p:cNvSpPr>
          <p:nvPr>
            <p:ph type="title"/>
          </p:nvPr>
        </p:nvSpPr>
        <p:spPr/>
        <p:txBody>
          <a:bodyPr/>
          <a:lstStyle/>
          <a:p>
            <a:r>
              <a:rPr lang="en-US" dirty="0"/>
              <a:t>Notion of an Address Space</a:t>
            </a:r>
          </a:p>
        </p:txBody>
      </p:sp>
      <p:pic>
        <p:nvPicPr>
          <p:cNvPr id="7" name="Picture 6" descr="D:\b\b4\IBM\03-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797" y="1557110"/>
            <a:ext cx="2862177" cy="426953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4"/>
          <p:cNvSpPr>
            <a:spLocks noChangeArrowheads="1"/>
          </p:cNvSpPr>
          <p:nvPr/>
        </p:nvSpPr>
        <p:spPr bwMode="auto">
          <a:xfrm>
            <a:off x="2079626" y="5819776"/>
            <a:ext cx="8588375" cy="103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3-3. Base and limit registers can be used to give each process a separate address space.</a:t>
            </a:r>
          </a:p>
        </p:txBody>
      </p:sp>
    </p:spTree>
    <p:extLst>
      <p:ext uri="{BB962C8B-B14F-4D97-AF65-F5344CB8AC3E}">
        <p14:creationId xmlns:p14="http://schemas.microsoft.com/office/powerpoint/2010/main" val="600700437"/>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physical memory not large enough to hold all processes</a:t>
            </a:r>
          </a:p>
          <a:p>
            <a:endParaRPr lang="en-US" dirty="0"/>
          </a:p>
          <a:p>
            <a:r>
              <a:rPr lang="en-US" dirty="0">
                <a:solidFill>
                  <a:srgbClr val="0000FF"/>
                </a:solidFill>
              </a:rPr>
              <a:t>Swapping</a:t>
            </a:r>
            <a:r>
              <a:rPr lang="en-US" dirty="0"/>
              <a:t>: bringing in each process in entirety when running and bringing out to disks when not</a:t>
            </a:r>
          </a:p>
          <a:p>
            <a:pPr lvl="1"/>
            <a:r>
              <a:rPr lang="en-US" dirty="0"/>
              <a:t>E.g. idle processes stored on disk</a:t>
            </a:r>
          </a:p>
          <a:p>
            <a:pPr lvl="1"/>
            <a:endParaRPr lang="en-US" dirty="0"/>
          </a:p>
          <a:p>
            <a:r>
              <a:rPr lang="en-US" dirty="0">
                <a:solidFill>
                  <a:srgbClr val="0000FF"/>
                </a:solidFill>
              </a:rPr>
              <a:t>Virtual memory</a:t>
            </a:r>
            <a:r>
              <a:rPr lang="en-US" dirty="0"/>
              <a:t>: allows programs to run even when they are only partially in main memory</a:t>
            </a:r>
          </a:p>
        </p:txBody>
      </p:sp>
      <p:sp>
        <p:nvSpPr>
          <p:cNvPr id="5" name="Slide Number Placeholder 4"/>
          <p:cNvSpPr>
            <a:spLocks noGrp="1"/>
          </p:cNvSpPr>
          <p:nvPr>
            <p:ph type="sldNum" sz="quarter" idx="12"/>
          </p:nvPr>
        </p:nvSpPr>
        <p:spPr/>
        <p:txBody>
          <a:bodyPr/>
          <a:lstStyle/>
          <a:p>
            <a:fld id="{D2DB48A1-B5F2-D944-9563-BD7B04ADBA09}" type="slidenum">
              <a:rPr lang="en-US" smtClean="0"/>
              <a:t>92</a:t>
            </a:fld>
            <a:endParaRPr lang="en-US"/>
          </a:p>
        </p:txBody>
      </p:sp>
      <p:sp>
        <p:nvSpPr>
          <p:cNvPr id="6" name="Title 5"/>
          <p:cNvSpPr>
            <a:spLocks noGrp="1"/>
          </p:cNvSpPr>
          <p:nvPr>
            <p:ph type="title"/>
          </p:nvPr>
        </p:nvSpPr>
        <p:spPr/>
        <p:txBody>
          <a:bodyPr/>
          <a:lstStyle/>
          <a:p>
            <a:r>
              <a:rPr lang="en-US" dirty="0"/>
              <a:t>When Physical Memory Not Enough…</a:t>
            </a:r>
          </a:p>
        </p:txBody>
      </p:sp>
    </p:spTree>
    <p:extLst>
      <p:ext uri="{BB962C8B-B14F-4D97-AF65-F5344CB8AC3E}">
        <p14:creationId xmlns:p14="http://schemas.microsoft.com/office/powerpoint/2010/main" val="1760106331"/>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562600"/>
            <a:ext cx="8229600" cy="793750"/>
          </a:xfrm>
        </p:spPr>
        <p:txBody>
          <a:bodyPr>
            <a:normAutofit fontScale="92500" lnSpcReduction="10000"/>
          </a:bodyPr>
          <a:lstStyle/>
          <a:p>
            <a:r>
              <a:rPr lang="en-US" dirty="0"/>
              <a:t>Need </a:t>
            </a:r>
            <a:r>
              <a:rPr lang="en-US" dirty="0">
                <a:solidFill>
                  <a:srgbClr val="0000FF"/>
                </a:solidFill>
              </a:rPr>
              <a:t>hardware/software solution for relocating addresses</a:t>
            </a:r>
          </a:p>
          <a:p>
            <a:pPr lvl="1"/>
            <a:r>
              <a:rPr lang="en-US" dirty="0"/>
              <a:t>E.g. base and limit registers</a:t>
            </a:r>
          </a:p>
        </p:txBody>
      </p:sp>
      <p:sp>
        <p:nvSpPr>
          <p:cNvPr id="5" name="Slide Number Placeholder 4"/>
          <p:cNvSpPr>
            <a:spLocks noGrp="1"/>
          </p:cNvSpPr>
          <p:nvPr>
            <p:ph type="sldNum" sz="quarter" idx="12"/>
          </p:nvPr>
        </p:nvSpPr>
        <p:spPr/>
        <p:txBody>
          <a:bodyPr/>
          <a:lstStyle/>
          <a:p>
            <a:fld id="{D2DB48A1-B5F2-D944-9563-BD7B04ADBA09}" type="slidenum">
              <a:rPr lang="en-US" smtClean="0"/>
              <a:t>93</a:t>
            </a:fld>
            <a:endParaRPr lang="en-US"/>
          </a:p>
        </p:txBody>
      </p:sp>
      <p:sp>
        <p:nvSpPr>
          <p:cNvPr id="6" name="Title 5"/>
          <p:cNvSpPr>
            <a:spLocks noGrp="1"/>
          </p:cNvSpPr>
          <p:nvPr>
            <p:ph type="title"/>
          </p:nvPr>
        </p:nvSpPr>
        <p:spPr/>
        <p:txBody>
          <a:bodyPr/>
          <a:lstStyle/>
          <a:p>
            <a:r>
              <a:rPr lang="en-US" dirty="0"/>
              <a:t>Swapping (1)</a:t>
            </a:r>
          </a:p>
        </p:txBody>
      </p:sp>
      <p:pic>
        <p:nvPicPr>
          <p:cNvPr id="7" name="Picture 6" descr="D:\b\b4\IBM\0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815" y="1498671"/>
            <a:ext cx="7392429" cy="326381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2"/>
          <p:cNvSpPr>
            <a:spLocks noChangeArrowheads="1"/>
          </p:cNvSpPr>
          <p:nvPr/>
        </p:nvSpPr>
        <p:spPr bwMode="auto">
          <a:xfrm>
            <a:off x="1598614" y="4755622"/>
            <a:ext cx="8840787"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3-4. Memory allocation changes as processes come into memory and leave it. The shaded regions are unused memory.</a:t>
            </a:r>
          </a:p>
        </p:txBody>
      </p:sp>
    </p:spTree>
    <p:extLst>
      <p:ext uri="{BB962C8B-B14F-4D97-AF65-F5344CB8AC3E}">
        <p14:creationId xmlns:p14="http://schemas.microsoft.com/office/powerpoint/2010/main" val="519867692"/>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0"/>
            <a:ext cx="8229600" cy="5067300"/>
          </a:xfrm>
        </p:spPr>
        <p:txBody>
          <a:bodyPr/>
          <a:lstStyle/>
          <a:p>
            <a:r>
              <a:rPr lang="en-US" dirty="0"/>
              <a:t>Extra memory can be allocated if processes grow</a:t>
            </a:r>
          </a:p>
          <a:p>
            <a:pPr lvl="1"/>
            <a:r>
              <a:rPr lang="en-US" dirty="0"/>
              <a:t>Instead of moving processes around (find large enough “holes”)</a:t>
            </a:r>
          </a:p>
        </p:txBody>
      </p:sp>
      <p:sp>
        <p:nvSpPr>
          <p:cNvPr id="5" name="Slide Number Placeholder 4"/>
          <p:cNvSpPr>
            <a:spLocks noGrp="1"/>
          </p:cNvSpPr>
          <p:nvPr>
            <p:ph type="sldNum" sz="quarter" idx="12"/>
          </p:nvPr>
        </p:nvSpPr>
        <p:spPr/>
        <p:txBody>
          <a:bodyPr/>
          <a:lstStyle/>
          <a:p>
            <a:fld id="{D2DB48A1-B5F2-D944-9563-BD7B04ADBA09}" type="slidenum">
              <a:rPr lang="en-US" smtClean="0"/>
              <a:t>94</a:t>
            </a:fld>
            <a:endParaRPr lang="en-US"/>
          </a:p>
        </p:txBody>
      </p:sp>
      <p:sp>
        <p:nvSpPr>
          <p:cNvPr id="6" name="Title 5"/>
          <p:cNvSpPr>
            <a:spLocks noGrp="1"/>
          </p:cNvSpPr>
          <p:nvPr>
            <p:ph type="title"/>
          </p:nvPr>
        </p:nvSpPr>
        <p:spPr>
          <a:xfrm>
            <a:off x="1981200" y="739994"/>
            <a:ext cx="8229600" cy="621526"/>
          </a:xfrm>
        </p:spPr>
        <p:txBody>
          <a:bodyPr>
            <a:normAutofit fontScale="90000"/>
          </a:bodyPr>
          <a:lstStyle/>
          <a:p>
            <a:r>
              <a:rPr lang="en-US" dirty="0"/>
              <a:t>Swapping (2)</a:t>
            </a:r>
            <a:br>
              <a:rPr lang="en-US" dirty="0"/>
            </a:br>
            <a:endParaRPr lang="en-US" dirty="0"/>
          </a:p>
        </p:txBody>
      </p:sp>
      <p:pic>
        <p:nvPicPr>
          <p:cNvPr id="9" name="Picture 6" descr="D:\b\b4\IBM\03-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579" y="2029890"/>
            <a:ext cx="5178954" cy="3824912"/>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2"/>
          <p:cNvSpPr>
            <a:spLocks noChangeArrowheads="1"/>
          </p:cNvSpPr>
          <p:nvPr/>
        </p:nvSpPr>
        <p:spPr bwMode="auto">
          <a:xfrm>
            <a:off x="1524000" y="5762103"/>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000" dirty="0"/>
              <a:t>Figure 3-5. (a) Allocating space for growing data segment. (b) Allocating space for growing stack, growing data segment.</a:t>
            </a:r>
          </a:p>
        </p:txBody>
      </p:sp>
    </p:spTree>
    <p:extLst>
      <p:ext uri="{BB962C8B-B14F-4D97-AF65-F5344CB8AC3E}">
        <p14:creationId xmlns:p14="http://schemas.microsoft.com/office/powerpoint/2010/main" val="71462414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4985</Words>
  <Application>Microsoft Macintosh PowerPoint</Application>
  <PresentationFormat>Widescreen</PresentationFormat>
  <Paragraphs>773</Paragraphs>
  <Slides>94</Slides>
  <Notes>49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4" baseType="lpstr">
      <vt:lpstr>Calibri</vt:lpstr>
      <vt:lpstr>Calibri Light</vt:lpstr>
      <vt:lpstr>Courier New</vt:lpstr>
      <vt:lpstr>ＭＳ Ｐゴシック</vt:lpstr>
      <vt:lpstr>ＭＳ Ｐ明朝</vt:lpstr>
      <vt:lpstr>游ゴシック</vt:lpstr>
      <vt:lpstr>等线</vt:lpstr>
      <vt:lpstr>Arial</vt:lpstr>
      <vt:lpstr>Office Theme</vt:lpstr>
      <vt:lpstr>Image</vt:lpstr>
      <vt:lpstr>Operating Systems Review </vt:lpstr>
      <vt:lpstr>PowerPoint Presentation</vt:lpstr>
      <vt:lpstr>Roles of An Operating System</vt:lpstr>
      <vt:lpstr>Roles of An Operating System</vt:lpstr>
      <vt:lpstr>Operating System as a Resource Manager (1) </vt:lpstr>
      <vt:lpstr>Operating System as a Resource Manager (2)</vt:lpstr>
      <vt:lpstr>PowerPoint Presentation</vt:lpstr>
      <vt:lpstr>PowerPoint Presentation</vt:lpstr>
      <vt:lpstr>Processors, Instruction Set and Registers</vt:lpstr>
      <vt:lpstr>Special Registers</vt:lpstr>
      <vt:lpstr>PowerPoint Presentation</vt:lpstr>
      <vt:lpstr>Registers and Cache Memory</vt:lpstr>
      <vt:lpstr>PowerPoint Presentation</vt:lpstr>
      <vt:lpstr>Virtual Memory</vt:lpstr>
      <vt:lpstr>I/O Devices</vt:lpstr>
      <vt:lpstr>PowerPoint Presentation</vt:lpstr>
      <vt:lpstr>Booting the Computer</vt:lpstr>
      <vt:lpstr>Processes/Threads</vt:lpstr>
      <vt:lpstr>Process Tree and IPC</vt:lpstr>
      <vt:lpstr>Protection and Security</vt:lpstr>
      <vt:lpstr>Shell</vt:lpstr>
      <vt:lpstr>Common Unix/Linux Commands</vt:lpstr>
      <vt:lpstr>Shell Programming/Shell Scripting (3)</vt:lpstr>
      <vt:lpstr>Environmental Variables </vt:lpstr>
      <vt:lpstr>More Environmental Variables </vt:lpstr>
      <vt:lpstr>C Language Review</vt:lpstr>
      <vt:lpstr>C Language Review</vt:lpstr>
      <vt:lpstr>C Language Review</vt:lpstr>
      <vt:lpstr>C Project Review</vt:lpstr>
      <vt:lpstr>System Calls</vt:lpstr>
      <vt:lpstr>PowerPoint Presentation</vt:lpstr>
      <vt:lpstr>Steps of System Calls</vt:lpstr>
      <vt:lpstr>A Simple Shell</vt:lpstr>
      <vt:lpstr>Memory Layout </vt:lpstr>
      <vt:lpstr>PowerPoint Presentation</vt:lpstr>
      <vt:lpstr>System Calls for File Management </vt:lpstr>
      <vt:lpstr>The Process Model </vt:lpstr>
      <vt:lpstr>Process Creation </vt:lpstr>
      <vt:lpstr>Process Creation </vt:lpstr>
      <vt:lpstr>Process Termination </vt:lpstr>
      <vt:lpstr>Process States </vt:lpstr>
      <vt:lpstr>Process States </vt:lpstr>
      <vt:lpstr>Implementation of Processes </vt:lpstr>
      <vt:lpstr>Modeling Multiprogramming (2)</vt:lpstr>
      <vt:lpstr>Outline</vt:lpstr>
      <vt:lpstr>Threads</vt:lpstr>
      <vt:lpstr>Threads</vt:lpstr>
      <vt:lpstr>Thread Usage (1) </vt:lpstr>
      <vt:lpstr>Thread Usage (2) </vt:lpstr>
      <vt:lpstr>Thread Usage (3) </vt:lpstr>
      <vt:lpstr>Implementation of Threads</vt:lpstr>
      <vt:lpstr>Implementing Threads in User Space (1)</vt:lpstr>
      <vt:lpstr>Implementing Threads in User Space (2) </vt:lpstr>
      <vt:lpstr>Implementing Threads in User Space (3) </vt:lpstr>
      <vt:lpstr>Implementing Threads in Kernel Space (1)</vt:lpstr>
      <vt:lpstr>Implementing Threads in Kernel Space (2)</vt:lpstr>
      <vt:lpstr>Implementing Threads in Kernel Space (3)</vt:lpstr>
      <vt:lpstr>Interprocess Communication</vt:lpstr>
      <vt:lpstr>Race Conditions </vt:lpstr>
      <vt:lpstr>Critical Regions (1) </vt:lpstr>
      <vt:lpstr>Critical Regions (2) </vt:lpstr>
      <vt:lpstr>Mutual Exclusion with Busy Waiting </vt:lpstr>
      <vt:lpstr>Strict Alternation </vt:lpstr>
      <vt:lpstr>Peterson's Solution </vt:lpstr>
      <vt:lpstr>The TSL Instruction</vt:lpstr>
      <vt:lpstr>The XCHG Instruction</vt:lpstr>
      <vt:lpstr>Sleep and Wakeup</vt:lpstr>
      <vt:lpstr>PowerPoint Presentation</vt:lpstr>
      <vt:lpstr>The Producer-Consumer Problem </vt:lpstr>
      <vt:lpstr>Semaphores (1)</vt:lpstr>
      <vt:lpstr>Semaphores (2)</vt:lpstr>
      <vt:lpstr>PowerPoint Presentation</vt:lpstr>
      <vt:lpstr>Outline</vt:lpstr>
      <vt:lpstr>Scheduling</vt:lpstr>
      <vt:lpstr>Process Behavior (1) </vt:lpstr>
      <vt:lpstr>Process Behavior (2)</vt:lpstr>
      <vt:lpstr>When to Schedule</vt:lpstr>
      <vt:lpstr>Scheduling in Batch Systems (1) </vt:lpstr>
      <vt:lpstr>Scheduling in Batch Systems (2)</vt:lpstr>
      <vt:lpstr>Scheduling in Batch Systems (2)</vt:lpstr>
      <vt:lpstr>Scheduling in Batch Systems (3)</vt:lpstr>
      <vt:lpstr>Scheduling in Interactive Systems (1)</vt:lpstr>
      <vt:lpstr>Scheduling in Interactive Systems (2)  </vt:lpstr>
      <vt:lpstr>Scheduling in Interactive Systems (3) </vt:lpstr>
      <vt:lpstr>Thread Scheduling (1) </vt:lpstr>
      <vt:lpstr>Thread Scheduling (2) </vt:lpstr>
      <vt:lpstr>Memory Management</vt:lpstr>
      <vt:lpstr>No Memory Abstraction </vt:lpstr>
      <vt:lpstr>Multiple Programs  Without Memory Abstraction</vt:lpstr>
      <vt:lpstr>Memory Abstraction: Address Space</vt:lpstr>
      <vt:lpstr>Notion of an Address Space</vt:lpstr>
      <vt:lpstr>When Physical Memory Not Enough…</vt:lpstr>
      <vt:lpstr>Swapping (1)</vt:lpstr>
      <vt:lpstr>Swapping (2)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Review </dc:title>
  <dc:creator>Dang, Tommy</dc:creator>
  <cp:lastModifiedBy>Microsoft Office User</cp:lastModifiedBy>
  <cp:revision>4</cp:revision>
  <dcterms:created xsi:type="dcterms:W3CDTF">2022-01-18T22:11:46Z</dcterms:created>
  <dcterms:modified xsi:type="dcterms:W3CDTF">2022-01-20T22:59:16Z</dcterms:modified>
</cp:coreProperties>
</file>