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39AA698-5432-8D4D-BF7C-6A83FAAAAB00}" type="datetimeFigureOut">
              <a:rPr lang="en-US" smtClean="0"/>
              <a:t>11/14/23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0B7D60C-C1F2-4B4B-8C06-B2BE224A2194}" type="slidenum">
              <a:rPr lang="en-US" smtClean="0"/>
              <a:t>‹#›</a:t>
            </a:fld>
            <a:endParaRPr lang="en-US"/>
          </a:p>
        </p:txBody>
      </p:sp>
    </p:spTree>
    <p:extLst>
      <p:ext uri="{BB962C8B-B14F-4D97-AF65-F5344CB8AC3E}">
        <p14:creationId xmlns:p14="http://schemas.microsoft.com/office/powerpoint/2010/main" val="9647759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A698-5432-8D4D-BF7C-6A83FAAAAB00}"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230936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AA698-5432-8D4D-BF7C-6A83FAAAAB00}"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12596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AA698-5432-8D4D-BF7C-6A83FAAAAB00}"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323638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39AA698-5432-8D4D-BF7C-6A83FAAAAB00}" type="datetimeFigureOut">
              <a:rPr lang="en-US" smtClean="0"/>
              <a:t>11/14/23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21097359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AA698-5432-8D4D-BF7C-6A83FAAAAB00}"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146583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AA698-5432-8D4D-BF7C-6A83FAAAAB00}"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321664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AA698-5432-8D4D-BF7C-6A83FAAAAB00}" type="datetimeFigureOut">
              <a:rPr lang="en-US" smtClean="0"/>
              <a:t>11/14/23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209810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AA698-5432-8D4D-BF7C-6A83FAAAAB00}"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7D60C-C1F2-4B4B-8C06-B2BE224A2194}" type="slidenum">
              <a:rPr lang="en-US" smtClean="0"/>
              <a:t>‹#›</a:t>
            </a:fld>
            <a:endParaRPr lang="en-US"/>
          </a:p>
        </p:txBody>
      </p:sp>
    </p:spTree>
    <p:extLst>
      <p:ext uri="{BB962C8B-B14F-4D97-AF65-F5344CB8AC3E}">
        <p14:creationId xmlns:p14="http://schemas.microsoft.com/office/powerpoint/2010/main" val="224417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9AA698-5432-8D4D-BF7C-6A83FAAAAB00}" type="datetimeFigureOut">
              <a:rPr lang="en-US" smtClean="0"/>
              <a:t>11/14/23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0B7D60C-C1F2-4B4B-8C06-B2BE224A219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3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39AA698-5432-8D4D-BF7C-6A83FAAAAB00}" type="datetimeFigureOut">
              <a:rPr lang="en-US" smtClean="0"/>
              <a:t>11/14/23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0B7D60C-C1F2-4B4B-8C06-B2BE224A219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0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39AA698-5432-8D4D-BF7C-6A83FAAAAB00}" type="datetimeFigureOut">
              <a:rPr lang="en-US" smtClean="0"/>
              <a:t>11/14/23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0B7D60C-C1F2-4B4B-8C06-B2BE224A2194}" type="slidenum">
              <a:rPr lang="en-US" smtClean="0"/>
              <a:t>‹#›</a:t>
            </a:fld>
            <a:endParaRPr lang="en-US"/>
          </a:p>
        </p:txBody>
      </p:sp>
    </p:spTree>
    <p:extLst>
      <p:ext uri="{BB962C8B-B14F-4D97-AF65-F5344CB8AC3E}">
        <p14:creationId xmlns:p14="http://schemas.microsoft.com/office/powerpoint/2010/main" val="415950059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FC89-B1DE-7F7E-495C-131288F0B157}"/>
              </a:ext>
            </a:extLst>
          </p:cNvPr>
          <p:cNvSpPr>
            <a:spLocks noGrp="1"/>
          </p:cNvSpPr>
          <p:nvPr>
            <p:ph type="ctrTitle"/>
          </p:nvPr>
        </p:nvSpPr>
        <p:spPr/>
        <p:txBody>
          <a:bodyPr/>
          <a:lstStyle/>
          <a:p>
            <a:r>
              <a:rPr lang="en-US" dirty="0"/>
              <a:t>Undo Mechanism</a:t>
            </a:r>
            <a:br>
              <a:rPr lang="en-US" dirty="0"/>
            </a:br>
            <a:r>
              <a:rPr lang="en-US" dirty="0"/>
              <a:t>in Stack</a:t>
            </a:r>
          </a:p>
        </p:txBody>
      </p:sp>
      <p:sp>
        <p:nvSpPr>
          <p:cNvPr id="3" name="Subtitle 2">
            <a:extLst>
              <a:ext uri="{FF2B5EF4-FFF2-40B4-BE49-F238E27FC236}">
                <a16:creationId xmlns:a16="http://schemas.microsoft.com/office/drawing/2014/main" id="{9BEA80DF-41C1-F605-B917-CBBE4D5CE25F}"/>
              </a:ext>
            </a:extLst>
          </p:cNvPr>
          <p:cNvSpPr>
            <a:spLocks noGrp="1"/>
          </p:cNvSpPr>
          <p:nvPr>
            <p:ph type="subTitle" idx="1"/>
          </p:nvPr>
        </p:nvSpPr>
        <p:spPr/>
        <p:txBody>
          <a:bodyPr/>
          <a:lstStyle/>
          <a:p>
            <a:r>
              <a:rPr lang="en-US" dirty="0" err="1"/>
              <a:t>BY:Zhala</a:t>
            </a:r>
            <a:r>
              <a:rPr lang="en-US" dirty="0"/>
              <a:t> </a:t>
            </a:r>
            <a:r>
              <a:rPr lang="en-US" dirty="0" err="1"/>
              <a:t>Soran</a:t>
            </a:r>
            <a:r>
              <a:rPr lang="en-US" dirty="0"/>
              <a:t> Mohammed</a:t>
            </a:r>
          </a:p>
        </p:txBody>
      </p:sp>
    </p:spTree>
    <p:extLst>
      <p:ext uri="{BB962C8B-B14F-4D97-AF65-F5344CB8AC3E}">
        <p14:creationId xmlns:p14="http://schemas.microsoft.com/office/powerpoint/2010/main" val="29740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E38E-364C-89B5-9CBC-784386D9DDD3}"/>
              </a:ext>
            </a:extLst>
          </p:cNvPr>
          <p:cNvSpPr>
            <a:spLocks noGrp="1"/>
          </p:cNvSpPr>
          <p:nvPr>
            <p:ph type="title"/>
          </p:nvPr>
        </p:nvSpPr>
        <p:spPr/>
        <p:txBody>
          <a:bodyPr>
            <a:normAutofit/>
          </a:bodyPr>
          <a:lstStyle/>
          <a:p>
            <a:r>
              <a:rPr lang="en-US" sz="4000" b="1" dirty="0">
                <a:solidFill>
                  <a:srgbClr val="1E2126"/>
                </a:solidFill>
                <a:effectLst/>
                <a:latin typeface="+mn-lt"/>
                <a:cs typeface="Times New Roman" panose="02020603050405020304" pitchFamily="18" charset="0"/>
              </a:rPr>
              <a:t>Operations on Stacks </a:t>
            </a:r>
            <a:br>
              <a:rPr lang="en-US" sz="4000" dirty="0">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0EEC6-EB7E-E740-769F-FA73CAAE6CAA}"/>
              </a:ext>
            </a:extLst>
          </p:cNvPr>
          <p:cNvSpPr>
            <a:spLocks noGrp="1"/>
          </p:cNvSpPr>
          <p:nvPr>
            <p:ph idx="1"/>
          </p:nvPr>
        </p:nvSpPr>
        <p:spPr/>
        <p:txBody>
          <a:bodyPr>
            <a:normAutofit fontScale="92500" lnSpcReduction="10000"/>
          </a:bodyPr>
          <a:lstStyle/>
          <a:p>
            <a:pPr>
              <a:lnSpc>
                <a:spcPct val="150000"/>
              </a:lnSpc>
            </a:pPr>
            <a:r>
              <a:rPr lang="en-US" sz="3200" dirty="0">
                <a:solidFill>
                  <a:srgbClr val="1E2126"/>
                </a:solidFill>
                <a:effectLst/>
                <a:latin typeface="+mj-lt"/>
              </a:rPr>
              <a:t>Push: Add an element to the top.</a:t>
            </a:r>
            <a:endParaRPr lang="en-US" sz="3200" dirty="0">
              <a:solidFill>
                <a:srgbClr val="1E2126"/>
              </a:solidFill>
              <a:latin typeface="+mj-lt"/>
            </a:endParaRPr>
          </a:p>
          <a:p>
            <a:pPr>
              <a:lnSpc>
                <a:spcPct val="150000"/>
              </a:lnSpc>
            </a:pPr>
            <a:r>
              <a:rPr lang="en-US" sz="3200" dirty="0">
                <a:solidFill>
                  <a:srgbClr val="1E2126"/>
                </a:solidFill>
                <a:effectLst/>
                <a:latin typeface="+mj-lt"/>
              </a:rPr>
              <a:t> Pop: Remove the top element.</a:t>
            </a:r>
          </a:p>
          <a:p>
            <a:pPr>
              <a:lnSpc>
                <a:spcPct val="150000"/>
              </a:lnSpc>
            </a:pPr>
            <a:r>
              <a:rPr lang="en-US" sz="3200" dirty="0">
                <a:solidFill>
                  <a:srgbClr val="1E2126"/>
                </a:solidFill>
                <a:effectLst/>
                <a:latin typeface="+mj-lt"/>
              </a:rPr>
              <a:t> Top/Peek: Get the top element without removing it.</a:t>
            </a:r>
          </a:p>
          <a:p>
            <a:pPr>
              <a:lnSpc>
                <a:spcPct val="150000"/>
              </a:lnSpc>
            </a:pPr>
            <a:r>
              <a:rPr lang="en-US" sz="3200" dirty="0">
                <a:solidFill>
                  <a:srgbClr val="1E2126"/>
                </a:solidFill>
                <a:effectLst/>
                <a:latin typeface="+mj-lt"/>
              </a:rPr>
              <a:t> </a:t>
            </a:r>
            <a:r>
              <a:rPr lang="en-US" sz="3200" dirty="0" err="1">
                <a:solidFill>
                  <a:srgbClr val="1E2126"/>
                </a:solidFill>
                <a:effectLst/>
                <a:latin typeface="+mj-lt"/>
              </a:rPr>
              <a:t>isEmpty</a:t>
            </a:r>
            <a:r>
              <a:rPr lang="en-US" sz="3200" dirty="0">
                <a:solidFill>
                  <a:srgbClr val="1E2126"/>
                </a:solidFill>
                <a:effectLst/>
                <a:latin typeface="+mj-lt"/>
              </a:rPr>
              <a:t>: Check if the stack is empty.</a:t>
            </a:r>
          </a:p>
          <a:p>
            <a:pPr>
              <a:lnSpc>
                <a:spcPct val="150000"/>
              </a:lnSpc>
            </a:pPr>
            <a:r>
              <a:rPr lang="en-US" sz="3200" dirty="0" err="1">
                <a:solidFill>
                  <a:srgbClr val="1E2126"/>
                </a:solidFill>
                <a:effectLst/>
                <a:latin typeface="+mj-lt"/>
              </a:rPr>
              <a:t>isFull</a:t>
            </a:r>
            <a:r>
              <a:rPr lang="en-US" sz="3200" dirty="0">
                <a:solidFill>
                  <a:srgbClr val="1E2126"/>
                </a:solidFill>
                <a:effectLst/>
                <a:latin typeface="+mj-lt"/>
              </a:rPr>
              <a:t>: Check if the stack is full (for a fixed-size stack). </a:t>
            </a:r>
            <a:endParaRPr lang="en-US" sz="3200" dirty="0">
              <a:effectLst/>
              <a:latin typeface="+mj-lt"/>
            </a:endParaRPr>
          </a:p>
          <a:p>
            <a:endParaRPr lang="en-US" dirty="0"/>
          </a:p>
        </p:txBody>
      </p:sp>
    </p:spTree>
    <p:extLst>
      <p:ext uri="{BB962C8B-B14F-4D97-AF65-F5344CB8AC3E}">
        <p14:creationId xmlns:p14="http://schemas.microsoft.com/office/powerpoint/2010/main" val="305309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E38E-364C-89B5-9CBC-784386D9DDD3}"/>
              </a:ext>
            </a:extLst>
          </p:cNvPr>
          <p:cNvSpPr>
            <a:spLocks noGrp="1"/>
          </p:cNvSpPr>
          <p:nvPr>
            <p:ph type="title"/>
          </p:nvPr>
        </p:nvSpPr>
        <p:spPr/>
        <p:txBody>
          <a:bodyPr>
            <a:normAutofit/>
          </a:bodyPr>
          <a:lstStyle/>
          <a:p>
            <a:r>
              <a:rPr lang="en-US" sz="4000" b="1" dirty="0">
                <a:solidFill>
                  <a:srgbClr val="1E2126"/>
                </a:solidFill>
                <a:effectLst/>
                <a:latin typeface="+mn-lt"/>
                <a:cs typeface="Times New Roman" panose="02020603050405020304" pitchFamily="18" charset="0"/>
              </a:rPr>
              <a:t>Operations on Stacks </a:t>
            </a:r>
            <a:br>
              <a:rPr lang="en-US" sz="4000" dirty="0">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0EEC6-EB7E-E740-769F-FA73CAAE6CAA}"/>
              </a:ext>
            </a:extLst>
          </p:cNvPr>
          <p:cNvSpPr>
            <a:spLocks noGrp="1"/>
          </p:cNvSpPr>
          <p:nvPr>
            <p:ph idx="1"/>
          </p:nvPr>
        </p:nvSpPr>
        <p:spPr/>
        <p:txBody>
          <a:bodyPr>
            <a:normAutofit fontScale="70000" lnSpcReduction="20000"/>
          </a:bodyPr>
          <a:lstStyle/>
          <a:p>
            <a:pPr>
              <a:lnSpc>
                <a:spcPct val="150000"/>
              </a:lnSpc>
            </a:pPr>
            <a:r>
              <a:rPr lang="en-US" sz="2800" b="0" i="0" u="none" strike="noStrike" dirty="0">
                <a:effectLst/>
                <a:latin typeface="+mj-lt"/>
              </a:rPr>
              <a:t>The program is a solution that </a:t>
            </a:r>
            <a:r>
              <a:rPr lang="en-US" sz="2800" dirty="0">
                <a:latin typeface="+mj-lt"/>
              </a:rPr>
              <a:t>hold </a:t>
            </a:r>
            <a:r>
              <a:rPr lang="en-US" sz="2800" b="0" i="0" u="none" strike="noStrike" dirty="0">
                <a:effectLst/>
                <a:latin typeface="+mj-lt"/>
              </a:rPr>
              <a:t>a stack to implement an undo mechanism. The stack is used to store actions, such as typing, deleting, or inserting elements, allowing users to revert to previous states by popping the most recent action from the stack. The program </a:t>
            </a:r>
            <a:r>
              <a:rPr lang="en-US" sz="2800" dirty="0">
                <a:latin typeface="+mj-lt"/>
              </a:rPr>
              <a:t>introduce</a:t>
            </a:r>
            <a:r>
              <a:rPr lang="en-US" sz="2800" b="0" i="0" u="none" strike="noStrike" dirty="0">
                <a:effectLst/>
                <a:latin typeface="+mj-lt"/>
              </a:rPr>
              <a:t> push, pop, peek, and </a:t>
            </a:r>
            <a:r>
              <a:rPr lang="en-US" sz="2800" b="0" i="0" u="none" strike="noStrike" dirty="0" err="1">
                <a:effectLst/>
                <a:latin typeface="+mj-lt"/>
              </a:rPr>
              <a:t>isEmpty</a:t>
            </a:r>
            <a:r>
              <a:rPr lang="en-US" sz="2800" b="0" i="0" u="none" strike="noStrike" dirty="0">
                <a:effectLst/>
                <a:latin typeface="+mj-lt"/>
              </a:rPr>
              <a:t>, and </a:t>
            </a:r>
            <a:r>
              <a:rPr lang="en-US" sz="2800" b="0" i="0" u="none" strike="noStrike" dirty="0" err="1">
                <a:effectLst/>
                <a:latin typeface="+mj-lt"/>
              </a:rPr>
              <a:t>isFull</a:t>
            </a:r>
            <a:r>
              <a:rPr lang="en-US" sz="2800" b="0" i="0" u="none" strike="noStrike" dirty="0">
                <a:effectLst/>
                <a:latin typeface="+mj-lt"/>
              </a:rPr>
              <a:t> operations to manage the undo mechanism. </a:t>
            </a:r>
            <a:r>
              <a:rPr lang="en-US" sz="2800" dirty="0">
                <a:latin typeface="+mj-lt"/>
              </a:rPr>
              <a:t>To make it more clear, the program deal with how word documents work as an example on stack operation. When writing a report, or essay, how does stack deals with it. The other slides deals with the operations in detail addition to code implementations and the output as well.</a:t>
            </a:r>
          </a:p>
        </p:txBody>
      </p:sp>
    </p:spTree>
    <p:extLst>
      <p:ext uri="{BB962C8B-B14F-4D97-AF65-F5344CB8AC3E}">
        <p14:creationId xmlns:p14="http://schemas.microsoft.com/office/powerpoint/2010/main" val="269722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7E64-CBE0-DFF7-8CEA-E88D26B924CA}"/>
              </a:ext>
            </a:extLst>
          </p:cNvPr>
          <p:cNvSpPr>
            <a:spLocks noGrp="1"/>
          </p:cNvSpPr>
          <p:nvPr>
            <p:ph type="title"/>
          </p:nvPr>
        </p:nvSpPr>
        <p:spPr/>
        <p:txBody>
          <a:bodyPr/>
          <a:lstStyle/>
          <a:p>
            <a:r>
              <a:rPr lang="en-US" dirty="0"/>
              <a:t>PUSH</a:t>
            </a:r>
          </a:p>
        </p:txBody>
      </p:sp>
      <p:pic>
        <p:nvPicPr>
          <p:cNvPr id="5" name="Content Placeholder 4">
            <a:extLst>
              <a:ext uri="{FF2B5EF4-FFF2-40B4-BE49-F238E27FC236}">
                <a16:creationId xmlns:a16="http://schemas.microsoft.com/office/drawing/2014/main" id="{D5D743CC-E5B2-6F1B-8449-2CA2CCB75EEE}"/>
              </a:ext>
            </a:extLst>
          </p:cNvPr>
          <p:cNvPicPr>
            <a:picLocks noGrp="1" noChangeAspect="1"/>
          </p:cNvPicPr>
          <p:nvPr>
            <p:ph idx="1"/>
          </p:nvPr>
        </p:nvPicPr>
        <p:blipFill>
          <a:blip r:embed="rId2"/>
          <a:stretch>
            <a:fillRect/>
          </a:stretch>
        </p:blipFill>
        <p:spPr>
          <a:xfrm>
            <a:off x="1066800" y="1790093"/>
            <a:ext cx="8193019" cy="4425313"/>
          </a:xfrm>
        </p:spPr>
      </p:pic>
    </p:spTree>
    <p:extLst>
      <p:ext uri="{BB962C8B-B14F-4D97-AF65-F5344CB8AC3E}">
        <p14:creationId xmlns:p14="http://schemas.microsoft.com/office/powerpoint/2010/main" val="40943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0613-D8EB-967E-00DE-3C2E751E4E79}"/>
              </a:ext>
            </a:extLst>
          </p:cNvPr>
          <p:cNvSpPr>
            <a:spLocks noGrp="1"/>
          </p:cNvSpPr>
          <p:nvPr>
            <p:ph type="title"/>
          </p:nvPr>
        </p:nvSpPr>
        <p:spPr/>
        <p:txBody>
          <a:bodyPr/>
          <a:lstStyle/>
          <a:p>
            <a:r>
              <a:rPr lang="en-US" dirty="0"/>
              <a:t>Pop</a:t>
            </a:r>
          </a:p>
        </p:txBody>
      </p:sp>
      <p:sp>
        <p:nvSpPr>
          <p:cNvPr id="3" name="Content Placeholder 2">
            <a:extLst>
              <a:ext uri="{FF2B5EF4-FFF2-40B4-BE49-F238E27FC236}">
                <a16:creationId xmlns:a16="http://schemas.microsoft.com/office/drawing/2014/main" id="{B08F7D70-A567-3C09-9DC3-5FE002452E23}"/>
              </a:ext>
            </a:extLst>
          </p:cNvPr>
          <p:cNvSpPr>
            <a:spLocks noGrp="1"/>
          </p:cNvSpPr>
          <p:nvPr>
            <p:ph idx="1"/>
          </p:nvPr>
        </p:nvSpPr>
        <p:spPr/>
        <p:txBody>
          <a:bodyPr/>
          <a:lstStyle/>
          <a:p>
            <a:r>
              <a:rPr lang="en-US" dirty="0"/>
              <a:t>User trying to undo the last action that was done. This performance is done through “pop” operation, and removes the most recent action from the stack.</a:t>
            </a:r>
          </a:p>
        </p:txBody>
      </p:sp>
      <p:pic>
        <p:nvPicPr>
          <p:cNvPr id="5" name="Picture 4">
            <a:extLst>
              <a:ext uri="{FF2B5EF4-FFF2-40B4-BE49-F238E27FC236}">
                <a16:creationId xmlns:a16="http://schemas.microsoft.com/office/drawing/2014/main" id="{49EEF94C-40C8-4AB3-980B-41640CF979C4}"/>
              </a:ext>
            </a:extLst>
          </p:cNvPr>
          <p:cNvPicPr>
            <a:picLocks noChangeAspect="1"/>
          </p:cNvPicPr>
          <p:nvPr/>
        </p:nvPicPr>
        <p:blipFill>
          <a:blip r:embed="rId2"/>
          <a:stretch>
            <a:fillRect/>
          </a:stretch>
        </p:blipFill>
        <p:spPr>
          <a:xfrm>
            <a:off x="488950" y="2923540"/>
            <a:ext cx="5607050" cy="3667744"/>
          </a:xfrm>
          <a:prstGeom prst="rect">
            <a:avLst/>
          </a:prstGeom>
        </p:spPr>
      </p:pic>
      <p:pic>
        <p:nvPicPr>
          <p:cNvPr id="7" name="Picture 6">
            <a:extLst>
              <a:ext uri="{FF2B5EF4-FFF2-40B4-BE49-F238E27FC236}">
                <a16:creationId xmlns:a16="http://schemas.microsoft.com/office/drawing/2014/main" id="{94D1D329-6DDC-A4DF-BF01-C3BD5FE204B3}"/>
              </a:ext>
            </a:extLst>
          </p:cNvPr>
          <p:cNvPicPr>
            <a:picLocks noChangeAspect="1"/>
          </p:cNvPicPr>
          <p:nvPr/>
        </p:nvPicPr>
        <p:blipFill>
          <a:blip r:embed="rId3"/>
          <a:stretch>
            <a:fillRect/>
          </a:stretch>
        </p:blipFill>
        <p:spPr>
          <a:xfrm>
            <a:off x="6322800" y="3041854"/>
            <a:ext cx="4802400" cy="2180872"/>
          </a:xfrm>
          <a:prstGeom prst="rect">
            <a:avLst/>
          </a:prstGeom>
        </p:spPr>
      </p:pic>
    </p:spTree>
    <p:extLst>
      <p:ext uri="{BB962C8B-B14F-4D97-AF65-F5344CB8AC3E}">
        <p14:creationId xmlns:p14="http://schemas.microsoft.com/office/powerpoint/2010/main" val="348910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6F8-3E1A-2913-043C-E4AE8B64657F}"/>
              </a:ext>
            </a:extLst>
          </p:cNvPr>
          <p:cNvSpPr>
            <a:spLocks noGrp="1"/>
          </p:cNvSpPr>
          <p:nvPr>
            <p:ph type="title"/>
          </p:nvPr>
        </p:nvSpPr>
        <p:spPr/>
        <p:txBody>
          <a:bodyPr/>
          <a:lstStyle/>
          <a:p>
            <a:r>
              <a:rPr lang="en-US" dirty="0"/>
              <a:t>Top/Peek</a:t>
            </a:r>
          </a:p>
        </p:txBody>
      </p:sp>
      <p:sp>
        <p:nvSpPr>
          <p:cNvPr id="3" name="Content Placeholder 2">
            <a:extLst>
              <a:ext uri="{FF2B5EF4-FFF2-40B4-BE49-F238E27FC236}">
                <a16:creationId xmlns:a16="http://schemas.microsoft.com/office/drawing/2014/main" id="{1EA03094-8227-454D-F678-11BBC347542A}"/>
              </a:ext>
            </a:extLst>
          </p:cNvPr>
          <p:cNvSpPr>
            <a:spLocks noGrp="1"/>
          </p:cNvSpPr>
          <p:nvPr>
            <p:ph idx="1"/>
          </p:nvPr>
        </p:nvSpPr>
        <p:spPr/>
        <p:txBody>
          <a:bodyPr/>
          <a:lstStyle/>
          <a:p>
            <a:r>
              <a:rPr lang="en-US" dirty="0"/>
              <a:t>If the stack is not empty, a method will be used called </a:t>
            </a:r>
            <a:r>
              <a:rPr lang="en-US" dirty="0" err="1"/>
              <a:t>stack.peek</a:t>
            </a:r>
            <a:r>
              <a:rPr lang="en-US" dirty="0"/>
              <a:t>(). </a:t>
            </a:r>
          </a:p>
          <a:p>
            <a:r>
              <a:rPr lang="en-US" dirty="0"/>
              <a:t>Retrieve the top and most recent action from the stack without removing.</a:t>
            </a:r>
          </a:p>
        </p:txBody>
      </p:sp>
      <p:pic>
        <p:nvPicPr>
          <p:cNvPr id="5" name="Picture 4">
            <a:extLst>
              <a:ext uri="{FF2B5EF4-FFF2-40B4-BE49-F238E27FC236}">
                <a16:creationId xmlns:a16="http://schemas.microsoft.com/office/drawing/2014/main" id="{BC23DC9F-E993-5A35-B17E-565751B834C3}"/>
              </a:ext>
            </a:extLst>
          </p:cNvPr>
          <p:cNvPicPr>
            <a:picLocks noChangeAspect="1"/>
          </p:cNvPicPr>
          <p:nvPr/>
        </p:nvPicPr>
        <p:blipFill>
          <a:blip r:embed="rId2"/>
          <a:stretch>
            <a:fillRect/>
          </a:stretch>
        </p:blipFill>
        <p:spPr>
          <a:xfrm>
            <a:off x="356870" y="3003576"/>
            <a:ext cx="6051667" cy="3120390"/>
          </a:xfrm>
          <a:prstGeom prst="rect">
            <a:avLst/>
          </a:prstGeom>
        </p:spPr>
      </p:pic>
      <p:pic>
        <p:nvPicPr>
          <p:cNvPr id="7" name="Picture 6">
            <a:extLst>
              <a:ext uri="{FF2B5EF4-FFF2-40B4-BE49-F238E27FC236}">
                <a16:creationId xmlns:a16="http://schemas.microsoft.com/office/drawing/2014/main" id="{5A8DB7FE-EF85-F8F3-83EE-3C4983816CB0}"/>
              </a:ext>
            </a:extLst>
          </p:cNvPr>
          <p:cNvPicPr>
            <a:picLocks noChangeAspect="1"/>
          </p:cNvPicPr>
          <p:nvPr/>
        </p:nvPicPr>
        <p:blipFill>
          <a:blip r:embed="rId3"/>
          <a:stretch>
            <a:fillRect/>
          </a:stretch>
        </p:blipFill>
        <p:spPr>
          <a:xfrm>
            <a:off x="6690637" y="3003576"/>
            <a:ext cx="4819374" cy="2676862"/>
          </a:xfrm>
          <a:prstGeom prst="rect">
            <a:avLst/>
          </a:prstGeom>
        </p:spPr>
      </p:pic>
    </p:spTree>
    <p:extLst>
      <p:ext uri="{BB962C8B-B14F-4D97-AF65-F5344CB8AC3E}">
        <p14:creationId xmlns:p14="http://schemas.microsoft.com/office/powerpoint/2010/main" val="128549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E2E3-09C6-1443-8207-9933D4B5F135}"/>
              </a:ext>
            </a:extLst>
          </p:cNvPr>
          <p:cNvSpPr>
            <a:spLocks noGrp="1"/>
          </p:cNvSpPr>
          <p:nvPr>
            <p:ph type="title"/>
          </p:nvPr>
        </p:nvSpPr>
        <p:spPr/>
        <p:txBody>
          <a:bodyPr/>
          <a:lstStyle/>
          <a:p>
            <a:r>
              <a:rPr lang="en-US" dirty="0" err="1"/>
              <a:t>IsEmpty</a:t>
            </a:r>
            <a:endParaRPr lang="en-US" dirty="0"/>
          </a:p>
        </p:txBody>
      </p:sp>
      <p:sp>
        <p:nvSpPr>
          <p:cNvPr id="3" name="Content Placeholder 2">
            <a:extLst>
              <a:ext uri="{FF2B5EF4-FFF2-40B4-BE49-F238E27FC236}">
                <a16:creationId xmlns:a16="http://schemas.microsoft.com/office/drawing/2014/main" id="{6CB5CA1A-68ED-3007-FCF3-D5D367055697}"/>
              </a:ext>
            </a:extLst>
          </p:cNvPr>
          <p:cNvSpPr>
            <a:spLocks noGrp="1"/>
          </p:cNvSpPr>
          <p:nvPr>
            <p:ph idx="1"/>
          </p:nvPr>
        </p:nvSpPr>
        <p:spPr/>
        <p:txBody>
          <a:bodyPr/>
          <a:lstStyle/>
          <a:p>
            <a:r>
              <a:rPr lang="en-US" dirty="0"/>
              <a:t>If the stack Is empty this means that there are no actions left to undo. On the other hand it prevent error from occurring.</a:t>
            </a:r>
          </a:p>
        </p:txBody>
      </p:sp>
      <p:pic>
        <p:nvPicPr>
          <p:cNvPr id="5" name="Picture 4">
            <a:extLst>
              <a:ext uri="{FF2B5EF4-FFF2-40B4-BE49-F238E27FC236}">
                <a16:creationId xmlns:a16="http://schemas.microsoft.com/office/drawing/2014/main" id="{B141EC6D-9A8F-C4E6-0FB4-BFD4BAD15FCA}"/>
              </a:ext>
            </a:extLst>
          </p:cNvPr>
          <p:cNvPicPr>
            <a:picLocks noChangeAspect="1"/>
          </p:cNvPicPr>
          <p:nvPr/>
        </p:nvPicPr>
        <p:blipFill>
          <a:blip r:embed="rId2"/>
          <a:stretch>
            <a:fillRect/>
          </a:stretch>
        </p:blipFill>
        <p:spPr>
          <a:xfrm>
            <a:off x="3031490" y="2801026"/>
            <a:ext cx="6257290" cy="3748364"/>
          </a:xfrm>
          <a:prstGeom prst="rect">
            <a:avLst/>
          </a:prstGeom>
        </p:spPr>
      </p:pic>
      <p:sp>
        <p:nvSpPr>
          <p:cNvPr id="6" name="Oval 5">
            <a:extLst>
              <a:ext uri="{FF2B5EF4-FFF2-40B4-BE49-F238E27FC236}">
                <a16:creationId xmlns:a16="http://schemas.microsoft.com/office/drawing/2014/main" id="{6C104417-6CC0-9F4C-2305-732C0DCE23CA}"/>
              </a:ext>
            </a:extLst>
          </p:cNvPr>
          <p:cNvSpPr/>
          <p:nvPr/>
        </p:nvSpPr>
        <p:spPr>
          <a:xfrm>
            <a:off x="2903220" y="4526280"/>
            <a:ext cx="3874770" cy="2023110"/>
          </a:xfrm>
          <a:prstGeom prst="ellipse">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29A2098E-0EDD-EC09-69EB-624D766B837E}"/>
              </a:ext>
            </a:extLst>
          </p:cNvPr>
          <p:cNvSpPr/>
          <p:nvPr/>
        </p:nvSpPr>
        <p:spPr>
          <a:xfrm>
            <a:off x="537210" y="5154930"/>
            <a:ext cx="2205990" cy="65151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01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433A-CE09-B7C0-2010-D7373D71E3C2}"/>
              </a:ext>
            </a:extLst>
          </p:cNvPr>
          <p:cNvSpPr>
            <a:spLocks noGrp="1"/>
          </p:cNvSpPr>
          <p:nvPr>
            <p:ph type="title"/>
          </p:nvPr>
        </p:nvSpPr>
        <p:spPr/>
        <p:txBody>
          <a:bodyPr/>
          <a:lstStyle/>
          <a:p>
            <a:r>
              <a:rPr lang="en-US" dirty="0" err="1"/>
              <a:t>IsFull</a:t>
            </a:r>
            <a:endParaRPr lang="en-US" dirty="0"/>
          </a:p>
        </p:txBody>
      </p:sp>
      <p:sp>
        <p:nvSpPr>
          <p:cNvPr id="3" name="Content Placeholder 2">
            <a:extLst>
              <a:ext uri="{FF2B5EF4-FFF2-40B4-BE49-F238E27FC236}">
                <a16:creationId xmlns:a16="http://schemas.microsoft.com/office/drawing/2014/main" id="{6146B5C3-3B31-B9AB-8472-A8CF2A88986A}"/>
              </a:ext>
            </a:extLst>
          </p:cNvPr>
          <p:cNvSpPr>
            <a:spLocks noGrp="1"/>
          </p:cNvSpPr>
          <p:nvPr>
            <p:ph idx="1"/>
          </p:nvPr>
        </p:nvSpPr>
        <p:spPr/>
        <p:txBody>
          <a:bodyPr/>
          <a:lstStyle/>
          <a:p>
            <a:pPr>
              <a:lnSpc>
                <a:spcPct val="150000"/>
              </a:lnSpc>
            </a:pPr>
            <a:r>
              <a:rPr lang="en-US" dirty="0"/>
              <a:t>This operation deals with whether or not the stack is full or not. In case of undo Mechanism there is no fixed size and there’s no need to check if its full or not.</a:t>
            </a:r>
          </a:p>
          <a:p>
            <a:pPr marL="0" indent="0">
              <a:lnSpc>
                <a:spcPct val="150000"/>
              </a:lnSpc>
              <a:buNone/>
            </a:pPr>
            <a:endParaRPr lang="en-US" dirty="0"/>
          </a:p>
          <a:p>
            <a:pPr>
              <a:lnSpc>
                <a:spcPct val="150000"/>
              </a:lnSpc>
            </a:pPr>
            <a:r>
              <a:rPr lang="en-US" dirty="0"/>
              <a:t>For Instance;/ While using a word document in term of undo Mechanism there’s no need to check If the stack is full or not. The reason is that there’s no fixed size and uses dynamic data structure which allows them to grow or shrink as its needed</a:t>
            </a:r>
          </a:p>
        </p:txBody>
      </p:sp>
    </p:spTree>
    <p:extLst>
      <p:ext uri="{BB962C8B-B14F-4D97-AF65-F5344CB8AC3E}">
        <p14:creationId xmlns:p14="http://schemas.microsoft.com/office/powerpoint/2010/main" val="146971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{8A77D181-E73E-A24C-93D2-BF7AFA5A9011}tf10001067</Template>
  <TotalTime>1245</TotalTime>
  <Words>377</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Times New Roman</vt:lpstr>
      <vt:lpstr>Savon</vt:lpstr>
      <vt:lpstr>Undo Mechanism in Stack</vt:lpstr>
      <vt:lpstr>Operations on Stacks  </vt:lpstr>
      <vt:lpstr>Operations on Stacks  </vt:lpstr>
      <vt:lpstr>PUSH</vt:lpstr>
      <vt:lpstr>Pop</vt:lpstr>
      <vt:lpstr>Top/Peek</vt:lpstr>
      <vt:lpstr>IsEmpty</vt:lpstr>
      <vt:lpstr>IsFull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Undo Mechanism in Stack</dc:title>
  <dc:creator>zhala soran mhamed soran</dc:creator>
  <cp:lastModifiedBy>zhala soran mhamed soran</cp:lastModifiedBy>
  <cp:revision>3</cp:revision>
  <dcterms:created xsi:type="dcterms:W3CDTF">2023-11-11T22:54:53Z</dcterms:created>
  <dcterms:modified xsi:type="dcterms:W3CDTF">2023-11-14T20:38:55Z</dcterms:modified>
</cp:coreProperties>
</file>