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771" r:id="rId2"/>
    <p:sldId id="906" r:id="rId3"/>
    <p:sldId id="907" r:id="rId4"/>
    <p:sldId id="914" r:id="rId5"/>
    <p:sldId id="908" r:id="rId6"/>
    <p:sldId id="905" r:id="rId7"/>
    <p:sldId id="910" r:id="rId8"/>
    <p:sldId id="911" r:id="rId9"/>
    <p:sldId id="912" r:id="rId10"/>
    <p:sldId id="909" r:id="rId11"/>
    <p:sldId id="474" r:id="rId12"/>
  </p:sldIdLst>
  <p:sldSz cx="9144000" cy="6858000" type="screen4x3"/>
  <p:notesSz cx="7099300" cy="10234613"/>
  <p:defaultTextStyle>
    <a:defPPr>
      <a:defRPr lang="zh-CN"/>
    </a:defPPr>
    <a:lvl1pPr algn="just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85000"/>
      <a:buFont typeface="Wingdings" pitchFamily="2" charset="2"/>
      <a:buChar char="Ø"/>
      <a:defRPr sz="20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just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85000"/>
      <a:buFont typeface="Wingdings" pitchFamily="2" charset="2"/>
      <a:buChar char="Ø"/>
      <a:defRPr sz="20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just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85000"/>
      <a:buFont typeface="Wingdings" pitchFamily="2" charset="2"/>
      <a:buChar char="Ø"/>
      <a:defRPr sz="20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just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85000"/>
      <a:buFont typeface="Wingdings" pitchFamily="2" charset="2"/>
      <a:buChar char="Ø"/>
      <a:defRPr sz="20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just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85000"/>
      <a:buFont typeface="Wingdings" pitchFamily="2" charset="2"/>
      <a:buChar char="Ø"/>
      <a:defRPr sz="20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9900"/>
    <a:srgbClr val="0000FF"/>
    <a:srgbClr val="0099FF"/>
    <a:srgbClr val="FF3300"/>
    <a:srgbClr val="FDC703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1" autoAdjust="0"/>
    <p:restoredTop sz="94321" autoAdjust="0"/>
  </p:normalViewPr>
  <p:slideViewPr>
    <p:cSldViewPr>
      <p:cViewPr varScale="1">
        <p:scale>
          <a:sx n="69" d="100"/>
          <a:sy n="69" d="100"/>
        </p:scale>
        <p:origin x="117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08"/>
    </p:cViewPr>
  </p:sorterViewPr>
  <p:notesViewPr>
    <p:cSldViewPr>
      <p:cViewPr>
        <p:scale>
          <a:sx n="100" d="100"/>
          <a:sy n="100" d="100"/>
        </p:scale>
        <p:origin x="-1554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FA3C6E4-9268-43A8-98B9-BE8A5CFE7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57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A96D2C5-11F2-4053-ACB6-8EC6688EA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212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6D2C5-11F2-4053-ACB6-8EC6688EA35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6D2C5-11F2-4053-ACB6-8EC6688EA35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02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04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6D2C5-11F2-4053-ACB6-8EC6688EA35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78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6D2C5-11F2-4053-ACB6-8EC6688EA35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11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6D2C5-11F2-4053-ACB6-8EC6688EA35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99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6D2C5-11F2-4053-ACB6-8EC6688EA35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3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6D2C5-11F2-4053-ACB6-8EC6688EA35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10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6D2C5-11F2-4053-ACB6-8EC6688EA35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10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6D2C5-11F2-4053-ACB6-8EC6688EA35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33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6D2C5-11F2-4053-ACB6-8EC6688EA35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99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3526-AA2B-4782-8705-971CCBAACA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846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AADF2-2F9D-4DD4-9415-616CDFA171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635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4463" y="404813"/>
            <a:ext cx="1960562" cy="5691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5730875" cy="5691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9B521-5A1E-40B7-A04D-EA58A9DDB8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78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6832600" cy="7683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2625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C379-84EE-4A1D-AB31-424FC7A609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757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6832600" cy="7683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2625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5025" y="1524000"/>
            <a:ext cx="38100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5025" y="3886200"/>
            <a:ext cx="38100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C0B4-CFE0-498C-A364-50A2EF674EF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89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0AD02-9E73-4165-B1E5-5ED364A008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419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ACDDA-037E-40F9-8959-B96635E5CE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538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2625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9EE-F9F9-4B05-857D-AF4C41D049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9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656D4-9AD7-4045-916B-FBA17240F48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1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229C0-0308-45A9-952A-E81A261525C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8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07EED-2882-437F-90C2-8FAB3B17A3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3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05B31-9601-4A37-84F2-CE392A81DBE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00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D02E3-EC3C-4215-9789-4257BEC5AD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240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404813"/>
            <a:ext cx="6832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3" rIns="91424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9063" y="45481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latin typeface="Times New Roman" pitchFamily="18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6400800"/>
            <a:ext cx="381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 i="1">
                <a:solidFill>
                  <a:schemeClr val="accent1"/>
                </a:solidFill>
                <a:latin typeface="華康POP1體W7(P)" pitchFamily="2" charset="-120"/>
                <a:ea typeface="宋体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0663" y="483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latin typeface="Times New Roman" pitchFamily="18" charset="0"/>
                <a:ea typeface="PMingLiU" pitchFamily="18" charset="-120"/>
              </a:defRPr>
            </a:lvl1pPr>
          </a:lstStyle>
          <a:p>
            <a:pPr>
              <a:defRPr/>
            </a:pPr>
            <a:fld id="{2EFF1350-2606-4A5A-A5CA-04A43F1EE2E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7655" name="Picture 7" descr="logo 2 for pp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rgbClr val="007DC6">
                  <a:gamma/>
                  <a:tint val="54118"/>
                  <a:invGamma/>
                </a:srgbClr>
              </a:gs>
              <a:gs pos="100000">
                <a:srgbClr val="007DC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34925" y="6280150"/>
            <a:ext cx="69183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>
                <a:solidFill>
                  <a:srgbClr val="FFCB04"/>
                </a:solidFill>
                <a:latin typeface="Times New Roman" pitchFamily="18" charset="0"/>
                <a:ea typeface="华文细黑" pitchFamily="2" charset="-122"/>
              </a:rPr>
              <a:t>中国科学院声学研究所 国家网络新媒体工程技术研究中心</a:t>
            </a:r>
            <a:endParaRPr kumimoji="1" lang="zh-CN" altLang="en-US" sz="1600">
              <a:solidFill>
                <a:srgbClr val="FFCB04"/>
              </a:solidFill>
              <a:latin typeface="Times New Roman" pitchFamily="18" charset="0"/>
              <a:ea typeface="华文细黑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200" b="0">
                <a:solidFill>
                  <a:srgbClr val="FFCB04"/>
                </a:solidFill>
                <a:latin typeface="Arial" charset="0"/>
                <a:ea typeface="华文行楷" pitchFamily="2" charset="-122"/>
              </a:rPr>
              <a:t>National Network New Media Engineering Research Center, Institute of Acoustics, CAS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7DE98B4B-D98B-43D0-AA46-6CE08B8A354D}" type="slidenum">
              <a:rPr kumimoji="1" lang="en-US" altLang="zh-CN" sz="1400" b="0">
                <a:solidFill>
                  <a:srgbClr val="FFCB04"/>
                </a:solidFill>
                <a:latin typeface="Times New Roman" pitchFamily="18" charset="0"/>
                <a:ea typeface="宋体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>
              <a:solidFill>
                <a:srgbClr val="FFCB04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09600" y="1143000"/>
            <a:ext cx="7391400" cy="76200"/>
          </a:xfrm>
          <a:prstGeom prst="rect">
            <a:avLst/>
          </a:prstGeom>
          <a:gradFill rotWithShape="0">
            <a:gsLst>
              <a:gs pos="0">
                <a:srgbClr val="0090E8"/>
              </a:gs>
              <a:gs pos="100000">
                <a:srgbClr val="0090E8">
                  <a:gamma/>
                  <a:tint val="3372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zh-CN" sz="2400" b="0">
              <a:solidFill>
                <a:srgbClr val="007DC8"/>
              </a:solidFill>
              <a:latin typeface="Times New Roman" pitchFamily="18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  <p:sldLayoutId id="2147483658" r:id="rId12"/>
    <p:sldLayoutId id="21474836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9900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9900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9900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9900"/>
          </a:solidFill>
          <a:latin typeface="Arial" charset="0"/>
          <a:ea typeface="黑体" pitchFamily="2" charset="-122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q"/>
        <a:defRPr sz="3200" b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²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marL="1546225" indent="-228600" algn="just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33CC"/>
          </a:solidFill>
          <a:latin typeface="微软雅黑" pitchFamily="34" charset="-122"/>
          <a:ea typeface="微软雅黑" pitchFamily="34" charset="-122"/>
        </a:defRPr>
      </a:lvl4pPr>
      <a:lvl5pPr marL="1947863" indent="-227013" algn="just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33CC"/>
          </a:solidFill>
          <a:latin typeface="微软雅黑" pitchFamily="34" charset="-122"/>
          <a:ea typeface="微软雅黑" pitchFamily="34" charset="-122"/>
        </a:defRPr>
      </a:lvl5pPr>
      <a:lvl6pPr marL="2405063" indent="-2270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33CC"/>
          </a:solidFill>
          <a:latin typeface="+mn-lt"/>
          <a:ea typeface="+mn-ea"/>
        </a:defRPr>
      </a:lvl6pPr>
      <a:lvl7pPr marL="2862263" indent="-2270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33CC"/>
          </a:solidFill>
          <a:latin typeface="+mn-lt"/>
          <a:ea typeface="+mn-ea"/>
        </a:defRPr>
      </a:lvl7pPr>
      <a:lvl8pPr marL="3319463" indent="-2270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33CC"/>
          </a:solidFill>
          <a:latin typeface="+mn-lt"/>
          <a:ea typeface="+mn-ea"/>
        </a:defRPr>
      </a:lvl8pPr>
      <a:lvl9pPr marL="3776663" indent="-2270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33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sh@192.168.101.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&#36134;&#21495;&#21521;liul@dsp.ac.c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Rectangle 4"/>
          <p:cNvSpPr>
            <a:spLocks noChangeArrowheads="1"/>
          </p:cNvSpPr>
          <p:nvPr/>
        </p:nvSpPr>
        <p:spPr bwMode="auto">
          <a:xfrm>
            <a:off x="14287" y="1785926"/>
            <a:ext cx="9129713" cy="442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+mj-cs"/>
              </a:rPr>
              <a:t>FPGA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+mj-cs"/>
              </a:rPr>
              <a:t>开发环境</a:t>
            </a:r>
            <a:endParaRPr lang="en-US" altLang="zh-CN" sz="5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5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800" b="1" dirty="0"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报告人：刘磊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en-US" altLang="zh-CN" sz="2800" dirty="0">
                <a:latin typeface="华文中宋" charset="0"/>
                <a:ea typeface="华文中宋" charset="0"/>
                <a:cs typeface="华文中宋" charset="0"/>
              </a:rPr>
              <a:t>2023</a:t>
            </a:r>
            <a:r>
              <a:rPr lang="zh-CN" altLang="en-US" sz="2800" dirty="0">
                <a:latin typeface="华文中宋" charset="0"/>
                <a:ea typeface="华文中宋" charset="0"/>
                <a:cs typeface="华文中宋" charset="0"/>
              </a:rPr>
              <a:t>年 </a:t>
            </a:r>
            <a:r>
              <a:rPr lang="en-US" altLang="zh-CN" sz="2800" dirty="0">
                <a:latin typeface="华文中宋" charset="0"/>
                <a:ea typeface="华文中宋" charset="0"/>
                <a:cs typeface="华文中宋" charset="0"/>
              </a:rPr>
              <a:t>6 </a:t>
            </a:r>
            <a:r>
              <a:rPr lang="zh-CN" altLang="en-US" sz="2800" dirty="0">
                <a:latin typeface="华文中宋" charset="0"/>
                <a:ea typeface="华文中宋" charset="0"/>
                <a:cs typeface="华文中宋" charset="0"/>
              </a:rPr>
              <a:t>月</a:t>
            </a:r>
            <a:endParaRPr lang="zh-CN" altLang="en-US" sz="2800" dirty="0">
              <a:ea typeface="华文中宋" charset="0"/>
              <a:cs typeface="华文中宋" charset="0"/>
            </a:endParaRPr>
          </a:p>
          <a:p>
            <a:pPr algn="ctr">
              <a:lnSpc>
                <a:spcPct val="130000"/>
              </a:lnSpc>
              <a:buNone/>
            </a:pPr>
            <a:endParaRPr lang="en-US" altLang="zh-CN" sz="2800" b="1" dirty="0"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  <a:p>
            <a:pPr algn="ctr">
              <a:lnSpc>
                <a:spcPct val="130000"/>
              </a:lnSpc>
              <a:buNone/>
            </a:pPr>
            <a:endParaRPr lang="en-US" altLang="zh-CN" sz="2800" b="1" dirty="0"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  <a:p>
            <a:pPr algn="ctr" eaLnBrk="1" hangingPunct="1">
              <a:lnSpc>
                <a:spcPct val="130000"/>
              </a:lnSpc>
              <a:buNone/>
            </a:pPr>
            <a:endParaRPr lang="en-US" altLang="zh-CN" sz="2800" b="1" dirty="0">
              <a:solidFill>
                <a:srgbClr val="002060"/>
              </a:solidFill>
              <a:latin typeface="Times New Roman" charset="0"/>
              <a:ea typeface="华文中宋" charset="0"/>
              <a:cs typeface="华文中宋" charset="0"/>
              <a:sym typeface="Times New Roman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09284" cy="768350"/>
          </a:xfrm>
        </p:spPr>
        <p:txBody>
          <a:bodyPr/>
          <a:lstStyle/>
          <a:p>
            <a:r>
              <a:rPr lang="zh-CN" altLang="en-US" sz="3600" dirty="0">
                <a:solidFill>
                  <a:srgbClr val="C00000"/>
                </a:solidFill>
              </a:rPr>
              <a:t>其他注意事项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93DE2D-BBF5-4D8D-9574-44CC7130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1196753"/>
            <a:ext cx="7445789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²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546225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4pPr>
            <a:lvl5pPr marL="1947863" indent="-227013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5pPr>
            <a:lvl6pPr marL="24050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6pPr>
            <a:lvl7pPr marL="28622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7pPr>
            <a:lvl8pPr marL="3319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8pPr>
            <a:lvl9pPr marL="37766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9pPr>
          </a:lstStyle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b="0" dirty="0">
                <a:effectLst/>
                <a:latin typeface="+mn-ea"/>
                <a:ea typeface="+mn-ea"/>
              </a:rPr>
              <a:t>SVN</a:t>
            </a:r>
            <a:r>
              <a:rPr lang="zh-CN" altLang="en-US" b="0" dirty="0">
                <a:effectLst/>
                <a:latin typeface="+mn-ea"/>
                <a:ea typeface="+mn-ea"/>
              </a:rPr>
              <a:t>提交代码一定要写日志</a:t>
            </a:r>
            <a:endParaRPr lang="en-US" altLang="zh-CN" sz="2000" b="0" dirty="0">
              <a:effectLst/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288AA-9FAB-40FE-80E3-10B50130D8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5150" y="1323975"/>
            <a:ext cx="578485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5B7F"/>
              </a:buClr>
              <a:buFont typeface="Wingdings" pitchFamily="2" charset="2"/>
              <a:buChar char="l"/>
            </a:pPr>
            <a:endParaRPr lang="zh-CN" altLang="en-US" sz="1600" b="1">
              <a:solidFill>
                <a:srgbClr val="2644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4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4"/>
    </mc:Choice>
    <mc:Fallback xmlns="">
      <p:transition spd="slow" advTm="189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4"/>
          <p:cNvGraphicFramePr>
            <a:graphicFrameLocks noChangeAspect="1"/>
          </p:cNvGraphicFramePr>
          <p:nvPr/>
        </p:nvGraphicFramePr>
        <p:xfrm>
          <a:off x="1835150" y="2997200"/>
          <a:ext cx="5349875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5" name="剪辑" r:id="rId4" imgW="46689818" imgH="25409236" progId="">
                  <p:embed/>
                </p:oleObj>
              </mc:Choice>
              <mc:Fallback>
                <p:oleObj name="剪辑" r:id="rId4" imgW="46689818" imgH="25409236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5349875" cy="29511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3059113" y="1700213"/>
            <a:ext cx="2735262" cy="1274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9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谢谢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09284" cy="768350"/>
          </a:xfrm>
        </p:spPr>
        <p:txBody>
          <a:bodyPr/>
          <a:lstStyle/>
          <a:p>
            <a:r>
              <a:rPr lang="zh-CN" altLang="en-US" sz="3600" dirty="0">
                <a:solidFill>
                  <a:srgbClr val="C00000"/>
                </a:solidFill>
              </a:rPr>
              <a:t>开发环境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93DE2D-BBF5-4D8D-9574-44CC7130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1196753"/>
            <a:ext cx="7445789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²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546225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4pPr>
            <a:lvl5pPr marL="1947863" indent="-227013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5pPr>
            <a:lvl6pPr marL="24050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6pPr>
            <a:lvl7pPr marL="28622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7pPr>
            <a:lvl8pPr marL="3319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8pPr>
            <a:lvl9pPr marL="37766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9pPr>
          </a:lstStyle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400" b="0" dirty="0">
                <a:effectLst/>
                <a:latin typeface="+mn-ea"/>
                <a:ea typeface="+mn-ea"/>
              </a:rPr>
              <a:t>开发调试环境</a:t>
            </a:r>
            <a:endParaRPr lang="en-US" altLang="zh-CN" sz="2400" b="0" dirty="0">
              <a:effectLst/>
              <a:latin typeface="+mn-ea"/>
              <a:ea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800" b="0" dirty="0">
                <a:effectLst/>
                <a:latin typeface="+mn-ea"/>
              </a:rPr>
              <a:t>硬件 </a:t>
            </a:r>
            <a:r>
              <a:rPr lang="en-US" altLang="zh-CN" sz="1800" b="0" dirty="0">
                <a:effectLst/>
                <a:latin typeface="+mn-ea"/>
              </a:rPr>
              <a:t>– </a:t>
            </a:r>
            <a:r>
              <a:rPr lang="zh-CN" altLang="en-US" sz="1800" b="0" dirty="0">
                <a:effectLst/>
                <a:latin typeface="+mn-ea"/>
              </a:rPr>
              <a:t>笔记本或台式机</a:t>
            </a:r>
            <a:endParaRPr lang="en-US" altLang="zh-CN" sz="18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800" b="0" dirty="0">
                <a:effectLst/>
                <a:latin typeface="+mn-ea"/>
              </a:rPr>
              <a:t>操作系统 </a:t>
            </a:r>
            <a:r>
              <a:rPr lang="en-US" altLang="zh-CN" sz="1800" b="0" dirty="0">
                <a:effectLst/>
                <a:latin typeface="+mn-ea"/>
              </a:rPr>
              <a:t>– Win7/Win10/Win11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800" b="0" dirty="0">
                <a:effectLst/>
                <a:latin typeface="+mn-ea"/>
              </a:rPr>
              <a:t>开发语言 </a:t>
            </a:r>
            <a:r>
              <a:rPr lang="en-US" altLang="zh-CN" sz="1800" b="0" dirty="0">
                <a:effectLst/>
                <a:latin typeface="+mn-ea"/>
              </a:rPr>
              <a:t>– </a:t>
            </a:r>
            <a:r>
              <a:rPr lang="en-US" altLang="zh-CN" sz="1800" b="0" dirty="0" err="1">
                <a:effectLst/>
                <a:latin typeface="+mn-ea"/>
              </a:rPr>
              <a:t>verilog</a:t>
            </a:r>
            <a:r>
              <a:rPr lang="zh-CN" altLang="en-US" sz="1800" b="0" dirty="0">
                <a:effectLst/>
                <a:latin typeface="+mn-ea"/>
              </a:rPr>
              <a:t>，</a:t>
            </a:r>
            <a:r>
              <a:rPr lang="en-US" altLang="zh-CN" sz="1800" b="0" dirty="0">
                <a:effectLst/>
                <a:latin typeface="+mn-ea"/>
              </a:rPr>
              <a:t>python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800" b="0" dirty="0">
                <a:effectLst/>
                <a:latin typeface="+mn-ea"/>
              </a:rPr>
              <a:t>开发套件</a:t>
            </a:r>
            <a:endParaRPr lang="en-US" altLang="zh-CN" sz="1800" b="0" dirty="0">
              <a:effectLst/>
              <a:latin typeface="+mn-ea"/>
            </a:endParaRPr>
          </a:p>
          <a:p>
            <a:pPr marL="1146175" lvl="3" indent="-342900" algn="l" defTabSz="444500">
              <a:lnSpc>
                <a:spcPct val="100000"/>
              </a:lnSpc>
              <a:defRPr/>
            </a:pPr>
            <a:r>
              <a:rPr lang="zh-CN" altLang="en-US" sz="1400" b="0" dirty="0">
                <a:solidFill>
                  <a:schemeClr val="tx1"/>
                </a:solidFill>
                <a:effectLst/>
                <a:latin typeface="+mn-ea"/>
              </a:rPr>
              <a:t>编译、综合工具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+mn-ea"/>
              </a:rPr>
              <a:t>- Xilinx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+mn-ea"/>
              </a:rPr>
              <a:t>Vitis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+mn-ea"/>
              </a:rPr>
              <a:t> 2020.2,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+mn-ea"/>
              </a:rPr>
              <a:t>Xilinx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+mn-ea"/>
              </a:rPr>
              <a:t>Vivado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+mn-ea"/>
              </a:rPr>
              <a:t> 2020.2</a:t>
            </a:r>
          </a:p>
          <a:p>
            <a:pPr marL="1146175" lvl="3" indent="-342900" algn="l" defTabSz="444500">
              <a:lnSpc>
                <a:spcPct val="100000"/>
              </a:lnSpc>
              <a:defRPr/>
            </a:pPr>
            <a:r>
              <a:rPr lang="zh-CN" altLang="en-US" sz="1400" b="0" dirty="0">
                <a:solidFill>
                  <a:schemeClr val="tx1"/>
                </a:solidFill>
                <a:effectLst/>
                <a:latin typeface="+mn-ea"/>
              </a:rPr>
              <a:t>开发测试工具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+mn-ea"/>
              </a:rPr>
              <a:t>–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+mn-ea"/>
              </a:rPr>
              <a:t>VSCode</a:t>
            </a:r>
            <a:endParaRPr lang="en-US" altLang="zh-CN" sz="1400" b="0" dirty="0">
              <a:solidFill>
                <a:schemeClr val="tx1"/>
              </a:solidFill>
              <a:effectLst/>
              <a:latin typeface="+mn-ea"/>
            </a:endParaRPr>
          </a:p>
          <a:p>
            <a:pPr marL="1146175" lvl="3" indent="-342900" algn="l" defTabSz="444500">
              <a:lnSpc>
                <a:spcPct val="100000"/>
              </a:lnSpc>
              <a:defRPr/>
            </a:pPr>
            <a:r>
              <a:rPr lang="zh-CN" altLang="en-US" sz="1400" b="0" dirty="0">
                <a:solidFill>
                  <a:schemeClr val="tx1"/>
                </a:solidFill>
                <a:effectLst/>
                <a:latin typeface="+mn-ea"/>
              </a:rPr>
              <a:t>代码管理工具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+mn-ea"/>
              </a:rPr>
              <a:t>- TortoiseSVN</a:t>
            </a:r>
          </a:p>
          <a:p>
            <a:pPr marL="1146175" lvl="3" indent="-342900" algn="l" defTabSz="444500">
              <a:lnSpc>
                <a:spcPct val="100000"/>
              </a:lnSpc>
              <a:defRPr/>
            </a:pPr>
            <a:r>
              <a:rPr lang="zh-CN" altLang="en-US" sz="1400" b="0" dirty="0">
                <a:solidFill>
                  <a:schemeClr val="tx1"/>
                </a:solidFill>
                <a:effectLst/>
                <a:latin typeface="+mn-ea"/>
              </a:rPr>
              <a:t>仿真工具 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+mn-ea"/>
              </a:rPr>
              <a:t>–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+mn-ea"/>
              </a:rPr>
              <a:t>cocotb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+mn-ea"/>
              </a:rPr>
              <a:t>，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+mn-ea"/>
              </a:rPr>
              <a:t>iverilog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+mn-ea"/>
              </a:rPr>
              <a:t>，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+mn-ea"/>
              </a:rPr>
              <a:t>gtkwave</a:t>
            </a:r>
            <a:endParaRPr lang="en-US" altLang="zh-CN" sz="1400" b="0" dirty="0">
              <a:solidFill>
                <a:schemeClr val="tx1"/>
              </a:solidFill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400" b="0" dirty="0">
                <a:effectLst/>
                <a:latin typeface="+mn-ea"/>
                <a:ea typeface="+mn-ea"/>
              </a:rPr>
              <a:t>项目工程 </a:t>
            </a:r>
            <a:r>
              <a:rPr lang="en-US" altLang="zh-CN" sz="2400" b="0" dirty="0">
                <a:effectLst/>
                <a:latin typeface="+mn-ea"/>
                <a:ea typeface="+mn-ea"/>
              </a:rPr>
              <a:t>– </a:t>
            </a:r>
            <a:r>
              <a:rPr lang="en-US" altLang="zh-CN" sz="2400" b="0" dirty="0" err="1">
                <a:effectLst/>
                <a:latin typeface="+mn-ea"/>
                <a:ea typeface="+mn-ea"/>
              </a:rPr>
              <a:t>smartnic</a:t>
            </a:r>
            <a:endParaRPr lang="en-US" altLang="zh-CN" sz="2400" b="0" dirty="0">
              <a:effectLst/>
              <a:latin typeface="+mn-ea"/>
              <a:ea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800" b="0" dirty="0">
                <a:effectLst/>
                <a:latin typeface="+mn-ea"/>
              </a:rPr>
              <a:t>任务管理 </a:t>
            </a:r>
            <a:r>
              <a:rPr lang="en-US" altLang="zh-CN" sz="1800" b="0" dirty="0">
                <a:effectLst/>
                <a:latin typeface="+mn-ea"/>
              </a:rPr>
              <a:t>- https://192.168.9.161/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800" b="0" dirty="0">
                <a:effectLst/>
                <a:latin typeface="+mn-ea"/>
              </a:rPr>
              <a:t>代码管理 </a:t>
            </a:r>
            <a:r>
              <a:rPr lang="en-US" altLang="zh-CN" sz="1800" b="0" dirty="0">
                <a:effectLst/>
                <a:latin typeface="+mn-ea"/>
              </a:rPr>
              <a:t>- svn://192.168.9.16/smartnic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800" b="0" dirty="0">
                <a:effectLst/>
                <a:latin typeface="+mn-ea"/>
              </a:rPr>
              <a:t>Corundum</a:t>
            </a:r>
            <a:r>
              <a:rPr lang="zh-CN" altLang="en-US" sz="1800" b="0" dirty="0">
                <a:effectLst/>
                <a:latin typeface="+mn-ea"/>
              </a:rPr>
              <a:t>版本</a:t>
            </a:r>
            <a:r>
              <a:rPr lang="en-US" altLang="zh-CN" sz="1800" b="0" dirty="0">
                <a:effectLst/>
                <a:latin typeface="+mn-ea"/>
              </a:rPr>
              <a:t> – git clone https://github.com/corundum/corundum.git; git reset --hard 8f88700</a:t>
            </a:r>
          </a:p>
          <a:p>
            <a:pPr marL="742950" lvl="2" indent="-342900" defTabSz="444500">
              <a:lnSpc>
                <a:spcPct val="150000"/>
              </a:lnSpc>
              <a:defRPr/>
            </a:pPr>
            <a:endParaRPr lang="en-US" altLang="zh-CN" sz="1600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288AA-9FAB-40FE-80E3-10B50130D8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5150" y="1323975"/>
            <a:ext cx="578485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5B7F"/>
              </a:buClr>
              <a:buFont typeface="Wingdings" pitchFamily="2" charset="2"/>
              <a:buChar char="l"/>
            </a:pPr>
            <a:endParaRPr lang="zh-CN" altLang="en-US" sz="1600" b="1">
              <a:solidFill>
                <a:srgbClr val="2644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081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4"/>
    </mc:Choice>
    <mc:Fallback xmlns="">
      <p:transition spd="slow" advTm="189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09284" cy="768350"/>
          </a:xfrm>
        </p:spPr>
        <p:txBody>
          <a:bodyPr/>
          <a:lstStyle/>
          <a:p>
            <a:r>
              <a:rPr lang="zh-CN" altLang="en-US" sz="3600" dirty="0">
                <a:solidFill>
                  <a:srgbClr val="C00000"/>
                </a:solidFill>
              </a:rPr>
              <a:t>代码框架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93DE2D-BBF5-4D8D-9574-44CC7130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1196753"/>
            <a:ext cx="7445789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²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546225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4pPr>
            <a:lvl5pPr marL="1947863" indent="-227013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5pPr>
            <a:lvl6pPr marL="24050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6pPr>
            <a:lvl7pPr marL="28622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7pPr>
            <a:lvl8pPr marL="3319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8pPr>
            <a:lvl9pPr marL="37766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9pPr>
          </a:lstStyle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1800" b="0" dirty="0" err="1">
                <a:effectLst/>
                <a:latin typeface="+mn-ea"/>
              </a:rPr>
              <a:t>smartnic</a:t>
            </a:r>
            <a:r>
              <a:rPr lang="en-US" altLang="zh-CN" sz="1800" b="0" dirty="0">
                <a:effectLst/>
                <a:latin typeface="+mn-ea"/>
              </a:rPr>
              <a:t>/</a:t>
            </a:r>
            <a:r>
              <a:rPr lang="en-US" altLang="zh-CN" sz="1800" b="0" dirty="0">
                <a:effectLst/>
                <a:latin typeface="+mn-ea"/>
                <a:ea typeface="+mn-ea"/>
              </a:rPr>
              <a:t>board – </a:t>
            </a:r>
            <a:r>
              <a:rPr lang="zh-CN" altLang="en-US" sz="1800" b="0" dirty="0">
                <a:effectLst/>
                <a:latin typeface="+mn-ea"/>
                <a:ea typeface="+mn-ea"/>
              </a:rPr>
              <a:t>硬件平台</a:t>
            </a:r>
            <a:endParaRPr lang="en-US" altLang="zh-CN" sz="1800" b="0" dirty="0">
              <a:effectLst/>
              <a:latin typeface="+mn-ea"/>
              <a:ea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/board/Netfirm4.0/</a:t>
            </a:r>
            <a:r>
              <a:rPr lang="en-US" altLang="zh-CN" sz="1400" b="0" dirty="0" err="1">
                <a:effectLst/>
                <a:latin typeface="+mn-ea"/>
              </a:rPr>
              <a:t>fpga.xdc</a:t>
            </a:r>
            <a:r>
              <a:rPr lang="en-US" altLang="zh-CN" sz="1400" b="0" dirty="0">
                <a:effectLst/>
                <a:latin typeface="+mn-ea"/>
              </a:rPr>
              <a:t> – </a:t>
            </a:r>
            <a:r>
              <a:rPr lang="zh-CN" altLang="en-US" sz="1400" b="0" dirty="0">
                <a:effectLst/>
                <a:latin typeface="+mn-ea"/>
              </a:rPr>
              <a:t>约束文件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/board/Netfirm4.0/</a:t>
            </a:r>
            <a:r>
              <a:rPr lang="en-US" altLang="zh-CN" sz="1400" b="0" dirty="0" err="1">
                <a:effectLst/>
                <a:latin typeface="+mn-ea"/>
              </a:rPr>
              <a:t>ip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mig</a:t>
            </a:r>
            <a:r>
              <a:rPr lang="en-US" altLang="zh-CN" sz="1400" b="0" dirty="0">
                <a:effectLst/>
                <a:latin typeface="+mn-ea"/>
              </a:rPr>
              <a:t>/ – DDR Controller IP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/board/Netfirm4.0/</a:t>
            </a:r>
            <a:r>
              <a:rPr lang="en-US" altLang="zh-CN" sz="1400" b="0" dirty="0" err="1">
                <a:effectLst/>
                <a:latin typeface="+mn-ea"/>
              </a:rPr>
              <a:t>ip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pcie</a:t>
            </a:r>
            <a:r>
              <a:rPr lang="en-US" altLang="zh-CN" sz="1400" b="0" dirty="0">
                <a:effectLst/>
                <a:latin typeface="+mn-ea"/>
              </a:rPr>
              <a:t>/ – PCIe IP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/board/Netfirm4.0/</a:t>
            </a:r>
            <a:r>
              <a:rPr lang="en-US" altLang="zh-CN" sz="1400" b="0" dirty="0" err="1">
                <a:effectLst/>
                <a:latin typeface="+mn-ea"/>
              </a:rPr>
              <a:t>ip</a:t>
            </a:r>
            <a:r>
              <a:rPr lang="en-US" altLang="zh-CN" sz="1400" b="0" dirty="0">
                <a:effectLst/>
                <a:latin typeface="+mn-ea"/>
              </a:rPr>
              <a:t>/mac/ – PCS/PMA IP</a:t>
            </a: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1800" b="0" dirty="0" err="1">
                <a:effectLst/>
                <a:latin typeface="+mn-ea"/>
              </a:rPr>
              <a:t>smartnic</a:t>
            </a:r>
            <a:r>
              <a:rPr lang="en-US" altLang="zh-CN" sz="1800" b="0" dirty="0">
                <a:effectLst/>
                <a:latin typeface="+mn-ea"/>
              </a:rPr>
              <a:t>/applications – </a:t>
            </a:r>
            <a:r>
              <a:rPr lang="zh-CN" altLang="en-US" sz="1800" b="0" dirty="0">
                <a:effectLst/>
                <a:latin typeface="+mn-ea"/>
              </a:rPr>
              <a:t>应用</a:t>
            </a:r>
            <a:endParaRPr lang="en-US" altLang="zh-CN" sz="18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/applications/</a:t>
            </a:r>
            <a:r>
              <a:rPr lang="en-US" altLang="zh-CN" sz="1400" b="0" dirty="0" err="1">
                <a:effectLst/>
                <a:latin typeface="+mn-ea"/>
              </a:rPr>
              <a:t>dpu_sea</a:t>
            </a:r>
            <a:r>
              <a:rPr lang="en-US" altLang="zh-CN" sz="1400" b="0" dirty="0">
                <a:effectLst/>
                <a:latin typeface="+mn-ea"/>
              </a:rPr>
              <a:t> – </a:t>
            </a:r>
            <a:r>
              <a:rPr lang="en-US" altLang="zh-CN" sz="1400" b="0" dirty="0" err="1">
                <a:effectLst/>
                <a:latin typeface="+mn-ea"/>
              </a:rPr>
              <a:t>SEANet</a:t>
            </a:r>
            <a:r>
              <a:rPr lang="zh-CN" altLang="en-US" sz="1400" b="0" dirty="0">
                <a:effectLst/>
                <a:latin typeface="+mn-ea"/>
              </a:rPr>
              <a:t>协议卸载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/applications/</a:t>
            </a:r>
            <a:r>
              <a:rPr lang="en-US" altLang="zh-CN" sz="1400" b="0" dirty="0" err="1">
                <a:effectLst/>
                <a:latin typeface="+mn-ea"/>
              </a:rPr>
              <a:t>dpu_sea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rtl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fpga.v</a:t>
            </a:r>
            <a:r>
              <a:rPr lang="en-US" altLang="zh-CN" sz="1400" b="0" dirty="0">
                <a:effectLst/>
                <a:latin typeface="+mn-ea"/>
              </a:rPr>
              <a:t> – </a:t>
            </a:r>
            <a:r>
              <a:rPr lang="zh-CN" altLang="en-US" sz="1400" b="0" dirty="0">
                <a:effectLst/>
                <a:latin typeface="+mn-ea"/>
              </a:rPr>
              <a:t>顶层文件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/applications/</a:t>
            </a:r>
            <a:r>
              <a:rPr lang="en-US" altLang="zh-CN" sz="1400" b="0" dirty="0" err="1">
                <a:effectLst/>
                <a:latin typeface="+mn-ea"/>
              </a:rPr>
              <a:t>dpu_sea</a:t>
            </a:r>
            <a:r>
              <a:rPr lang="en-US" altLang="zh-CN" sz="1400" b="0" dirty="0">
                <a:effectLst/>
                <a:latin typeface="+mn-ea"/>
              </a:rPr>
              <a:t>/tb/ – </a:t>
            </a:r>
            <a:r>
              <a:rPr lang="zh-CN" altLang="en-US" sz="1400" b="0" dirty="0">
                <a:effectLst/>
                <a:latin typeface="+mn-ea"/>
              </a:rPr>
              <a:t>顶层测试文件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/applications/</a:t>
            </a:r>
            <a:r>
              <a:rPr lang="en-US" altLang="zh-CN" sz="1400" b="0" dirty="0" err="1">
                <a:effectLst/>
                <a:latin typeface="+mn-ea"/>
              </a:rPr>
              <a:t>dpu_sea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Makefile</a:t>
            </a:r>
            <a:r>
              <a:rPr lang="en-US" altLang="zh-CN" sz="1400" b="0" dirty="0">
                <a:effectLst/>
                <a:latin typeface="+mn-ea"/>
              </a:rPr>
              <a:t> – </a:t>
            </a:r>
            <a:r>
              <a:rPr lang="zh-CN" altLang="en-US" sz="1400" b="0" dirty="0">
                <a:effectLst/>
                <a:latin typeface="+mn-ea"/>
              </a:rPr>
              <a:t>顶层编译文件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/applications/</a:t>
            </a:r>
            <a:r>
              <a:rPr lang="en-US" altLang="zh-CN" sz="1400" b="0" dirty="0" err="1">
                <a:effectLst/>
                <a:latin typeface="+mn-ea"/>
              </a:rPr>
              <a:t>dpu_sea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mk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vivado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Makefile</a:t>
            </a:r>
            <a:r>
              <a:rPr lang="en-US" altLang="zh-CN" sz="1400" b="0" dirty="0">
                <a:effectLst/>
                <a:latin typeface="+mn-ea"/>
              </a:rPr>
              <a:t> – </a:t>
            </a:r>
            <a:r>
              <a:rPr lang="en-US" altLang="zh-CN" sz="1400" b="0" dirty="0" err="1">
                <a:effectLst/>
                <a:latin typeface="+mn-ea"/>
              </a:rPr>
              <a:t>vivado</a:t>
            </a:r>
            <a:r>
              <a:rPr lang="zh-CN" altLang="en-US" sz="1400" b="0" dirty="0">
                <a:effectLst/>
                <a:latin typeface="+mn-ea"/>
              </a:rPr>
              <a:t>编译文件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/applications/</a:t>
            </a:r>
            <a:r>
              <a:rPr lang="en-US" altLang="zh-CN" sz="1400" b="0" dirty="0" err="1">
                <a:effectLst/>
                <a:latin typeface="+mn-ea"/>
              </a:rPr>
              <a:t>dpu_sea</a:t>
            </a:r>
            <a:r>
              <a:rPr lang="en-US" altLang="zh-CN" sz="1400" b="0" dirty="0">
                <a:effectLst/>
                <a:latin typeface="+mn-ea"/>
              </a:rPr>
              <a:t>/config/dpss200.tcl – </a:t>
            </a:r>
            <a:r>
              <a:rPr lang="zh-CN" altLang="en-US" sz="1400" b="0" dirty="0">
                <a:effectLst/>
                <a:latin typeface="+mn-ea"/>
              </a:rPr>
              <a:t>配置文件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>
                <a:effectLst/>
                <a:latin typeface="+mn-ea"/>
              </a:rPr>
              <a:t>CPU</a:t>
            </a:r>
            <a:r>
              <a:rPr lang="zh-CN" altLang="en-US" sz="1400" b="0" dirty="0">
                <a:effectLst/>
                <a:latin typeface="+mn-ea"/>
              </a:rPr>
              <a:t>接口单元（一组</a:t>
            </a:r>
            <a:r>
              <a:rPr lang="en-US" altLang="zh-CN" sz="1400" b="0" dirty="0">
                <a:effectLst/>
                <a:latin typeface="+mn-ea"/>
              </a:rPr>
              <a:t>axis</a:t>
            </a:r>
            <a:r>
              <a:rPr lang="zh-CN" altLang="en-US" sz="1400" b="0" dirty="0">
                <a:effectLst/>
                <a:latin typeface="+mn-ea"/>
              </a:rPr>
              <a:t>，一组</a:t>
            </a:r>
            <a:r>
              <a:rPr lang="en-US" altLang="zh-CN" sz="1400" b="0" dirty="0" err="1">
                <a:effectLst/>
                <a:latin typeface="+mn-ea"/>
              </a:rPr>
              <a:t>axi</a:t>
            </a:r>
            <a:r>
              <a:rPr lang="en-US" altLang="zh-CN" sz="1400" b="0" dirty="0">
                <a:effectLst/>
                <a:latin typeface="+mn-ea"/>
              </a:rPr>
              <a:t>-lite</a:t>
            </a:r>
            <a:r>
              <a:rPr lang="zh-CN" altLang="en-US" sz="1400" b="0" dirty="0">
                <a:effectLst/>
                <a:latin typeface="+mn-ea"/>
              </a:rPr>
              <a:t>）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>
                <a:effectLst/>
                <a:latin typeface="+mn-ea"/>
              </a:rPr>
              <a:t>flash</a:t>
            </a:r>
            <a:r>
              <a:rPr lang="zh-CN" altLang="en-US" sz="1400" b="0" dirty="0">
                <a:effectLst/>
                <a:latin typeface="+mn-ea"/>
              </a:rPr>
              <a:t>升级独立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400" b="0" dirty="0">
              <a:effectLst/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288AA-9FAB-40FE-80E3-10B50130D8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5150" y="1323975"/>
            <a:ext cx="578485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5B7F"/>
              </a:buClr>
              <a:buFont typeface="Wingdings" pitchFamily="2" charset="2"/>
              <a:buChar char="l"/>
            </a:pPr>
            <a:endParaRPr lang="zh-CN" altLang="en-US" sz="1600" b="1">
              <a:solidFill>
                <a:srgbClr val="2644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98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4"/>
    </mc:Choice>
    <mc:Fallback xmlns="">
      <p:transition spd="slow" advTm="189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09284" cy="768350"/>
          </a:xfrm>
        </p:spPr>
        <p:txBody>
          <a:bodyPr/>
          <a:lstStyle/>
          <a:p>
            <a:r>
              <a:rPr lang="zh-CN" altLang="en-US" sz="3600" dirty="0">
                <a:solidFill>
                  <a:srgbClr val="C00000"/>
                </a:solidFill>
              </a:rPr>
              <a:t>代码框架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93DE2D-BBF5-4D8D-9574-44CC7130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1196753"/>
            <a:ext cx="7445789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²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546225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4pPr>
            <a:lvl5pPr marL="1947863" indent="-227013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5pPr>
            <a:lvl6pPr marL="24050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6pPr>
            <a:lvl7pPr marL="28622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7pPr>
            <a:lvl8pPr marL="3319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8pPr>
            <a:lvl9pPr marL="37766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9pPr>
          </a:lstStyle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1800" b="0" dirty="0" err="1">
                <a:effectLst/>
                <a:latin typeface="+mn-ea"/>
              </a:rPr>
              <a:t>smartnic</a:t>
            </a:r>
            <a:r>
              <a:rPr lang="en-US" altLang="zh-CN" sz="1800" b="0" dirty="0">
                <a:effectLst/>
                <a:latin typeface="+mn-ea"/>
              </a:rPr>
              <a:t>/</a:t>
            </a:r>
            <a:r>
              <a:rPr lang="en-US" altLang="zh-CN" sz="1800" b="0" dirty="0">
                <a:effectLst/>
                <a:latin typeface="+mn-ea"/>
                <a:ea typeface="+mn-ea"/>
              </a:rPr>
              <a:t>corundum – corundum</a:t>
            </a:r>
            <a:r>
              <a:rPr lang="zh-CN" altLang="en-US" sz="1800" b="0" dirty="0">
                <a:effectLst/>
                <a:latin typeface="+mn-ea"/>
                <a:ea typeface="+mn-ea"/>
              </a:rPr>
              <a:t>源码</a:t>
            </a:r>
            <a:endParaRPr lang="en-US" altLang="zh-CN" sz="1800" b="0" dirty="0">
              <a:effectLst/>
              <a:latin typeface="+mn-ea"/>
              <a:ea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/corundum/</a:t>
            </a:r>
            <a:r>
              <a:rPr lang="en-US" altLang="zh-CN" sz="1400" b="0" dirty="0" err="1">
                <a:effectLst/>
                <a:latin typeface="+mn-ea"/>
              </a:rPr>
              <a:t>sriov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mqnic</a:t>
            </a:r>
            <a:r>
              <a:rPr lang="en-US" altLang="zh-CN" sz="1400" b="0" dirty="0">
                <a:effectLst/>
                <a:latin typeface="+mn-ea"/>
              </a:rPr>
              <a:t>/Netfirm40/fpga_10g_base - </a:t>
            </a:r>
            <a:r>
              <a:rPr lang="zh-CN" altLang="en-US" sz="1400" b="0" dirty="0">
                <a:effectLst/>
                <a:latin typeface="+mn-ea"/>
              </a:rPr>
              <a:t>网卡功能顶层文件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/corundum/</a:t>
            </a:r>
            <a:r>
              <a:rPr lang="en-US" altLang="zh-CN" sz="1400" b="0" dirty="0" err="1">
                <a:effectLst/>
                <a:latin typeface="+mn-ea"/>
              </a:rPr>
              <a:t>sriov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mqnic</a:t>
            </a:r>
            <a:r>
              <a:rPr lang="en-US" altLang="zh-CN" sz="1400" b="0" dirty="0">
                <a:effectLst/>
                <a:latin typeface="+mn-ea"/>
              </a:rPr>
              <a:t>/Netfirm40/fpga_10g - IDP</a:t>
            </a:r>
            <a:r>
              <a:rPr lang="zh-CN" altLang="en-US" sz="1400" b="0" dirty="0">
                <a:effectLst/>
                <a:latin typeface="+mn-ea"/>
              </a:rPr>
              <a:t>功能顶层文件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/corundum/modules/</a:t>
            </a:r>
            <a:r>
              <a:rPr lang="en-US" altLang="zh-CN" sz="1400" b="0" dirty="0" err="1">
                <a:effectLst/>
                <a:latin typeface="+mn-ea"/>
              </a:rPr>
              <a:t>mqnic_sriov</a:t>
            </a:r>
            <a:r>
              <a:rPr lang="en-US" altLang="zh-CN" sz="1400" b="0" dirty="0">
                <a:effectLst/>
                <a:latin typeface="+mn-ea"/>
              </a:rPr>
              <a:t> – </a:t>
            </a:r>
            <a:r>
              <a:rPr lang="zh-CN" altLang="en-US" sz="1400" b="0" dirty="0">
                <a:effectLst/>
                <a:latin typeface="+mn-ea"/>
              </a:rPr>
              <a:t>网卡驱动源码</a:t>
            </a:r>
            <a:endParaRPr lang="en-US" altLang="zh-CN" sz="14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1800" b="0" dirty="0" err="1">
                <a:effectLst/>
                <a:latin typeface="+mn-ea"/>
              </a:rPr>
              <a:t>smartnic</a:t>
            </a:r>
            <a:r>
              <a:rPr lang="en-US" altLang="zh-CN" sz="1800" b="0" dirty="0">
                <a:effectLst/>
                <a:latin typeface="+mn-ea"/>
              </a:rPr>
              <a:t>/modules – </a:t>
            </a:r>
            <a:r>
              <a:rPr lang="zh-CN" altLang="en-US" sz="1800" b="0" dirty="0">
                <a:effectLst/>
                <a:latin typeface="+mn-ea"/>
              </a:rPr>
              <a:t>模块</a:t>
            </a:r>
            <a:endParaRPr lang="en-US" altLang="zh-CN" sz="18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/modules/common – </a:t>
            </a:r>
            <a:r>
              <a:rPr lang="zh-CN" altLang="en-US" sz="1400" b="0" dirty="0">
                <a:effectLst/>
                <a:latin typeface="+mn-ea"/>
              </a:rPr>
              <a:t>共性的、粒度更小的模块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/modules/net – </a:t>
            </a:r>
            <a:r>
              <a:rPr lang="zh-CN" altLang="en-US" sz="1400" b="0" dirty="0">
                <a:effectLst/>
                <a:latin typeface="+mn-ea"/>
              </a:rPr>
              <a:t>各层网络协议处理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/modules/checksum – checksum</a:t>
            </a:r>
            <a:r>
              <a:rPr lang="zh-CN" altLang="en-US" sz="1400" b="0" dirty="0">
                <a:effectLst/>
                <a:latin typeface="+mn-ea"/>
              </a:rPr>
              <a:t>卸载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/modules/parser – </a:t>
            </a:r>
            <a:r>
              <a:rPr lang="zh-CN" altLang="en-US" sz="1400" b="0" dirty="0">
                <a:effectLst/>
                <a:latin typeface="+mn-ea"/>
              </a:rPr>
              <a:t>解析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/modules/table – </a:t>
            </a:r>
            <a:r>
              <a:rPr lang="zh-CN" altLang="en-US" sz="1400" b="0" dirty="0">
                <a:effectLst/>
                <a:latin typeface="+mn-ea"/>
              </a:rPr>
              <a:t>匹配表 </a:t>
            </a:r>
            <a:r>
              <a:rPr lang="en-US" altLang="zh-CN" sz="1400" b="0" dirty="0">
                <a:effectLst/>
                <a:latin typeface="+mn-ea"/>
              </a:rPr>
              <a:t>table_</a:t>
            </a:r>
            <a:r>
              <a:rPr lang="zh-CN" altLang="en-US" sz="1400" b="0" dirty="0">
                <a:effectLst/>
                <a:latin typeface="+mn-ea"/>
              </a:rPr>
              <a:t>前缀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/modules/action – </a:t>
            </a:r>
            <a:r>
              <a:rPr lang="zh-CN" altLang="en-US" sz="1400" b="0" dirty="0">
                <a:effectLst/>
                <a:latin typeface="+mn-ea"/>
              </a:rPr>
              <a:t>动作 </a:t>
            </a:r>
            <a:r>
              <a:rPr lang="en-US" altLang="zh-CN" sz="1400" b="0" dirty="0">
                <a:effectLst/>
                <a:latin typeface="+mn-ea"/>
              </a:rPr>
              <a:t>action_</a:t>
            </a:r>
            <a:r>
              <a:rPr lang="zh-CN" altLang="en-US" sz="1400" b="0" dirty="0">
                <a:effectLst/>
                <a:latin typeface="+mn-ea"/>
              </a:rPr>
              <a:t>前缀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/modules/memory – </a:t>
            </a:r>
            <a:r>
              <a:rPr lang="zh-CN" altLang="en-US" sz="1400" b="0" dirty="0">
                <a:effectLst/>
                <a:latin typeface="+mn-ea"/>
              </a:rPr>
              <a:t>数据结构</a:t>
            </a:r>
            <a:r>
              <a:rPr lang="en-US" altLang="zh-CN" sz="1400" b="0" dirty="0">
                <a:effectLst/>
                <a:latin typeface="+mn-ea"/>
              </a:rPr>
              <a:t>buffer</a:t>
            </a:r>
            <a:r>
              <a:rPr lang="zh-CN" altLang="en-US" sz="1400" b="0" dirty="0">
                <a:effectLst/>
                <a:latin typeface="+mn-ea"/>
              </a:rPr>
              <a:t>、</a:t>
            </a:r>
            <a:r>
              <a:rPr lang="en-US" altLang="zh-CN" sz="1400" b="0" dirty="0">
                <a:effectLst/>
                <a:latin typeface="+mn-ea"/>
              </a:rPr>
              <a:t>queue</a:t>
            </a:r>
            <a:r>
              <a:rPr lang="zh-CN" altLang="en-US" sz="1400" b="0" dirty="0">
                <a:effectLst/>
                <a:latin typeface="+mn-ea"/>
              </a:rPr>
              <a:t>等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/modules/hash – </a:t>
            </a:r>
            <a:r>
              <a:rPr lang="zh-CN" altLang="en-US" sz="1400" b="0" dirty="0">
                <a:effectLst/>
                <a:latin typeface="+mn-ea"/>
              </a:rPr>
              <a:t>非加密哈希</a:t>
            </a:r>
            <a:r>
              <a:rPr lang="en-US" altLang="zh-CN" sz="1400" b="0" dirty="0">
                <a:effectLst/>
                <a:latin typeface="+mn-ea"/>
              </a:rPr>
              <a:t>H3/Lookup3/</a:t>
            </a:r>
            <a:r>
              <a:rPr lang="en-US" altLang="zh-CN" sz="1400" b="0" dirty="0" err="1">
                <a:effectLst/>
                <a:latin typeface="+mn-ea"/>
              </a:rPr>
              <a:t>MurmurHash</a:t>
            </a:r>
            <a:r>
              <a:rPr lang="en-US" altLang="zh-CN" sz="1400" b="0" dirty="0">
                <a:effectLst/>
                <a:latin typeface="+mn-ea"/>
              </a:rPr>
              <a:t>/</a:t>
            </a:r>
            <a:r>
              <a:rPr lang="en-US" altLang="zh-CN" sz="1400" b="0" dirty="0" err="1">
                <a:effectLst/>
                <a:latin typeface="+mn-ea"/>
              </a:rPr>
              <a:t>CityHash</a:t>
            </a:r>
            <a:r>
              <a:rPr lang="zh-CN" altLang="en-US" sz="1400" b="0" dirty="0">
                <a:effectLst/>
                <a:latin typeface="+mn-ea"/>
              </a:rPr>
              <a:t>等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/modules/crypto – </a:t>
            </a:r>
            <a:r>
              <a:rPr lang="zh-CN" altLang="en-US" sz="1400" b="0" dirty="0">
                <a:effectLst/>
                <a:latin typeface="+mn-ea"/>
              </a:rPr>
              <a:t>加密算法</a:t>
            </a:r>
            <a:r>
              <a:rPr lang="en-US" altLang="zh-CN" sz="1400" b="0" dirty="0">
                <a:effectLst/>
                <a:latin typeface="+mn-ea"/>
              </a:rPr>
              <a:t>MD5/SHA1/SHA3/SM3</a:t>
            </a:r>
            <a:r>
              <a:rPr lang="zh-CN" altLang="en-US" sz="1400" b="0" dirty="0">
                <a:effectLst/>
                <a:latin typeface="+mn-ea"/>
              </a:rPr>
              <a:t>等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</a:t>
            </a:r>
            <a:r>
              <a:rPr lang="en-US" altLang="zh-CN" sz="1400" b="0" dirty="0" err="1">
                <a:effectLst/>
                <a:latin typeface="+mn-ea"/>
              </a:rPr>
              <a:t>axi</a:t>
            </a:r>
            <a:r>
              <a:rPr lang="en-US" altLang="zh-CN" sz="1400" b="0" dirty="0">
                <a:effectLst/>
                <a:latin typeface="+mn-ea"/>
              </a:rPr>
              <a:t> – </a:t>
            </a:r>
            <a:r>
              <a:rPr lang="en-US" altLang="zh-CN" sz="1400" b="0" dirty="0" err="1">
                <a:effectLst/>
                <a:latin typeface="+mn-ea"/>
              </a:rPr>
              <a:t>axi</a:t>
            </a:r>
            <a:r>
              <a:rPr lang="zh-CN" altLang="en-US" sz="1400" b="0" dirty="0">
                <a:effectLst/>
                <a:latin typeface="+mn-ea"/>
              </a:rPr>
              <a:t>总线相关模块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/modules/axis – axis</a:t>
            </a:r>
            <a:r>
              <a:rPr lang="zh-CN" altLang="en-US" sz="1400" b="0" dirty="0">
                <a:effectLst/>
                <a:latin typeface="+mn-ea"/>
              </a:rPr>
              <a:t>总线相关模块</a:t>
            </a:r>
            <a:endParaRPr lang="en-US" altLang="zh-CN" sz="1400" b="0" dirty="0">
              <a:effectLst/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288AA-9FAB-40FE-80E3-10B50130D8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5150" y="1323975"/>
            <a:ext cx="578485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5B7F"/>
              </a:buClr>
              <a:buFont typeface="Wingdings" pitchFamily="2" charset="2"/>
              <a:buChar char="l"/>
            </a:pPr>
            <a:endParaRPr lang="zh-CN" altLang="en-US" sz="1600" b="1">
              <a:solidFill>
                <a:srgbClr val="2644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20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4"/>
    </mc:Choice>
    <mc:Fallback xmlns="">
      <p:transition spd="slow" advTm="189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09284" cy="768350"/>
          </a:xfrm>
        </p:spPr>
        <p:txBody>
          <a:bodyPr/>
          <a:lstStyle/>
          <a:p>
            <a:r>
              <a:rPr lang="zh-CN" altLang="en-US" sz="3600" dirty="0">
                <a:solidFill>
                  <a:srgbClr val="C00000"/>
                </a:solidFill>
              </a:rPr>
              <a:t>代码框架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93DE2D-BBF5-4D8D-9574-44CC7130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1196753"/>
            <a:ext cx="7445789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²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546225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4pPr>
            <a:lvl5pPr marL="1947863" indent="-227013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5pPr>
            <a:lvl6pPr marL="24050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6pPr>
            <a:lvl7pPr marL="28622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7pPr>
            <a:lvl8pPr marL="3319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8pPr>
            <a:lvl9pPr marL="37766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9pPr>
          </a:lstStyle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1800" b="0" dirty="0" err="1">
                <a:effectLst/>
                <a:latin typeface="+mn-ea"/>
              </a:rPr>
              <a:t>smartnic</a:t>
            </a:r>
            <a:r>
              <a:rPr lang="en-US" altLang="zh-CN" sz="1800" b="0" dirty="0">
                <a:effectLst/>
                <a:latin typeface="+mn-ea"/>
              </a:rPr>
              <a:t>/blocks – </a:t>
            </a:r>
            <a:r>
              <a:rPr lang="zh-CN" altLang="en-US" sz="1800" b="0" dirty="0">
                <a:effectLst/>
                <a:latin typeface="+mn-ea"/>
              </a:rPr>
              <a:t>功能块，由若干模块组合而成</a:t>
            </a:r>
            <a:endParaRPr lang="en-US" altLang="zh-CN" sz="18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/blocks/</a:t>
            </a:r>
            <a:r>
              <a:rPr lang="en-US" altLang="zh-CN" sz="1400" b="0" dirty="0" err="1">
                <a:effectLst/>
                <a:latin typeface="+mn-ea"/>
              </a:rPr>
              <a:t>ip_forwarding</a:t>
            </a:r>
            <a:r>
              <a:rPr lang="en-US" altLang="zh-CN" sz="1400" b="0" dirty="0">
                <a:effectLst/>
                <a:latin typeface="+mn-ea"/>
              </a:rPr>
              <a:t> – IP</a:t>
            </a:r>
            <a:r>
              <a:rPr lang="zh-CN" altLang="en-US" sz="1400" b="0" dirty="0">
                <a:effectLst/>
                <a:latin typeface="+mn-ea"/>
              </a:rPr>
              <a:t>转发</a:t>
            </a:r>
            <a:endParaRPr lang="en-US" altLang="zh-CN" sz="14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400" b="0" dirty="0" err="1">
                <a:effectLst/>
                <a:latin typeface="+mn-ea"/>
              </a:rPr>
              <a:t>smartnic</a:t>
            </a:r>
            <a:r>
              <a:rPr lang="en-US" altLang="zh-CN" sz="1400" b="0" dirty="0">
                <a:effectLst/>
                <a:latin typeface="+mn-ea"/>
              </a:rPr>
              <a:t>/blocks/</a:t>
            </a:r>
            <a:r>
              <a:rPr lang="en-US" altLang="zh-CN" sz="1400" b="0" dirty="0" err="1">
                <a:effectLst/>
                <a:latin typeface="+mn-ea"/>
              </a:rPr>
              <a:t>idp</a:t>
            </a:r>
            <a:r>
              <a:rPr lang="en-US" altLang="zh-CN" sz="1400" b="0" dirty="0">
                <a:effectLst/>
                <a:latin typeface="+mn-ea"/>
              </a:rPr>
              <a:t> – </a:t>
            </a:r>
            <a:r>
              <a:rPr lang="en-US" altLang="zh-CN" sz="1400" b="0" dirty="0" err="1">
                <a:effectLst/>
                <a:latin typeface="+mn-ea"/>
              </a:rPr>
              <a:t>idp</a:t>
            </a:r>
            <a:r>
              <a:rPr lang="zh-CN" altLang="en-US" sz="1400" b="0" dirty="0">
                <a:effectLst/>
                <a:latin typeface="+mn-ea"/>
              </a:rPr>
              <a:t>选地址变地址</a:t>
            </a:r>
            <a:endParaRPr lang="en-US" altLang="zh-CN" sz="14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1800" b="0" dirty="0" err="1">
                <a:effectLst/>
                <a:latin typeface="+mn-ea"/>
              </a:rPr>
              <a:t>smartnic</a:t>
            </a:r>
            <a:r>
              <a:rPr lang="en-US" altLang="zh-CN" sz="1800" b="0" dirty="0">
                <a:effectLst/>
                <a:latin typeface="+mn-ea"/>
              </a:rPr>
              <a:t>/applications – </a:t>
            </a:r>
            <a:r>
              <a:rPr lang="zh-CN" altLang="en-US" sz="1800" b="0" dirty="0">
                <a:effectLst/>
                <a:latin typeface="+mn-ea"/>
              </a:rPr>
              <a:t>应用，由若干功能块组合而成</a:t>
            </a:r>
            <a:endParaRPr lang="en-US" altLang="zh-CN" sz="20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2000" b="0" dirty="0" err="1">
                <a:effectLst/>
                <a:latin typeface="+mn-ea"/>
              </a:rPr>
              <a:t>smartnic</a:t>
            </a:r>
            <a:r>
              <a:rPr lang="en-US" altLang="zh-CN" sz="2000" b="0" dirty="0">
                <a:effectLst/>
                <a:latin typeface="+mn-ea"/>
              </a:rPr>
              <a:t>/agent – </a:t>
            </a:r>
            <a:r>
              <a:rPr lang="zh-CN" altLang="en-US" sz="2000" b="0" dirty="0">
                <a:effectLst/>
                <a:latin typeface="+mn-ea"/>
              </a:rPr>
              <a:t>代理，控制器接口程序</a:t>
            </a:r>
            <a:endParaRPr lang="en-US" altLang="zh-CN" sz="2000" b="0" dirty="0">
              <a:effectLst/>
              <a:latin typeface="+mn-ea"/>
              <a:ea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2000" b="0" dirty="0" err="1">
                <a:effectLst/>
                <a:latin typeface="+mn-ea"/>
              </a:rPr>
              <a:t>smartnic</a:t>
            </a:r>
            <a:r>
              <a:rPr lang="en-US" altLang="zh-CN" sz="2000" b="0" dirty="0">
                <a:effectLst/>
                <a:latin typeface="+mn-ea"/>
              </a:rPr>
              <a:t>/</a:t>
            </a:r>
            <a:r>
              <a:rPr lang="en-US" altLang="zh-CN" sz="2000" b="0" dirty="0" err="1">
                <a:effectLst/>
                <a:latin typeface="+mn-ea"/>
              </a:rPr>
              <a:t>dpdk</a:t>
            </a:r>
            <a:r>
              <a:rPr lang="en-US" altLang="zh-CN" sz="2000" b="0" dirty="0">
                <a:effectLst/>
                <a:latin typeface="+mn-ea"/>
              </a:rPr>
              <a:t> – DPDK</a:t>
            </a:r>
            <a:r>
              <a:rPr lang="zh-CN" altLang="en-US" sz="2000" b="0" dirty="0">
                <a:effectLst/>
                <a:latin typeface="+mn-ea"/>
              </a:rPr>
              <a:t>源码</a:t>
            </a:r>
            <a:endParaRPr lang="en-US" altLang="zh-CN" sz="2000" b="0" dirty="0">
              <a:effectLst/>
              <a:latin typeface="+mn-ea"/>
              <a:ea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600" b="0" dirty="0" err="1">
                <a:effectLst/>
                <a:latin typeface="+mn-ea"/>
              </a:rPr>
              <a:t>smartnic</a:t>
            </a:r>
            <a:r>
              <a:rPr lang="en-US" altLang="zh-CN" sz="1600" b="0" dirty="0">
                <a:effectLst/>
                <a:latin typeface="+mn-ea"/>
              </a:rPr>
              <a:t>/</a:t>
            </a:r>
            <a:r>
              <a:rPr lang="en-US" altLang="zh-CN" sz="1600" b="0" dirty="0" err="1">
                <a:effectLst/>
                <a:latin typeface="+mn-ea"/>
              </a:rPr>
              <a:t>dpdk</a:t>
            </a:r>
            <a:r>
              <a:rPr lang="en-US" altLang="zh-CN" sz="1600" b="0" dirty="0">
                <a:effectLst/>
                <a:latin typeface="+mn-ea"/>
              </a:rPr>
              <a:t>/dpdk-19.11 – DPDK-19.11</a:t>
            </a:r>
            <a:r>
              <a:rPr lang="zh-CN" altLang="en-US" sz="1600" b="0" dirty="0">
                <a:effectLst/>
                <a:latin typeface="+mn-ea"/>
              </a:rPr>
              <a:t>源码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600" b="0" dirty="0" err="1">
                <a:effectLst/>
                <a:latin typeface="+mn-ea"/>
              </a:rPr>
              <a:t>smartnic</a:t>
            </a:r>
            <a:r>
              <a:rPr lang="en-US" altLang="zh-CN" sz="1600" b="0" dirty="0">
                <a:effectLst/>
                <a:latin typeface="+mn-ea"/>
              </a:rPr>
              <a:t>/</a:t>
            </a:r>
            <a:r>
              <a:rPr lang="en-US" altLang="zh-CN" sz="1600" b="0" dirty="0" err="1">
                <a:effectLst/>
                <a:latin typeface="+mn-ea"/>
              </a:rPr>
              <a:t>dpdk</a:t>
            </a:r>
            <a:r>
              <a:rPr lang="en-US" altLang="zh-CN" sz="1600" b="0" dirty="0">
                <a:effectLst/>
                <a:latin typeface="+mn-ea"/>
              </a:rPr>
              <a:t>/dpdk-19.11/drivers/net/</a:t>
            </a:r>
            <a:r>
              <a:rPr lang="en-US" altLang="zh-CN" sz="1600" b="0" dirty="0" err="1">
                <a:effectLst/>
                <a:latin typeface="+mn-ea"/>
              </a:rPr>
              <a:t>smartnic</a:t>
            </a:r>
            <a:r>
              <a:rPr lang="en-US" altLang="zh-CN" sz="1600" b="0" dirty="0">
                <a:effectLst/>
                <a:latin typeface="+mn-ea"/>
              </a:rPr>
              <a:t> – DPDK</a:t>
            </a:r>
            <a:r>
              <a:rPr lang="zh-CN" altLang="en-US" sz="1600" b="0" dirty="0">
                <a:effectLst/>
                <a:latin typeface="+mn-ea"/>
              </a:rPr>
              <a:t>驱动</a:t>
            </a:r>
            <a:endParaRPr lang="en-US" altLang="zh-CN" sz="16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2000" b="0" dirty="0" err="1">
                <a:effectLst/>
                <a:latin typeface="+mn-ea"/>
              </a:rPr>
              <a:t>smartnic</a:t>
            </a:r>
            <a:r>
              <a:rPr lang="en-US" altLang="zh-CN" sz="2000" b="0" dirty="0">
                <a:effectLst/>
                <a:latin typeface="+mn-ea"/>
              </a:rPr>
              <a:t>/examples – FPGA</a:t>
            </a:r>
            <a:r>
              <a:rPr lang="zh-CN" altLang="en-US" sz="2000" b="0" dirty="0">
                <a:effectLst/>
                <a:latin typeface="+mn-ea"/>
              </a:rPr>
              <a:t>测试程序</a:t>
            </a:r>
            <a:endParaRPr lang="en-US" altLang="zh-CN" sz="20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600" b="0" dirty="0" err="1">
                <a:effectLst/>
                <a:latin typeface="+mn-ea"/>
              </a:rPr>
              <a:t>smartnic</a:t>
            </a:r>
            <a:r>
              <a:rPr lang="en-US" altLang="zh-CN" sz="1600" b="0" dirty="0">
                <a:effectLst/>
                <a:latin typeface="+mn-ea"/>
              </a:rPr>
              <a:t>/examples/</a:t>
            </a:r>
            <a:r>
              <a:rPr lang="en-US" altLang="zh-CN" sz="1600" b="0" dirty="0" err="1">
                <a:effectLst/>
                <a:latin typeface="+mn-ea"/>
              </a:rPr>
              <a:t>ddr</a:t>
            </a:r>
            <a:r>
              <a:rPr lang="en-US" altLang="zh-CN" sz="1600" b="0" dirty="0">
                <a:effectLst/>
                <a:latin typeface="+mn-ea"/>
              </a:rPr>
              <a:t> – </a:t>
            </a:r>
            <a:r>
              <a:rPr lang="zh-CN" altLang="en-US" sz="1600" b="0" dirty="0">
                <a:effectLst/>
                <a:latin typeface="+mn-ea"/>
              </a:rPr>
              <a:t>外存验证程序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600" b="0" dirty="0" err="1">
                <a:effectLst/>
                <a:latin typeface="+mn-ea"/>
              </a:rPr>
              <a:t>smartnic</a:t>
            </a:r>
            <a:r>
              <a:rPr lang="en-US" altLang="zh-CN" sz="1600" b="0" dirty="0">
                <a:effectLst/>
                <a:latin typeface="+mn-ea"/>
              </a:rPr>
              <a:t>/examples/</a:t>
            </a:r>
            <a:r>
              <a:rPr lang="en-US" altLang="zh-CN" sz="1600" b="0" dirty="0" err="1">
                <a:effectLst/>
                <a:latin typeface="+mn-ea"/>
              </a:rPr>
              <a:t>pcie</a:t>
            </a:r>
            <a:r>
              <a:rPr lang="en-US" altLang="zh-CN" sz="1600" b="0" dirty="0">
                <a:effectLst/>
                <a:latin typeface="+mn-ea"/>
              </a:rPr>
              <a:t> – PCIe</a:t>
            </a:r>
            <a:r>
              <a:rPr lang="zh-CN" altLang="en-US" sz="1600" b="0" dirty="0">
                <a:effectLst/>
                <a:latin typeface="+mn-ea"/>
              </a:rPr>
              <a:t>验证程序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600" b="0" dirty="0" err="1">
                <a:effectLst/>
                <a:latin typeface="+mn-ea"/>
              </a:rPr>
              <a:t>smartnic</a:t>
            </a:r>
            <a:r>
              <a:rPr lang="en-US" altLang="zh-CN" sz="1600" b="0" dirty="0">
                <a:effectLst/>
                <a:latin typeface="+mn-ea"/>
              </a:rPr>
              <a:t>/examples/mac – </a:t>
            </a:r>
            <a:r>
              <a:rPr lang="zh-CN" altLang="en-US" sz="1600" b="0" dirty="0">
                <a:effectLst/>
                <a:latin typeface="+mn-ea"/>
              </a:rPr>
              <a:t>网口验证程序</a:t>
            </a:r>
            <a:endParaRPr lang="en-US" altLang="zh-CN" sz="16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2000" b="0" dirty="0" err="1">
                <a:effectLst/>
                <a:latin typeface="+mn-ea"/>
              </a:rPr>
              <a:t>smartnic</a:t>
            </a:r>
            <a:r>
              <a:rPr lang="en-US" altLang="zh-CN" sz="2000" b="0" dirty="0">
                <a:effectLst/>
                <a:latin typeface="+mn-ea"/>
              </a:rPr>
              <a:t>/</a:t>
            </a:r>
            <a:r>
              <a:rPr lang="en-US" altLang="zh-CN" sz="2000" b="0" dirty="0" err="1">
                <a:effectLst/>
                <a:latin typeface="+mn-ea"/>
              </a:rPr>
              <a:t>cocotbext</a:t>
            </a:r>
            <a:r>
              <a:rPr lang="en-US" altLang="zh-CN" sz="2000" b="0" dirty="0">
                <a:effectLst/>
                <a:latin typeface="+mn-ea"/>
              </a:rPr>
              <a:t> – </a:t>
            </a:r>
            <a:r>
              <a:rPr lang="en-US" altLang="zh-CN" sz="2000" b="0" dirty="0" err="1">
                <a:effectLst/>
                <a:latin typeface="+mn-ea"/>
              </a:rPr>
              <a:t>cocotb</a:t>
            </a:r>
            <a:r>
              <a:rPr lang="zh-CN" altLang="en-US" sz="2000" b="0" dirty="0">
                <a:effectLst/>
                <a:latin typeface="+mn-ea"/>
              </a:rPr>
              <a:t>扩展</a:t>
            </a:r>
            <a:endParaRPr lang="en-US" altLang="zh-CN" sz="20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600" b="0" dirty="0" err="1">
                <a:effectLst/>
                <a:latin typeface="+mn-ea"/>
              </a:rPr>
              <a:t>smartnic</a:t>
            </a:r>
            <a:r>
              <a:rPr lang="en-US" altLang="zh-CN" sz="1600" b="0" dirty="0">
                <a:effectLst/>
                <a:latin typeface="+mn-ea"/>
              </a:rPr>
              <a:t>/</a:t>
            </a:r>
            <a:r>
              <a:rPr lang="en-US" altLang="zh-CN" sz="1600" b="0" dirty="0" err="1">
                <a:effectLst/>
                <a:latin typeface="+mn-ea"/>
              </a:rPr>
              <a:t>cocotbext</a:t>
            </a:r>
            <a:r>
              <a:rPr lang="en-US" altLang="zh-CN" sz="1600" b="0" dirty="0">
                <a:effectLst/>
                <a:latin typeface="+mn-ea"/>
              </a:rPr>
              <a:t>/</a:t>
            </a:r>
            <a:r>
              <a:rPr lang="en-US" altLang="zh-CN" sz="1600" b="0" dirty="0" err="1">
                <a:effectLst/>
                <a:latin typeface="+mn-ea"/>
              </a:rPr>
              <a:t>cocotbext-pcie-ext</a:t>
            </a:r>
            <a:r>
              <a:rPr lang="en-US" altLang="zh-CN" sz="1600" b="0" dirty="0">
                <a:effectLst/>
                <a:latin typeface="+mn-ea"/>
              </a:rPr>
              <a:t> – PCIe</a:t>
            </a:r>
            <a:r>
              <a:rPr lang="zh-CN" altLang="en-US" sz="1600" b="0" dirty="0">
                <a:effectLst/>
                <a:latin typeface="+mn-ea"/>
              </a:rPr>
              <a:t>扩展，如</a:t>
            </a:r>
            <a:r>
              <a:rPr lang="en-US" altLang="zh-CN" sz="1600" b="0" dirty="0">
                <a:effectLst/>
                <a:latin typeface="+mn-ea"/>
              </a:rPr>
              <a:t>K7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600" b="0" dirty="0">
              <a:effectLst/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288AA-9FAB-40FE-80E3-10B50130D8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5150" y="1323975"/>
            <a:ext cx="578485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5B7F"/>
              </a:buClr>
              <a:buFont typeface="Wingdings" pitchFamily="2" charset="2"/>
              <a:buChar char="l"/>
            </a:pPr>
            <a:endParaRPr lang="zh-CN" altLang="en-US" sz="1600" b="1">
              <a:solidFill>
                <a:srgbClr val="2644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4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4"/>
    </mc:Choice>
    <mc:Fallback xmlns="">
      <p:transition spd="slow" advTm="1890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09284" cy="768350"/>
          </a:xfrm>
        </p:spPr>
        <p:txBody>
          <a:bodyPr/>
          <a:lstStyle/>
          <a:p>
            <a:r>
              <a:rPr lang="zh-CN" altLang="en-US" sz="3600" dirty="0">
                <a:solidFill>
                  <a:srgbClr val="C00000"/>
                </a:solidFill>
              </a:rPr>
              <a:t>编译运行环境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93DE2D-BBF5-4D8D-9574-44CC7130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1196753"/>
            <a:ext cx="7445789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²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546225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4pPr>
            <a:lvl5pPr marL="1947863" indent="-227013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5pPr>
            <a:lvl6pPr marL="24050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6pPr>
            <a:lvl7pPr marL="28622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7pPr>
            <a:lvl8pPr marL="3319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8pPr>
            <a:lvl9pPr marL="37766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9pPr>
          </a:lstStyle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  <a:ea typeface="+mn-ea"/>
              </a:rPr>
              <a:t>编译环境</a:t>
            </a:r>
            <a:endParaRPr lang="en-US" altLang="zh-CN" sz="2000" b="0" dirty="0">
              <a:effectLst/>
              <a:latin typeface="+mn-ea"/>
              <a:ea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处理器 </a:t>
            </a:r>
            <a:r>
              <a:rPr lang="en-US" altLang="zh-CN" sz="1600" b="0" dirty="0">
                <a:effectLst/>
                <a:latin typeface="+mn-ea"/>
              </a:rPr>
              <a:t>– 2X </a:t>
            </a:r>
            <a:r>
              <a:rPr lang="pt-BR" altLang="zh-CN" sz="1600" b="0" dirty="0">
                <a:effectLst/>
                <a:latin typeface="+mn-ea"/>
              </a:rPr>
              <a:t>Intel(R) Xeon(R) Gold 5118 CPU @ 2.30GHz</a:t>
            </a:r>
            <a:r>
              <a:rPr lang="zh-CN" altLang="en-US" sz="1600" b="0" dirty="0">
                <a:effectLst/>
                <a:latin typeface="+mn-ea"/>
              </a:rPr>
              <a:t>，</a:t>
            </a:r>
            <a:r>
              <a:rPr lang="en-US" altLang="zh-CN" sz="1600" b="0" dirty="0">
                <a:effectLst/>
                <a:latin typeface="+mn-ea"/>
              </a:rPr>
              <a:t>96</a:t>
            </a:r>
            <a:r>
              <a:rPr lang="zh-CN" altLang="en-US" sz="1600" b="0" dirty="0">
                <a:effectLst/>
                <a:latin typeface="+mn-ea"/>
              </a:rPr>
              <a:t>核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内存 </a:t>
            </a:r>
            <a:r>
              <a:rPr lang="en-US" altLang="zh-CN" sz="1600" b="0" dirty="0">
                <a:effectLst/>
                <a:latin typeface="+mn-ea"/>
              </a:rPr>
              <a:t>– 196GB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操作系统 </a:t>
            </a:r>
            <a:r>
              <a:rPr lang="en-US" altLang="zh-CN" sz="1600" b="0" dirty="0">
                <a:effectLst/>
                <a:latin typeface="+mn-ea"/>
              </a:rPr>
              <a:t>- ubuntu-20.04.3-desktop-amd64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开发套件 </a:t>
            </a:r>
            <a:r>
              <a:rPr lang="en-US" altLang="zh-CN" sz="1600" b="0" dirty="0">
                <a:effectLst/>
                <a:latin typeface="+mn-ea"/>
              </a:rPr>
              <a:t>– Xilinx </a:t>
            </a:r>
            <a:r>
              <a:rPr lang="en-US" altLang="zh-CN" sz="1600" b="0" dirty="0" err="1">
                <a:effectLst/>
                <a:latin typeface="+mn-ea"/>
              </a:rPr>
              <a:t>Vitis</a:t>
            </a:r>
            <a:r>
              <a:rPr lang="en-US" altLang="zh-CN" sz="1600" b="0" dirty="0">
                <a:effectLst/>
                <a:latin typeface="+mn-ea"/>
              </a:rPr>
              <a:t> 2020.2, Xilinx </a:t>
            </a:r>
            <a:r>
              <a:rPr lang="en-US" altLang="zh-CN" sz="1600" b="0" dirty="0" err="1">
                <a:effectLst/>
                <a:latin typeface="+mn-ea"/>
              </a:rPr>
              <a:t>Vivado</a:t>
            </a:r>
            <a:r>
              <a:rPr lang="en-US" altLang="zh-CN" sz="1600" b="0" dirty="0">
                <a:effectLst/>
                <a:latin typeface="+mn-ea"/>
              </a:rPr>
              <a:t> 2020.2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登录方式 </a:t>
            </a:r>
            <a:r>
              <a:rPr lang="en-US" altLang="zh-CN" sz="1600" b="0" dirty="0">
                <a:effectLst/>
                <a:latin typeface="+mn-ea"/>
              </a:rPr>
              <a:t>– </a:t>
            </a:r>
            <a:r>
              <a:rPr lang="en-US" altLang="zh-CN" sz="1600" b="0" dirty="0">
                <a:effectLst/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ssh://192.168.101.2</a:t>
            </a:r>
            <a:r>
              <a:rPr lang="zh-CN" altLang="en-US" sz="1600" b="0" dirty="0">
                <a:effectLst/>
                <a:latin typeface="+mn-ea"/>
              </a:rPr>
              <a:t>  </a:t>
            </a:r>
            <a:r>
              <a:rPr lang="zh-CN" altLang="en-US" sz="1600" b="0" dirty="0">
                <a:effectLst/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账号向</a:t>
            </a:r>
            <a:r>
              <a:rPr lang="en-US" altLang="zh-CN" sz="1600" b="0" dirty="0">
                <a:effectLst/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liul@dsp.ac.cn</a:t>
            </a:r>
            <a:r>
              <a:rPr lang="zh-CN" altLang="en-US" sz="1600" b="0" dirty="0">
                <a:effectLst/>
                <a:latin typeface="+mn-ea"/>
              </a:rPr>
              <a:t>发信申请</a:t>
            </a:r>
            <a:endParaRPr lang="en-US" altLang="zh-CN" sz="16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</a:rPr>
              <a:t>运行环境 </a:t>
            </a:r>
            <a:r>
              <a:rPr lang="en-US" altLang="zh-CN" sz="2000" b="0" dirty="0">
                <a:effectLst/>
                <a:latin typeface="+mn-ea"/>
              </a:rPr>
              <a:t>– Netfirm4.0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操作系统 </a:t>
            </a:r>
            <a:r>
              <a:rPr lang="en-US" altLang="zh-CN" sz="1600" b="0" dirty="0">
                <a:effectLst/>
                <a:latin typeface="+mn-ea"/>
              </a:rPr>
              <a:t>- ubuntu-20.04.3-desktop-amd64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开发套件 </a:t>
            </a:r>
            <a:r>
              <a:rPr lang="en-US" altLang="zh-CN" sz="1600" b="0" dirty="0">
                <a:effectLst/>
                <a:latin typeface="+mn-ea"/>
              </a:rPr>
              <a:t>– /tools/Xilinx/</a:t>
            </a:r>
            <a:r>
              <a:rPr lang="en-US" altLang="zh-CN" sz="1600" b="0" dirty="0" err="1">
                <a:effectLst/>
                <a:latin typeface="+mn-ea"/>
              </a:rPr>
              <a:t>Vivado</a:t>
            </a:r>
            <a:r>
              <a:rPr lang="en-US" altLang="zh-CN" sz="1600" b="0" dirty="0">
                <a:effectLst/>
                <a:latin typeface="+mn-ea"/>
              </a:rPr>
              <a:t>/2020.2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登录方式 </a:t>
            </a:r>
            <a:r>
              <a:rPr lang="en-US" altLang="zh-CN" sz="1600" b="0" dirty="0">
                <a:effectLst/>
                <a:latin typeface="+mn-ea"/>
              </a:rPr>
              <a:t>– ssh://majd:seanet666!@192.168.186.12</a:t>
            </a: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</a:rPr>
              <a:t>运行环境 </a:t>
            </a:r>
            <a:r>
              <a:rPr lang="en-US" altLang="zh-CN" sz="2000" b="0" dirty="0">
                <a:effectLst/>
                <a:latin typeface="+mn-ea"/>
              </a:rPr>
              <a:t>– </a:t>
            </a:r>
            <a:r>
              <a:rPr lang="zh-CN" altLang="en-US" sz="2000" b="0" dirty="0">
                <a:effectLst/>
                <a:latin typeface="+mn-ea"/>
              </a:rPr>
              <a:t>国产</a:t>
            </a:r>
            <a:r>
              <a:rPr lang="en-US" altLang="zh-CN" sz="2000" b="0" dirty="0">
                <a:effectLst/>
                <a:latin typeface="+mn-ea"/>
              </a:rPr>
              <a:t>FPGA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操作系统 </a:t>
            </a:r>
            <a:r>
              <a:rPr lang="en-US" altLang="zh-CN" sz="1600" b="0" dirty="0">
                <a:effectLst/>
                <a:latin typeface="+mn-ea"/>
              </a:rPr>
              <a:t>- </a:t>
            </a:r>
            <a:r>
              <a:rPr lang="es-ES" altLang="zh-CN" sz="1600" b="0" dirty="0">
                <a:effectLst/>
                <a:latin typeface="+mn-ea"/>
              </a:rPr>
              <a:t>CentOS </a:t>
            </a:r>
            <a:r>
              <a:rPr lang="en-US" altLang="zh-CN" sz="1600" b="0" dirty="0">
                <a:effectLst/>
                <a:latin typeface="+mn-ea"/>
              </a:rPr>
              <a:t>7 (</a:t>
            </a:r>
            <a:r>
              <a:rPr lang="es-ES" altLang="zh-CN" sz="1600" b="0" dirty="0">
                <a:effectLst/>
                <a:latin typeface="+mn-ea"/>
              </a:rPr>
              <a:t>5.10.75)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开发套件 </a:t>
            </a:r>
            <a:r>
              <a:rPr lang="en-US" altLang="zh-CN" sz="1600" b="0" dirty="0">
                <a:effectLst/>
                <a:latin typeface="+mn-ea"/>
              </a:rPr>
              <a:t>– /home/</a:t>
            </a:r>
            <a:r>
              <a:rPr lang="en-US" altLang="zh-CN" sz="1600" b="0" dirty="0" err="1">
                <a:effectLst/>
                <a:latin typeface="+mn-ea"/>
              </a:rPr>
              <a:t>vitis</a:t>
            </a:r>
            <a:r>
              <a:rPr lang="en-US" altLang="zh-CN" sz="1600" b="0" dirty="0">
                <a:effectLst/>
                <a:latin typeface="+mn-ea"/>
              </a:rPr>
              <a:t>/</a:t>
            </a:r>
            <a:r>
              <a:rPr lang="en-US" altLang="zh-CN" sz="1600" b="0" dirty="0" err="1">
                <a:effectLst/>
                <a:latin typeface="+mn-ea"/>
              </a:rPr>
              <a:t>Vivado</a:t>
            </a:r>
            <a:r>
              <a:rPr lang="en-US" altLang="zh-CN" sz="1600" b="0" dirty="0">
                <a:effectLst/>
                <a:latin typeface="+mn-ea"/>
              </a:rPr>
              <a:t>/2020.2, /home/</a:t>
            </a:r>
            <a:r>
              <a:rPr lang="en-US" altLang="zh-CN" sz="1600" b="0" dirty="0" err="1">
                <a:effectLst/>
                <a:latin typeface="+mn-ea"/>
              </a:rPr>
              <a:t>vivado</a:t>
            </a:r>
            <a:r>
              <a:rPr lang="en-US" altLang="zh-CN" sz="1600" b="0" dirty="0">
                <a:effectLst/>
                <a:latin typeface="+mn-ea"/>
              </a:rPr>
              <a:t>/</a:t>
            </a:r>
            <a:r>
              <a:rPr lang="en-US" altLang="zh-CN" sz="1600" b="0" dirty="0" err="1">
                <a:effectLst/>
                <a:latin typeface="+mn-ea"/>
              </a:rPr>
              <a:t>Vivado</a:t>
            </a:r>
            <a:r>
              <a:rPr lang="en-US" altLang="zh-CN" sz="1600" b="0" dirty="0">
                <a:effectLst/>
                <a:latin typeface="+mn-ea"/>
              </a:rPr>
              <a:t>/2019.1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登录方式 </a:t>
            </a:r>
            <a:r>
              <a:rPr lang="en-US" altLang="zh-CN" sz="1600" b="0" dirty="0">
                <a:effectLst/>
                <a:latin typeface="+mn-ea"/>
              </a:rPr>
              <a:t>– ssh://root:fpga123456@192.168.47.192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288AA-9FAB-40FE-80E3-10B50130D8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5150" y="1323975"/>
            <a:ext cx="578485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5B7F"/>
              </a:buClr>
              <a:buFont typeface="Wingdings" pitchFamily="2" charset="2"/>
              <a:buChar char="l"/>
            </a:pPr>
            <a:endParaRPr lang="zh-CN" altLang="en-US" sz="1600" b="1">
              <a:solidFill>
                <a:srgbClr val="2644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3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4"/>
    </mc:Choice>
    <mc:Fallback xmlns="">
      <p:transition spd="slow" advTm="189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09284" cy="768350"/>
          </a:xfrm>
        </p:spPr>
        <p:txBody>
          <a:bodyPr/>
          <a:lstStyle/>
          <a:p>
            <a:r>
              <a:rPr lang="zh-CN" altLang="en-US" sz="3600" dirty="0">
                <a:solidFill>
                  <a:srgbClr val="C00000"/>
                </a:solidFill>
              </a:rPr>
              <a:t>编程规范 </a:t>
            </a:r>
            <a:r>
              <a:rPr lang="en-US" altLang="zh-CN" sz="3600" dirty="0">
                <a:solidFill>
                  <a:srgbClr val="C00000"/>
                </a:solidFill>
              </a:rPr>
              <a:t>- 1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93DE2D-BBF5-4D8D-9574-44CC7130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1196753"/>
            <a:ext cx="7445789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²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546225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4pPr>
            <a:lvl5pPr marL="1947863" indent="-227013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5pPr>
            <a:lvl6pPr marL="24050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6pPr>
            <a:lvl7pPr marL="28622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7pPr>
            <a:lvl8pPr marL="3319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8pPr>
            <a:lvl9pPr marL="37766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9pPr>
          </a:lstStyle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  <a:ea typeface="+mn-ea"/>
              </a:rPr>
              <a:t>文件</a:t>
            </a:r>
            <a:endParaRPr lang="en-US" altLang="zh-CN" sz="2000" b="0" dirty="0">
              <a:effectLst/>
              <a:latin typeface="+mn-ea"/>
              <a:ea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每个模块（</a:t>
            </a:r>
            <a:r>
              <a:rPr lang="en-US" altLang="zh-CN" sz="1600" b="0" dirty="0">
                <a:effectLst/>
                <a:latin typeface="+mn-ea"/>
              </a:rPr>
              <a:t>module</a:t>
            </a:r>
            <a:r>
              <a:rPr lang="zh-CN" altLang="en-US" sz="1600" b="0" dirty="0">
                <a:effectLst/>
                <a:latin typeface="+mn-ea"/>
              </a:rPr>
              <a:t>）一般应存在于单独的源文件中，通常源文件名与所包含模块名相同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每个设计文件开头应包含如下注释内容：作者、模块名称及其描述、修改时间、修订人、修改纪录</a:t>
            </a:r>
            <a:endParaRPr lang="en-US" altLang="zh-CN" sz="16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  <a:ea typeface="+mn-ea"/>
              </a:rPr>
              <a:t>命名</a:t>
            </a:r>
            <a:endParaRPr lang="en-US" altLang="zh-CN" sz="2000" b="0" dirty="0">
              <a:effectLst/>
              <a:latin typeface="+mn-ea"/>
              <a:ea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如无特别需要，目录名、文件名与模块名一律采用小写字母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常数（</a:t>
            </a:r>
            <a:r>
              <a:rPr lang="en-US" altLang="zh-CN" sz="1600" b="0" dirty="0">
                <a:effectLst/>
                <a:latin typeface="+mn-ea"/>
              </a:rPr>
              <a:t>`define</a:t>
            </a:r>
            <a:r>
              <a:rPr lang="zh-CN" altLang="en-US" sz="1600" b="0" dirty="0">
                <a:effectLst/>
                <a:latin typeface="+mn-ea"/>
              </a:rPr>
              <a:t>定义）</a:t>
            </a:r>
            <a:r>
              <a:rPr lang="en-US" altLang="zh-CN" sz="1600" b="0" dirty="0">
                <a:effectLst/>
                <a:latin typeface="+mn-ea"/>
              </a:rPr>
              <a:t>/</a:t>
            </a:r>
            <a:r>
              <a:rPr lang="zh-CN" altLang="en-US" sz="1600" b="0" dirty="0">
                <a:effectLst/>
                <a:latin typeface="+mn-ea"/>
              </a:rPr>
              <a:t>参数（</a:t>
            </a:r>
            <a:r>
              <a:rPr lang="en-US" altLang="zh-CN" sz="1600" b="0" dirty="0">
                <a:effectLst/>
                <a:latin typeface="+mn-ea"/>
              </a:rPr>
              <a:t>parameter</a:t>
            </a:r>
            <a:r>
              <a:rPr lang="zh-CN" altLang="en-US" sz="1600" b="0" dirty="0">
                <a:effectLst/>
                <a:latin typeface="+mn-ea"/>
              </a:rPr>
              <a:t>定义）一律采用大写字母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单词之间以“</a:t>
            </a:r>
            <a:r>
              <a:rPr lang="en-US" altLang="zh-CN" sz="1600" b="0" dirty="0">
                <a:effectLst/>
                <a:latin typeface="+mn-ea"/>
              </a:rPr>
              <a:t>_”</a:t>
            </a:r>
            <a:r>
              <a:rPr lang="zh-CN" altLang="en-US" sz="1600" b="0" dirty="0">
                <a:effectLst/>
                <a:latin typeface="+mn-ea"/>
              </a:rPr>
              <a:t>分开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采用有意义的、能反映对象特征、作用和性质的单词命名标识符，以增强程序的可读性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为避免标识符过于冗长，对较长单词的应当采用适当的缩写形式</a:t>
            </a:r>
            <a:endParaRPr lang="en-US" altLang="zh-CN" sz="16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  <a:ea typeface="+mn-ea"/>
              </a:rPr>
              <a:t>参数化设计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为了源代码的可读性和可移植性起见，不要在程序中直接写特定数值，尽可能采用</a:t>
            </a:r>
            <a:r>
              <a:rPr lang="en-US" altLang="zh-CN" sz="1600" b="0" dirty="0">
                <a:effectLst/>
                <a:latin typeface="+mn-ea"/>
              </a:rPr>
              <a:t>`define</a:t>
            </a:r>
            <a:r>
              <a:rPr lang="zh-CN" altLang="en-US" sz="1600" b="0" dirty="0">
                <a:effectLst/>
                <a:latin typeface="+mn-ea"/>
              </a:rPr>
              <a:t>语句或</a:t>
            </a:r>
            <a:r>
              <a:rPr lang="en-US" altLang="zh-CN" sz="1600" b="0" dirty="0" err="1">
                <a:effectLst/>
                <a:latin typeface="+mn-ea"/>
              </a:rPr>
              <a:t>paramater</a:t>
            </a:r>
            <a:r>
              <a:rPr lang="zh-CN" altLang="en-US" sz="1600" b="0" dirty="0">
                <a:effectLst/>
                <a:latin typeface="+mn-ea"/>
              </a:rPr>
              <a:t>语句定义常数或参数</a:t>
            </a:r>
            <a:endParaRPr lang="en-US" altLang="zh-CN" sz="16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endParaRPr lang="en-US" altLang="zh-CN" sz="1600" b="0" dirty="0">
              <a:effectLst/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288AA-9FAB-40FE-80E3-10B50130D8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5150" y="1323975"/>
            <a:ext cx="578485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5B7F"/>
              </a:buClr>
              <a:buFont typeface="Wingdings" pitchFamily="2" charset="2"/>
              <a:buChar char="l"/>
            </a:pPr>
            <a:endParaRPr lang="zh-CN" altLang="en-US" sz="1600" b="1">
              <a:solidFill>
                <a:srgbClr val="2644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0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4"/>
    </mc:Choice>
    <mc:Fallback xmlns="">
      <p:transition spd="slow" advTm="1890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09284" cy="768350"/>
          </a:xfrm>
        </p:spPr>
        <p:txBody>
          <a:bodyPr/>
          <a:lstStyle/>
          <a:p>
            <a:r>
              <a:rPr lang="zh-CN" altLang="en-US" sz="3600" dirty="0">
                <a:solidFill>
                  <a:srgbClr val="C00000"/>
                </a:solidFill>
              </a:rPr>
              <a:t>编程规范 </a:t>
            </a:r>
            <a:r>
              <a:rPr lang="en-US" altLang="zh-CN" sz="3600" dirty="0">
                <a:solidFill>
                  <a:srgbClr val="C00000"/>
                </a:solidFill>
              </a:rPr>
              <a:t>- 2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93DE2D-BBF5-4D8D-9574-44CC7130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1196753"/>
            <a:ext cx="7445789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²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546225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4pPr>
            <a:lvl5pPr marL="1947863" indent="-227013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5pPr>
            <a:lvl6pPr marL="24050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6pPr>
            <a:lvl7pPr marL="28622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7pPr>
            <a:lvl8pPr marL="3319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8pPr>
            <a:lvl9pPr marL="37766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9pPr>
          </a:lstStyle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  <a:ea typeface="+mn-ea"/>
              </a:rPr>
              <a:t>空行和空格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适当地在代码的不同部分中插入空行，避免因程序拥挤不利阅读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在表达式中插入空格，避免代码拥挤，包括： 赋值符号两边要有空格； 双目运算符两边要有空格； 单目运算符和操作数之间可没有空格</a:t>
            </a:r>
            <a:endParaRPr lang="en-US" altLang="zh-CN" sz="16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  <a:ea typeface="+mn-ea"/>
              </a:rPr>
              <a:t>对齐和缩进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不要使用连续的空格来进行语句的对齐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采用制表符</a:t>
            </a:r>
            <a:r>
              <a:rPr lang="en-US" altLang="zh-CN" sz="1600" b="0" dirty="0">
                <a:effectLst/>
                <a:latin typeface="+mn-ea"/>
              </a:rPr>
              <a:t>Tab</a:t>
            </a:r>
            <a:r>
              <a:rPr lang="zh-CN" altLang="en-US" sz="1600" b="0" dirty="0">
                <a:effectLst/>
                <a:latin typeface="+mn-ea"/>
              </a:rPr>
              <a:t>对语句对齐和缩进，</a:t>
            </a:r>
            <a:r>
              <a:rPr lang="en-US" altLang="zh-CN" sz="1600" b="0" dirty="0">
                <a:effectLst/>
                <a:latin typeface="+mn-ea"/>
              </a:rPr>
              <a:t>Tab</a:t>
            </a:r>
            <a:r>
              <a:rPr lang="zh-CN" altLang="en-US" sz="1600" b="0" dirty="0">
                <a:effectLst/>
                <a:latin typeface="+mn-ea"/>
              </a:rPr>
              <a:t>键采用</a:t>
            </a:r>
            <a:r>
              <a:rPr lang="en-US" altLang="zh-CN" sz="1600" b="0" dirty="0">
                <a:effectLst/>
                <a:latin typeface="+mn-ea"/>
              </a:rPr>
              <a:t>4</a:t>
            </a:r>
            <a:r>
              <a:rPr lang="zh-CN" altLang="en-US" sz="1600" b="0" dirty="0">
                <a:effectLst/>
                <a:latin typeface="+mn-ea"/>
              </a:rPr>
              <a:t>个字符宽度，可在编辑器中设置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各种嵌套语句尤其是</a:t>
            </a:r>
            <a:r>
              <a:rPr lang="en-US" altLang="zh-CN" sz="1600" b="0" dirty="0">
                <a:effectLst/>
                <a:latin typeface="+mn-ea"/>
              </a:rPr>
              <a:t>if...else</a:t>
            </a:r>
            <a:r>
              <a:rPr lang="zh-CN" altLang="en-US" sz="1600" b="0" dirty="0">
                <a:effectLst/>
                <a:latin typeface="+mn-ea"/>
              </a:rPr>
              <a:t>语句，必须严格的逐层缩进对齐</a:t>
            </a:r>
            <a:endParaRPr lang="en-US" altLang="zh-CN" sz="16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  <a:ea typeface="+mn-ea"/>
              </a:rPr>
              <a:t>注释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必须加入详细、清晰的注释行以增强代码的可读性和可移植性</a:t>
            </a:r>
            <a:endParaRPr lang="en-US" altLang="zh-CN" sz="16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  <a:ea typeface="+mn-ea"/>
              </a:rPr>
              <a:t>目录结构</a:t>
            </a:r>
            <a:endParaRPr lang="en-US" altLang="zh-CN" sz="2000" b="0" dirty="0">
              <a:effectLst/>
              <a:latin typeface="+mn-ea"/>
              <a:ea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600" b="0" dirty="0">
                <a:effectLst/>
                <a:latin typeface="+mn-ea"/>
              </a:rPr>
              <a:t>module/</a:t>
            </a:r>
            <a:r>
              <a:rPr lang="en-US" altLang="zh-CN" sz="1600" b="0" dirty="0" err="1">
                <a:effectLst/>
                <a:latin typeface="+mn-ea"/>
              </a:rPr>
              <a:t>rtl</a:t>
            </a:r>
            <a:r>
              <a:rPr lang="en-US" altLang="zh-CN" sz="1600" b="0" dirty="0">
                <a:effectLst/>
                <a:latin typeface="+mn-ea"/>
              </a:rPr>
              <a:t>/</a:t>
            </a:r>
            <a:r>
              <a:rPr lang="en-US" altLang="zh-CN" sz="1600" b="0" dirty="0" err="1">
                <a:effectLst/>
                <a:latin typeface="+mn-ea"/>
              </a:rPr>
              <a:t>a.v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en-US" altLang="zh-CN" sz="1600" b="0" dirty="0">
                <a:effectLst/>
                <a:latin typeface="+mn-ea"/>
              </a:rPr>
              <a:t>module/tb/a/test_a.py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288AA-9FAB-40FE-80E3-10B50130D8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5150" y="1323975"/>
            <a:ext cx="578485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5B7F"/>
              </a:buClr>
              <a:buFont typeface="Wingdings" pitchFamily="2" charset="2"/>
              <a:buChar char="l"/>
            </a:pPr>
            <a:endParaRPr lang="zh-CN" altLang="en-US" sz="1600" b="1">
              <a:solidFill>
                <a:srgbClr val="2644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25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4"/>
    </mc:Choice>
    <mc:Fallback xmlns="">
      <p:transition spd="slow" advTm="189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09284" cy="768350"/>
          </a:xfrm>
        </p:spPr>
        <p:txBody>
          <a:bodyPr/>
          <a:lstStyle/>
          <a:p>
            <a:r>
              <a:rPr lang="zh-CN" altLang="en-US" sz="3600" dirty="0">
                <a:solidFill>
                  <a:srgbClr val="C00000"/>
                </a:solidFill>
              </a:rPr>
              <a:t>编程规范 </a:t>
            </a:r>
            <a:r>
              <a:rPr lang="en-US" altLang="zh-CN" sz="3600" dirty="0">
                <a:solidFill>
                  <a:srgbClr val="C00000"/>
                </a:solidFill>
              </a:rPr>
              <a:t>- 3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93DE2D-BBF5-4D8D-9574-44CC7130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" y="1196753"/>
            <a:ext cx="7445789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²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546225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4pPr>
            <a:lvl5pPr marL="1947863" indent="-227013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defRPr>
            </a:lvl5pPr>
            <a:lvl6pPr marL="24050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6pPr>
            <a:lvl7pPr marL="28622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7pPr>
            <a:lvl8pPr marL="3319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8pPr>
            <a:lvl9pPr marL="37766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33CC"/>
                </a:solidFill>
                <a:latin typeface="+mn-lt"/>
                <a:ea typeface="+mn-ea"/>
              </a:defRPr>
            </a:lvl9pPr>
          </a:lstStyle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zh-CN" altLang="en-US" sz="2000" b="0" dirty="0">
                <a:effectLst/>
                <a:latin typeface="+mn-ea"/>
                <a:ea typeface="+mn-ea"/>
              </a:rPr>
              <a:t>字节序</a:t>
            </a: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代码中所有数都是高位在前低位在后，算术计算可以直接使用</a:t>
            </a:r>
            <a:endParaRPr lang="en-US" altLang="zh-CN" sz="1600" b="0" dirty="0">
              <a:effectLst/>
              <a:latin typeface="+mn-ea"/>
            </a:endParaRPr>
          </a:p>
          <a:p>
            <a:pPr marL="342900" lvl="1" indent="-342900" algn="l" defTabSz="444500">
              <a:lnSpc>
                <a:spcPct val="100000"/>
              </a:lnSpc>
              <a:defRPr/>
            </a:pPr>
            <a:r>
              <a:rPr lang="en-US" altLang="zh-CN" sz="2000" b="0" dirty="0">
                <a:effectLst/>
                <a:latin typeface="+mn-ea"/>
              </a:rPr>
              <a:t>FIFO</a:t>
            </a:r>
            <a:r>
              <a:rPr lang="zh-CN" altLang="en-US" sz="2000" b="0" dirty="0">
                <a:effectLst/>
                <a:latin typeface="+mn-ea"/>
              </a:rPr>
              <a:t>使用</a:t>
            </a:r>
            <a:endParaRPr lang="en-US" altLang="zh-CN" sz="20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跨时钟域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r>
              <a:rPr lang="zh-CN" altLang="en-US" sz="1600" b="0" dirty="0">
                <a:effectLst/>
                <a:latin typeface="+mn-ea"/>
              </a:rPr>
              <a:t>处理速度不匹配</a:t>
            </a: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600" b="0" dirty="0">
              <a:effectLst/>
              <a:latin typeface="+mn-ea"/>
            </a:endParaRPr>
          </a:p>
          <a:p>
            <a:pPr marL="742950" lvl="2" indent="-342900" algn="l" defTabSz="444500">
              <a:lnSpc>
                <a:spcPct val="100000"/>
              </a:lnSpc>
              <a:defRPr/>
            </a:pPr>
            <a:endParaRPr lang="en-US" altLang="zh-CN" sz="1600" b="0" dirty="0">
              <a:effectLst/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288AA-9FAB-40FE-80E3-10B50130D8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5150" y="1323975"/>
            <a:ext cx="578485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5B7F"/>
              </a:buClr>
              <a:buFont typeface="Wingdings" pitchFamily="2" charset="2"/>
              <a:buChar char="l"/>
            </a:pPr>
            <a:endParaRPr lang="zh-CN" altLang="en-US" sz="1600" b="1">
              <a:solidFill>
                <a:srgbClr val="2644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5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4"/>
    </mc:Choice>
    <mc:Fallback xmlns="">
      <p:transition spd="slow" advTm="18904"/>
    </mc:Fallback>
  </mc:AlternateContent>
</p:sld>
</file>

<file path=ppt/theme/theme1.xml><?xml version="1.0" encoding="utf-8"?>
<a:theme xmlns:a="http://schemas.openxmlformats.org/drawingml/2006/main" name="中心2011-2-22">
  <a:themeElements>
    <a:clrScheme name="声学所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声学所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24" tIns="45713" rIns="91424" bIns="45713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5000"/>
          <a:buFont typeface="Wingdings" pitchFamily="2" charset="2"/>
          <a:buChar char="Ø"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24" tIns="45713" rIns="91424" bIns="45713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5000"/>
          <a:buFont typeface="Wingdings" pitchFamily="2" charset="2"/>
          <a:buChar char="Ø"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声学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声学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声学所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声学所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声学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声学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声学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56582</TotalTime>
  <Words>1083</Words>
  <Application>Microsoft Office PowerPoint</Application>
  <PresentationFormat>全屏显示(4:3)</PresentationFormat>
  <Paragraphs>131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PMingLiU</vt:lpstr>
      <vt:lpstr>黑体</vt:lpstr>
      <vt:lpstr>华文细黑</vt:lpstr>
      <vt:lpstr>华文行楷</vt:lpstr>
      <vt:lpstr>华文中宋</vt:lpstr>
      <vt:lpstr>華康POP1體W7(P)</vt:lpstr>
      <vt:lpstr>宋体</vt:lpstr>
      <vt:lpstr>微软雅黑</vt:lpstr>
      <vt:lpstr>Arial</vt:lpstr>
      <vt:lpstr>Times New Roman</vt:lpstr>
      <vt:lpstr>Wingdings</vt:lpstr>
      <vt:lpstr>中心2011-2-22</vt:lpstr>
      <vt:lpstr>剪辑</vt:lpstr>
      <vt:lpstr>PowerPoint 演示文稿</vt:lpstr>
      <vt:lpstr>开发环境</vt:lpstr>
      <vt:lpstr>代码框架</vt:lpstr>
      <vt:lpstr>代码框架</vt:lpstr>
      <vt:lpstr>代码框架</vt:lpstr>
      <vt:lpstr>编译运行环境</vt:lpstr>
      <vt:lpstr>编程规范 - 1</vt:lpstr>
      <vt:lpstr>编程规范 - 2</vt:lpstr>
      <vt:lpstr>编程规范 - 3</vt:lpstr>
      <vt:lpstr>其他注意事项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135—新媒体服务网络技术进展情况 </dc:title>
  <dc:creator>denghj</dc:creator>
  <cp:lastModifiedBy>刘磊</cp:lastModifiedBy>
  <cp:revision>2870</cp:revision>
  <dcterms:created xsi:type="dcterms:W3CDTF">2012-11-02T06:25:49Z</dcterms:created>
  <dcterms:modified xsi:type="dcterms:W3CDTF">2023-07-13T01:07:55Z</dcterms:modified>
</cp:coreProperties>
</file>