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6"/>
  </p:notesMasterIdLst>
  <p:sldIdLst>
    <p:sldId id="260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733" autoAdjust="0"/>
  </p:normalViewPr>
  <p:slideViewPr>
    <p:cSldViewPr snapToGrid="0">
      <p:cViewPr varScale="1">
        <p:scale>
          <a:sx n="86" d="100"/>
          <a:sy n="86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B8F18-9814-4370-85AB-97BA2142FD5F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94AEA-8C87-48C1-910F-85865DDE95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1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公共祖先</a:t>
            </a:r>
            <a:r>
              <a:rPr lang="en-US" altLang="zh-CN" sz="1200" dirty="0" smtClean="0"/>
              <a:t>CA (Common Ancestor)  </a:t>
            </a:r>
            <a:r>
              <a:rPr lang="zh-CN" altLang="en-US" sz="1200" dirty="0" smtClean="0"/>
              <a:t>满足： 假设存在节点</a:t>
            </a:r>
            <a:r>
              <a:rPr lang="en-US" altLang="zh-CN" sz="1200" dirty="0" smtClean="0"/>
              <a:t>V</a:t>
            </a:r>
            <a:r>
              <a:rPr lang="zh-CN" altLang="en-US" sz="1200" dirty="0" smtClean="0"/>
              <a:t>为一个</a:t>
            </a:r>
            <a:r>
              <a:rPr lang="en-US" altLang="zh-CN" sz="1200" dirty="0" smtClean="0"/>
              <a:t>CA</a:t>
            </a:r>
            <a:r>
              <a:rPr lang="zh-CN" altLang="en-US" sz="1200" dirty="0" smtClean="0"/>
              <a:t>，则</a:t>
            </a:r>
            <a:r>
              <a:rPr lang="en-US" altLang="zh-CN" sz="1200" dirty="0" smtClean="0"/>
              <a:t>V</a:t>
            </a:r>
            <a:r>
              <a:rPr lang="zh-CN" altLang="en-US" sz="1200" dirty="0" smtClean="0"/>
              <a:t>为根节点的子树</a:t>
            </a:r>
            <a:r>
              <a:rPr lang="en-US" altLang="zh-CN" sz="1200" dirty="0" smtClean="0"/>
              <a:t>T</a:t>
            </a:r>
            <a:r>
              <a:rPr lang="zh-CN" altLang="en-US" sz="1200" dirty="0" smtClean="0"/>
              <a:t>包含了</a:t>
            </a:r>
            <a:r>
              <a:rPr lang="en-US" altLang="zh-CN" sz="1200" dirty="0" smtClean="0"/>
              <a:t>Q</a:t>
            </a:r>
            <a:r>
              <a:rPr lang="zh-CN" altLang="en-US" sz="1200" dirty="0" smtClean="0"/>
              <a:t>中全部关键字的至少一次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/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最低公共祖先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Lowest Common Ancestor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），定义：</a:t>
            </a: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个节点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，．．．，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，节点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是它们的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当且仅当：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(1)v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(1≤i≤m)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的祖先节点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不存在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的后代，并且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Ni(1≤i≤m)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的祖先节点，记作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V=LCA(N1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，．．．，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Nm)</a:t>
            </a:r>
          </a:p>
          <a:p>
            <a:pPr rtl="0"/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SLCA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是在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概念的基础上提出的，它是排除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中满足祖先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后代关系的祖先节点得到的结果.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以结点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为根结点的子树中包含所有的查询关键字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pPr rtl="0"/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(2)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不存在结点二的子孙结点满足条件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给</a:t>
            </a:r>
          </a:p>
          <a:p>
            <a:pPr rtl="0"/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关键字的匹配集合：对给定的一个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文档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和查询关键字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，用符号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KMS(k)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表示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简单而言，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SLCA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语义的基本思想可以概括为：给定的关键字查询为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a=(kl,k2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，．．．，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，如果节点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v∈SLCA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(KMS(k1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KMS(k2)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，．．．，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KMS(km))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是查询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a=(kl,k2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，．．．，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的一个解。</a:t>
            </a:r>
            <a:endParaRPr lang="en-US" altLang="zh-CN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也就是将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LCA(KMS(k1,)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KMS(k2)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，．．．，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KMS(km))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中满足祖先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后代关系的祖先节点删除的结果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4AEA-8C87-48C1-910F-85865DDE95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9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4AEA-8C87-48C1-910F-85865DDE95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78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94AEA-8C87-48C1-910F-85865DDE95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58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4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985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611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8631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02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1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2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7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2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8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06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7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5C5A8-1830-468F-B6C1-4FB92802EE70}" type="datetimeFigureOut">
              <a:rPr lang="zh-CN" altLang="en-US" smtClean="0"/>
              <a:t>2016/11/5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DB03055-281A-4038-832F-E6EA9B1D6B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69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21728" y="3367668"/>
            <a:ext cx="8694234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7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公共祖先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US" altLang="zh-CN" sz="17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(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en-US" altLang="zh-CN" sz="17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Ancestor</a:t>
            </a:r>
            <a:r>
              <a:rPr lang="en-US" altLang="zh-CN" sz="17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</a:p>
          <a:p>
            <a:pPr>
              <a:defRPr/>
            </a:pP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假设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存在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节点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节点，则满足：以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根节点的子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树包含了全部关键字至少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一次</a:t>
            </a: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endParaRPr lang="en-US" altLang="zh-CN" sz="17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17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最低公共祖先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LCA</a:t>
            </a:r>
            <a:r>
              <a:rPr lang="zh-CN" altLang="en-US" sz="17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Lowest Common Ancestor</a:t>
            </a:r>
            <a:r>
              <a:rPr lang="zh-CN" altLang="en-US" sz="17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定义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</a:p>
          <a:p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个节点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7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7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700" baseline="-250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，节点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是它们的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LCA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，当且仅当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1) v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Ni(1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≤i≤m)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的祖先节点</a:t>
            </a: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不存在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的后代，并且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700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(1≤i≤m)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的祖先节点，记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作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v=LCA(N</a:t>
            </a:r>
            <a:r>
              <a:rPr lang="en-US" altLang="zh-CN" sz="17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17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7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7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17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7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最小最低公共祖先</a:t>
            </a:r>
            <a:r>
              <a:rPr lang="en-US" altLang="zh-CN" sz="17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SLCA(Smallest LCA)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在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LCA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概念的基础上提出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最紧致的分片策略</a:t>
            </a:r>
            <a:endParaRPr lang="en-US" altLang="zh-CN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如果文档树中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SLCA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节点，满足以下两条件：</a:t>
            </a:r>
            <a:endParaRPr lang="en-US" altLang="zh-C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以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结点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为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根结点的子树中包含所有的查询关键字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不存在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结点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子孙结点满足条件</a:t>
            </a:r>
            <a:r>
              <a:rPr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通俗理解：它是</a:t>
            </a:r>
            <a:r>
              <a:rPr lang="zh-CN" alt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排除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LCA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集合中满足祖先</a:t>
            </a:r>
            <a:r>
              <a:rPr lang="en-US" altLang="zh-CN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后代关系的</a:t>
            </a:r>
            <a:r>
              <a:rPr lang="zh-CN" altLang="en-US" sz="17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祖先节点</a:t>
            </a:r>
            <a:r>
              <a:rPr lang="zh-CN" alt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得到的结果.</a:t>
            </a:r>
            <a:endParaRPr lang="en-US" altLang="zh-CN" sz="17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99" y="-98883"/>
            <a:ext cx="7648135" cy="346655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31285" y="99691"/>
            <a:ext cx="276139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00B0F0"/>
                </a:solidFill>
              </a:rPr>
              <a:t>基于</a:t>
            </a:r>
            <a:r>
              <a:rPr lang="en-US" altLang="zh-CN" sz="1600" dirty="0" smtClean="0">
                <a:solidFill>
                  <a:srgbClr val="00B0F0"/>
                </a:solidFill>
              </a:rPr>
              <a:t>Dewey</a:t>
            </a:r>
            <a:r>
              <a:rPr lang="zh-CN" altLang="en-US" sz="1600" dirty="0" smtClean="0">
                <a:solidFill>
                  <a:srgbClr val="00B0F0"/>
                </a:solidFill>
              </a:rPr>
              <a:t>编码的</a:t>
            </a:r>
            <a:r>
              <a:rPr lang="en-US" altLang="zh-CN" sz="1600" dirty="0" smtClean="0">
                <a:solidFill>
                  <a:srgbClr val="00B0F0"/>
                </a:solidFill>
              </a:rPr>
              <a:t>XML</a:t>
            </a:r>
            <a:r>
              <a:rPr lang="zh-CN" altLang="en-US" sz="1600" dirty="0" smtClean="0">
                <a:solidFill>
                  <a:srgbClr val="00B0F0"/>
                </a:solidFill>
              </a:rPr>
              <a:t>文档树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80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93243" y="4972564"/>
            <a:ext cx="88000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Result(CA</a:t>
            </a:r>
            <a:r>
              <a:rPr lang="en-US" altLang="zh-CN" dirty="0" smtClean="0"/>
              <a:t>) = </a:t>
            </a:r>
            <a:r>
              <a:rPr lang="en-US" altLang="zh-CN" dirty="0" smtClean="0"/>
              <a:t>{ 1</a:t>
            </a:r>
            <a:r>
              <a:rPr lang="zh-CN" altLang="en-US" dirty="0" smtClean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24}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93243" y="5546794"/>
            <a:ext cx="880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Result(LCA</a:t>
            </a:r>
            <a:r>
              <a:rPr lang="en-US" altLang="zh-CN" dirty="0" smtClean="0"/>
              <a:t>) ={ 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24}</a:t>
            </a:r>
            <a:endParaRPr lang="zh-CN" altLang="en-US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1693243" y="6121024"/>
            <a:ext cx="880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Result(SLCA</a:t>
            </a:r>
            <a:r>
              <a:rPr lang="en-US" altLang="zh-CN" dirty="0" smtClean="0"/>
              <a:t>) = </a:t>
            </a:r>
            <a:r>
              <a:rPr lang="en-US" altLang="zh-CN" dirty="0" smtClean="0"/>
              <a:t>{ 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24}</a:t>
            </a:r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1693243" y="4359284"/>
            <a:ext cx="886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i="0" u="none" strike="noStrike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对于查询</a:t>
            </a:r>
            <a:r>
              <a:rPr lang="en-US" altLang="zh-CN" b="0" i="0" u="none" strike="noStrike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Q={ XML</a:t>
            </a:r>
            <a:r>
              <a:rPr lang="zh-CN" altLang="en-US" b="0" i="0" u="none" strike="noStrike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i="0" u="none" strike="noStrike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Mike } </a:t>
            </a:r>
            <a:r>
              <a:rPr lang="zh-CN" altLang="en-US" b="0" i="0" u="none" strike="noStrike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，查询结果 用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</a:t>
            </a:r>
            <a:r>
              <a:rPr lang="zh-CN" altLang="en-US" b="0" i="0" u="none" strike="noStrike" baseline="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表示。从以下三个语义进行查询：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12" y="707998"/>
            <a:ext cx="6387895" cy="319008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65059" y="3843952"/>
            <a:ext cx="2692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4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Dewey</a:t>
            </a:r>
            <a:r>
              <a:rPr lang="zh-CN" altLang="en-US" sz="14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编码的</a:t>
            </a:r>
            <a:r>
              <a:rPr lang="en-US" altLang="zh-CN" sz="14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文档树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8206507" y="3843952"/>
            <a:ext cx="2692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400" b="0" i="0" u="none" strike="noStrike" baseline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前序编码</a:t>
            </a:r>
            <a:r>
              <a:rPr lang="zh-CN" altLang="en-US" sz="14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sz="1400" b="0" i="0" u="none" strike="noStrike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文档树</a:t>
            </a:r>
            <a:endParaRPr lang="zh-CN" altLang="en-US" sz="1400" dirty="0"/>
          </a:p>
        </p:txBody>
      </p:sp>
      <p:sp>
        <p:nvSpPr>
          <p:cNvPr id="11" name="椭圆 10"/>
          <p:cNvSpPr/>
          <p:nvPr/>
        </p:nvSpPr>
        <p:spPr>
          <a:xfrm>
            <a:off x="8430322" y="574031"/>
            <a:ext cx="687737" cy="5968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738946" y="1260088"/>
            <a:ext cx="602166" cy="41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129239" y="1812178"/>
            <a:ext cx="602166" cy="41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3171" y="1258981"/>
            <a:ext cx="602166" cy="41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3171" y="1802558"/>
            <a:ext cx="602166" cy="41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1215314" y="1752081"/>
            <a:ext cx="602166" cy="4125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98" y="18805"/>
            <a:ext cx="6570605" cy="361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xit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2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2" presetClass="exit" presetSubtype="4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1" grpId="0" animBg="1"/>
      <p:bldP spid="11" grpId="1" animBg="1"/>
      <p:bldP spid="11" grpId="2" animBg="1"/>
      <p:bldP spid="11" grpId="3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5" grpId="4" animBg="1"/>
      <p:bldP spid="15" grpId="5" animBg="1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603073" y="3441680"/>
                <a:ext cx="616879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atin typeface="+mn-ea"/>
                  </a:rPr>
                  <a:t>引理：对于给定</a:t>
                </a:r>
                <a:r>
                  <a:rPr lang="en-US" altLang="zh-CN" sz="1600" dirty="0" smtClean="0">
                    <a:latin typeface="+mn-ea"/>
                  </a:rPr>
                  <a:t>G</a:t>
                </a:r>
                <a:r>
                  <a:rPr lang="zh-CN" altLang="en-US" sz="1600" dirty="0" smtClean="0">
                    <a:latin typeface="+mn-ea"/>
                  </a:rPr>
                  <a:t>中查询</a:t>
                </a:r>
                <a:r>
                  <a:rPr lang="en-US" altLang="zh-CN" sz="1600" dirty="0" smtClean="0">
                    <a:latin typeface="+mn-ea"/>
                  </a:rPr>
                  <a:t>Q</a:t>
                </a:r>
                <a:r>
                  <a:rPr lang="zh-CN" altLang="en-US" sz="1600" dirty="0" smtClean="0">
                    <a:latin typeface="+mn-ea"/>
                  </a:rPr>
                  <a:t>的一棵</a:t>
                </a:r>
                <a:r>
                  <a:rPr lang="en-US" altLang="zh-CN" sz="1600" dirty="0" smtClean="0">
                    <a:latin typeface="+mn-ea"/>
                  </a:rPr>
                  <a:t>CA</a:t>
                </a:r>
                <a:r>
                  <a:rPr lang="zh-CN" altLang="en-US" sz="1600" dirty="0" smtClean="0">
                    <a:latin typeface="+mn-ea"/>
                  </a:rPr>
                  <a:t>树</a:t>
                </a:r>
                <a:r>
                  <a:rPr lang="en-US" altLang="zh-CN" sz="1600" dirty="0" smtClean="0">
                    <a:latin typeface="+mn-ea"/>
                  </a:rPr>
                  <a:t>G’</a:t>
                </a:r>
                <a:r>
                  <a:rPr lang="zh-CN" altLang="en-US" sz="1600" dirty="0" smtClean="0">
                    <a:latin typeface="+mn-ea"/>
                  </a:rPr>
                  <a:t>，</a:t>
                </a:r>
                <a:r>
                  <a:rPr lang="en-US" altLang="zh-CN" sz="1600" dirty="0" smtClean="0">
                    <a:latin typeface="+mn-ea"/>
                  </a:rPr>
                  <a:t>G’</a:t>
                </a:r>
                <a:r>
                  <a:rPr lang="zh-CN" altLang="en-US" sz="1600" dirty="0" smtClean="0">
                    <a:latin typeface="+mn-ea"/>
                  </a:rPr>
                  <a:t>中所有叶子节点的集合记为</a:t>
                </a:r>
                <a:r>
                  <a:rPr lang="en-US" altLang="zh-CN" sz="1600" dirty="0" smtClean="0">
                    <a:latin typeface="+mn-ea"/>
                  </a:rPr>
                  <a:t>V</a:t>
                </a:r>
                <a:r>
                  <a:rPr lang="en-US" altLang="zh-CN" sz="1600" baseline="-25000" dirty="0" smtClean="0">
                    <a:latin typeface="+mn-ea"/>
                  </a:rPr>
                  <a:t>leaf</a:t>
                </a:r>
                <a:r>
                  <a:rPr lang="zh-CN" altLang="en-US" sz="1600" dirty="0" smtClean="0">
                    <a:latin typeface="+mn-ea"/>
                  </a:rPr>
                  <a:t>，则</a:t>
                </a:r>
                <a:r>
                  <a:rPr lang="en-US" altLang="zh-CN" sz="1600" dirty="0" smtClean="0">
                    <a:latin typeface="+mn-ea"/>
                  </a:rPr>
                  <a:t>SLCA(Q)=V</a:t>
                </a:r>
                <a:r>
                  <a:rPr lang="en-US" altLang="zh-CN" sz="1600" baseline="-25000" dirty="0" smtClean="0">
                    <a:latin typeface="+mn-ea"/>
                  </a:rPr>
                  <a:t>leaf</a:t>
                </a:r>
                <a:endParaRPr lang="zh-CN" altLang="en-US" sz="16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solidFill>
                      <a:srgbClr val="FF0000"/>
                    </a:solidFill>
                    <a:latin typeface="+mn-ea"/>
                  </a:rPr>
                  <a:t>证明</a:t>
                </a:r>
                <a:r>
                  <a:rPr lang="zh-CN" altLang="en-US" sz="1600" dirty="0" smtClean="0">
                    <a:latin typeface="+mn-ea"/>
                  </a:rPr>
                  <a:t>：对于每个节点</a:t>
                </a:r>
                <a:r>
                  <a:rPr lang="en-US" altLang="zh-CN" sz="1600" dirty="0" smtClean="0">
                    <a:latin typeface="+mn-ea"/>
                  </a:rPr>
                  <a:t>y∈V</a:t>
                </a:r>
                <a:r>
                  <a:rPr lang="en-US" altLang="zh-CN" sz="1600" baseline="-25000" dirty="0" smtClean="0">
                    <a:latin typeface="+mn-ea"/>
                  </a:rPr>
                  <a:t>leaf</a:t>
                </a:r>
                <a:r>
                  <a:rPr lang="zh-CN" altLang="en-US" sz="1600" dirty="0" smtClean="0">
                    <a:latin typeface="+mn-ea"/>
                  </a:rPr>
                  <a:t>，由于没有其他</a:t>
                </a:r>
                <a:r>
                  <a:rPr lang="en-US" altLang="zh-CN" sz="1600" dirty="0" smtClean="0">
                    <a:latin typeface="+mn-ea"/>
                  </a:rPr>
                  <a:t>CA</a:t>
                </a:r>
                <a:r>
                  <a:rPr lang="zh-CN" altLang="en-US" sz="1600" dirty="0" smtClean="0">
                    <a:latin typeface="+mn-ea"/>
                  </a:rPr>
                  <a:t>节点作为它的后代节点，因此节点</a:t>
                </a:r>
                <a:r>
                  <a:rPr lang="en-US" altLang="zh-CN" sz="1600" dirty="0" smtClean="0">
                    <a:latin typeface="+mn-ea"/>
                  </a:rPr>
                  <a:t>v</a:t>
                </a:r>
                <a:r>
                  <a:rPr lang="zh-CN" altLang="en-US" sz="1600" dirty="0" smtClean="0">
                    <a:latin typeface="+mn-ea"/>
                  </a:rPr>
                  <a:t>满足</a:t>
                </a:r>
                <a:r>
                  <a:rPr lang="en-US" altLang="zh-CN" sz="1600" dirty="0" smtClean="0">
                    <a:latin typeface="+mn-ea"/>
                  </a:rPr>
                  <a:t>SLCA</a:t>
                </a:r>
                <a:r>
                  <a:rPr lang="zh-CN" altLang="en-US" sz="1600" dirty="0" smtClean="0">
                    <a:latin typeface="+mn-ea"/>
                  </a:rPr>
                  <a:t>定义，节点</a:t>
                </a:r>
                <a:r>
                  <a:rPr lang="en-US" altLang="zh-CN" sz="1600" dirty="0" smtClean="0">
                    <a:latin typeface="+mn-ea"/>
                  </a:rPr>
                  <a:t>v</a:t>
                </a:r>
                <a:r>
                  <a:rPr lang="zh-CN" altLang="en-US" sz="1600" dirty="0" smtClean="0">
                    <a:latin typeface="+mn-ea"/>
                  </a:rPr>
                  <a:t>是个</a:t>
                </a:r>
                <a:r>
                  <a:rPr lang="en-US" altLang="zh-CN" sz="1600" dirty="0" smtClean="0">
                    <a:latin typeface="+mn-ea"/>
                  </a:rPr>
                  <a:t>SLCA</a:t>
                </a:r>
                <a:r>
                  <a:rPr lang="zh-CN" altLang="en-US" sz="1600" dirty="0" smtClean="0">
                    <a:latin typeface="+mn-ea"/>
                  </a:rPr>
                  <a:t>节点，则</a:t>
                </a:r>
                <a:r>
                  <a:rPr lang="en-US" altLang="zh-CN" sz="1600" dirty="0" smtClean="0">
                    <a:latin typeface="+mn-ea"/>
                  </a:rPr>
                  <a:t>V</a:t>
                </a:r>
                <a:r>
                  <a:rPr lang="en-US" altLang="zh-CN" sz="1600" baseline="-25000" dirty="0" smtClean="0">
                    <a:latin typeface="+mn-ea"/>
                  </a:rPr>
                  <a:t>leaf </a:t>
                </a:r>
                <a:r>
                  <a:rPr lang="en-US" altLang="zh-CN" sz="1600" dirty="0" smtClean="0">
                    <a:latin typeface="+mn-ea"/>
                  </a:rPr>
                  <a:t>∈SLCA(Q)</a:t>
                </a:r>
                <a:r>
                  <a:rPr lang="zh-CN" altLang="en-US" sz="1600" dirty="0" smtClean="0">
                    <a:latin typeface="+mn-ea"/>
                  </a:rPr>
                  <a:t>。</a:t>
                </a:r>
                <a:endParaRPr lang="en-US" altLang="zh-CN" sz="1600" dirty="0" smtClean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 smtClean="0">
                    <a:latin typeface="+mn-ea"/>
                  </a:rPr>
                  <a:t>反过来，对于</a:t>
                </a:r>
                <a:r>
                  <a:rPr lang="en-US" altLang="zh-CN" sz="1600" dirty="0" smtClean="0">
                    <a:latin typeface="+mn-ea"/>
                  </a:rPr>
                  <a:t>v</a:t>
                </a:r>
                <a14:m>
                  <m:oMath xmlns:m="http://schemas.openxmlformats.org/officeDocument/2006/math">
                    <m:r>
                      <a:rPr lang="en-US" altLang="zh-CN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600" dirty="0" smtClean="0">
                    <a:latin typeface="+mn-ea"/>
                  </a:rPr>
                  <a:t> </a:t>
                </a:r>
                <a:r>
                  <a:rPr lang="en-US" altLang="zh-CN" sz="1600" dirty="0" err="1" smtClean="0">
                    <a:latin typeface="+mn-ea"/>
                  </a:rPr>
                  <a:t>SLCA</a:t>
                </a:r>
                <a:r>
                  <a:rPr lang="en-US" altLang="zh-CN" sz="1600" dirty="0" smtClean="0">
                    <a:latin typeface="+mn-ea"/>
                  </a:rPr>
                  <a:t>(Q)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altLang="zh-CN" sz="1600" dirty="0" smtClean="0">
                    <a:latin typeface="+mn-ea"/>
                  </a:rPr>
                  <a:t> V’=CA(Q)</a:t>
                </a:r>
                <a:r>
                  <a:rPr lang="zh-CN" altLang="en-US" sz="1600" dirty="0" smtClean="0">
                    <a:latin typeface="+mn-ea"/>
                  </a:rPr>
                  <a:t>，假设</a:t>
                </a:r>
                <a:r>
                  <a:rPr lang="en-US" altLang="zh-CN" sz="1600" dirty="0" smtClean="0">
                    <a:latin typeface="+mn-ea"/>
                  </a:rPr>
                  <a:t>v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altLang="zh-CN" sz="1600" dirty="0" smtClean="0">
                    <a:latin typeface="+mn-ea"/>
                  </a:rPr>
                  <a:t> V</a:t>
                </a:r>
                <a:r>
                  <a:rPr lang="en-US" altLang="zh-CN" sz="1600" baseline="-25000" dirty="0" smtClean="0">
                    <a:latin typeface="+mn-ea"/>
                  </a:rPr>
                  <a:t>leaf </a:t>
                </a:r>
                <a:r>
                  <a:rPr lang="zh-CN" altLang="en-US" sz="1600" dirty="0" smtClean="0">
                    <a:latin typeface="+mn-ea"/>
                  </a:rPr>
                  <a:t>，则肯定至少存在一个节点</a:t>
                </a:r>
                <a:r>
                  <a:rPr lang="en-US" altLang="zh-CN" sz="1600" dirty="0" smtClean="0">
                    <a:latin typeface="+mn-ea"/>
                  </a:rPr>
                  <a:t>U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600" dirty="0" smtClean="0">
                    <a:latin typeface="+mn-ea"/>
                  </a:rPr>
                  <a:t> V</a:t>
                </a:r>
                <a:r>
                  <a:rPr lang="en-US" altLang="zh-CN" sz="1600" baseline="-25000" dirty="0" smtClean="0">
                    <a:latin typeface="+mn-ea"/>
                  </a:rPr>
                  <a:t>leaf </a:t>
                </a:r>
                <a:r>
                  <a:rPr lang="zh-CN" altLang="en-US" sz="1600" dirty="0" smtClean="0">
                    <a:latin typeface="+mn-ea"/>
                  </a:rPr>
                  <a:t>，</a:t>
                </a:r>
                <a:r>
                  <a:rPr lang="en-US" altLang="zh-CN" sz="1600" dirty="0" smtClean="0">
                    <a:latin typeface="+mn-ea"/>
                  </a:rPr>
                  <a:t>U</a:t>
                </a:r>
                <a:r>
                  <a:rPr lang="zh-CN" altLang="en-US" sz="1600" dirty="0" smtClean="0">
                    <a:latin typeface="+mn-ea"/>
                  </a:rPr>
                  <a:t>是</a:t>
                </a:r>
                <a:r>
                  <a:rPr lang="en-US" altLang="zh-CN" sz="1600" dirty="0" smtClean="0">
                    <a:latin typeface="+mn-ea"/>
                  </a:rPr>
                  <a:t>v</a:t>
                </a:r>
                <a:r>
                  <a:rPr lang="zh-CN" altLang="en-US" sz="1600" dirty="0" smtClean="0">
                    <a:latin typeface="+mn-ea"/>
                  </a:rPr>
                  <a:t>的孩子节点，因此，节点</a:t>
                </a:r>
                <a:r>
                  <a:rPr lang="en-US" altLang="zh-CN" sz="1600" dirty="0" smtClean="0">
                    <a:latin typeface="+mn-ea"/>
                  </a:rPr>
                  <a:t>v</a:t>
                </a:r>
                <a:r>
                  <a:rPr lang="zh-CN" altLang="en-US" sz="1600" dirty="0" smtClean="0">
                    <a:latin typeface="+mn-ea"/>
                  </a:rPr>
                  <a:t>不满足</a:t>
                </a:r>
                <a:r>
                  <a:rPr lang="en-US" altLang="zh-CN" sz="1600" dirty="0" smtClean="0">
                    <a:latin typeface="+mn-ea"/>
                  </a:rPr>
                  <a:t>SLCA</a:t>
                </a:r>
                <a:r>
                  <a:rPr lang="zh-CN" altLang="en-US" sz="1600" dirty="0" smtClean="0">
                    <a:latin typeface="+mn-ea"/>
                  </a:rPr>
                  <a:t>定义，不是一个</a:t>
                </a:r>
                <a:r>
                  <a:rPr lang="en-US" altLang="zh-CN" sz="1600" dirty="0" smtClean="0">
                    <a:latin typeface="+mn-ea"/>
                  </a:rPr>
                  <a:t>SLCA</a:t>
                </a:r>
                <a:r>
                  <a:rPr lang="zh-CN" altLang="en-US" sz="1600" dirty="0" smtClean="0">
                    <a:latin typeface="+mn-ea"/>
                  </a:rPr>
                  <a:t>节点，这与假设</a:t>
                </a:r>
                <a:r>
                  <a:rPr lang="en-US" altLang="zh-CN" sz="1600" dirty="0" err="1" smtClean="0">
                    <a:latin typeface="+mn-ea"/>
                  </a:rPr>
                  <a:t>v∈SLCA</a:t>
                </a:r>
                <a:r>
                  <a:rPr lang="en-US" altLang="zh-CN" sz="1600" dirty="0" smtClean="0">
                    <a:latin typeface="+mn-ea"/>
                  </a:rPr>
                  <a:t>(Q)</a:t>
                </a:r>
                <a:r>
                  <a:rPr lang="zh-CN" altLang="en-US" sz="1600" dirty="0" smtClean="0">
                    <a:latin typeface="+mn-ea"/>
                  </a:rPr>
                  <a:t>相矛盾。因此，</a:t>
                </a:r>
                <a:r>
                  <a:rPr lang="en-US" altLang="zh-CN" sz="1600" dirty="0" smtClean="0">
                    <a:latin typeface="+mn-ea"/>
                  </a:rPr>
                  <a:t>SLCA(Q)= V</a:t>
                </a:r>
                <a:r>
                  <a:rPr lang="en-US" altLang="zh-CN" sz="1600" baseline="-25000" dirty="0" smtClean="0">
                    <a:latin typeface="+mn-ea"/>
                  </a:rPr>
                  <a:t>leaf</a:t>
                </a:r>
                <a:r>
                  <a:rPr lang="en-US" altLang="zh-CN" sz="1600" dirty="0" smtClean="0">
                    <a:latin typeface="+mn-ea"/>
                  </a:rPr>
                  <a:t> </a:t>
                </a:r>
                <a:endParaRPr lang="zh-CN" altLang="en-US" sz="1600" dirty="0">
                  <a:latin typeface="+mn-ea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073" y="3441680"/>
                <a:ext cx="6168790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494" r="-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675863" y="8224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SLCA</a:t>
            </a:r>
            <a:r>
              <a:rPr lang="zh-CN" altLang="en-US" dirty="0"/>
              <a:t>是在</a:t>
            </a:r>
            <a:r>
              <a:rPr lang="en-US" altLang="zh-CN" dirty="0"/>
              <a:t>LCA</a:t>
            </a:r>
            <a:r>
              <a:rPr lang="zh-CN" altLang="en-US" dirty="0"/>
              <a:t>概念的基础上提出</a:t>
            </a:r>
            <a:r>
              <a:rPr lang="zh-CN" altLang="en-US" dirty="0" smtClean="0"/>
              <a:t>的</a:t>
            </a:r>
            <a:r>
              <a:rPr lang="en-US" altLang="zh-CN" dirty="0"/>
              <a:t>,</a:t>
            </a:r>
            <a:r>
              <a:rPr lang="zh-CN" altLang="en-US" dirty="0" smtClean="0"/>
              <a:t> </a:t>
            </a:r>
            <a:r>
              <a:rPr lang="zh-CN" altLang="en-US" dirty="0" smtClean="0"/>
              <a:t>如果文档树中</a:t>
            </a:r>
            <a:r>
              <a:rPr lang="en-US" altLang="zh-CN" dirty="0" smtClean="0"/>
              <a:t>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SLCA</a:t>
            </a:r>
            <a:r>
              <a:rPr lang="zh-CN" altLang="en-US" dirty="0" smtClean="0"/>
              <a:t>节点，满足以下两条件：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(1)</a:t>
            </a:r>
            <a:r>
              <a:rPr lang="zh-CN" altLang="en-US" dirty="0"/>
              <a:t>以</a:t>
            </a:r>
            <a:r>
              <a:rPr lang="zh-CN" altLang="en-US" dirty="0" smtClean="0"/>
              <a:t>结点</a:t>
            </a:r>
            <a:r>
              <a:rPr lang="en-US" altLang="zh-CN" dirty="0" smtClean="0"/>
              <a:t>v</a:t>
            </a:r>
            <a:r>
              <a:rPr lang="zh-CN" altLang="en-US" dirty="0" smtClean="0"/>
              <a:t>为根结点的子树中包含所有的查询关键字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(2)</a:t>
            </a:r>
            <a:r>
              <a:rPr lang="zh-CN" altLang="en-US" dirty="0"/>
              <a:t>不存在结点二的子孙结点满足条件</a:t>
            </a:r>
            <a:r>
              <a:rPr lang="en-US" altLang="zh-CN" dirty="0"/>
              <a:t>(1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19" y="94708"/>
            <a:ext cx="5587780" cy="279051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8" y="3547253"/>
            <a:ext cx="5515503" cy="320517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0789" y="2710335"/>
            <a:ext cx="4513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Q={ XML</a:t>
            </a:r>
            <a:r>
              <a:rPr lang="zh-CN" altLang="en-US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Mike </a:t>
            </a:r>
            <a:r>
              <a:rPr lang="en-US" altLang="zh-CN" sz="14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 smtClean="0"/>
              <a:t>Result(CA</a:t>
            </a:r>
            <a:r>
              <a:rPr lang="en-US" altLang="zh-CN" sz="1400" b="1" dirty="0"/>
              <a:t>)= { 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9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14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19</a:t>
            </a:r>
            <a:r>
              <a:rPr lang="zh-CN" altLang="en-US" sz="1400" b="1" dirty="0"/>
              <a:t>，</a:t>
            </a:r>
            <a:r>
              <a:rPr lang="en-US" altLang="zh-CN" sz="1400" b="1" dirty="0" smtClean="0"/>
              <a:t>24 }</a:t>
            </a:r>
            <a:endParaRPr lang="zh-CN" altLang="en-US" sz="14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94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7" y="517512"/>
            <a:ext cx="6049728" cy="302120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4479" y="144373"/>
            <a:ext cx="7008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70C0"/>
                </a:solidFill>
              </a:rPr>
              <a:t>前序编码的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XML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文档树，数字表示节点的一个唯一</a:t>
            </a:r>
            <a:r>
              <a:rPr lang="en-US" altLang="zh-CN" sz="1600" b="1" dirty="0" smtClean="0">
                <a:solidFill>
                  <a:srgbClr val="0070C0"/>
                </a:solidFill>
              </a:rPr>
              <a:t>ID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值  ，即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前序编码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53354" y="767649"/>
            <a:ext cx="6022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FZHTK--GBK1-0"/>
              </a:rPr>
              <a:t>问题：</a:t>
            </a:r>
            <a:r>
              <a:rPr lang="zh-CN" altLang="en-US" b="0" i="0" u="none" strike="noStrike" baseline="0" dirty="0" smtClean="0">
                <a:solidFill>
                  <a:srgbClr val="FF0000"/>
                </a:solidFill>
                <a:latin typeface="FZSSK--GBK1-0"/>
              </a:rPr>
              <a:t>查找出所有包含“</a:t>
            </a:r>
            <a:r>
              <a:rPr lang="en-US" altLang="zh-CN" b="0" i="0" u="none" strike="noStrike" baseline="0" dirty="0" smtClean="0">
                <a:solidFill>
                  <a:srgbClr val="FF0000"/>
                </a:solidFill>
                <a:latin typeface="NEU-BZ"/>
              </a:rPr>
              <a:t>Mike</a:t>
            </a:r>
            <a:r>
              <a:rPr lang="en-US" altLang="zh-CN" b="0" i="0" u="none" strike="noStrike" baseline="0" dirty="0" smtClean="0">
                <a:solidFill>
                  <a:srgbClr val="FF0000"/>
                </a:solidFill>
                <a:latin typeface="FZSSK--GBK1-0"/>
              </a:rPr>
              <a:t>”</a:t>
            </a:r>
            <a:r>
              <a:rPr lang="zh-CN" altLang="en-US" b="0" i="0" u="none" strike="noStrike" baseline="0" dirty="0" smtClean="0">
                <a:solidFill>
                  <a:srgbClr val="FF0000"/>
                </a:solidFill>
                <a:latin typeface="FZSSK--GBK1-0"/>
              </a:rPr>
              <a:t>和“</a:t>
            </a:r>
            <a:r>
              <a:rPr lang="en-US" altLang="zh-CN" b="0" i="0" u="none" strike="noStrike" baseline="0" dirty="0" smtClean="0">
                <a:solidFill>
                  <a:srgbClr val="FF0000"/>
                </a:solidFill>
                <a:latin typeface="NEU-BZ"/>
              </a:rPr>
              <a:t>XML</a:t>
            </a:r>
            <a:r>
              <a:rPr lang="en-US" altLang="zh-CN" b="0" i="0" u="none" strike="noStrike" baseline="0" dirty="0" smtClean="0">
                <a:solidFill>
                  <a:srgbClr val="FF0000"/>
                </a:solidFill>
                <a:latin typeface="FZSSK--GBK1-0"/>
              </a:rPr>
              <a:t>”</a:t>
            </a:r>
            <a:r>
              <a:rPr lang="zh-CN" altLang="en-US" b="0" i="0" u="none" strike="noStrike" baseline="0" dirty="0" smtClean="0">
                <a:solidFill>
                  <a:srgbClr val="FF0000"/>
                </a:solidFill>
                <a:latin typeface="FZSSK--GBK1-0"/>
              </a:rPr>
              <a:t>的</a:t>
            </a:r>
            <a:r>
              <a:rPr lang="en-US" altLang="zh-CN" b="0" i="0" u="none" strike="noStrike" baseline="0" dirty="0" smtClean="0">
                <a:solidFill>
                  <a:srgbClr val="FF0000"/>
                </a:solidFill>
                <a:latin typeface="NEU-BZ"/>
              </a:rPr>
              <a:t>SLCA</a:t>
            </a:r>
            <a:r>
              <a:rPr lang="zh-CN" altLang="en-US" b="0" i="0" u="none" strike="noStrike" baseline="0" dirty="0" smtClean="0">
                <a:solidFill>
                  <a:srgbClr val="FF0000"/>
                </a:solidFill>
                <a:latin typeface="FZSSK--GBK1-0"/>
              </a:rPr>
              <a:t>节点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8833" y="1333729"/>
            <a:ext cx="564073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u="none" strike="noStrike" baseline="0" dirty="0" smtClean="0">
                <a:latin typeface="FZSSK--GBK1-0"/>
              </a:rPr>
              <a:t>定义：记录下每个非叶节点的深度遍历编号记为</a:t>
            </a:r>
            <a:r>
              <a:rPr lang="en-US" altLang="zh-CN" sz="1400" b="0" i="0" u="none" strike="noStrike" baseline="0" dirty="0" smtClean="0">
                <a:solidFill>
                  <a:srgbClr val="0070C0"/>
                </a:solidFill>
                <a:latin typeface="NEU-BZ"/>
              </a:rPr>
              <a:t>EncodePath</a:t>
            </a:r>
            <a:r>
              <a:rPr lang="zh-CN" altLang="en-US" sz="1400" b="0" i="0" u="none" strike="noStrike" baseline="0" dirty="0" smtClean="0">
                <a:solidFill>
                  <a:srgbClr val="0070C0"/>
                </a:solidFill>
                <a:latin typeface="FZSSK--GBK1-0"/>
              </a:rPr>
              <a:t>码</a:t>
            </a:r>
            <a:r>
              <a:rPr lang="en-US" altLang="zh-CN" sz="1400" b="0" i="0" u="none" strike="noStrike" baseline="0" dirty="0" smtClean="0">
                <a:latin typeface="NEU-BZ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sz="1400" b="0" i="0" u="none" strike="noStrike" baseline="0" dirty="0" smtClean="0">
                <a:latin typeface="FZSSK--GBK1-0"/>
              </a:rPr>
              <a:t>算法从根节点含有出发，找到关键字的节点并记录下搜索过程中的</a:t>
            </a:r>
            <a:r>
              <a:rPr lang="en-US" altLang="zh-CN" sz="1400" b="0" i="0" u="none" strike="noStrike" baseline="0" dirty="0" smtClean="0">
                <a:latin typeface="NEU-BZ"/>
              </a:rPr>
              <a:t>EncodePath</a:t>
            </a:r>
            <a:r>
              <a:rPr lang="zh-CN" altLang="en-US" sz="1400" b="0" i="0" u="none" strike="noStrike" baseline="0" dirty="0" smtClean="0">
                <a:latin typeface="FZSSK--GBK1-0"/>
              </a:rPr>
              <a:t>码</a:t>
            </a:r>
            <a:r>
              <a:rPr lang="en-US" altLang="zh-CN" sz="1400" b="0" i="0" u="none" strike="noStrike" baseline="0" dirty="0" smtClean="0">
                <a:latin typeface="NEU-BZ"/>
              </a:rPr>
              <a:t>.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400072" y="3538719"/>
            <a:ext cx="6290095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 u="none" strike="noStrike" baseline="0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1400" b="0" i="0" u="none" strike="noStrike" baseline="0" dirty="0" smtClean="0">
                <a:solidFill>
                  <a:srgbClr val="FF0000"/>
                </a:solidFill>
                <a:latin typeface="+mn-ea"/>
              </a:rPr>
              <a:t>Mike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”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b="0" i="0" u="none" strike="noStrike" baseline="0" dirty="0" smtClean="0">
                <a:latin typeface="+mn-ea"/>
              </a:rPr>
              <a:t>EncodePath</a:t>
            </a:r>
            <a:r>
              <a:rPr lang="zh-CN" altLang="en-US" sz="1400" b="0" i="0" u="none" strike="noStrike" baseline="0" dirty="0" smtClean="0">
                <a:latin typeface="+mn-ea"/>
              </a:rPr>
              <a:t>码的集合</a:t>
            </a:r>
            <a:r>
              <a:rPr lang="en-US" altLang="zh-CN" sz="1400" b="0" i="0" u="none" strike="noStrike" baseline="0" dirty="0" smtClean="0">
                <a:latin typeface="+mn-ea"/>
              </a:rPr>
              <a:t>Set1={{1</a:t>
            </a:r>
            <a:r>
              <a:rPr lang="en-US" altLang="zh-CN" sz="1400" dirty="0" smtClean="0">
                <a:latin typeface="+mn-ea"/>
              </a:rPr>
              <a:t>,2</a:t>
            </a:r>
            <a:r>
              <a:rPr lang="en-US" altLang="zh-CN" sz="1400" b="0" i="0" u="none" strike="noStrike" baseline="0" dirty="0" smtClean="0">
                <a:latin typeface="+mn-ea"/>
              </a:rPr>
              <a:t>}</a:t>
            </a:r>
            <a:r>
              <a:rPr lang="zh-CN" altLang="en-US" sz="1400" b="0" i="0" u="none" strike="noStrike" baseline="0" dirty="0" smtClean="0">
                <a:latin typeface="+mn-ea"/>
              </a:rPr>
              <a:t>，</a:t>
            </a:r>
            <a:r>
              <a:rPr lang="en-US" altLang="zh-CN" sz="1400" b="0" i="0" u="none" strike="noStrike" baseline="0" dirty="0" smtClean="0">
                <a:latin typeface="+mn-ea"/>
              </a:rPr>
              <a:t>{1,6</a:t>
            </a:r>
            <a:r>
              <a:rPr lang="en-US" altLang="zh-CN" sz="1400" dirty="0" smtClean="0">
                <a:latin typeface="+mn-ea"/>
              </a:rPr>
              <a:t>,9,10</a:t>
            </a:r>
            <a:r>
              <a:rPr lang="en-US" altLang="zh-CN" sz="1400" b="0" i="0" u="none" strike="noStrike" baseline="0" dirty="0" smtClean="0">
                <a:latin typeface="+mn-ea"/>
              </a:rPr>
              <a:t>}</a:t>
            </a:r>
            <a:r>
              <a:rPr lang="zh-CN" altLang="en-US" sz="1400" b="0" i="0" u="none" strike="noStrike" baseline="0" dirty="0" smtClean="0">
                <a:latin typeface="+mn-ea"/>
              </a:rPr>
              <a:t>，</a:t>
            </a:r>
            <a:r>
              <a:rPr lang="en-US" altLang="zh-CN" sz="1400" b="0" i="0" u="none" strike="noStrike" baseline="0" dirty="0" smtClean="0">
                <a:latin typeface="+mn-ea"/>
              </a:rPr>
              <a:t>{1,14,15}</a:t>
            </a:r>
            <a:r>
              <a:rPr lang="zh-CN" altLang="en-US" sz="1400" b="0" i="0" u="none" strike="noStrike" baseline="0" dirty="0" smtClean="0">
                <a:latin typeface="+mn-ea"/>
              </a:rPr>
              <a:t>，</a:t>
            </a:r>
            <a:r>
              <a:rPr lang="en-US" altLang="zh-CN" sz="1400" b="0" i="0" u="none" strike="noStrike" baseline="0" dirty="0" smtClean="0">
                <a:latin typeface="+mn-ea"/>
              </a:rPr>
              <a:t>{1</a:t>
            </a:r>
            <a:r>
              <a:rPr lang="en-US" altLang="zh-CN" sz="1400" dirty="0" smtClean="0">
                <a:latin typeface="+mn-ea"/>
              </a:rPr>
              <a:t>,14,19,20</a:t>
            </a:r>
            <a:r>
              <a:rPr lang="en-US" altLang="zh-CN" sz="1400" b="0" i="0" u="none" strike="noStrike" baseline="0" dirty="0" smtClean="0">
                <a:latin typeface="+mn-ea"/>
              </a:rPr>
              <a:t>}</a:t>
            </a:r>
            <a:r>
              <a:rPr lang="zh-CN" altLang="en-US" sz="1400" b="0" i="0" u="none" strike="noStrike" baseline="0" dirty="0" smtClean="0">
                <a:latin typeface="+mn-ea"/>
              </a:rPr>
              <a:t>，</a:t>
            </a:r>
            <a:r>
              <a:rPr lang="en-US" altLang="zh-CN" sz="1400" b="0" i="0" u="none" strike="noStrike" baseline="0" dirty="0" smtClean="0">
                <a:latin typeface="+mn-ea"/>
              </a:rPr>
              <a:t>{1</a:t>
            </a:r>
            <a:r>
              <a:rPr lang="en-US" altLang="zh-CN" sz="1400" dirty="0" smtClean="0">
                <a:latin typeface="+mn-ea"/>
              </a:rPr>
              <a:t>,14,24,25</a:t>
            </a:r>
            <a:r>
              <a:rPr lang="en-US" altLang="zh-CN" sz="1400" b="0" i="0" u="none" strike="noStrike" baseline="0" dirty="0" smtClean="0">
                <a:latin typeface="+mn-ea"/>
              </a:rPr>
              <a:t>}}</a:t>
            </a: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 </a:t>
            </a:r>
            <a:r>
              <a:rPr lang="en-US" altLang="zh-CN" sz="1400" dirty="0" smtClean="0">
                <a:latin typeface="+mn-ea"/>
              </a:rPr>
              <a:t>  </a:t>
            </a:r>
            <a:r>
              <a:rPr lang="zh-CN" altLang="en-US" sz="1400" dirty="0" smtClean="0">
                <a:latin typeface="+mn-ea"/>
              </a:rPr>
              <a:t>去重后的节点</a:t>
            </a:r>
            <a:r>
              <a:rPr lang="en-US" altLang="zh-CN" sz="1400" dirty="0" smtClean="0">
                <a:latin typeface="+mn-ea"/>
              </a:rPr>
              <a:t>set1 = {1,2,6,9,10,14,15,19,20,24,25}</a:t>
            </a:r>
            <a:endParaRPr lang="en-US" altLang="zh-CN" sz="1400" b="0" i="0" u="none" strike="noStrike" baseline="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i="0" u="none" strike="noStrike" baseline="0" dirty="0" smtClean="0">
                <a:solidFill>
                  <a:srgbClr val="FF0000"/>
                </a:solidFill>
                <a:latin typeface="+mn-ea"/>
              </a:rPr>
              <a:t>“</a:t>
            </a:r>
            <a:r>
              <a:rPr lang="en-US" altLang="zh-CN" sz="1400" b="0" i="0" u="none" strike="noStrike" baseline="0" dirty="0" smtClean="0">
                <a:solidFill>
                  <a:srgbClr val="FF0000"/>
                </a:solidFill>
                <a:latin typeface="+mn-ea"/>
              </a:rPr>
              <a:t>XML”</a:t>
            </a:r>
            <a:r>
              <a:rPr lang="zh-CN" altLang="en-US" sz="1400" b="0" i="0" u="none" strike="noStrike" baseline="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1400" b="0" i="0" u="none" strike="noStrike" baseline="0" dirty="0" smtClean="0">
                <a:latin typeface="+mn-ea"/>
              </a:rPr>
              <a:t>的</a:t>
            </a:r>
            <a:r>
              <a:rPr lang="en-US" altLang="zh-CN" sz="1400" b="0" i="0" u="none" strike="noStrike" baseline="0" dirty="0" smtClean="0">
                <a:latin typeface="+mn-ea"/>
              </a:rPr>
              <a:t>EncodePath</a:t>
            </a:r>
            <a:r>
              <a:rPr lang="zh-CN" altLang="en-US" sz="1400" b="0" i="0" u="none" strike="noStrike" baseline="0" dirty="0" smtClean="0">
                <a:latin typeface="+mn-ea"/>
              </a:rPr>
              <a:t>码的集合</a:t>
            </a:r>
            <a:r>
              <a:rPr lang="en-US" altLang="zh-CN" sz="1400" b="0" i="0" u="none" strike="noStrike" baseline="0" dirty="0" smtClean="0">
                <a:latin typeface="+mn-ea"/>
              </a:rPr>
              <a:t>Set2={{1,4}</a:t>
            </a:r>
            <a:r>
              <a:rPr lang="zh-CN" altLang="en-US" sz="1400" b="0" i="0" u="none" strike="noStrike" baseline="0" dirty="0" smtClean="0">
                <a:latin typeface="+mn-ea"/>
              </a:rPr>
              <a:t>，</a:t>
            </a:r>
            <a:r>
              <a:rPr lang="en-US" altLang="zh-CN" sz="1400" b="0" i="0" u="none" strike="noStrike" baseline="0" dirty="0" smtClean="0">
                <a:latin typeface="+mn-ea"/>
              </a:rPr>
              <a:t>{1,6</a:t>
            </a:r>
            <a:r>
              <a:rPr lang="en-US" altLang="zh-CN" sz="1400" dirty="0" smtClean="0">
                <a:latin typeface="+mn-ea"/>
              </a:rPr>
              <a:t>,9,12</a:t>
            </a:r>
            <a:r>
              <a:rPr lang="en-US" altLang="zh-CN" sz="1400" b="0" i="0" u="none" strike="noStrike" baseline="0" dirty="0" smtClean="0">
                <a:latin typeface="+mn-ea"/>
              </a:rPr>
              <a:t>}</a:t>
            </a:r>
            <a:r>
              <a:rPr lang="zh-CN" altLang="en-US" sz="1400" b="0" i="0" u="none" strike="noStrike" baseline="0" dirty="0" smtClean="0">
                <a:latin typeface="+mn-ea"/>
              </a:rPr>
              <a:t> ，</a:t>
            </a:r>
            <a:r>
              <a:rPr lang="en-US" altLang="zh-CN" sz="1400" b="0" i="0" u="none" strike="noStrike" baseline="0" dirty="0" smtClean="0">
                <a:latin typeface="+mn-ea"/>
              </a:rPr>
              <a:t>{1,14,17}</a:t>
            </a:r>
            <a:r>
              <a:rPr lang="zh-CN" altLang="en-US" sz="1400" b="0" i="0" u="none" strike="noStrike" baseline="0" dirty="0" smtClean="0">
                <a:latin typeface="+mn-ea"/>
              </a:rPr>
              <a:t>，</a:t>
            </a:r>
            <a:r>
              <a:rPr lang="en-US" altLang="zh-CN" sz="1400" b="0" i="0" u="none" strike="noStrike" baseline="0" dirty="0" smtClean="0">
                <a:latin typeface="+mn-ea"/>
              </a:rPr>
              <a:t>{1</a:t>
            </a:r>
            <a:r>
              <a:rPr lang="en-US" altLang="zh-CN" sz="1400" dirty="0" smtClean="0">
                <a:latin typeface="+mn-ea"/>
              </a:rPr>
              <a:t>,14,19,22</a:t>
            </a:r>
            <a:r>
              <a:rPr lang="en-US" altLang="zh-CN" sz="1400" b="0" i="0" u="none" strike="noStrike" baseline="0" dirty="0" smtClean="0">
                <a:latin typeface="+mn-ea"/>
              </a:rPr>
              <a:t>}</a:t>
            </a:r>
            <a:r>
              <a:rPr lang="zh-CN" altLang="en-US" sz="1400" b="0" i="0" u="none" strike="noStrike" baseline="0" dirty="0" smtClean="0">
                <a:latin typeface="+mn-ea"/>
              </a:rPr>
              <a:t>，</a:t>
            </a:r>
            <a:r>
              <a:rPr lang="en-US" altLang="zh-CN" sz="1400" b="0" i="0" u="none" strike="noStrike" baseline="0" dirty="0" smtClean="0">
                <a:latin typeface="+mn-ea"/>
              </a:rPr>
              <a:t>{1</a:t>
            </a:r>
            <a:r>
              <a:rPr lang="en-US" altLang="zh-CN" sz="1400" dirty="0" smtClean="0">
                <a:latin typeface="+mn-ea"/>
              </a:rPr>
              <a:t>,14,24,27</a:t>
            </a:r>
            <a:r>
              <a:rPr lang="en-US" altLang="zh-CN" sz="1400" b="0" i="0" u="none" strike="noStrike" baseline="0" dirty="0" smtClean="0">
                <a:latin typeface="+mn-ea"/>
              </a:rPr>
              <a:t>}}</a:t>
            </a: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   去重后的节点</a:t>
            </a:r>
            <a:r>
              <a:rPr lang="en-US" altLang="zh-CN" sz="1400" dirty="0" smtClean="0">
                <a:latin typeface="+mn-ea"/>
              </a:rPr>
              <a:t>set2 = {1,4,6,9,12,14,17,19,22,24,27}</a:t>
            </a:r>
            <a:endParaRPr lang="en-US" altLang="zh-CN" sz="1400" b="0" i="0" u="none" strike="noStrike" baseline="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将</a:t>
            </a:r>
            <a:r>
              <a:rPr lang="en-US" altLang="zh-CN" sz="1400" dirty="0" smtClean="0">
                <a:latin typeface="+mn-ea"/>
              </a:rPr>
              <a:t>set1</a:t>
            </a:r>
            <a:r>
              <a:rPr lang="zh-CN" altLang="en-US" sz="1400" dirty="0" smtClean="0">
                <a:latin typeface="+mn-ea"/>
              </a:rPr>
              <a:t>与</a:t>
            </a:r>
            <a:r>
              <a:rPr lang="en-US" altLang="zh-CN" sz="1400" dirty="0" smtClean="0">
                <a:latin typeface="+mn-ea"/>
              </a:rPr>
              <a:t>set2</a:t>
            </a:r>
            <a:r>
              <a:rPr lang="zh-CN" altLang="en-US" sz="1400" dirty="0" smtClean="0">
                <a:latin typeface="+mn-ea"/>
              </a:rPr>
              <a:t>取交集得到</a:t>
            </a:r>
            <a:r>
              <a:rPr lang="zh-CN" altLang="en-US" sz="1400" dirty="0" smtClean="0"/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ResultSet = {1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</a:rPr>
              <a:t>6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</a:rPr>
              <a:t>9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</a:rPr>
              <a:t>14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</a:rPr>
              <a:t>19</a:t>
            </a:r>
            <a:r>
              <a:rPr lang="zh-CN" altLang="en-US" sz="1400" dirty="0" smtClean="0">
                <a:solidFill>
                  <a:srgbClr val="FF0000"/>
                </a:solidFill>
              </a:rPr>
              <a:t>，</a:t>
            </a:r>
            <a:r>
              <a:rPr lang="en-US" altLang="zh-CN" sz="1400" dirty="0" smtClean="0">
                <a:solidFill>
                  <a:srgbClr val="FF0000"/>
                </a:solidFill>
              </a:rPr>
              <a:t>24 }</a:t>
            </a:r>
            <a:endParaRPr lang="zh-CN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924800" y="4868368"/>
            <a:ext cx="914400" cy="451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6852213" y="3941573"/>
            <a:ext cx="914400" cy="451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924800" y="3128347"/>
            <a:ext cx="914400" cy="451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549528" y="3887432"/>
            <a:ext cx="914400" cy="451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31157" y="31693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158570" y="3984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8231157" y="49287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9131298" y="4846674"/>
            <a:ext cx="914400" cy="451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0661085" y="4846673"/>
            <a:ext cx="914400" cy="4514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797376" y="39415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14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9391616" y="49287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19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0908933" y="48877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24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18" idx="3"/>
          </p:cNvCxnSpPr>
          <p:nvPr/>
        </p:nvCxnSpPr>
        <p:spPr>
          <a:xfrm flipH="1">
            <a:off x="7460256" y="3513652"/>
            <a:ext cx="598455" cy="42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7" idx="5"/>
            <a:endCxn id="16" idx="0"/>
          </p:cNvCxnSpPr>
          <p:nvPr/>
        </p:nvCxnSpPr>
        <p:spPr>
          <a:xfrm>
            <a:off x="7632702" y="4326878"/>
            <a:ext cx="749298" cy="54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6"/>
            <a:endCxn id="19" idx="0"/>
          </p:cNvCxnSpPr>
          <p:nvPr/>
        </p:nvCxnSpPr>
        <p:spPr>
          <a:xfrm>
            <a:off x="8839200" y="3354054"/>
            <a:ext cx="1167528" cy="533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9" idx="4"/>
          </p:cNvCxnSpPr>
          <p:nvPr/>
        </p:nvCxnSpPr>
        <p:spPr>
          <a:xfrm flipH="1">
            <a:off x="9700371" y="4338845"/>
            <a:ext cx="306357" cy="47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4"/>
            <a:endCxn id="24" idx="0"/>
          </p:cNvCxnSpPr>
          <p:nvPr/>
        </p:nvCxnSpPr>
        <p:spPr>
          <a:xfrm>
            <a:off x="10006728" y="4338845"/>
            <a:ext cx="1111557" cy="507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7029980" y="2634414"/>
            <a:ext cx="472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ResultSet</a:t>
            </a:r>
            <a:r>
              <a:rPr lang="zh-CN" altLang="en-US" dirty="0" smtClean="0"/>
              <a:t>构造成</a:t>
            </a:r>
            <a:r>
              <a:rPr lang="en-US" altLang="zh-CN" dirty="0" smtClean="0"/>
              <a:t>CA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307656" y="5867396"/>
            <a:ext cx="57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根据前面证明的结论可得</a:t>
            </a:r>
            <a:r>
              <a:rPr lang="en-US" altLang="zh-CN" dirty="0" smtClean="0"/>
              <a:t>SCLA</a:t>
            </a:r>
            <a:r>
              <a:rPr lang="zh-CN" altLang="en-US" dirty="0" smtClean="0"/>
              <a:t>结果集 </a:t>
            </a:r>
            <a:r>
              <a:rPr lang="en-US" altLang="zh-CN" dirty="0" smtClean="0"/>
              <a:t>= { 9 ,19, 24}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7309413" y="4715964"/>
            <a:ext cx="4566636" cy="75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11118285" y="5467463"/>
            <a:ext cx="209352" cy="453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0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/>
      <p:bldP spid="26" grpId="0"/>
      <p:bldP spid="27" grpId="0"/>
      <p:bldP spid="40" grpId="0"/>
      <p:bldP spid="41" grpId="0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</TotalTime>
  <Words>1000</Words>
  <Application>Microsoft Office PowerPoint</Application>
  <PresentationFormat>宽屏</PresentationFormat>
  <Paragraphs>64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FZHTK--GBK1-0</vt:lpstr>
      <vt:lpstr>FZSSK--GBK1-0</vt:lpstr>
      <vt:lpstr>NEU-BZ</vt:lpstr>
      <vt:lpstr>黑体</vt:lpstr>
      <vt:lpstr>宋体</vt:lpstr>
      <vt:lpstr>微软雅黑</vt:lpstr>
      <vt:lpstr>幼圆</vt:lpstr>
      <vt:lpstr>Arial</vt:lpstr>
      <vt:lpstr>Calibri</vt:lpstr>
      <vt:lpstr>Cambria Math</vt:lpstr>
      <vt:lpstr>Century Gothic</vt:lpstr>
      <vt:lpstr>Wingdings 3</vt:lpstr>
      <vt:lpstr>丝状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66</cp:revision>
  <dcterms:created xsi:type="dcterms:W3CDTF">2016-11-05T05:41:23Z</dcterms:created>
  <dcterms:modified xsi:type="dcterms:W3CDTF">2016-11-05T11:06:43Z</dcterms:modified>
</cp:coreProperties>
</file>