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FF"/>
    <a:srgbClr val="6600FF"/>
    <a:srgbClr val="6600CC"/>
    <a:srgbClr val="3A1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1" autoAdjust="0"/>
  </p:normalViewPr>
  <p:slideViewPr>
    <p:cSldViewPr snapToGrid="0">
      <p:cViewPr varScale="1">
        <p:scale>
          <a:sx n="86" d="100"/>
          <a:sy n="86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ECE45-5A91-422C-B1AF-47DB2417109A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2D26-68F6-416D-9544-37E426784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1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2D26-68F6-416D-9544-37E426784F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4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2D26-68F6-416D-9544-37E426784F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5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3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4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786C-EB5E-4ED5-B1EC-9BE7CE664A8C}" type="datetimeFigureOut">
              <a:rPr lang="zh-CN" altLang="en-US" smtClean="0"/>
              <a:t>2016/11/6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3DEA-651E-4E2F-87A6-B14520AA0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783326" y="391167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详情页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83327" y="1591782"/>
            <a:ext cx="1758829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系统时间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00800" y="1591782"/>
            <a:ext cx="1658692" cy="600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详情页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3326" y="2792397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地址暴露接口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83325" y="3993012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执行秒杀操作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3324" y="5193627"/>
            <a:ext cx="4276165" cy="600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操作结果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649569" y="1047886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6200000">
            <a:off x="5785460" y="1648193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630821" y="2248501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6947270" y="2248500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35389" y="3449116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742826" y="4649731"/>
            <a:ext cx="372034" cy="487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654" y="0"/>
            <a:ext cx="10515600" cy="605031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Seckill</a:t>
            </a:r>
            <a:r>
              <a:rPr lang="zh-CN" altLang="en-US" sz="3200" dirty="0" smtClean="0"/>
              <a:t>项目调用存储过程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9" y="814039"/>
            <a:ext cx="10011338" cy="20748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1816" y="2465182"/>
            <a:ext cx="9725723" cy="269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6600FF"/>
                </a:solidFill>
              </a:rPr>
              <a:t>使用</a:t>
            </a:r>
            <a:r>
              <a:rPr lang="en-US" altLang="zh-CN" dirty="0" smtClean="0">
                <a:solidFill>
                  <a:srgbClr val="6600FF"/>
                </a:solidFill>
              </a:rPr>
              <a:t>mybatis</a:t>
            </a:r>
            <a:r>
              <a:rPr lang="zh-CN" altLang="en-US" dirty="0" smtClean="0">
                <a:solidFill>
                  <a:srgbClr val="6600FF"/>
                </a:solidFill>
              </a:rPr>
              <a:t>来调用存储过程</a:t>
            </a:r>
            <a:endParaRPr lang="en-US" altLang="zh-CN" dirty="0" smtClean="0">
              <a:solidFill>
                <a:srgbClr val="66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“killByProcedure”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statementType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“CALLABLE”&gt;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call execute_seckill(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#{seckillId , jdbcType = BIGINT,mode = IN},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#{phone, jdbcType = BIGINT,mode = IN},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#{killTime, jdbcType = TIMESTAMP,mode = IN},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#{result, jdbcType = INTEGER,mode = OUT}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)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72" y="452250"/>
            <a:ext cx="8533333" cy="14696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9008" y="5311351"/>
            <a:ext cx="9725723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引入</a:t>
            </a:r>
            <a:r>
              <a:rPr lang="en-US" altLang="zh-CN" dirty="0" err="1" smtClean="0"/>
              <a:t>common.collections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相关的依赖，用</a:t>
            </a:r>
            <a:r>
              <a:rPr lang="en-US" altLang="zh-CN" dirty="0" err="1" smtClean="0"/>
              <a:t>MapUtils.getInteger</a:t>
            </a:r>
            <a:r>
              <a:rPr lang="en-US" altLang="zh-CN" dirty="0" smtClean="0"/>
              <a:t>(map,”result”,-2);</a:t>
            </a:r>
          </a:p>
        </p:txBody>
      </p:sp>
    </p:spTree>
    <p:extLst>
      <p:ext uri="{BB962C8B-B14F-4D97-AF65-F5344CB8AC3E}">
        <p14:creationId xmlns:p14="http://schemas.microsoft.com/office/powerpoint/2010/main" val="39737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61" y="507114"/>
            <a:ext cx="10515600" cy="74713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系统</a:t>
            </a:r>
            <a:r>
              <a:rPr lang="zh-CN" altLang="en-US" dirty="0"/>
              <a:t>可能用到哪些</a:t>
            </a:r>
            <a:r>
              <a:rPr lang="zh-CN" altLang="en-US" dirty="0" smtClean="0"/>
              <a:t>服务</a:t>
            </a:r>
            <a:r>
              <a:rPr lang="zh-CN" altLang="en-US" sz="3100" dirty="0">
                <a:solidFill>
                  <a:srgbClr val="FF0000"/>
                </a:solidFill>
              </a:rPr>
              <a:t/>
            </a:r>
            <a:br>
              <a:rPr lang="zh-CN" altLang="en-US" sz="3100" dirty="0">
                <a:solidFill>
                  <a:srgbClr val="FF0000"/>
                </a:solidFill>
              </a:rPr>
            </a:br>
            <a:endParaRPr lang="zh-CN" altLang="en-US" sz="3100" dirty="0"/>
          </a:p>
        </p:txBody>
      </p:sp>
      <p:sp>
        <p:nvSpPr>
          <p:cNvPr id="5" name="圆角矩形 4"/>
          <p:cNvSpPr/>
          <p:nvPr/>
        </p:nvSpPr>
        <p:spPr>
          <a:xfrm>
            <a:off x="3359578" y="1544328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CDN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59579" y="2636150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WebServer : Nginx + Jetty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59579" y="4868688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MySQL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59579" y="3687888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Redis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151541" y="524109"/>
            <a:ext cx="3387130" cy="60063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流量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151541" y="1773046"/>
            <a:ext cx="3387131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CDN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4041" y="802888"/>
            <a:ext cx="2219091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Nginx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73245" y="802887"/>
            <a:ext cx="2219091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Nginx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2858" y="3007112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Jetty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64058" y="3007111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Jetty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82790" y="3007110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Jetty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6230" y="154776"/>
            <a:ext cx="6339468" cy="1428697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6117" y="2373680"/>
            <a:ext cx="6679581" cy="1640759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5935" y="4959091"/>
            <a:ext cx="6729763" cy="1646150"/>
          </a:xfrm>
          <a:prstGeom prst="rect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2858" y="5601629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DB-1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4058" y="5601628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DB-2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82790" y="5601627"/>
            <a:ext cx="1795344" cy="622173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DB-3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4058" y="154777"/>
            <a:ext cx="176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智能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解析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25466" y="2373681"/>
            <a:ext cx="176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逻辑集群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4058" y="4959091"/>
            <a:ext cx="176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分库分表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787805" y="1773046"/>
            <a:ext cx="1025912" cy="50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787805" y="4125951"/>
            <a:ext cx="1025912" cy="696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02062" y="4204603"/>
            <a:ext cx="2308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mod(seckillId)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958361" y="3144644"/>
            <a:ext cx="1193180" cy="1059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247968" y="2948864"/>
            <a:ext cx="3512416" cy="1281314"/>
          </a:xfrm>
          <a:prstGeom prst="rect">
            <a:avLst/>
          </a:prstGeom>
          <a:noFill/>
          <a:ln w="38100">
            <a:solidFill>
              <a:srgbClr val="FF7C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723151" y="3593304"/>
            <a:ext cx="953212" cy="4211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Redis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478213" y="3593304"/>
            <a:ext cx="953212" cy="421134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Redis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43639" y="2948864"/>
            <a:ext cx="176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集群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7021554" y="5252186"/>
            <a:ext cx="1193180" cy="1059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310610" y="5252186"/>
            <a:ext cx="2901943" cy="1123394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统计分析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左箭头 35"/>
          <p:cNvSpPr/>
          <p:nvPr/>
        </p:nvSpPr>
        <p:spPr>
          <a:xfrm>
            <a:off x="6908179" y="578717"/>
            <a:ext cx="1053792" cy="4914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9332150" y="1258185"/>
            <a:ext cx="1025912" cy="47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798" y="458216"/>
            <a:ext cx="10515600" cy="91869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   集群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化部署感性的认识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37636" y="1812259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开发：前端 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后端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37637" y="2904081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测试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LoadRunner </a:t>
            </a:r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jmeter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37637" y="5136619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运维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37637" y="3955819"/>
            <a:ext cx="5359253" cy="60063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DBA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787798" y="5737254"/>
            <a:ext cx="10515600" cy="918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5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数据库设计与实现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DML</a:t>
            </a:r>
            <a:r>
              <a:rPr lang="zh-CN" altLang="en-US" sz="2400" dirty="0"/>
              <a:t>（</a:t>
            </a:r>
            <a:r>
              <a:rPr lang="en-US" altLang="zh-CN" sz="2400" dirty="0"/>
              <a:t>data manipulation language</a:t>
            </a:r>
            <a:r>
              <a:rPr lang="zh-CN" altLang="en-US" sz="2400" dirty="0"/>
              <a:t>）是数据操纵语言：它们是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UPDATE</a:t>
            </a:r>
            <a:r>
              <a:rPr lang="zh-CN" altLang="en-US" sz="2400" dirty="0"/>
              <a:t>、</a:t>
            </a:r>
            <a:r>
              <a:rPr lang="en-US" altLang="zh-CN" sz="2400" dirty="0"/>
              <a:t>INSERT</a:t>
            </a:r>
            <a:r>
              <a:rPr lang="zh-CN" altLang="en-US" sz="2400" dirty="0"/>
              <a:t>、</a:t>
            </a:r>
            <a:r>
              <a:rPr lang="en-US" altLang="zh-CN" sz="2400" dirty="0"/>
              <a:t>DELETE</a:t>
            </a:r>
            <a:r>
              <a:rPr lang="zh-CN" altLang="en-US" sz="2400" dirty="0"/>
              <a:t>，就象它的名字一样，这</a:t>
            </a:r>
            <a:r>
              <a:rPr lang="en-US" altLang="zh-CN" sz="2400" dirty="0"/>
              <a:t>4</a:t>
            </a:r>
            <a:r>
              <a:rPr lang="zh-CN" altLang="en-US" sz="2400" dirty="0"/>
              <a:t>条命令是用来对数据库里的数据进行操作的语言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en-US" altLang="zh-CN" sz="2400" dirty="0"/>
              <a:t>DDL</a:t>
            </a:r>
            <a:r>
              <a:rPr lang="zh-CN" altLang="en-US" sz="2400" dirty="0"/>
              <a:t>（</a:t>
            </a:r>
            <a:r>
              <a:rPr lang="en-US" altLang="zh-CN" sz="2400" dirty="0"/>
              <a:t>data definition language</a:t>
            </a:r>
            <a:r>
              <a:rPr lang="zh-CN" altLang="en-US" sz="2400" dirty="0"/>
              <a:t>）是数据定义语言：</a:t>
            </a:r>
            <a:r>
              <a:rPr lang="en-US" altLang="zh-CN" sz="2400" dirty="0"/>
              <a:t>DDL</a:t>
            </a:r>
            <a:r>
              <a:rPr lang="zh-CN" altLang="en-US" sz="2400" dirty="0"/>
              <a:t>比</a:t>
            </a:r>
            <a:r>
              <a:rPr lang="en-US" altLang="zh-CN" sz="2400" dirty="0"/>
              <a:t>DML</a:t>
            </a:r>
            <a:r>
              <a:rPr lang="zh-CN" altLang="en-US" sz="2400" dirty="0"/>
              <a:t>要多，主要的命令有</a:t>
            </a:r>
            <a:r>
              <a:rPr lang="en-US" altLang="zh-CN" sz="2400" dirty="0"/>
              <a:t>CREATE</a:t>
            </a:r>
            <a:r>
              <a:rPr lang="zh-CN" altLang="en-US" sz="2400" dirty="0"/>
              <a:t>、</a:t>
            </a:r>
            <a:r>
              <a:rPr lang="en-US" altLang="zh-CN" sz="2400" dirty="0"/>
              <a:t>ALTER</a:t>
            </a:r>
            <a:r>
              <a:rPr lang="zh-CN" altLang="en-US" sz="2400" dirty="0"/>
              <a:t>、</a:t>
            </a:r>
            <a:r>
              <a:rPr lang="en-US" altLang="zh-CN" sz="2400" dirty="0"/>
              <a:t>DROP</a:t>
            </a:r>
            <a:r>
              <a:rPr lang="zh-CN" altLang="en-US" sz="2400" dirty="0"/>
              <a:t>等，</a:t>
            </a:r>
            <a:r>
              <a:rPr lang="en-US" altLang="zh-CN" sz="2400" dirty="0"/>
              <a:t>DDL</a:t>
            </a:r>
            <a:r>
              <a:rPr lang="zh-CN" altLang="en-US" sz="2400" dirty="0"/>
              <a:t>主要是用在定义或改变表（</a:t>
            </a:r>
            <a:r>
              <a:rPr lang="en-US" altLang="zh-CN" sz="2400" dirty="0"/>
              <a:t>TABLE</a:t>
            </a:r>
            <a:r>
              <a:rPr lang="zh-CN" altLang="en-US" sz="2400" dirty="0"/>
              <a:t>）的结构，数据类型，表之间的链接和约束等初始化工作上，他们大多在建立表时使用。</a:t>
            </a:r>
          </a:p>
          <a:p>
            <a:r>
              <a:rPr lang="en-US" altLang="zh-CN" sz="2400" dirty="0"/>
              <a:t>DCL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Data Control Language</a:t>
            </a:r>
            <a:r>
              <a:rPr lang="zh-CN" altLang="en-US" sz="2400" dirty="0"/>
              <a:t>）是数据库控制语言：是用来设置或更改数据库用户或角色权限的语句，包括（</a:t>
            </a:r>
            <a:r>
              <a:rPr lang="en-US" altLang="zh-CN" sz="2400" dirty="0" err="1"/>
              <a:t>grant,deny,revoke</a:t>
            </a:r>
            <a:r>
              <a:rPr lang="zh-CN" altLang="en-US" sz="2400" dirty="0"/>
              <a:t>等）语句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Mybatis</a:t>
            </a:r>
            <a:r>
              <a:rPr lang="zh-CN" altLang="en-US" sz="2400" dirty="0" smtClean="0"/>
              <a:t>理解和使用技巧</a:t>
            </a:r>
            <a:endParaRPr lang="en-US" altLang="zh-CN" sz="2400" dirty="0" smtClean="0"/>
          </a:p>
          <a:p>
            <a:r>
              <a:rPr lang="en-US" altLang="zh-CN" sz="2400" dirty="0" smtClean="0"/>
              <a:t>Mybatis</a:t>
            </a:r>
            <a:r>
              <a:rPr lang="zh-CN" altLang="en-US" sz="2400" dirty="0" smtClean="0"/>
              <a:t>整合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技巧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3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979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业务层设计</a:t>
            </a:r>
            <a:r>
              <a:rPr lang="zh-CN" altLang="en-US" dirty="0"/>
              <a:t>与实现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1757595"/>
            <a:ext cx="10515600" cy="45377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业务接口设计和封装，站在用户的角度去设计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SpringIOC </a:t>
            </a:r>
            <a:r>
              <a:rPr lang="zh-CN" altLang="en-US" dirty="0" smtClean="0"/>
              <a:t>配置技巧，事务、注解包扫描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Spring</a:t>
            </a:r>
            <a:r>
              <a:rPr lang="zh-CN" altLang="en-US" dirty="0" smtClean="0"/>
              <a:t>声明式事务使用和理解，什么时候提交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WEb</a:t>
            </a:r>
            <a:r>
              <a:rPr lang="zh-CN" altLang="en-US" dirty="0" smtClean="0"/>
              <a:t>层</a:t>
            </a:r>
            <a:r>
              <a:rPr lang="zh-CN" altLang="en-US" dirty="0"/>
              <a:t>设计与实现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33961" y="1947166"/>
            <a:ext cx="8694234" cy="45377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Restful</a:t>
            </a:r>
            <a:r>
              <a:rPr lang="zh-CN" altLang="en-US" dirty="0" smtClean="0"/>
              <a:t>接口运用，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写，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SpringMVC</a:t>
            </a:r>
            <a:r>
              <a:rPr lang="zh-CN" altLang="en-US" dirty="0" smtClean="0"/>
              <a:t>使用技巧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前端交互分析过程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4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57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Redis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优化地址暴露接口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6702" y="957573"/>
            <a:ext cx="94896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Pom.xml </a:t>
            </a:r>
            <a:r>
              <a:rPr lang="zh-CN" altLang="en-US" dirty="0" smtClean="0"/>
              <a:t>中引入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客户端：</a:t>
            </a:r>
            <a:r>
              <a:rPr lang="en-US" altLang="zh-CN" dirty="0" err="1" smtClean="0"/>
              <a:t>Jedis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的相关依赖 </a:t>
            </a:r>
            <a:r>
              <a:rPr lang="en-US" altLang="zh-CN" dirty="0" smtClean="0"/>
              <a:t>2.7.3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新建一个</a:t>
            </a:r>
            <a:r>
              <a:rPr lang="en-US" altLang="zh-CN" dirty="0" err="1" smtClean="0"/>
              <a:t>RedisDao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JedisPool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Redis</a:t>
            </a:r>
            <a:r>
              <a:rPr lang="zh-CN" altLang="en-US" dirty="0" smtClean="0"/>
              <a:t>中并没有实现内部对象序列化的操作，</a:t>
            </a:r>
            <a:r>
              <a:rPr lang="en-US" altLang="zh-CN" dirty="0"/>
              <a:t> Google</a:t>
            </a:r>
            <a:r>
              <a:rPr lang="zh-CN" altLang="en-US" dirty="0"/>
              <a:t>工具</a:t>
            </a:r>
            <a:r>
              <a:rPr lang="en-US" altLang="zh-CN" dirty="0" err="1">
                <a:solidFill>
                  <a:srgbClr val="FF0000"/>
                </a:solidFill>
              </a:rPr>
              <a:t>protoBuf</a:t>
            </a:r>
            <a:r>
              <a:rPr lang="zh-CN" altLang="en-US" dirty="0"/>
              <a:t>的开</a:t>
            </a:r>
            <a:r>
              <a:rPr lang="zh-CN" altLang="en-US" dirty="0" smtClean="0"/>
              <a:t>源是不错的选择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采用自定义序列化的方式，将对象转化成二进制的数组传递给</a:t>
            </a:r>
            <a:r>
              <a:rPr lang="en-US" altLang="zh-CN" dirty="0" smtClean="0"/>
              <a:t>Redis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引入</a:t>
            </a:r>
            <a:r>
              <a:rPr lang="en-US" altLang="zh-CN" dirty="0" err="1" smtClean="0"/>
              <a:t>protostuff</a:t>
            </a:r>
            <a:r>
              <a:rPr lang="zh-CN" altLang="en-US" dirty="0" smtClean="0"/>
              <a:t>依赖：</a:t>
            </a:r>
            <a:r>
              <a:rPr lang="en-US" altLang="zh-CN" dirty="0" err="1" smtClean="0"/>
              <a:t>protostuff</a:t>
            </a:r>
            <a:r>
              <a:rPr lang="en-US" altLang="zh-CN" dirty="0" smtClean="0"/>
              <a:t>-core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protostuff</a:t>
            </a:r>
            <a:r>
              <a:rPr lang="en-US" altLang="zh-CN" dirty="0" smtClean="0"/>
              <a:t>-runtime  1.0.8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实现</a:t>
            </a:r>
            <a:r>
              <a:rPr lang="en-US" altLang="zh-CN" dirty="0" err="1" smtClean="0"/>
              <a:t>getSecKill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putSeckill</a:t>
            </a:r>
            <a:r>
              <a:rPr lang="zh-CN" altLang="en-US" dirty="0" smtClean="0"/>
              <a:t>方法，详情见下一页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简历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单元测试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配置文件中定义</a:t>
            </a:r>
            <a:r>
              <a:rPr lang="en-US" altLang="zh-CN" dirty="0" err="1" smtClean="0"/>
              <a:t>RedisDao</a:t>
            </a:r>
            <a:r>
              <a:rPr lang="zh-CN" altLang="en-US" dirty="0" smtClean="0"/>
              <a:t>，并且使用构造注入的方法。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&lt;constructor-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 index = “0”  value = “localhost” /&gt;</a:t>
            </a:r>
            <a:br>
              <a:rPr lang="en-US" altLang="zh-CN" dirty="0" smtClean="0"/>
            </a:br>
            <a:r>
              <a:rPr lang="en-US" altLang="zh-CN" dirty="0" smtClean="0"/>
              <a:t> 	</a:t>
            </a:r>
            <a:r>
              <a:rPr lang="en-US" altLang="zh-CN" dirty="0" smtClean="0"/>
              <a:t> &lt;constructor-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 index = “1”  value = “6379” /&gt;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9.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RedisDao</a:t>
            </a:r>
            <a:r>
              <a:rPr lang="zh-CN" altLang="en-US" dirty="0" smtClean="0"/>
              <a:t>注入到</a:t>
            </a:r>
            <a:r>
              <a:rPr lang="en-US" altLang="zh-CN" dirty="0" err="1" smtClean="0"/>
              <a:t>RedisDervice</a:t>
            </a:r>
            <a:r>
              <a:rPr lang="zh-CN" altLang="en-US" dirty="0" smtClean="0"/>
              <a:t>当中，加入缓存优化，详情见截图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73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19" y="770333"/>
            <a:ext cx="5483419" cy="29095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9" y="3813717"/>
            <a:ext cx="8473717" cy="282889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68791" y="989616"/>
            <a:ext cx="2620536" cy="600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获取缓存内容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768791" y="3813717"/>
            <a:ext cx="2620536" cy="60063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put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存入缓存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74" y="1707780"/>
            <a:ext cx="7346003" cy="307609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869473" y="713678"/>
            <a:ext cx="2620536" cy="5420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层访问优化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3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688" y="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事务的执行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27570" y="1325563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pdate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减库存 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rowLock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27570" y="2651126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insert 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购买明细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27569" y="4159405"/>
            <a:ext cx="4276165" cy="1449974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Commit / rollback </a:t>
            </a:r>
          </a:p>
          <a:p>
            <a:pPr algn="ctr"/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freeLock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5557244" y="1966709"/>
            <a:ext cx="308517" cy="6439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下箭头 7"/>
          <p:cNvSpPr/>
          <p:nvPr/>
        </p:nvSpPr>
        <p:spPr>
          <a:xfrm>
            <a:off x="5557244" y="3292272"/>
            <a:ext cx="308517" cy="8075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84507" y="2103996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网络延迟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84488" y="2103996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49666" y="3518259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网络延迟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84488" y="3518259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5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120" y="0"/>
            <a:ext cx="10515600" cy="1059366"/>
          </a:xfrm>
        </p:spPr>
        <p:txBody>
          <a:bodyPr/>
          <a:lstStyle/>
          <a:p>
            <a:pPr algn="ctr"/>
            <a:r>
              <a:rPr lang="zh-CN" altLang="en-US" dirty="0" smtClean="0"/>
              <a:t>简单优化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94838" y="1059367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insert 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购买明细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上下箭头 5"/>
          <p:cNvSpPr/>
          <p:nvPr/>
        </p:nvSpPr>
        <p:spPr>
          <a:xfrm>
            <a:off x="5713361" y="1743684"/>
            <a:ext cx="308517" cy="6439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40624" y="1880971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网络延迟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40605" y="1880971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894838" y="2524877"/>
            <a:ext cx="4276165" cy="600635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pdate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减库存 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rowLock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上下箭头 9"/>
          <p:cNvSpPr/>
          <p:nvPr/>
        </p:nvSpPr>
        <p:spPr>
          <a:xfrm>
            <a:off x="5743098" y="3252465"/>
            <a:ext cx="308517" cy="6439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70361" y="3389752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网络延迟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70342" y="3389752"/>
            <a:ext cx="13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13532" y="4160611"/>
            <a:ext cx="4276165" cy="836341"/>
          </a:xfrm>
          <a:prstGeom prst="round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Commit / rollback </a:t>
            </a:r>
          </a:p>
          <a:p>
            <a:pPr algn="ctr"/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freeLock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1185" y="3214503"/>
            <a:ext cx="7181385" cy="254269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057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简单优化减少</a:t>
            </a:r>
            <a:r>
              <a:rPr lang="en-US" altLang="zh-CN" sz="4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RowLock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持有时间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097" y="957573"/>
            <a:ext cx="9489688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改变执行顺序，先</a:t>
            </a:r>
            <a:r>
              <a:rPr lang="en-US" altLang="zh-CN" dirty="0" smtClean="0"/>
              <a:t>insert </a:t>
            </a:r>
            <a:r>
              <a:rPr lang="zh-CN" altLang="en-US" dirty="0" smtClean="0"/>
              <a:t>再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减库存，最后</a:t>
            </a:r>
            <a:r>
              <a:rPr lang="en-US" altLang="zh-CN" dirty="0" smtClean="0"/>
              <a:t>commit/rollback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9" y="1551770"/>
            <a:ext cx="5635848" cy="2580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07" y="3966970"/>
            <a:ext cx="5305372" cy="2465491"/>
          </a:xfrm>
          <a:prstGeom prst="rect">
            <a:avLst/>
          </a:prstGeom>
        </p:spPr>
      </p:pic>
      <p:sp>
        <p:nvSpPr>
          <p:cNvPr id="9" name="圆角右箭头 8"/>
          <p:cNvSpPr/>
          <p:nvPr/>
        </p:nvSpPr>
        <p:spPr>
          <a:xfrm rot="5400000">
            <a:off x="5960569" y="2965517"/>
            <a:ext cx="949686" cy="9873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46127" y="2707289"/>
            <a:ext cx="12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简单优化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6035" y="4725583"/>
            <a:ext cx="562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Question</a:t>
            </a:r>
            <a:r>
              <a:rPr lang="zh-CN" altLang="en-US" dirty="0" smtClean="0"/>
              <a:t>：先</a:t>
            </a:r>
            <a:r>
              <a:rPr lang="en-US" altLang="zh-CN" dirty="0"/>
              <a:t>insert</a:t>
            </a:r>
            <a:r>
              <a:rPr lang="zh-CN" altLang="en-US" dirty="0"/>
              <a:t>，等于忽略了库存不足的情况，岂不是插入了</a:t>
            </a:r>
            <a:r>
              <a:rPr lang="zh-CN" altLang="en-US" dirty="0" smtClean="0"/>
              <a:t>很多？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但是</a:t>
            </a:r>
            <a:r>
              <a:rPr lang="zh-CN" altLang="en-US" dirty="0">
                <a:solidFill>
                  <a:srgbClr val="0070C0"/>
                </a:solidFill>
              </a:rPr>
              <a:t>后来自己一想，插入了并不一定提交，只有在</a:t>
            </a:r>
            <a:r>
              <a:rPr lang="en-US" altLang="zh-CN" dirty="0">
                <a:solidFill>
                  <a:srgbClr val="0070C0"/>
                </a:solidFill>
              </a:rPr>
              <a:t>update</a:t>
            </a:r>
            <a:r>
              <a:rPr lang="zh-CN" altLang="en-US" dirty="0">
                <a:solidFill>
                  <a:srgbClr val="0070C0"/>
                </a:solidFill>
              </a:rPr>
              <a:t>成功才会提交，这样就通了。 赞赞赞赞</a:t>
            </a:r>
          </a:p>
        </p:txBody>
      </p:sp>
    </p:spTree>
    <p:extLst>
      <p:ext uri="{BB962C8B-B14F-4D97-AF65-F5344CB8AC3E}">
        <p14:creationId xmlns:p14="http://schemas.microsoft.com/office/powerpoint/2010/main" val="37613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286" y="401106"/>
            <a:ext cx="10515600" cy="5005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深度优化</a:t>
            </a:r>
            <a:r>
              <a:rPr lang="en-US" altLang="zh-CN" dirty="0" smtClean="0"/>
              <a:t>	</a:t>
            </a:r>
            <a:r>
              <a:rPr lang="zh-CN" altLang="en-US" sz="3100" dirty="0" smtClean="0">
                <a:solidFill>
                  <a:srgbClr val="FF0000"/>
                </a:solidFill>
              </a:rPr>
              <a:t>事务</a:t>
            </a:r>
            <a:r>
              <a:rPr lang="en-US" altLang="zh-CN" sz="3100" dirty="0">
                <a:solidFill>
                  <a:srgbClr val="FF0000"/>
                </a:solidFill>
              </a:rPr>
              <a:t>SQL</a:t>
            </a:r>
            <a:r>
              <a:rPr lang="zh-CN" altLang="en-US" sz="3100" dirty="0">
                <a:solidFill>
                  <a:srgbClr val="FF0000"/>
                </a:solidFill>
              </a:rPr>
              <a:t>在</a:t>
            </a:r>
            <a:r>
              <a:rPr lang="en-US" altLang="zh-CN" sz="3100" dirty="0">
                <a:solidFill>
                  <a:srgbClr val="FF0000"/>
                </a:solidFill>
              </a:rPr>
              <a:t>MySQL</a:t>
            </a:r>
            <a:r>
              <a:rPr lang="zh-CN" altLang="en-US" sz="3100" dirty="0">
                <a:solidFill>
                  <a:srgbClr val="FF0000"/>
                </a:solidFill>
              </a:rPr>
              <a:t>端执行</a:t>
            </a:r>
            <a:r>
              <a:rPr lang="en-US" altLang="zh-CN" sz="3100" dirty="0">
                <a:solidFill>
                  <a:srgbClr val="FF0000"/>
                </a:solidFill>
              </a:rPr>
              <a:t>(</a:t>
            </a:r>
            <a:r>
              <a:rPr lang="zh-CN" altLang="en-US" sz="3100" dirty="0">
                <a:solidFill>
                  <a:srgbClr val="FF0000"/>
                </a:solidFill>
              </a:rPr>
              <a:t>存储过程</a:t>
            </a:r>
            <a:r>
              <a:rPr lang="en-US" altLang="zh-CN" sz="3100" dirty="0">
                <a:solidFill>
                  <a:srgbClr val="FF0000"/>
                </a:solidFill>
              </a:rPr>
              <a:t>)</a:t>
            </a:r>
            <a:br>
              <a:rPr lang="en-US" altLang="zh-CN" sz="3100" dirty="0">
                <a:solidFill>
                  <a:srgbClr val="FF0000"/>
                </a:solidFill>
              </a:rPr>
            </a:br>
            <a:endParaRPr lang="zh-CN" altLang="en-US" sz="3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8403" y="1415549"/>
            <a:ext cx="972572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新建一个</a:t>
            </a:r>
            <a:r>
              <a:rPr lang="en-US" altLang="zh-CN" dirty="0" smtClean="0"/>
              <a:t>secKill.sql </a:t>
            </a:r>
            <a:r>
              <a:rPr lang="zh-CN" altLang="en-US" dirty="0" smtClean="0"/>
              <a:t>，编写存储过程。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console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mysql –u root – Dseckill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-D </a:t>
            </a:r>
            <a:r>
              <a:rPr lang="zh-CN" altLang="en-US" dirty="0" smtClean="0"/>
              <a:t>表示使用哪个数据库</a:t>
            </a:r>
            <a:r>
              <a:rPr lang="en-US" altLang="zh-CN" dirty="0" smtClean="0"/>
              <a:t>,system clear </a:t>
            </a:r>
            <a:r>
              <a:rPr lang="zh-CN" altLang="en-US" dirty="0" smtClean="0"/>
              <a:t>清屏）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DELIMITER $$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粘贴存储</a:t>
            </a:r>
            <a:r>
              <a:rPr lang="zh-CN" altLang="en-US" dirty="0" smtClean="0"/>
              <a:t>过程，编译一下看看有没有错误（</a:t>
            </a:r>
            <a:r>
              <a:rPr lang="zh-CN" altLang="en-US" dirty="0" smtClean="0">
                <a:solidFill>
                  <a:srgbClr val="0000FF"/>
                </a:solidFill>
              </a:rPr>
              <a:t>详细代码见下一页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show create procedure  </a:t>
            </a:r>
            <a:r>
              <a:rPr lang="en-US" altLang="zh-CN" dirty="0" err="1" smtClean="0"/>
              <a:t>procedure_seckill</a:t>
            </a:r>
            <a:r>
              <a:rPr lang="en-US" altLang="zh-CN" dirty="0" smtClean="0"/>
              <a:t>\G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\G </a:t>
            </a:r>
            <a:r>
              <a:rPr lang="zh-CN" altLang="en-US" dirty="0" smtClean="0"/>
              <a:t>用法：查询结果按列打印）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DELIMITER 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set @r_result= -3 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call execute_seckill( 1003, 13502178891 , now() , @r_result ) 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select @r_result</a:t>
            </a:r>
          </a:p>
        </p:txBody>
      </p:sp>
      <p:sp>
        <p:nvSpPr>
          <p:cNvPr id="9" name="矩形 8"/>
          <p:cNvSpPr/>
          <p:nvPr/>
        </p:nvSpPr>
        <p:spPr>
          <a:xfrm>
            <a:off x="6110086" y="4573436"/>
            <a:ext cx="73580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温馨提示：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</a:rPr>
              <a:t>存储过程优化，减少事务行级锁的持有时间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</a:rPr>
              <a:t>不要过度依赖存储过程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简单</a:t>
            </a:r>
            <a:r>
              <a:rPr lang="zh-CN" altLang="en-US" dirty="0" smtClean="0">
                <a:solidFill>
                  <a:srgbClr val="0000FF"/>
                </a:solidFill>
              </a:rPr>
              <a:t>的逻辑可以使用存储过程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</a:rPr>
              <a:t>qps</a:t>
            </a:r>
            <a:r>
              <a:rPr lang="en-US" altLang="zh-CN" dirty="0" smtClean="0">
                <a:solidFill>
                  <a:srgbClr val="0000FF"/>
                </a:solidFill>
              </a:rPr>
              <a:t>:</a:t>
            </a:r>
            <a:r>
              <a:rPr lang="zh-CN" altLang="en-US" dirty="0" smtClean="0">
                <a:solidFill>
                  <a:srgbClr val="0000FF"/>
                </a:solidFill>
              </a:rPr>
              <a:t>一个秒杀单</a:t>
            </a:r>
            <a:r>
              <a:rPr lang="en-US" altLang="zh-CN" dirty="0" smtClean="0">
                <a:solidFill>
                  <a:srgbClr val="0000FF"/>
                </a:solidFill>
              </a:rPr>
              <a:t>6000/qps</a:t>
            </a:r>
          </a:p>
        </p:txBody>
      </p:sp>
    </p:spTree>
    <p:extLst>
      <p:ext uri="{BB962C8B-B14F-4D97-AF65-F5344CB8AC3E}">
        <p14:creationId xmlns:p14="http://schemas.microsoft.com/office/powerpoint/2010/main" val="27349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787163" cy="720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存储秒杀过程 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 ;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转换为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$$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告诉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,mysql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该段命令是否已经结束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了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参数定义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表示输入参数 能被使用，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表示输出参数 不能被使用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 ignore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表示，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若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存在相同的记录，则忽略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row_count():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返回上一条修改类型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(delete,update,insert)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影响的行数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row_count:0 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表示为修改数据 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:&gt;0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表示修改的行数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:&lt;0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表示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错误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未执行修改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DELIMITER $$  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 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‘seckill’.‘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execute_seckill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v_seckill_id bigint ,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v_phone bigint ,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v_kill_time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,out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r_result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insert_count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DEFAULT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START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TRANSACTION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ignore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success_killed (seckill_id , user_phone , create_time)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v_seckill_id , v_phone , v_kill_time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row_count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insert_count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insert_count = 0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r_result = -1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ELSEIF(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insert_count &lt; 0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r_result = -2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update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seckill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–1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seckill_id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v_seckill_id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end_time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v_kill_time 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v_kill_time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66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 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row_count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insert_count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IF(insert_count = 0)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r_result = 0;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ELSEIF(insert_count &lt; 0)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r_result = -2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r_result = 1 ;</a:t>
            </a:r>
          </a:p>
          <a:p>
            <a:pPr>
              <a:lnSpc>
                <a:spcPts val="15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IF;</a:t>
            </a:r>
            <a:endParaRPr lang="en-US" altLang="zh-CN" sz="1200" dirty="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IF;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$$  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6381" y="5558538"/>
            <a:ext cx="694720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执行存储过程  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DELIMITER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@r_result= -3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execute_seckill(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1003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13502178891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 now() , @r_result ) ;</a:t>
            </a:r>
          </a:p>
          <a:p>
            <a:pPr>
              <a:lnSpc>
                <a:spcPts val="1500"/>
              </a:lnSpc>
            </a:pP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@r_result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801</Words>
  <Application>Microsoft Office PowerPoint</Application>
  <PresentationFormat>宽屏</PresentationFormat>
  <Paragraphs>156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Office Theme</vt:lpstr>
      <vt:lpstr>PowerPoint 演示文稿</vt:lpstr>
      <vt:lpstr>使用Redis优化地址暴露接口</vt:lpstr>
      <vt:lpstr>PowerPoint 演示文稿</vt:lpstr>
      <vt:lpstr>PowerPoint 演示文稿</vt:lpstr>
      <vt:lpstr>事务的执行</vt:lpstr>
      <vt:lpstr>简单优化</vt:lpstr>
      <vt:lpstr>简单优化减少RowLock持有时间</vt:lpstr>
      <vt:lpstr>深度优化 事务SQL在MySQL端执行(存储过程) </vt:lpstr>
      <vt:lpstr>PowerPoint 演示文稿</vt:lpstr>
      <vt:lpstr>Seckill项目调用存储过程</vt:lpstr>
      <vt:lpstr>系统可能用到哪些服务 </vt:lpstr>
      <vt:lpstr>PowerPoint 演示文稿</vt:lpstr>
      <vt:lpstr>可能参与的角色   集群化部署感性的认识 </vt:lpstr>
      <vt:lpstr>数据库设计与实现</vt:lpstr>
      <vt:lpstr>业务层设计与实现</vt:lpstr>
      <vt:lpstr>WEb层设计与实现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104</cp:revision>
  <dcterms:created xsi:type="dcterms:W3CDTF">2016-11-06T07:26:47Z</dcterms:created>
  <dcterms:modified xsi:type="dcterms:W3CDTF">2016-11-06T13:22:27Z</dcterms:modified>
</cp:coreProperties>
</file>