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77" r:id="rId13"/>
    <p:sldId id="278" r:id="rId14"/>
    <p:sldId id="279" r:id="rId15"/>
    <p:sldId id="288" r:id="rId16"/>
    <p:sldId id="286" r:id="rId17"/>
    <p:sldId id="281" r:id="rId18"/>
    <p:sldId id="287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D7836-211B-40D9-B05E-8AFAFB819CFE}" type="datetimeFigureOut">
              <a:rPr lang="ru-RU" smtClean="0"/>
              <a:t>19.04.2016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A791B-F602-46AE-BBB3-B0AC503D9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9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791B-F602-46AE-BBB3-B0AC503D9F2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6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791B-F602-46AE-BBB3-B0AC503D9F2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1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A791B-F602-46AE-BBB3-B0AC503D9F2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21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75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2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02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49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70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8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23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F095-5EC4-4866-BF0C-E790B15FD464}" type="datetimeFigureOut">
              <a:rPr lang="ru-RU" smtClean="0"/>
              <a:t>19.04.2016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FFC3-367A-40D8-A329-7D0A5AEEBD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324528" cy="652934"/>
          </a:xfrm>
        </p:spPr>
        <p:txBody>
          <a:bodyPr>
            <a:noAutofit/>
          </a:bodyPr>
          <a:lstStyle/>
          <a:p>
            <a:pPr algn="ctr"/>
            <a:r>
              <a:rPr lang="ru-RU" sz="3800" dirty="0" smtClean="0">
                <a:latin typeface="+mn-lt"/>
              </a:rPr>
              <a:t>Хеширование </a:t>
            </a:r>
            <a:r>
              <a:rPr lang="en-US" sz="3800" dirty="0" smtClean="0">
                <a:latin typeface="+mn-lt"/>
              </a:rPr>
              <a:t>(</a:t>
            </a:r>
            <a:r>
              <a:rPr lang="ru-RU" sz="3800" dirty="0" smtClean="0">
                <a:latin typeface="+mn-lt"/>
              </a:rPr>
              <a:t>преобразование ключей)</a:t>
            </a:r>
            <a:endParaRPr lang="ru-RU" sz="3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dirty="0"/>
              <a:t> </a:t>
            </a:r>
            <a:r>
              <a:rPr lang="en-US" sz="3000" dirty="0"/>
              <a:t>(</a:t>
            </a:r>
            <a:r>
              <a:rPr lang="ru-RU" sz="3000" dirty="0" smtClean="0"/>
              <a:t> </a:t>
            </a:r>
            <a:r>
              <a:rPr lang="en-US" sz="3000" dirty="0"/>
              <a:t>t</a:t>
            </a:r>
            <a:r>
              <a:rPr lang="en-US" sz="3000" dirty="0" smtClean="0"/>
              <a:t>o </a:t>
            </a:r>
            <a:r>
              <a:rPr lang="en-US" sz="3000" dirty="0"/>
              <a:t>hash</a:t>
            </a:r>
            <a:r>
              <a:rPr lang="ru-RU" sz="3000" dirty="0"/>
              <a:t> </a:t>
            </a:r>
            <a:r>
              <a:rPr lang="ru-RU" sz="3000" dirty="0" smtClean="0"/>
              <a:t>- «</a:t>
            </a:r>
            <a:r>
              <a:rPr lang="ru-RU" sz="3000" dirty="0"/>
              <a:t>перемешивать»</a:t>
            </a:r>
            <a:r>
              <a:rPr lang="en-US" sz="3000" dirty="0"/>
              <a:t>)</a:t>
            </a:r>
            <a:endParaRPr lang="ru-RU" sz="3000" dirty="0"/>
          </a:p>
          <a:p>
            <a:pPr marL="0" indent="0">
              <a:buNone/>
            </a:pPr>
            <a:r>
              <a:rPr lang="ru-RU" sz="2800" b="1" dirty="0" smtClean="0"/>
              <a:t>Постановка задачи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Все рассмотренные ранее алгоритмы были связаны с </a:t>
            </a:r>
            <a:r>
              <a:rPr lang="ru-RU" sz="2800" b="1" dirty="0" smtClean="0"/>
              <a:t>задачей поиска</a:t>
            </a:r>
            <a:r>
              <a:rPr lang="ru-RU" sz="2800" dirty="0" smtClean="0"/>
              <a:t>, которую можно сформулировать следующим образом: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Задано множество ключей, </a:t>
            </a:r>
            <a:r>
              <a:rPr lang="ru-RU" sz="2800" u="sng" dirty="0" smtClean="0"/>
              <a:t>необходимо так организовать множество ключей</a:t>
            </a:r>
            <a:r>
              <a:rPr lang="ru-RU" sz="2800" dirty="0" smtClean="0"/>
              <a:t>, чтобы поиск занимал меньше времени.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Так как </a:t>
            </a:r>
            <a:r>
              <a:rPr lang="ru-RU" sz="2800" u="sng" dirty="0" smtClean="0"/>
              <a:t>доступ к ключам </a:t>
            </a:r>
            <a:r>
              <a:rPr lang="ru-RU" sz="2800" dirty="0" smtClean="0"/>
              <a:t>осуществляется </a:t>
            </a:r>
            <a:r>
              <a:rPr lang="ru-RU" sz="2800" u="sng" dirty="0" smtClean="0"/>
              <a:t>по адресу</a:t>
            </a:r>
            <a:r>
              <a:rPr lang="ru-RU" sz="2800" dirty="0" smtClean="0"/>
              <a:t>, то задача сводится к определению подходящего </a:t>
            </a:r>
            <a:r>
              <a:rPr lang="ru-RU" sz="2800" b="1" dirty="0" smtClean="0"/>
              <a:t>отображения </a:t>
            </a:r>
            <a:r>
              <a:rPr lang="en-US" sz="2800" b="1" dirty="0" smtClean="0"/>
              <a:t>H</a:t>
            </a:r>
            <a:r>
              <a:rPr lang="ru-RU" sz="2800" dirty="0" smtClean="0"/>
              <a:t> множества ключей </a:t>
            </a:r>
            <a:r>
              <a:rPr lang="en-US" sz="2800" b="1" dirty="0" smtClean="0"/>
              <a:t>K</a:t>
            </a:r>
            <a:r>
              <a:rPr lang="ru-RU" sz="2800" dirty="0" smtClean="0"/>
              <a:t> во множество адресов</a:t>
            </a:r>
            <a:r>
              <a:rPr lang="en-US" sz="2800" dirty="0"/>
              <a:t> </a:t>
            </a:r>
            <a:r>
              <a:rPr lang="en-US" sz="2800" b="1" dirty="0" smtClean="0"/>
              <a:t>A</a:t>
            </a:r>
            <a:r>
              <a:rPr lang="ru-RU" sz="2800" dirty="0" smtClean="0"/>
              <a:t>:</a:t>
            </a:r>
          </a:p>
          <a:p>
            <a:pPr marL="0" indent="0" algn="ctr">
              <a:lnSpc>
                <a:spcPct val="50000"/>
              </a:lnSpc>
              <a:spcBef>
                <a:spcPts val="0"/>
              </a:spcBef>
              <a:buNone/>
            </a:pPr>
            <a:r>
              <a:rPr lang="ru-RU" sz="2800" dirty="0" smtClean="0"/>
              <a:t> </a:t>
            </a:r>
            <a:r>
              <a:rPr lang="en-US" sz="2800" dirty="0" smtClean="0"/>
              <a:t>H:</a:t>
            </a:r>
            <a:r>
              <a:rPr lang="ru-RU" sz="2800" dirty="0" smtClean="0"/>
              <a:t> </a:t>
            </a:r>
            <a:r>
              <a:rPr lang="en-US" sz="2800" dirty="0" smtClean="0"/>
              <a:t>K</a:t>
            </a:r>
            <a:r>
              <a:rPr lang="ru-RU" sz="2800" dirty="0" smtClean="0"/>
              <a:t> </a:t>
            </a:r>
            <a:r>
              <a:rPr lang="en-US" sz="2800" dirty="0" smtClean="0"/>
              <a:t>-&gt;</a:t>
            </a:r>
            <a:r>
              <a:rPr lang="ru-RU" sz="2800" dirty="0" smtClean="0"/>
              <a:t> </a:t>
            </a:r>
            <a:r>
              <a:rPr lang="en-US" sz="2800" dirty="0" smtClean="0"/>
              <a:t>A</a:t>
            </a:r>
            <a:endParaRPr lang="ru-RU" sz="2800" dirty="0" smtClean="0"/>
          </a:p>
          <a:p>
            <a:pPr marL="0" indent="0" algn="ctr">
              <a:buNone/>
            </a:pPr>
            <a:r>
              <a:rPr lang="en-US" sz="2800" dirty="0" smtClean="0"/>
              <a:t> A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H(k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buNone/>
            </a:pPr>
            <a:endParaRPr lang="ru-RU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5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0"/>
                <a:ext cx="8829996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dirty="0"/>
                  <a:t>При вычислении хеш-функции </a:t>
                </a:r>
                <a:r>
                  <a:rPr lang="ru-RU" sz="2800" dirty="0" smtClean="0"/>
                  <a:t>для этого ключа (строки) можно использовать </a:t>
                </a:r>
                <a:r>
                  <a:rPr lang="ru-RU" sz="2800" u="sng" dirty="0" smtClean="0"/>
                  <a:t>свойства </a:t>
                </a:r>
                <a:r>
                  <a:rPr lang="ru-RU" sz="2800" u="sng" dirty="0"/>
                  <a:t>функции </a:t>
                </a:r>
                <a:r>
                  <a:rPr lang="en-US" sz="2800" b="1" u="sng" dirty="0"/>
                  <a:t>mod</a:t>
                </a:r>
                <a:r>
                  <a:rPr lang="ru-RU" sz="2800" dirty="0"/>
                  <a:t>.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ru-RU" sz="2800" b="1" dirty="0" smtClean="0"/>
                  <a:t>Свойства функции </a:t>
                </a:r>
                <a:r>
                  <a:rPr lang="en-US" sz="2800" b="1" dirty="0"/>
                  <a:t>mod</a:t>
                </a:r>
                <a:r>
                  <a:rPr lang="ru-RU" sz="2800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(</a:t>
                </a:r>
                <a:r>
                  <a:rPr lang="en-US" sz="2800" dirty="0" err="1"/>
                  <a:t>a+b</a:t>
                </a:r>
                <a:r>
                  <a:rPr lang="en-US" sz="2800" dirty="0" smtClean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mod </a:t>
                </a:r>
                <a:r>
                  <a:rPr lang="en-US" sz="2800" dirty="0"/>
                  <a:t>m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a mod </a:t>
                </a:r>
                <a:r>
                  <a:rPr lang="en-US" sz="2800" dirty="0" smtClean="0"/>
                  <a:t>m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b </a:t>
                </a:r>
                <a:r>
                  <a:rPr lang="en-US" sz="2800" dirty="0"/>
                  <a:t>mod m</a:t>
                </a:r>
                <a:r>
                  <a:rPr lang="en-US" sz="2800" dirty="0" smtClean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mod </a:t>
                </a:r>
                <a:r>
                  <a:rPr lang="en-US" sz="2800" dirty="0"/>
                  <a:t>m </a:t>
                </a:r>
              </a:p>
              <a:p>
                <a:pPr marL="0" indent="0">
                  <a:buNone/>
                </a:pPr>
                <a:r>
                  <a:rPr lang="ru-RU" sz="2800" b="1" u="sng" dirty="0" smtClean="0"/>
                  <a:t>Пример</a:t>
                </a:r>
                <a:r>
                  <a:rPr lang="ru-RU" sz="2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(47+56)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mod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10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(47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mod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10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56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mod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10)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mod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10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sz="2800" dirty="0"/>
                  <a:t>=</a:t>
                </a:r>
                <a:r>
                  <a:rPr lang="en-US" sz="2800" dirty="0" smtClean="0"/>
                  <a:t>(7+6)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mod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10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3</a:t>
                </a:r>
              </a:p>
              <a:p>
                <a:pPr marL="0" indent="0" algn="ctr">
                  <a:buNone/>
                </a:pPr>
                <a:r>
                  <a:rPr lang="ru-RU" sz="2800" b="1" i="1" dirty="0" smtClean="0"/>
                  <a:t>Алгоритм вычисления </a:t>
                </a:r>
                <a:r>
                  <a:rPr lang="en-US" sz="2800" b="1" i="1" dirty="0" smtClean="0"/>
                  <a:t>x</a:t>
                </a:r>
                <a:r>
                  <a:rPr lang="ru-RU" sz="2800" b="1" i="1" dirty="0" err="1" smtClean="0"/>
                  <a:t>еш</a:t>
                </a:r>
                <a:r>
                  <a:rPr lang="ru-RU" sz="2800" b="1" i="1" dirty="0" smtClean="0"/>
                  <a:t>-адреса строки</a:t>
                </a:r>
                <a:endParaRPr lang="en-US" sz="2800" b="1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</a:t>
                </a:r>
                <a:r>
                  <a:rPr lang="en-US" sz="2800" dirty="0" err="1" smtClean="0"/>
                  <a:t>len</a:t>
                </a:r>
                <a:r>
                  <a:rPr lang="ru-RU" sz="2800" dirty="0" smtClean="0"/>
                  <a:t> := </a:t>
                </a:r>
                <a:r>
                  <a:rPr lang="en-US" sz="2800" dirty="0" smtClean="0"/>
                  <a:t>&lt;</a:t>
                </a:r>
                <a:r>
                  <a:rPr lang="ru-RU" sz="2800" dirty="0" smtClean="0"/>
                  <a:t>длина строки </a:t>
                </a:r>
                <a:r>
                  <a:rPr lang="en-US" sz="2800" dirty="0" smtClean="0"/>
                  <a:t>S&gt;</a:t>
                </a:r>
                <a:endParaRPr lang="ru-RU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h</a:t>
                </a:r>
                <a:r>
                  <a:rPr lang="ru-RU" sz="2800" dirty="0" smtClean="0"/>
                  <a:t> :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0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DO(</a:t>
                </a:r>
                <a:r>
                  <a:rPr lang="ru-RU" sz="2800" dirty="0" smtClean="0"/>
                  <a:t> </a:t>
                </a:r>
                <a:r>
                  <a:rPr lang="en-US" sz="2800" dirty="0" err="1" smtClean="0"/>
                  <a:t>i</a:t>
                </a:r>
                <a:r>
                  <a:rPr lang="ru-RU" sz="2800" dirty="0" smtClean="0"/>
                  <a:t> :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1,</a:t>
                </a:r>
                <a:r>
                  <a:rPr lang="ru-RU" sz="2800" dirty="0" smtClean="0"/>
                  <a:t> 2, </a:t>
                </a:r>
                <a:r>
                  <a:rPr lang="en-US" sz="2800" dirty="0" smtClean="0"/>
                  <a:t>…,</a:t>
                </a:r>
                <a:r>
                  <a:rPr lang="ru-RU" sz="2800" dirty="0" smtClean="0"/>
                  <a:t> </a:t>
                </a:r>
                <a:r>
                  <a:rPr lang="en-US" sz="2800" dirty="0" err="1" smtClean="0"/>
                  <a:t>len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800" dirty="0"/>
                  <a:t>  </a:t>
                </a:r>
                <a:r>
                  <a:rPr lang="en-US" sz="2800" dirty="0" smtClean="0"/>
                  <a:t>         h</a:t>
                </a:r>
                <a:r>
                  <a:rPr lang="ru-RU" sz="2800" dirty="0" smtClean="0"/>
                  <a:t> :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 h*256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mod m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OD</a:t>
                </a:r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0"/>
                <a:ext cx="8829996" cy="6858000"/>
              </a:xfrm>
              <a:blipFill rotWithShape="1">
                <a:blip r:embed="rId2"/>
                <a:stretch>
                  <a:fillRect l="-1450" t="-800" r="-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Методы разрешения коллизий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3600" b="1" dirty="0" smtClean="0">
                <a:solidFill>
                  <a:schemeClr val="tx1"/>
                </a:solidFill>
              </a:rPr>
              <a:t>Метод прямого связывания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35292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b="1" dirty="0" smtClean="0"/>
              <a:t>Коллизия устраняется </a:t>
            </a:r>
            <a:r>
              <a:rPr lang="ru-RU" sz="2800" dirty="0" smtClean="0"/>
              <a:t>путем </a:t>
            </a:r>
            <a:r>
              <a:rPr lang="ru-RU" sz="2800" u="sng" dirty="0" smtClean="0"/>
              <a:t>связывания в список всех элементов с одинаковым </a:t>
            </a:r>
            <a:r>
              <a:rPr lang="en-US" sz="2800" u="sng" dirty="0" smtClean="0"/>
              <a:t>x</a:t>
            </a:r>
            <a:r>
              <a:rPr lang="ru-RU" sz="2800" u="sng" dirty="0" err="1" smtClean="0"/>
              <a:t>еш</a:t>
            </a:r>
            <a:r>
              <a:rPr lang="en-US" sz="2800" u="sng" dirty="0" smtClean="0"/>
              <a:t>-</a:t>
            </a:r>
            <a:r>
              <a:rPr lang="ru-RU" sz="2800" u="sng" dirty="0" smtClean="0"/>
              <a:t>адресом </a:t>
            </a:r>
            <a:r>
              <a:rPr lang="en-US" sz="2800" u="sng" dirty="0" smtClean="0"/>
              <a:t>h(K)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Необходимо </a:t>
            </a:r>
            <a:r>
              <a:rPr lang="en-US" sz="2800" dirty="0" smtClean="0"/>
              <a:t>m</a:t>
            </a:r>
            <a:r>
              <a:rPr lang="ru-RU" sz="2800" dirty="0" smtClean="0"/>
              <a:t> списков.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/>
              <a:t>Включение элемента</a:t>
            </a:r>
            <a:r>
              <a:rPr lang="ru-RU" sz="2800" dirty="0" smtClean="0"/>
              <a:t>: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Вычислить </a:t>
            </a:r>
            <a:r>
              <a:rPr lang="ru-RU" sz="2800" dirty="0" err="1" smtClean="0"/>
              <a:t>хеш</a:t>
            </a:r>
            <a:r>
              <a:rPr lang="ru-RU" sz="2800" dirty="0" smtClean="0"/>
              <a:t>-адрес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=h(K)</a:t>
            </a:r>
            <a:endParaRPr lang="ru-RU" sz="2800" b="1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Добавить элемент в </a:t>
            </a:r>
            <a:r>
              <a:rPr lang="en-US" sz="2800" b="1" dirty="0" err="1" smtClean="0"/>
              <a:t>i</a:t>
            </a:r>
            <a:r>
              <a:rPr lang="en-US" sz="2800" dirty="0" smtClean="0"/>
              <a:t>-</a:t>
            </a:r>
            <a:r>
              <a:rPr lang="ru-RU" sz="2800" dirty="0" err="1" smtClean="0"/>
              <a:t>тый</a:t>
            </a:r>
            <a:r>
              <a:rPr lang="ru-RU" sz="2800" dirty="0" smtClean="0"/>
              <a:t> список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/>
              <a:t>Поиск элемента</a:t>
            </a:r>
            <a:r>
              <a:rPr lang="ru-RU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Вычислить </a:t>
            </a:r>
            <a:r>
              <a:rPr lang="ru-RU" sz="2800" dirty="0" err="1" smtClean="0"/>
              <a:t>хеш</a:t>
            </a:r>
            <a:r>
              <a:rPr lang="ru-RU" sz="2800" dirty="0" smtClean="0"/>
              <a:t>-адрес </a:t>
            </a:r>
            <a:r>
              <a:rPr lang="en-US" sz="2800" b="1" dirty="0" err="1"/>
              <a:t>i</a:t>
            </a:r>
            <a:r>
              <a:rPr lang="en-US" sz="2800" b="1" dirty="0"/>
              <a:t>=h(K)</a:t>
            </a:r>
            <a:endParaRPr lang="ru-RU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Последовательно просмотреть </a:t>
            </a:r>
            <a:r>
              <a:rPr lang="en-US" sz="2800" b="1" dirty="0" err="1" smtClean="0"/>
              <a:t>i</a:t>
            </a:r>
            <a:r>
              <a:rPr lang="en-US" sz="2800" dirty="0" smtClean="0"/>
              <a:t>-</a:t>
            </a:r>
            <a:r>
              <a:rPr lang="ru-RU" sz="2800" dirty="0" err="1" smtClean="0"/>
              <a:t>тый</a:t>
            </a:r>
            <a:r>
              <a:rPr lang="ru-RU" sz="2800" dirty="0" smtClean="0"/>
              <a:t> список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29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01298"/>
            <a:ext cx="8568952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А  Б  В  Г  Д  Е  Ё  Ж  З  И  К  Л  М  Н  О  П  Р  С  Т</a:t>
            </a:r>
          </a:p>
          <a:p>
            <a:pPr marL="0" indent="0">
              <a:buNone/>
            </a:pPr>
            <a:r>
              <a:rPr lang="ru-RU" sz="2000" dirty="0" smtClean="0"/>
              <a:t> </a:t>
            </a:r>
            <a:r>
              <a:rPr lang="ru-RU" sz="2000" baseline="30000" dirty="0" smtClean="0"/>
              <a:t>1    </a:t>
            </a:r>
            <a:r>
              <a:rPr lang="ru-RU" sz="2000" dirty="0" smtClean="0"/>
              <a:t> </a:t>
            </a:r>
            <a:r>
              <a:rPr lang="ru-RU" sz="2000" baseline="30000" dirty="0" smtClean="0"/>
              <a:t>     2        3        4          5         6         7         8           9         10       11       12        13         14      15        16      17      18       19  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en-US" sz="2800" dirty="0" smtClean="0"/>
              <a:t>m=5,   H(k)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ORD(k)</a:t>
            </a:r>
            <a:r>
              <a:rPr lang="ru-RU" sz="2800" dirty="0" smtClean="0"/>
              <a:t> </a:t>
            </a:r>
            <a:r>
              <a:rPr lang="en-US" sz="2800" dirty="0" smtClean="0"/>
              <a:t>mod m</a:t>
            </a:r>
          </a:p>
          <a:p>
            <a:pPr marL="0" indent="0">
              <a:buNone/>
            </a:pPr>
            <a:r>
              <a:rPr lang="ru-RU" sz="2800" dirty="0" smtClean="0"/>
              <a:t>    КУРАПОВА  ЕЛЕНА ВИКТОРОВНА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H(</a:t>
            </a:r>
            <a:r>
              <a:rPr lang="ru-RU" sz="2800" dirty="0"/>
              <a:t>К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ORD(k)</a:t>
            </a:r>
            <a:r>
              <a:rPr lang="ru-RU" sz="2800" dirty="0" smtClean="0"/>
              <a:t> </a:t>
            </a:r>
            <a:r>
              <a:rPr lang="en-US" sz="2800" dirty="0" smtClean="0"/>
              <a:t>mod 5</a:t>
            </a:r>
            <a:r>
              <a:rPr lang="ru-RU" sz="2800" dirty="0" smtClean="0"/>
              <a:t> = 11 </a:t>
            </a:r>
            <a:r>
              <a:rPr lang="en-US" sz="2800" dirty="0" smtClean="0"/>
              <a:t>mod</a:t>
            </a:r>
            <a:r>
              <a:rPr lang="ru-RU" sz="2800" dirty="0" smtClean="0"/>
              <a:t> 5 = 1</a:t>
            </a:r>
          </a:p>
          <a:p>
            <a:pPr marL="0" indent="0">
              <a:buNone/>
            </a:pPr>
            <a:r>
              <a:rPr lang="en-US" sz="2800" dirty="0" smtClean="0"/>
              <a:t>H(</a:t>
            </a:r>
            <a:r>
              <a:rPr lang="ru-RU" sz="2800" dirty="0"/>
              <a:t>У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20 </a:t>
            </a:r>
            <a:r>
              <a:rPr lang="en-US" sz="2800" dirty="0" smtClean="0"/>
              <a:t>mod</a:t>
            </a:r>
            <a:r>
              <a:rPr lang="ru-RU" sz="2800" dirty="0" smtClean="0"/>
              <a:t> 5 = </a:t>
            </a:r>
            <a:r>
              <a:rPr lang="en-US" sz="2800" dirty="0" smtClean="0"/>
              <a:t>0 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H(</a:t>
            </a:r>
            <a:r>
              <a:rPr lang="ru-RU" sz="2800" dirty="0" smtClean="0"/>
              <a:t>Р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17 </a:t>
            </a:r>
            <a:r>
              <a:rPr lang="en-US" sz="2800" dirty="0" smtClean="0"/>
              <a:t>mod</a:t>
            </a:r>
            <a:r>
              <a:rPr lang="ru-RU" sz="2800" dirty="0" smtClean="0"/>
              <a:t> 5 = </a:t>
            </a:r>
            <a:r>
              <a:rPr lang="en-US" sz="2800" dirty="0" smtClean="0"/>
              <a:t>2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H(</a:t>
            </a:r>
            <a:r>
              <a:rPr lang="ru-RU" sz="2800" dirty="0" smtClean="0"/>
              <a:t>А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1 </a:t>
            </a:r>
            <a:r>
              <a:rPr lang="en-US" sz="2800" dirty="0" smtClean="0"/>
              <a:t>mod</a:t>
            </a:r>
            <a:r>
              <a:rPr lang="ru-RU" sz="2800" dirty="0" smtClean="0"/>
              <a:t> 5 = </a:t>
            </a:r>
            <a:r>
              <a:rPr lang="en-US" sz="2800" dirty="0" smtClean="0"/>
              <a:t>1 - </a:t>
            </a:r>
            <a:r>
              <a:rPr lang="ru-RU" sz="2800" dirty="0" smtClean="0"/>
              <a:t>коллизия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H(</a:t>
            </a:r>
            <a:r>
              <a:rPr lang="ru-RU" sz="2800" dirty="0" smtClean="0"/>
              <a:t>П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16 </a:t>
            </a:r>
            <a:r>
              <a:rPr lang="en-US" sz="2800" dirty="0" smtClean="0"/>
              <a:t>mod</a:t>
            </a:r>
            <a:r>
              <a:rPr lang="ru-RU" sz="2800" dirty="0" smtClean="0"/>
              <a:t> 5 = 1 - коллизия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H(</a:t>
            </a:r>
            <a:r>
              <a:rPr lang="ru-RU" sz="2800" dirty="0" smtClean="0"/>
              <a:t>О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15 </a:t>
            </a:r>
            <a:r>
              <a:rPr lang="en-US" sz="2800" dirty="0" smtClean="0"/>
              <a:t>mod</a:t>
            </a:r>
            <a:r>
              <a:rPr lang="ru-RU" sz="2800" dirty="0" smtClean="0"/>
              <a:t> 5 = 0 - коллизия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H(</a:t>
            </a:r>
            <a:r>
              <a:rPr lang="ru-RU" sz="2800" dirty="0"/>
              <a:t>В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3 </a:t>
            </a:r>
            <a:r>
              <a:rPr lang="en-US" sz="2800" dirty="0" smtClean="0"/>
              <a:t>mod</a:t>
            </a:r>
            <a:r>
              <a:rPr lang="ru-RU" sz="2800" dirty="0" smtClean="0"/>
              <a:t> 5 = 3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H(</a:t>
            </a:r>
            <a:r>
              <a:rPr lang="ru-RU" sz="2800" dirty="0"/>
              <a:t>Е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6 </a:t>
            </a:r>
            <a:r>
              <a:rPr lang="en-US" sz="2800" dirty="0" smtClean="0"/>
              <a:t>mod</a:t>
            </a:r>
            <a:r>
              <a:rPr lang="ru-RU" sz="2800" dirty="0" smtClean="0"/>
              <a:t> 5 = 1 – коллизия ...</a:t>
            </a:r>
          </a:p>
          <a:p>
            <a:pPr marL="0" indent="0">
              <a:buNone/>
            </a:pPr>
            <a:r>
              <a:rPr lang="ru-RU" sz="2400" dirty="0" smtClean="0"/>
              <a:t>…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48070" y="2795256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48070" y="3164588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8070" y="3533920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8070" y="3903252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8070" y="4272584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11" name="Прямая со стрелкой 10"/>
          <p:cNvCxnSpPr>
            <a:stCxn id="5" idx="3"/>
          </p:cNvCxnSpPr>
          <p:nvPr/>
        </p:nvCxnSpPr>
        <p:spPr>
          <a:xfrm>
            <a:off x="5644114" y="2979922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644114" y="3371320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644114" y="3731360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644114" y="4091400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4154" y="2795256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У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004154" y="3155296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К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4154" y="3515336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004154" y="3875376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6400198" y="3371320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0318" y="3155296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7876362" y="3371320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36402" y="3155296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0238" y="3146004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А</a:t>
            </a: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7156282" y="336202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400198" y="300198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60238" y="2785964"/>
            <a:ext cx="396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4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8" grpId="0" animBg="1"/>
      <p:bldP spid="29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0"/>
                <a:ext cx="8568952" cy="666936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sz="2800" dirty="0" smtClean="0"/>
                  <a:t>Определим </a:t>
                </a:r>
                <a:r>
                  <a:rPr lang="ru-RU" sz="2800" b="1" dirty="0" smtClean="0"/>
                  <a:t>трудоемкость поиска в хеш-таблице</a:t>
                </a:r>
                <a:r>
                  <a:rPr lang="ru-RU" sz="2800" dirty="0" smtClean="0"/>
                  <a:t>, построенной </a:t>
                </a:r>
                <a:r>
                  <a:rPr lang="ru-RU" sz="2800" b="1" dirty="0" smtClean="0"/>
                  <a:t>методом прямого связывания</a:t>
                </a:r>
                <a:r>
                  <a:rPr lang="ru-RU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  </a:t>
                </a:r>
                <a:r>
                  <a:rPr lang="en-US" sz="2400" b="1" dirty="0" smtClean="0"/>
                  <a:t>n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-</a:t>
                </a:r>
                <a:r>
                  <a:rPr lang="ru-RU" sz="2400" dirty="0" smtClean="0"/>
                  <a:t> количество данных,</a:t>
                </a:r>
                <a:endParaRPr lang="en-US" sz="2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400" dirty="0" smtClean="0"/>
                  <a:t>	</a:t>
                </a:r>
                <a:r>
                  <a:rPr lang="en-US" sz="2400" b="1" dirty="0" smtClean="0"/>
                  <a:t>m</a:t>
                </a:r>
                <a:r>
                  <a:rPr lang="en-US" sz="2400" dirty="0" smtClean="0"/>
                  <a:t> -</a:t>
                </a:r>
                <a:r>
                  <a:rPr lang="ru-RU" sz="2400" dirty="0" smtClean="0"/>
                  <a:t> размер хеш-таблицы.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Если все ключи равноверновероятны и равномерно распределены по хеш-таблице, то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ru-RU" sz="2400" b="1" dirty="0" smtClean="0"/>
                  <a:t> </a:t>
                </a:r>
                <a:r>
                  <a:rPr lang="en-US" sz="2400" dirty="0" smtClean="0"/>
                  <a:t>-</a:t>
                </a:r>
                <a:r>
                  <a:rPr lang="ru-RU" sz="2400" dirty="0" smtClean="0"/>
                  <a:t> средняя длина одного списка.  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При поиске в среднем нужно просмотреть половину списка:  количество сравнений </a:t>
                </a:r>
                <a:r>
                  <a:rPr lang="ru-RU" sz="2400" b="1" dirty="0" smtClean="0"/>
                  <a:t>С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ru-RU" sz="24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.</a:t>
                </a:r>
                <a:r>
                  <a:rPr lang="ru-RU" sz="2400" dirty="0" smtClean="0"/>
                  <a:t>  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При двоичном поиске: </a:t>
                </a:r>
                <a:r>
                  <a:rPr lang="en-US" sz="2400" b="1" dirty="0" smtClean="0"/>
                  <a:t>C</a:t>
                </a:r>
                <a:r>
                  <a:rPr lang="ru-RU" sz="2400" b="1" dirty="0" smtClean="0"/>
                  <a:t> </a:t>
                </a:r>
                <a:r>
                  <a:rPr lang="en-US" sz="2400" b="1" dirty="0" smtClean="0"/>
                  <a:t>=</a:t>
                </a:r>
                <a:r>
                  <a:rPr lang="ru-RU" sz="24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ru-RU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ru-RU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b="1" dirty="0" smtClean="0"/>
                  <a:t>Определим размер хеш-таблицы</a:t>
                </a:r>
                <a:r>
                  <a:rPr lang="ru-RU" sz="2400" dirty="0" smtClean="0"/>
                  <a:t>, при которой метод прямого связывания </a:t>
                </a:r>
                <a:r>
                  <a:rPr lang="ru-RU" sz="2400" b="1" dirty="0" smtClean="0"/>
                  <a:t>быстрее, чем двоичный поиск</a:t>
                </a:r>
                <a:r>
                  <a:rPr lang="ru-RU" sz="2400" dirty="0"/>
                  <a:t>:</a:t>
                </a:r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ru-RU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/>
                  <a:t>   </a:t>
                </a:r>
                <a:r>
                  <a:rPr lang="ru-RU" sz="2400" dirty="0" smtClean="0">
                    <a:sym typeface="Wingdings" pitchFamily="2" charset="2"/>
                  </a:rPr>
                  <a:t></a:t>
                </a:r>
                <a:r>
                  <a:rPr lang="en-US" sz="2400" dirty="0" smtClean="0">
                    <a:sym typeface="Wingdings" pitchFamily="2" charset="2"/>
                  </a:rPr>
                  <a:t>  </a:t>
                </a:r>
                <a:r>
                  <a:rPr lang="en-US" sz="2400" dirty="0" smtClean="0"/>
                  <a:t>m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 smtClean="0"/>
                  <a:t>   </a:t>
                </a:r>
                <a:r>
                  <a:rPr lang="ru-RU" sz="2400" dirty="0" smtClean="0"/>
                  <a:t>Например, если </a:t>
                </a:r>
                <a:r>
                  <a:rPr lang="en-US" sz="2400" dirty="0" smtClean="0"/>
                  <a:t>n=1000, </a:t>
                </a:r>
                <a:r>
                  <a:rPr lang="ru-RU" sz="2400" dirty="0" smtClean="0"/>
                  <a:t>то </a:t>
                </a:r>
                <a:r>
                  <a:rPr lang="en-US" sz="2400" dirty="0" smtClean="0"/>
                  <a:t>m≥53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Можно  отказаться  от списков и размещать данные в самой хеш-таблице.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0"/>
                <a:ext cx="8568952" cy="6669360"/>
              </a:xfrm>
              <a:blipFill rotWithShape="1">
                <a:blip r:embed="rId3"/>
                <a:stretch>
                  <a:fillRect l="-1067" t="-823" b="-1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4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9762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Метод открытой адресации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877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dirty="0"/>
              <a:t>П</a:t>
            </a:r>
            <a:r>
              <a:rPr lang="ru-RU" sz="2800" dirty="0" smtClean="0"/>
              <a:t>росматриваем различные элементы хеш-таблицы, пока не найден ключ или свободная позиция. </a:t>
            </a:r>
            <a:endParaRPr lang="ru-RU" sz="2800" b="1" u="sng" dirty="0" smtClean="0"/>
          </a:p>
          <a:p>
            <a:pPr marL="0" indent="0">
              <a:buNone/>
            </a:pPr>
            <a:r>
              <a:rPr lang="ru-RU" sz="2800" b="1" u="sng" dirty="0" smtClean="0"/>
              <a:t>Включение </a:t>
            </a:r>
            <a:r>
              <a:rPr lang="ru-RU" sz="2800" b="1" u="sng" dirty="0" smtClean="0"/>
              <a:t>элемента</a:t>
            </a:r>
            <a:r>
              <a:rPr lang="ru-RU" sz="2800" dirty="0"/>
              <a:t>: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1. Вычислить </a:t>
            </a:r>
            <a:r>
              <a:rPr lang="ru-RU" sz="2800" dirty="0" err="1"/>
              <a:t>хеш</a:t>
            </a:r>
            <a:r>
              <a:rPr lang="ru-RU" sz="2800" dirty="0"/>
              <a:t>-адрес </a:t>
            </a:r>
            <a:r>
              <a:rPr lang="en-US" sz="2800" b="1" dirty="0" err="1"/>
              <a:t>i</a:t>
            </a:r>
            <a:r>
              <a:rPr lang="en-US" sz="2800" b="1" dirty="0"/>
              <a:t>=h(K)</a:t>
            </a:r>
            <a:endParaRPr lang="ru-RU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2. Если </a:t>
            </a:r>
            <a:r>
              <a:rPr lang="en-US" sz="2800" b="1" dirty="0" err="1" smtClean="0"/>
              <a:t>i</a:t>
            </a:r>
            <a:r>
              <a:rPr lang="ru-RU" sz="2800" dirty="0" smtClean="0"/>
              <a:t>-тая ячейка таблицы свободна, то поместить в нее ключ, если место занято, то искать другую свободную </a:t>
            </a:r>
            <a:r>
              <a:rPr lang="ru-RU" sz="2800" dirty="0" smtClean="0"/>
              <a:t>ячейку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  Для этого нужно иметь </a:t>
            </a:r>
            <a:r>
              <a:rPr lang="ru-RU" sz="2800" b="1" dirty="0" smtClean="0"/>
              <a:t>правило</a:t>
            </a:r>
            <a:r>
              <a:rPr lang="ru-RU" sz="2800" dirty="0" smtClean="0"/>
              <a:t>, по которому определяется </a:t>
            </a:r>
            <a:r>
              <a:rPr lang="ru-RU" sz="2800" b="1" dirty="0" smtClean="0"/>
              <a:t>последовательность проб</a:t>
            </a:r>
            <a:r>
              <a:rPr lang="ru-RU" sz="2800" dirty="0" smtClean="0"/>
              <a:t>, т.е. позиций в хеш-таблице, которые нужно просматривать при вставке или поиске ключа К.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4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9762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Метод открытой адресации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877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Поиск</a:t>
            </a:r>
            <a:r>
              <a:rPr lang="ru-RU" sz="2800" b="1" u="sng" dirty="0" smtClean="0"/>
              <a:t> </a:t>
            </a:r>
            <a:r>
              <a:rPr lang="ru-RU" sz="2800" b="1" u="sng" dirty="0" smtClean="0"/>
              <a:t>элемента</a:t>
            </a:r>
            <a:r>
              <a:rPr lang="ru-RU" sz="2800" dirty="0"/>
              <a:t>: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1. Вычислить </a:t>
            </a:r>
            <a:r>
              <a:rPr lang="ru-RU" sz="2800" dirty="0" err="1"/>
              <a:t>хеш</a:t>
            </a:r>
            <a:r>
              <a:rPr lang="ru-RU" sz="2800" dirty="0"/>
              <a:t>-адрес </a:t>
            </a:r>
            <a:r>
              <a:rPr lang="en-US" sz="2800" b="1" dirty="0" err="1"/>
              <a:t>i</a:t>
            </a:r>
            <a:r>
              <a:rPr lang="en-US" sz="2800" b="1" dirty="0"/>
              <a:t>=h(K)</a:t>
            </a:r>
            <a:endParaRPr lang="ru-RU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2. Если </a:t>
            </a:r>
            <a:r>
              <a:rPr lang="ru-RU" sz="2800" dirty="0" smtClean="0"/>
              <a:t>в </a:t>
            </a:r>
            <a:r>
              <a:rPr lang="en-US" sz="2800" b="1" dirty="0" err="1" smtClean="0"/>
              <a:t>i</a:t>
            </a:r>
            <a:r>
              <a:rPr lang="ru-RU" sz="2800" dirty="0" smtClean="0"/>
              <a:t>-той ячейке </a:t>
            </a:r>
            <a:r>
              <a:rPr lang="ru-RU" sz="2800" dirty="0" smtClean="0"/>
              <a:t>таблицы </a:t>
            </a:r>
            <a:r>
              <a:rPr lang="ru-RU" sz="2800" dirty="0" smtClean="0"/>
              <a:t>находится ключ </a:t>
            </a:r>
            <a:r>
              <a:rPr lang="ru-RU" sz="2800" b="1" dirty="0" smtClean="0"/>
              <a:t>К</a:t>
            </a:r>
            <a:r>
              <a:rPr lang="ru-RU" sz="2800" dirty="0" smtClean="0"/>
              <a:t>, </a:t>
            </a:r>
            <a:r>
              <a:rPr lang="ru-RU" sz="2800" dirty="0" smtClean="0"/>
              <a:t>то </a:t>
            </a:r>
            <a:r>
              <a:rPr lang="ru-RU" sz="2800" dirty="0" smtClean="0"/>
              <a:t>поиск успешно завершен.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Если там находится другой ключ (коллизия), то </a:t>
            </a:r>
            <a:r>
              <a:rPr lang="ru-RU" sz="2800" b="1" dirty="0" smtClean="0"/>
              <a:t>пробуем</a:t>
            </a:r>
            <a:r>
              <a:rPr lang="ru-RU" sz="2800" dirty="0" smtClean="0"/>
              <a:t> (просматриваем) </a:t>
            </a:r>
            <a:r>
              <a:rPr lang="ru-RU" sz="2800" dirty="0" smtClean="0"/>
              <a:t>другие ячейки.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dirty="0"/>
              <a:t>Если произведены </a:t>
            </a:r>
            <a:r>
              <a:rPr lang="ru-RU" sz="2800" b="1" dirty="0"/>
              <a:t>пробы</a:t>
            </a:r>
            <a:r>
              <a:rPr lang="ru-RU" sz="2800" dirty="0"/>
              <a:t> и обнаружена свободная позиция  при поиске, то ключа </a:t>
            </a:r>
            <a:r>
              <a:rPr lang="ru-RU" sz="2800" b="1" dirty="0"/>
              <a:t>К</a:t>
            </a:r>
            <a:r>
              <a:rPr lang="ru-RU" sz="2800" dirty="0"/>
              <a:t> нет в таблице. 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b="1" dirty="0"/>
              <a:t>П</a:t>
            </a:r>
            <a:r>
              <a:rPr lang="ru-RU" sz="2800" b="1" dirty="0" smtClean="0"/>
              <a:t>равило</a:t>
            </a:r>
            <a:r>
              <a:rPr lang="ru-RU" sz="2800" dirty="0" smtClean="0"/>
              <a:t>, по которому определяется </a:t>
            </a:r>
            <a:r>
              <a:rPr lang="ru-RU" sz="2800" b="1" dirty="0" smtClean="0"/>
              <a:t>последовательность проб</a:t>
            </a:r>
            <a:r>
              <a:rPr lang="ru-RU" sz="2800" dirty="0" smtClean="0"/>
              <a:t>, </a:t>
            </a:r>
            <a:r>
              <a:rPr lang="ru-RU" sz="2800" dirty="0" smtClean="0"/>
              <a:t>одинаково при включении и </a:t>
            </a:r>
            <a:r>
              <a:rPr lang="ru-RU" sz="2800" dirty="0" smtClean="0"/>
              <a:t>поиске ключа </a:t>
            </a:r>
            <a:r>
              <a:rPr lang="ru-RU" sz="2800" b="1" dirty="0" smtClean="0"/>
              <a:t>К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31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632"/>
                <a:ext cx="8579296" cy="64807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libri" pitchFamily="34" charset="0"/>
                  </a:rPr>
                  <a:t>Коллизии устраняются </a:t>
                </a:r>
                <a:r>
                  <a:rPr lang="ru-RU" b="1" dirty="0" smtClean="0">
                    <a:latin typeface="Calibri" pitchFamily="34" charset="0"/>
                  </a:rPr>
                  <a:t>путем вычисления вторичных </a:t>
                </a:r>
                <a:r>
                  <a:rPr lang="ru-RU" b="1" dirty="0" smtClean="0">
                    <a:latin typeface="Calibri" pitchFamily="34" charset="0"/>
                  </a:rPr>
                  <a:t>хеш-функций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dirty="0" smtClean="0">
                    <a:latin typeface="Calibri" pitchFamily="34" charset="0"/>
                  </a:rPr>
                  <a:t>…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latin typeface="Calibri" pitchFamily="34" charset="0"/>
                  </a:rPr>
                  <a:t>:</a:t>
                </a:r>
                <a:endParaRPr lang="ru-RU" dirty="0" smtClean="0">
                  <a:latin typeface="Calibri" pitchFamily="34" charset="0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=(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/>
                        <m:t>g</m:t>
                      </m:r>
                      <m:r>
                        <m:rPr>
                          <m:nor/>
                        </m:rPr>
                        <a:rPr lang="en-US" dirty="0"/>
                        <m:t>(1))</m:t>
                      </m:r>
                      <m:r>
                        <m:rPr>
                          <m:nor/>
                        </m:rPr>
                        <a:rPr lang="ru-RU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mod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m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=(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/>
                        <m:t>g</m:t>
                      </m:r>
                      <m:r>
                        <m:rPr>
                          <m:nor/>
                        </m:rPr>
                        <a:rPr lang="en-US" dirty="0"/>
                        <m:t>(2))</m:t>
                      </m:r>
                      <m:r>
                        <m:rPr>
                          <m:nor/>
                        </m:rPr>
                        <a:rPr lang="ru-RU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mod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m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=(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/>
                        <m:t>g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i</m:t>
                      </m:r>
                      <m:r>
                        <m:rPr>
                          <m:nor/>
                        </m:rPr>
                        <a:rPr lang="en-US" dirty="0"/>
                        <m:t>))</m:t>
                      </m:r>
                      <m:r>
                        <m:rPr>
                          <m:nor/>
                        </m:rPr>
                        <a:rPr lang="ru-RU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mod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m</m:t>
                      </m:r>
                      <m:r>
                        <m:rPr>
                          <m:nor/>
                        </m:rPr>
                        <a:rPr lang="ru-RU" b="0" i="0" dirty="0" smtClean="0"/>
                        <m:t>, </m:t>
                      </m:r>
                    </m:oMath>
                  </m:oMathPara>
                </a14:m>
                <a:endParaRPr lang="ru-RU" b="0" i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0" i="0" dirty="0" smtClean="0"/>
                      <m:t>г</m:t>
                    </m:r>
                  </m:oMath>
                </a14:m>
                <a:r>
                  <a:rPr lang="ru-RU" dirty="0" smtClean="0"/>
                  <a:t>де </a:t>
                </a:r>
                <a:r>
                  <a:rPr lang="en-US" b="1" dirty="0" err="1" smtClean="0"/>
                  <a:t>i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-</a:t>
                </a:r>
                <a:r>
                  <a:rPr lang="ru-RU" b="1" dirty="0" smtClean="0"/>
                  <a:t> </a:t>
                </a:r>
                <a:r>
                  <a:rPr lang="ru-RU" b="1" dirty="0"/>
                  <a:t>номер пробы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Вид </a:t>
                </a:r>
                <a:r>
                  <a:rPr lang="ru-RU" dirty="0"/>
                  <a:t>функции </a:t>
                </a:r>
                <a:r>
                  <a:rPr lang="en-US" dirty="0"/>
                  <a:t>g(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:r>
                  <a:rPr lang="ru-RU" dirty="0" smtClean="0"/>
                  <a:t>определяет различные </a:t>
                </a:r>
                <a:r>
                  <a:rPr lang="ru-RU" dirty="0"/>
                  <a:t>методы разрешения коллизии.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два из них – линейные пробы и квадратичные пробы.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632"/>
                <a:ext cx="8579296" cy="6480720"/>
              </a:xfrm>
              <a:blipFill rotWithShape="1">
                <a:blip r:embed="rId2"/>
                <a:stretch>
                  <a:fillRect l="-1777" t="-1976" r="-27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008" y="116632"/>
            <a:ext cx="8928992" cy="662473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1</a:t>
            </a:r>
            <a:r>
              <a:rPr lang="ru-RU" b="1" dirty="0" smtClean="0"/>
              <a:t>. Линейные </a:t>
            </a:r>
            <a:r>
              <a:rPr lang="ru-RU" b="1" dirty="0"/>
              <a:t>пробы</a:t>
            </a: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ru-RU" dirty="0" smtClean="0"/>
              <a:t> – линейная: 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smtClean="0"/>
              <a:t>g(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en-US" b="1" dirty="0" smtClean="0"/>
              <a:t>=</a:t>
            </a:r>
            <a:r>
              <a:rPr lang="ru-RU" b="1" dirty="0" smtClean="0"/>
              <a:t> </a:t>
            </a:r>
            <a:r>
              <a:rPr lang="en-US" b="1" dirty="0" err="1" smtClean="0"/>
              <a:t>i</a:t>
            </a:r>
            <a:r>
              <a:rPr lang="en-US" dirty="0" smtClean="0"/>
              <a:t>,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b="1" dirty="0" err="1"/>
              <a:t>i</a:t>
            </a:r>
            <a:r>
              <a:rPr lang="ru-RU" b="1" dirty="0"/>
              <a:t> - номер </a:t>
            </a:r>
            <a:r>
              <a:rPr lang="ru-RU" b="1" dirty="0" smtClean="0"/>
              <a:t>пробы</a:t>
            </a:r>
            <a:r>
              <a:rPr lang="ru-RU" dirty="0" smtClean="0"/>
              <a:t>,   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1,2, … ,</a:t>
            </a:r>
            <a:r>
              <a:rPr lang="en-US" dirty="0" smtClean="0"/>
              <a:t>m-1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Просматриваем подряд все следующие элементы хеш-таблицы.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u="sng" dirty="0" smtClean="0"/>
              <a:t>Достоинства метода</a:t>
            </a:r>
            <a:r>
              <a:rPr lang="ru-RU" dirty="0" smtClean="0"/>
              <a:t>:  </a:t>
            </a:r>
          </a:p>
          <a:p>
            <a:pPr marL="0" indent="0">
              <a:buNone/>
            </a:pPr>
            <a:r>
              <a:rPr lang="ru-RU" dirty="0" smtClean="0"/>
              <a:t>очень простой,  использует </a:t>
            </a:r>
            <a:r>
              <a:rPr lang="ru-RU" dirty="0"/>
              <a:t>всю </a:t>
            </a:r>
            <a:r>
              <a:rPr lang="ru-RU" dirty="0" smtClean="0"/>
              <a:t>хеш-таблицу.</a:t>
            </a:r>
            <a:endParaRPr lang="en-US" dirty="0"/>
          </a:p>
          <a:p>
            <a:pPr marL="0" indent="0">
              <a:buNone/>
            </a:pPr>
            <a:r>
              <a:rPr lang="ru-RU" u="sng" dirty="0" smtClean="0"/>
              <a:t>Недостаток метода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плохо рассеивает ключи по хеш-таблице, они группируются вокруг первичного ключа.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624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507288" cy="6597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2</a:t>
                </a:r>
                <a:r>
                  <a:rPr lang="ru-RU" b="1" dirty="0" smtClean="0"/>
                  <a:t>. Квадратичные </a:t>
                </a:r>
                <a:r>
                  <a:rPr lang="ru-RU" b="1" dirty="0"/>
                  <a:t>пробы</a:t>
                </a:r>
              </a:p>
              <a:p>
                <a:pPr marL="0" indent="0">
                  <a:buNone/>
                </a:pPr>
                <a:r>
                  <a:rPr lang="ru-RU" dirty="0"/>
                  <a:t>Функция </a:t>
                </a:r>
                <a:r>
                  <a:rPr lang="en-US" dirty="0"/>
                  <a:t>g(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:r>
                  <a:rPr lang="ru-RU" dirty="0"/>
                  <a:t>– квадратичная: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	</a:t>
                </a:r>
                <a:r>
                  <a:rPr lang="en-US" b="1" dirty="0" smtClean="0"/>
                  <a:t>g(</a:t>
                </a:r>
                <a:r>
                  <a:rPr lang="en-US" b="1" dirty="0" err="1" smtClean="0"/>
                  <a:t>i</a:t>
                </a:r>
                <a:r>
                  <a:rPr lang="en-US" b="1" dirty="0"/>
                  <a:t>)</a:t>
                </a:r>
                <a:r>
                  <a:rPr lang="ru-RU" b="1" dirty="0"/>
                  <a:t> </a:t>
                </a:r>
                <a:r>
                  <a:rPr lang="en-US" b="1" dirty="0"/>
                  <a:t>=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,  </a:t>
                </a:r>
                <a:r>
                  <a:rPr lang="en-US" b="1" dirty="0" err="1"/>
                  <a:t>i</a:t>
                </a:r>
                <a:r>
                  <a:rPr lang="ru-RU" b="1" dirty="0"/>
                  <a:t> - номер пробы, </a:t>
                </a:r>
                <a:r>
                  <a:rPr lang="ru-RU" b="1" dirty="0" smtClean="0"/>
                  <a:t>  </a:t>
                </a:r>
                <a:r>
                  <a:rPr lang="en-US" dirty="0" err="1" smtClean="0"/>
                  <a:t>i</a:t>
                </a:r>
                <a:r>
                  <a:rPr lang="ru-RU" dirty="0" smtClean="0"/>
                  <a:t> </a:t>
                </a:r>
                <a:r>
                  <a:rPr lang="en-US" dirty="0"/>
                  <a:t>=</a:t>
                </a:r>
                <a:r>
                  <a:rPr lang="ru-RU" dirty="0"/>
                  <a:t> </a:t>
                </a:r>
                <a:r>
                  <a:rPr lang="en-US" dirty="0"/>
                  <a:t>1,2,…</a:t>
                </a:r>
                <a:endParaRPr lang="ru-RU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u="sng" dirty="0"/>
                  <a:t>Достоинство метода</a:t>
                </a:r>
                <a:r>
                  <a:rPr lang="ru-RU" dirty="0"/>
                  <a:t>:  </a:t>
                </a:r>
                <a:endParaRPr lang="ru-RU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/>
                  <a:t>хорошо </a:t>
                </a:r>
                <a:r>
                  <a:rPr lang="ru-RU" dirty="0"/>
                  <a:t>рассеивает ключи по хеш-таблице.</a:t>
                </a:r>
              </a:p>
              <a:p>
                <a:pPr marL="0" indent="0">
                  <a:buNone/>
                </a:pPr>
                <a:r>
                  <a:rPr lang="ru-RU" u="sng" dirty="0"/>
                  <a:t>Недостаток метода</a:t>
                </a:r>
                <a:r>
                  <a:rPr lang="ru-RU" dirty="0"/>
                  <a:t>: </a:t>
                </a:r>
                <a:endParaRPr lang="ru-RU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/>
                  <a:t>использует </a:t>
                </a:r>
                <a:r>
                  <a:rPr lang="ru-RU" dirty="0"/>
                  <a:t>не всю хеш-таблицу.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b="1" u="sng" dirty="0"/>
                  <a:t>Утверждение</a:t>
                </a:r>
                <a:r>
                  <a:rPr lang="ru-RU" dirty="0"/>
                  <a:t>: </a:t>
                </a:r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:r>
                  <a:rPr lang="en-US" dirty="0"/>
                  <a:t>m</a:t>
                </a:r>
                <a:r>
                  <a:rPr lang="ru-RU" dirty="0"/>
                  <a:t> - простое число, то при квадратичных пробах просматривается по крайней мере половина хеш-таблицы.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507288" cy="6597352"/>
              </a:xfrm>
              <a:blipFill rotWithShape="1">
                <a:blip r:embed="rId2"/>
                <a:stretch>
                  <a:fillRect l="-1791" t="-12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Алгоритмы включения и поиска </a:t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элемента в хеш</a:t>
            </a:r>
            <a:r>
              <a:rPr lang="ru-RU" sz="3600" dirty="0" smtClean="0"/>
              <a:t>-</a:t>
            </a:r>
            <a:r>
              <a:rPr lang="ru-RU" sz="3600" dirty="0" smtClean="0">
                <a:solidFill>
                  <a:schemeClr val="tx1"/>
                </a:solidFill>
              </a:rPr>
              <a:t>таблице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396044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Hash-Insert (T</a:t>
            </a:r>
            <a:r>
              <a:rPr lang="ru-RU" sz="2800" b="1" dirty="0" smtClean="0"/>
              <a:t>, </a:t>
            </a:r>
            <a:r>
              <a:rPr lang="en-US" sz="2800" b="1" dirty="0" smtClean="0"/>
              <a:t>K)</a:t>
            </a:r>
          </a:p>
          <a:p>
            <a:pPr marL="0" indent="0">
              <a:buNone/>
            </a:pPr>
            <a:r>
              <a:rPr lang="en-US" sz="2400" dirty="0" err="1" smtClean="0"/>
              <a:t>i</a:t>
            </a:r>
            <a:r>
              <a:rPr lang="ru-RU" sz="2400" dirty="0" smtClean="0"/>
              <a:t> :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</a:t>
            </a:r>
          </a:p>
          <a:p>
            <a:pPr marL="0" indent="0">
              <a:buNone/>
            </a:pPr>
            <a:r>
              <a:rPr lang="en-US" sz="2400" dirty="0" smtClean="0"/>
              <a:t>DO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j</a:t>
            </a:r>
            <a:r>
              <a:rPr lang="ru-RU" sz="2400" dirty="0" smtClean="0"/>
              <a:t> :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H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K,i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IF</a:t>
            </a:r>
            <a:r>
              <a:rPr lang="ru-RU" sz="2400" dirty="0" smtClean="0"/>
              <a:t> </a:t>
            </a:r>
            <a:r>
              <a:rPr lang="en-US" sz="2400" dirty="0" smtClean="0"/>
              <a:t>( T[j] = NULL )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T[j] = K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return j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FI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i+1</a:t>
            </a:r>
          </a:p>
          <a:p>
            <a:pPr marL="0" indent="0">
              <a:buNone/>
            </a:pPr>
            <a:r>
              <a:rPr lang="en-US" sz="2400" dirty="0" smtClean="0"/>
              <a:t>OD (</a:t>
            </a:r>
            <a:r>
              <a:rPr lang="ru-RU" sz="2400" dirty="0" smtClean="0"/>
              <a:t> </a:t>
            </a:r>
            <a:r>
              <a:rPr lang="en-US" sz="2400" dirty="0" err="1" smtClean="0"/>
              <a:t>i</a:t>
            </a:r>
            <a:r>
              <a:rPr lang="ru-RU" sz="2400" dirty="0" smtClean="0"/>
              <a:t> = </a:t>
            </a:r>
            <a:r>
              <a:rPr lang="en-US" sz="2400" dirty="0" smtClean="0"/>
              <a:t>m</a:t>
            </a:r>
            <a:r>
              <a:rPr lang="ru-RU" sz="2400" dirty="0" smtClean="0"/>
              <a:t>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переполнение таблицы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72224" y="1161480"/>
            <a:ext cx="39604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Hash-Search(T</a:t>
            </a:r>
            <a:r>
              <a:rPr lang="en-US" sz="2800" b="1" dirty="0" smtClean="0"/>
              <a:t>,</a:t>
            </a:r>
            <a:r>
              <a:rPr lang="ru-RU" sz="2800" b="1" dirty="0" smtClean="0"/>
              <a:t> К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r>
              <a:rPr lang="en-US" sz="2800" dirty="0" err="1" smtClean="0"/>
              <a:t>i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0</a:t>
            </a:r>
            <a:endParaRPr lang="en-US" sz="2800" dirty="0"/>
          </a:p>
          <a:p>
            <a:r>
              <a:rPr lang="en-US" sz="2800" dirty="0"/>
              <a:t>DO</a:t>
            </a:r>
          </a:p>
          <a:p>
            <a:r>
              <a:rPr lang="en-US" sz="2800" dirty="0"/>
              <a:t>     </a:t>
            </a:r>
            <a:r>
              <a:rPr lang="en-US" sz="2800" dirty="0" smtClean="0"/>
              <a:t>j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H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err="1" smtClean="0"/>
              <a:t>К</a:t>
            </a:r>
            <a:r>
              <a:rPr lang="en-US" sz="2800" dirty="0" smtClean="0"/>
              <a:t>,</a:t>
            </a:r>
            <a:r>
              <a:rPr lang="en-US" sz="2800" dirty="0" err="1" smtClean="0"/>
              <a:t>i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     IF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 </a:t>
            </a:r>
            <a:r>
              <a:rPr lang="en-US" sz="2800" dirty="0" smtClean="0"/>
              <a:t>T[j</a:t>
            </a:r>
            <a:r>
              <a:rPr lang="en-US" sz="2800" dirty="0"/>
              <a:t>]=</a:t>
            </a:r>
            <a:r>
              <a:rPr lang="en-US" sz="2800" dirty="0" smtClean="0"/>
              <a:t>k</a:t>
            </a:r>
            <a:r>
              <a:rPr lang="ru-RU" sz="2800" dirty="0" smtClean="0"/>
              <a:t> </a:t>
            </a:r>
            <a:r>
              <a:rPr lang="en-US" sz="2800" dirty="0" smtClean="0"/>
              <a:t>)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return </a:t>
            </a:r>
            <a:r>
              <a:rPr lang="en-US" sz="2800" dirty="0"/>
              <a:t>j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FI</a:t>
            </a:r>
            <a:endParaRPr lang="en-US" sz="2800" dirty="0"/>
          </a:p>
          <a:p>
            <a:r>
              <a:rPr lang="en-US" sz="2800" dirty="0"/>
              <a:t>     </a:t>
            </a:r>
            <a:r>
              <a:rPr lang="en-US" sz="2800" dirty="0" err="1" smtClean="0"/>
              <a:t>i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i+1</a:t>
            </a:r>
            <a:endParaRPr lang="en-US" sz="2800" dirty="0"/>
          </a:p>
          <a:p>
            <a:r>
              <a:rPr lang="en-US" sz="2800" dirty="0"/>
              <a:t>OD </a:t>
            </a:r>
            <a:r>
              <a:rPr lang="en-US" sz="2800" dirty="0" smtClean="0"/>
              <a:t>(</a:t>
            </a:r>
            <a:r>
              <a:rPr lang="ru-RU" sz="2800" dirty="0" smtClean="0"/>
              <a:t> </a:t>
            </a:r>
            <a:r>
              <a:rPr lang="en-US" sz="2800" dirty="0" smtClean="0"/>
              <a:t>T[</a:t>
            </a:r>
            <a:r>
              <a:rPr lang="en-US" sz="2800" dirty="0" err="1" smtClean="0"/>
              <a:t>i</a:t>
            </a:r>
            <a:r>
              <a:rPr lang="en-US" sz="2800" dirty="0"/>
              <a:t>]=0 </a:t>
            </a:r>
            <a:r>
              <a:rPr lang="ru-RU" sz="2800" dirty="0"/>
              <a:t>или </a:t>
            </a:r>
            <a:r>
              <a:rPr lang="en-US" sz="2800" dirty="0" err="1"/>
              <a:t>i</a:t>
            </a:r>
            <a:r>
              <a:rPr lang="en-US" sz="2800" dirty="0"/>
              <a:t>=m)</a:t>
            </a:r>
            <a:endParaRPr lang="ru-RU" sz="2800" dirty="0"/>
          </a:p>
          <a:p>
            <a:r>
              <a:rPr lang="en-US" sz="2800" dirty="0"/>
              <a:t>r</a:t>
            </a:r>
            <a:r>
              <a:rPr lang="en-US" sz="2800" dirty="0" smtClean="0"/>
              <a:t>eturn NULL</a:t>
            </a:r>
            <a:endParaRPr lang="en-US" sz="2800" dirty="0"/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499992" y="1124744"/>
            <a:ext cx="0" cy="5400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632"/>
                <a:ext cx="8856984" cy="67413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Ранее рассматривался один из </a:t>
                </a:r>
                <a:r>
                  <a:rPr lang="ru-RU" sz="2400" u="sng" dirty="0" smtClean="0"/>
                  <a:t>способов такого отображения - </a:t>
                </a:r>
                <a:r>
                  <a:rPr lang="ru-RU" sz="2400" dirty="0" smtClean="0"/>
                  <a:t> </a:t>
                </a:r>
                <a:r>
                  <a:rPr lang="ru-RU" sz="2400" u="sng" dirty="0" smtClean="0"/>
                  <a:t>отсортированный массив</a:t>
                </a:r>
                <a:r>
                  <a:rPr lang="ru-RU" sz="2400" dirty="0" smtClean="0"/>
                  <a:t>. Во этом случае каждому ключу соответствует свой адрес в памяти.</a:t>
                </a:r>
              </a:p>
              <a:p>
                <a:pPr marL="0" indent="0">
                  <a:buNone/>
                </a:pPr>
                <a:r>
                  <a:rPr lang="ru-RU" sz="2400" b="1" dirty="0" smtClean="0"/>
                  <a:t>При хешировании</a:t>
                </a:r>
                <a:r>
                  <a:rPr lang="ru-RU" sz="2400" dirty="0" smtClean="0"/>
                  <a:t> рассмотрим задачу построения отображения  </a:t>
                </a:r>
                <a:r>
                  <a:rPr lang="en-US" sz="2400" b="1" dirty="0"/>
                  <a:t>K</a:t>
                </a:r>
                <a:r>
                  <a:rPr lang="ru-RU" sz="2400" b="1" dirty="0"/>
                  <a:t> </a:t>
                </a:r>
                <a:r>
                  <a:rPr lang="en-US" sz="2400" b="1" dirty="0"/>
                  <a:t>-&gt;</a:t>
                </a:r>
                <a:r>
                  <a:rPr lang="ru-RU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ru-RU" sz="2400" b="1" dirty="0" smtClean="0"/>
                  <a:t> </a:t>
                </a:r>
                <a:r>
                  <a:rPr lang="ru-RU" sz="2400" dirty="0" smtClean="0"/>
                  <a:t>при условии, что </a:t>
                </a:r>
                <a:r>
                  <a:rPr lang="ru-RU" sz="2400" b="1" dirty="0" smtClean="0"/>
                  <a:t>количество ключей существенно больше количества адресов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Будем обозначать это так: 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|K|</a:t>
                </a:r>
                <a:r>
                  <a:rPr lang="ru-RU" sz="2400" b="1" dirty="0" smtClean="0"/>
                  <a:t> </a:t>
                </a:r>
                <a:r>
                  <a:rPr lang="en-US" sz="2400" b="1" dirty="0" smtClean="0"/>
                  <a:t>&gt;&gt;</a:t>
                </a:r>
                <a:r>
                  <a:rPr lang="ru-RU" sz="2400" b="1" dirty="0" smtClean="0"/>
                  <a:t> </a:t>
                </a:r>
                <a:r>
                  <a:rPr lang="en-US" sz="2400" b="1" dirty="0" smtClean="0"/>
                  <a:t>|A|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b="1" u="sng" dirty="0" smtClean="0"/>
                  <a:t>Пример</a:t>
                </a:r>
                <a:r>
                  <a:rPr lang="ru-RU" sz="2400" dirty="0" smtClean="0"/>
                  <a:t>:  В аудитории </a:t>
                </a:r>
                <a:r>
                  <a:rPr lang="ru-RU" sz="2400" b="1" dirty="0" smtClean="0"/>
                  <a:t>100</a:t>
                </a:r>
                <a:r>
                  <a:rPr lang="ru-RU" sz="2400" dirty="0" smtClean="0"/>
                  <a:t> мест. Если в качестве ключей взять фамилии студентов длиной до </a:t>
                </a:r>
                <a:r>
                  <a:rPr lang="ru-RU" sz="2400" b="1" dirty="0" smtClean="0"/>
                  <a:t>15</a:t>
                </a:r>
                <a:r>
                  <a:rPr lang="ru-RU" sz="2400" dirty="0" smtClean="0"/>
                  <a:t> букв, то множество ключей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b="1" i="1" smtClean="0">
                            <a:latin typeface="Cambria Math"/>
                          </a:rPr>
                          <m:t>𝟑𝟑</m:t>
                        </m:r>
                      </m:e>
                      <m:sup>
                        <m:r>
                          <a:rPr lang="ru-RU" sz="2400" b="1" i="1" smtClean="0"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ru-RU" sz="2400" dirty="0" smtClean="0"/>
                  <a:t> нужно отобразить в </a:t>
                </a:r>
                <a:r>
                  <a:rPr lang="ru-RU" sz="2400" b="1" dirty="0" smtClean="0"/>
                  <a:t>100</a:t>
                </a:r>
                <a:r>
                  <a:rPr lang="ru-RU" sz="2400" dirty="0" smtClean="0"/>
                  <a:t> адресов.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400" b="1" u="sng" dirty="0" smtClean="0"/>
                  <a:t>Определение</a:t>
                </a:r>
                <a:r>
                  <a:rPr lang="ru-RU" sz="2400" dirty="0" smtClean="0"/>
                  <a:t>. Функция </a:t>
                </a:r>
                <a:r>
                  <a:rPr lang="en-US" sz="2400" b="1" dirty="0" smtClean="0"/>
                  <a:t>y=h(x)</a:t>
                </a:r>
                <a:r>
                  <a:rPr lang="ru-RU" sz="2400" dirty="0" smtClean="0"/>
                  <a:t>, определенная  на конечном множестве </a:t>
                </a:r>
                <a:r>
                  <a:rPr lang="ru-RU" sz="2400" b="1" dirty="0" smtClean="0"/>
                  <a:t>Х</a:t>
                </a:r>
                <a:r>
                  <a:rPr lang="ru-RU" sz="2400" dirty="0" smtClean="0"/>
                  <a:t>, называется </a:t>
                </a:r>
                <a:r>
                  <a:rPr lang="ru-RU" sz="2400" b="1" dirty="0" smtClean="0">
                    <a:solidFill>
                      <a:srgbClr val="FF0000"/>
                    </a:solidFill>
                  </a:rPr>
                  <a:t>хеш-функцией</a:t>
                </a:r>
                <a:r>
                  <a:rPr lang="ru-RU" sz="2400" dirty="0" smtClean="0"/>
                  <a:t>, если </a:t>
                </a:r>
                <a:r>
                  <a:rPr lang="en-US" sz="2400" b="1" dirty="0" smtClean="0"/>
                  <a:t>|X|&gt;&gt;|Y</a:t>
                </a:r>
                <a:r>
                  <a:rPr lang="en-US" sz="2400" dirty="0" smtClean="0"/>
                  <a:t>|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400" dirty="0" smtClean="0"/>
                  <a:t>Таким образом, хеш-функция допускает, что </a:t>
                </a:r>
                <a:r>
                  <a:rPr lang="ru-RU" sz="2400" u="sng" dirty="0" smtClean="0"/>
                  <a:t>нескольким ключам может соответствовать один адрес</a:t>
                </a:r>
                <a:r>
                  <a:rPr lang="ru-RU" sz="2400" dirty="0" smtClean="0"/>
                  <a:t>. Это функция класса </a:t>
                </a:r>
                <a:r>
                  <a:rPr lang="ru-RU" sz="2400" i="1" dirty="0" smtClean="0"/>
                  <a:t>«много значений - в одно значение</a:t>
                </a:r>
                <a:r>
                  <a:rPr lang="ru-RU" sz="2400" dirty="0" smtClean="0"/>
                  <a:t>».</a:t>
                </a:r>
              </a:p>
              <a:p>
                <a:pPr marL="0" indent="0">
                  <a:buNone/>
                </a:pPr>
                <a:r>
                  <a:rPr lang="ru-RU" sz="2400" b="1" dirty="0" smtClean="0"/>
                  <a:t>Пример</a:t>
                </a:r>
                <a:r>
                  <a:rPr lang="ru-RU" sz="2400" dirty="0" smtClean="0"/>
                  <a:t>: вычисление остатка от деления.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632"/>
                <a:ext cx="8856984" cy="6741368"/>
              </a:xfrm>
              <a:blipFill rotWithShape="1">
                <a:blip r:embed="rId2"/>
                <a:stretch>
                  <a:fillRect l="-1032"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</a:t>
                </a:r>
                <a:r>
                  <a:rPr lang="ru-RU" sz="2400" b="1" dirty="0" smtClean="0"/>
                  <a:t>быстрое вычисление </a:t>
                </a:r>
                <a:r>
                  <a:rPr lang="ru-RU" sz="2400" b="1" dirty="0" err="1" smtClean="0"/>
                  <a:t>хеш</a:t>
                </a:r>
                <a:r>
                  <a:rPr lang="ru-RU" sz="2400" b="1" dirty="0" smtClean="0"/>
                  <a:t>-адреса при квадратичных пробах</a:t>
                </a:r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=(</m:t>
                      </m:r>
                      <m:r>
                        <a:rPr lang="en-US" sz="28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b="0" i="0" smtClean="0">
                          <a:latin typeface="Cambria Math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2800" dirty="0"/>
                        <m:t>mod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m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ru-RU" sz="2400" u="sng" dirty="0" smtClean="0"/>
                  <a:t>При каждой пробе </a:t>
                </a:r>
                <a:r>
                  <a:rPr lang="ru-RU" sz="2400" dirty="0" smtClean="0"/>
                  <a:t>происходит </a:t>
                </a:r>
                <a:r>
                  <a:rPr lang="ru-RU" sz="2400" b="1" dirty="0" smtClean="0"/>
                  <a:t>одно умножение </a:t>
                </a:r>
                <a:r>
                  <a:rPr lang="ru-RU" sz="2400" dirty="0" smtClean="0"/>
                  <a:t>и </a:t>
                </a:r>
                <a:r>
                  <a:rPr lang="ru-RU" sz="2400" b="1" dirty="0" smtClean="0"/>
                  <a:t>одно деление</a:t>
                </a:r>
                <a:r>
                  <a:rPr lang="ru-RU" sz="2400" dirty="0" smtClean="0"/>
                  <a:t>. Заменим их на более </a:t>
                </a:r>
                <a:r>
                  <a:rPr lang="ru-RU" sz="2400" b="1" dirty="0" smtClean="0"/>
                  <a:t>быстрые операции сложения и вычитания</a:t>
                </a:r>
                <a:r>
                  <a:rPr lang="ru-RU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 smtClean="0"/>
                  <a:t>i</a:t>
                </a:r>
                <a:r>
                  <a:rPr lang="en-US" sz="2400" dirty="0" smtClean="0"/>
                  <a:t> = 1,2,3,…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+1</a:t>
                </a:r>
                <a:r>
                  <a:rPr lang="ru-RU" sz="2400" dirty="0" smtClean="0"/>
                  <a:t>       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+4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+1+3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+3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+9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+4+5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+5</a:t>
                </a:r>
                <a:r>
                  <a:rPr lang="en-US" sz="2400" dirty="0" smtClean="0"/>
                  <a:t>  </a:t>
                </a:r>
                <a:r>
                  <a:rPr lang="ru-RU" sz="2400" dirty="0" smtClean="0"/>
                  <a:t>                  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+16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+9+7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:r>
                  <a:rPr lang="en-US" sz="2400" dirty="0" smtClean="0"/>
                  <a:t>7 </a:t>
                </a:r>
                <a:r>
                  <a:rPr lang="ru-RU" sz="2400" dirty="0" smtClean="0"/>
                  <a:t>… 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 smtClean="0"/>
                  <a:t>Получаем рекуррентную формулу:</a:t>
                </a:r>
                <a:r>
                  <a:rPr lang="en-US" sz="2400" dirty="0" smtClean="0"/>
                  <a:t> 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</m:t>
                    </m:r>
                    <m:r>
                      <a:rPr lang="en-US" sz="2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:r>
                  <a:rPr lang="en-US" sz="2400" dirty="0"/>
                  <a:t>H</a:t>
                </a:r>
                <a:r>
                  <a:rPr lang="en-US" sz="2400" dirty="0" smtClean="0"/>
                  <a:t>(k)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= (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) mod m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+2 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От деления избавляемся вычитанием: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IF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&gt;</a:t>
                </a:r>
                <a:r>
                  <a:rPr lang="en-US" sz="2400" dirty="0" smtClean="0"/>
                  <a:t>m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)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400" dirty="0"/>
                      <m:t>m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m:rPr>
                        <m:nor/>
                      </m:rPr>
                      <a:rPr lang="ru-RU" sz="2400" b="0" i="0" dirty="0" smtClean="0"/>
                      <m:t> </m:t>
                    </m:r>
                    <m:r>
                      <m:rPr>
                        <m:nor/>
                      </m:rPr>
                      <a:rPr lang="en-US" sz="2400" b="0" i="0" dirty="0" smtClean="0"/>
                      <m:t>FI</m:t>
                    </m:r>
                  </m:oMath>
                </a14:m>
                <a:endParaRPr lang="ru-RU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t="-736" r="-68" b="-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4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34353"/>
              </p:ext>
            </p:extLst>
          </p:nvPr>
        </p:nvGraphicFramePr>
        <p:xfrm>
          <a:off x="1331640" y="260648"/>
          <a:ext cx="6095999" cy="797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9895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</a:t>
                      </a:r>
                      <a:endParaRPr lang="ru-RU" dirty="0"/>
                    </a:p>
                  </a:txBody>
                  <a:tcPr/>
                </a:tc>
              </a:tr>
              <a:tr h="39895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568401"/>
              </p:ext>
            </p:extLst>
          </p:nvPr>
        </p:nvGraphicFramePr>
        <p:xfrm>
          <a:off x="1331640" y="1268760"/>
          <a:ext cx="612067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Л</a:t>
                      </a:r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</a:t>
                      </a:r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</a:t>
                      </a:r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</a:t>
                      </a:r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М</a:t>
                      </a:r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Р</a:t>
                      </a:r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И</a:t>
                      </a:r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П</a:t>
                      </a:r>
                      <a:endParaRPr lang="ru-RU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51520" y="2204864"/>
            <a:ext cx="37444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H(</a:t>
            </a:r>
            <a:r>
              <a:rPr lang="en-US" sz="2400" b="1" u="sng" dirty="0"/>
              <a:t>k</a:t>
            </a:r>
            <a:r>
              <a:rPr lang="en-US" sz="2400" b="1" u="sng" dirty="0" smtClean="0"/>
              <a:t>)</a:t>
            </a:r>
            <a:r>
              <a:rPr lang="ru-RU" sz="2400" b="1" u="sng" dirty="0" smtClean="0"/>
              <a:t> </a:t>
            </a:r>
            <a:r>
              <a:rPr lang="en-US" sz="2400" b="1" u="sng" dirty="0" smtClean="0"/>
              <a:t>=</a:t>
            </a:r>
            <a:r>
              <a:rPr lang="ru-RU" sz="2400" b="1" u="sng" dirty="0" smtClean="0"/>
              <a:t> </a:t>
            </a:r>
            <a:r>
              <a:rPr lang="en-US" sz="2400" b="1" u="sng" dirty="0" smtClean="0"/>
              <a:t>ORD(k</a:t>
            </a:r>
            <a:r>
              <a:rPr lang="en-US" sz="2400" u="sng" dirty="0" smtClean="0"/>
              <a:t>)</a:t>
            </a:r>
            <a:r>
              <a:rPr lang="ru-RU" sz="2400" u="sng" dirty="0" smtClean="0"/>
              <a:t> </a:t>
            </a:r>
            <a:r>
              <a:rPr lang="en-US" sz="2400" u="sng" dirty="0" smtClean="0"/>
              <a:t>mod </a:t>
            </a:r>
            <a:r>
              <a:rPr lang="ru-RU" sz="2400" u="sng" dirty="0" smtClean="0"/>
              <a:t> </a:t>
            </a:r>
            <a:r>
              <a:rPr lang="en-US" sz="2400" u="sng" dirty="0" smtClean="0"/>
              <a:t>m</a:t>
            </a:r>
            <a:endParaRPr lang="ru-RU" sz="2400" u="sng" dirty="0" smtClean="0"/>
          </a:p>
          <a:p>
            <a:endParaRPr lang="ru-RU" sz="2400" dirty="0" smtClean="0"/>
          </a:p>
          <a:p>
            <a:r>
              <a:rPr lang="en-US" sz="2400" dirty="0" smtClean="0"/>
              <a:t>H(</a:t>
            </a:r>
            <a:r>
              <a:rPr lang="ru-RU" sz="2400" b="1" dirty="0" smtClean="0"/>
              <a:t>В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3 </a:t>
            </a:r>
            <a:r>
              <a:rPr lang="en-US" sz="2400" dirty="0" smtClean="0"/>
              <a:t>mod</a:t>
            </a:r>
            <a:r>
              <a:rPr lang="ru-RU" sz="2400" dirty="0" smtClean="0"/>
              <a:t> 11 = 3</a:t>
            </a:r>
          </a:p>
          <a:p>
            <a:r>
              <a:rPr lang="en-US" sz="2400" dirty="0" smtClean="0"/>
              <a:t>H(</a:t>
            </a:r>
            <a:r>
              <a:rPr lang="ru-RU" sz="2400" b="1" dirty="0" smtClean="0"/>
              <a:t>Л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12 </a:t>
            </a:r>
            <a:r>
              <a:rPr lang="en-US" sz="2400" dirty="0" smtClean="0"/>
              <a:t>mod</a:t>
            </a:r>
            <a:r>
              <a:rPr lang="ru-RU" sz="2400" dirty="0" smtClean="0"/>
              <a:t> 11 =  1</a:t>
            </a:r>
          </a:p>
          <a:p>
            <a:r>
              <a:rPr lang="en-US" sz="2400" dirty="0" smtClean="0"/>
              <a:t>H(</a:t>
            </a:r>
            <a:r>
              <a:rPr lang="ru-RU" sz="2400" b="1" dirty="0" smtClean="0"/>
              <a:t>А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1 </a:t>
            </a:r>
            <a:r>
              <a:rPr lang="en-US" sz="2400" dirty="0" smtClean="0"/>
              <a:t>mod</a:t>
            </a:r>
            <a:r>
              <a:rPr lang="ru-RU" sz="2400" dirty="0" smtClean="0"/>
              <a:t> 11 =1  </a:t>
            </a:r>
            <a:r>
              <a:rPr lang="ru-RU" sz="2400" dirty="0" err="1" smtClean="0"/>
              <a:t>колл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                  	1+1=2</a:t>
            </a:r>
          </a:p>
          <a:p>
            <a:r>
              <a:rPr lang="en-US" sz="2400" dirty="0" smtClean="0"/>
              <a:t>H(</a:t>
            </a:r>
            <a:r>
              <a:rPr lang="ru-RU" sz="2400" b="1" dirty="0" smtClean="0"/>
              <a:t>Д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5 </a:t>
            </a:r>
            <a:r>
              <a:rPr lang="en-US" sz="2400" dirty="0" smtClean="0"/>
              <a:t>mod</a:t>
            </a:r>
            <a:r>
              <a:rPr lang="ru-RU" sz="2400" dirty="0" smtClean="0"/>
              <a:t> 11 = 5 </a:t>
            </a:r>
          </a:p>
          <a:p>
            <a:r>
              <a:rPr lang="en-US" sz="2400" dirty="0" smtClean="0"/>
              <a:t>H(</a:t>
            </a:r>
            <a:r>
              <a:rPr lang="ru-RU" sz="2400" b="1" dirty="0" smtClean="0"/>
              <a:t>И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9 </a:t>
            </a:r>
            <a:r>
              <a:rPr lang="en-US" sz="2400" dirty="0" smtClean="0"/>
              <a:t>mod</a:t>
            </a:r>
            <a:r>
              <a:rPr lang="ru-RU" sz="2400" dirty="0" smtClean="0"/>
              <a:t> 11 = 9</a:t>
            </a:r>
          </a:p>
          <a:p>
            <a:r>
              <a:rPr lang="en-US" sz="2400" dirty="0" smtClean="0"/>
              <a:t>H(</a:t>
            </a:r>
            <a:r>
              <a:rPr lang="ru-RU" sz="2400" b="1" dirty="0" smtClean="0"/>
              <a:t>М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13 </a:t>
            </a:r>
            <a:r>
              <a:rPr lang="en-US" sz="2400" dirty="0" smtClean="0"/>
              <a:t>mod</a:t>
            </a:r>
            <a:r>
              <a:rPr lang="ru-RU" sz="2400" dirty="0" smtClean="0"/>
              <a:t> 11 = 2  </a:t>
            </a:r>
            <a:r>
              <a:rPr lang="ru-RU" sz="2400" dirty="0" err="1" smtClean="0"/>
              <a:t>колл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                           2+1=3</a:t>
            </a:r>
          </a:p>
          <a:p>
            <a:r>
              <a:rPr lang="ru-RU" sz="2400" dirty="0" smtClean="0"/>
              <a:t>                            3+3=6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95936" y="2060848"/>
            <a:ext cx="49685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H(</a:t>
            </a:r>
            <a:r>
              <a:rPr lang="ru-RU" sz="2000" b="1" dirty="0"/>
              <a:t>Р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en-US" sz="2000" dirty="0" smtClean="0"/>
              <a:t>=</a:t>
            </a:r>
            <a:r>
              <a:rPr lang="ru-RU" sz="2000" dirty="0" smtClean="0"/>
              <a:t> 17 </a:t>
            </a:r>
            <a:r>
              <a:rPr lang="en-US" sz="2000" dirty="0" smtClean="0"/>
              <a:t>mod</a:t>
            </a:r>
            <a:r>
              <a:rPr lang="ru-RU" sz="2000" dirty="0" smtClean="0"/>
              <a:t> 11 = 6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                      6+1=7</a:t>
            </a:r>
            <a:endParaRPr lang="ru-RU" sz="2000" dirty="0"/>
          </a:p>
          <a:p>
            <a:r>
              <a:rPr lang="en-US" sz="2000" dirty="0"/>
              <a:t>H(</a:t>
            </a:r>
            <a:r>
              <a:rPr lang="ru-RU" sz="2000" b="1" dirty="0"/>
              <a:t>П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en-US" sz="2000" dirty="0" smtClean="0"/>
              <a:t>=</a:t>
            </a:r>
            <a:r>
              <a:rPr lang="ru-RU" sz="2000" dirty="0" smtClean="0"/>
              <a:t> 16 </a:t>
            </a:r>
            <a:r>
              <a:rPr lang="en-US" sz="2000" dirty="0" smtClean="0"/>
              <a:t>mod</a:t>
            </a:r>
            <a:r>
              <a:rPr lang="ru-RU" sz="2000" dirty="0" smtClean="0"/>
              <a:t> 11 = 5  коллизия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                    5+1 = 6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                    6+3 = 9</a:t>
            </a:r>
            <a:endParaRPr lang="ru-RU" sz="2000" dirty="0"/>
          </a:p>
          <a:p>
            <a:r>
              <a:rPr lang="ru-RU" sz="2000" dirty="0"/>
              <a:t>               </a:t>
            </a:r>
            <a:r>
              <a:rPr lang="ru-RU" sz="2000" dirty="0" smtClean="0"/>
              <a:t>         </a:t>
            </a:r>
            <a:r>
              <a:rPr lang="ru-RU" sz="2000" dirty="0"/>
              <a:t>(9+5</a:t>
            </a:r>
            <a:r>
              <a:rPr lang="ru-RU" sz="2000" dirty="0" smtClean="0"/>
              <a:t>)-11 = 3</a:t>
            </a:r>
            <a:endParaRPr lang="ru-RU" sz="2000" dirty="0"/>
          </a:p>
          <a:p>
            <a:r>
              <a:rPr lang="ru-RU" sz="2000" dirty="0"/>
              <a:t>                    </a:t>
            </a:r>
            <a:r>
              <a:rPr lang="ru-RU" sz="2000" dirty="0" smtClean="0"/>
              <a:t>    3+7 = 10</a:t>
            </a:r>
            <a:endParaRPr lang="ru-RU" sz="2000" dirty="0"/>
          </a:p>
          <a:p>
            <a:r>
              <a:rPr lang="en-US" sz="2000" dirty="0"/>
              <a:t>H(</a:t>
            </a:r>
            <a:r>
              <a:rPr lang="ru-RU" sz="2000" b="1" dirty="0"/>
              <a:t>У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en-US" sz="2000" dirty="0" smtClean="0"/>
              <a:t>=</a:t>
            </a:r>
            <a:r>
              <a:rPr lang="ru-RU" sz="2000" dirty="0" smtClean="0"/>
              <a:t> 20 </a:t>
            </a:r>
            <a:r>
              <a:rPr lang="en-US" sz="2000" dirty="0" smtClean="0"/>
              <a:t>mod</a:t>
            </a:r>
            <a:r>
              <a:rPr lang="ru-RU" sz="2000" dirty="0" smtClean="0"/>
              <a:t> 11 = 9  коллизия</a:t>
            </a:r>
            <a:endParaRPr lang="ru-RU" sz="2000" dirty="0"/>
          </a:p>
          <a:p>
            <a:r>
              <a:rPr lang="ru-RU" sz="2000" dirty="0"/>
              <a:t>                    </a:t>
            </a:r>
            <a:r>
              <a:rPr lang="ru-RU" sz="2000" dirty="0" smtClean="0"/>
              <a:t>     9+1=10</a:t>
            </a:r>
            <a:endParaRPr lang="ru-RU" sz="2000" dirty="0"/>
          </a:p>
          <a:p>
            <a:r>
              <a:rPr lang="ru-RU" sz="2000" dirty="0"/>
              <a:t>                     </a:t>
            </a:r>
            <a:r>
              <a:rPr lang="ru-RU" sz="2000" dirty="0" smtClean="0"/>
              <a:t>   (10+3)-11=2</a:t>
            </a:r>
            <a:endParaRPr lang="ru-RU" sz="2000" dirty="0"/>
          </a:p>
          <a:p>
            <a:r>
              <a:rPr lang="ru-RU" sz="2000" dirty="0"/>
              <a:t>        </a:t>
            </a:r>
            <a:r>
              <a:rPr lang="ru-RU" sz="2000" dirty="0" smtClean="0"/>
              <a:t>                 2+5 = 7</a:t>
            </a:r>
            <a:endParaRPr lang="ru-RU" sz="2000" dirty="0"/>
          </a:p>
          <a:p>
            <a:r>
              <a:rPr lang="ru-RU" sz="2000" dirty="0"/>
              <a:t>                     </a:t>
            </a:r>
            <a:r>
              <a:rPr lang="ru-RU" sz="2000" dirty="0" smtClean="0"/>
              <a:t>   (7+7)-11 = 3</a:t>
            </a:r>
            <a:endParaRPr lang="ru-RU" sz="2000" dirty="0"/>
          </a:p>
          <a:p>
            <a:r>
              <a:rPr lang="ru-RU" sz="2000" dirty="0"/>
              <a:t>                     </a:t>
            </a:r>
            <a:r>
              <a:rPr lang="ru-RU" sz="2000" dirty="0" smtClean="0"/>
              <a:t>   (3+9)-11 = 1</a:t>
            </a:r>
            <a:endParaRPr lang="ru-RU" sz="2000" dirty="0"/>
          </a:p>
          <a:p>
            <a:r>
              <a:rPr lang="ru-RU" sz="2000" dirty="0"/>
              <a:t>                     </a:t>
            </a:r>
            <a:r>
              <a:rPr lang="ru-RU" sz="2000" dirty="0" smtClean="0"/>
              <a:t>  (1+11)-11 = 1 – переполнение </a:t>
            </a:r>
          </a:p>
          <a:p>
            <a:r>
              <a:rPr lang="ru-RU" sz="2000" dirty="0" smtClean="0"/>
              <a:t>                                                   таблицы (</a:t>
            </a:r>
            <a:r>
              <a:rPr lang="en-US" sz="2000" dirty="0" smtClean="0"/>
              <a:t>d&gt;m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66256" y="1700808"/>
            <a:ext cx="373496" cy="27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470312" y="1679576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111984" y="1700064"/>
            <a:ext cx="3960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302926" y="1708572"/>
            <a:ext cx="2520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844870" y="1676228"/>
            <a:ext cx="2520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436096" y="1700808"/>
            <a:ext cx="2520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480212" y="1693528"/>
            <a:ext cx="2520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020272" y="1700808"/>
            <a:ext cx="2520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632"/>
                <a:ext cx="8856984" cy="65527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b="1" u="sng" dirty="0" smtClean="0"/>
                  <a:t>Определение</a:t>
                </a:r>
                <a:r>
                  <a:rPr lang="ru-RU" sz="2800" dirty="0" smtClean="0"/>
                  <a:t>.  </a:t>
                </a:r>
                <a:r>
                  <a:rPr lang="ru-RU" sz="2800" b="1" dirty="0" smtClean="0">
                    <a:solidFill>
                      <a:srgbClr val="FF0000"/>
                    </a:solidFill>
                  </a:rPr>
                  <a:t>Хеширование</a:t>
                </a:r>
                <a:r>
                  <a:rPr lang="ru-RU" sz="2800" dirty="0" smtClean="0"/>
                  <a:t> – эффективный способ представления данных для осуществления быстрого поиска по ключу. </a:t>
                </a:r>
                <a:endParaRPr lang="en-US" sz="2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 smtClean="0"/>
                  <a:t>При этом </a:t>
                </a:r>
                <a:r>
                  <a:rPr lang="ru-RU" sz="2800" u="sng" dirty="0" smtClean="0"/>
                  <a:t>над ключом К </a:t>
                </a:r>
                <a:r>
                  <a:rPr lang="ru-RU" sz="2800" dirty="0" smtClean="0"/>
                  <a:t>производятся некоторые </a:t>
                </a:r>
                <a:r>
                  <a:rPr lang="ru-RU" sz="2800" u="sng" dirty="0" smtClean="0"/>
                  <a:t>арифметические действия </a:t>
                </a:r>
                <a:r>
                  <a:rPr lang="ru-RU" sz="2800" dirty="0" smtClean="0"/>
                  <a:t>и  вычисляется  значение  хеш-функции </a:t>
                </a:r>
                <a:r>
                  <a:rPr lang="en-US" sz="2800" b="1" dirty="0" smtClean="0"/>
                  <a:t>Y=H(K)</a:t>
                </a:r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 smtClean="0"/>
                  <a:t>Это значение указывает </a:t>
                </a:r>
                <a:r>
                  <a:rPr lang="ru-RU" sz="2800" b="1" dirty="0" smtClean="0"/>
                  <a:t>адрес </a:t>
                </a:r>
                <a:r>
                  <a:rPr lang="en-US" sz="2800" b="1" dirty="0"/>
                  <a:t>(</a:t>
                </a:r>
                <a:r>
                  <a:rPr lang="ru-RU" sz="2800" b="1" dirty="0" smtClean="0"/>
                  <a:t>индекс</a:t>
                </a:r>
                <a:r>
                  <a:rPr lang="en-US" sz="2800" b="1" dirty="0" smtClean="0"/>
                  <a:t>) </a:t>
                </a:r>
                <a:r>
                  <a:rPr lang="ru-RU" sz="2800" b="1" dirty="0" smtClean="0"/>
                  <a:t>в хеш-таблице</a:t>
                </a:r>
                <a:r>
                  <a:rPr lang="ru-RU" sz="2800" dirty="0" smtClean="0"/>
                  <a:t>, где хранится </a:t>
                </a:r>
                <a:r>
                  <a:rPr lang="ru-RU" sz="2800" u="sng" dirty="0" smtClean="0"/>
                  <a:t>ключ и связанная с ним информация</a:t>
                </a:r>
                <a:r>
                  <a:rPr lang="ru-RU" sz="2800" dirty="0" smtClean="0"/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800" u="sng" dirty="0" smtClean="0"/>
                  <a:t>Найдутся</a:t>
                </a:r>
                <a:r>
                  <a:rPr lang="ru-RU" sz="2800" dirty="0" smtClean="0"/>
                  <a:t> ключи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800" b="1" dirty="0" smtClean="0"/>
                  <a:t> </a:t>
                </a:r>
                <a:r>
                  <a:rPr lang="ru-RU" sz="28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sz="2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800" b="1" dirty="0"/>
                  <a:t> </a:t>
                </a:r>
                <a:r>
                  <a:rPr lang="ru-RU" sz="2800" b="1" dirty="0" smtClean="0"/>
                  <a:t>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sz="28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sz="2800" dirty="0" smtClean="0"/>
                  <a:t>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sz="2800" dirty="0" smtClean="0"/>
                  <a:t>для которых </a:t>
                </a:r>
                <a:r>
                  <a:rPr lang="ru-RU" sz="2800" b="1" dirty="0" smtClean="0"/>
                  <a:t>Н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800" b="1" dirty="0"/>
                  <a:t> </a:t>
                </a:r>
                <a:r>
                  <a:rPr lang="en-US" sz="2800" b="1" dirty="0" smtClean="0"/>
                  <a:t>)</a:t>
                </a:r>
                <a:r>
                  <a:rPr lang="ru-RU" sz="2800" b="1" dirty="0" smtClean="0"/>
                  <a:t> </a:t>
                </a:r>
                <a:r>
                  <a:rPr lang="en-US" sz="2800" b="1" dirty="0" smtClean="0"/>
                  <a:t>=</a:t>
                </a:r>
                <a:r>
                  <a:rPr lang="ru-RU" sz="2800" b="1" dirty="0" smtClean="0"/>
                  <a:t> </a:t>
                </a:r>
                <a:r>
                  <a:rPr lang="en-US" sz="2800" b="1" dirty="0" smtClean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latin typeface="Cambria Math"/>
                              </a:rPr>
                              <m:t>𝐊</m:t>
                            </m:r>
                          </m:e>
                          <m:sub>
                            <m:r>
                              <a:rPr lang="en-US" sz="2800" b="1" i="0" smtClean="0">
                                <a:latin typeface="Cambria Math"/>
                              </a:rPr>
                              <m:t>𝐣</m:t>
                            </m:r>
                          </m:sub>
                        </m:sSub>
                      </m:e>
                    </m:d>
                    <m:r>
                      <a:rPr lang="ru-RU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800" b="0" dirty="0" smtClean="0"/>
              </a:p>
              <a:p>
                <a:pPr marL="0" indent="0">
                  <a:buNone/>
                </a:pPr>
                <a:r>
                  <a:rPr lang="ru-RU" sz="2800" b="1" u="sng" dirty="0" smtClean="0"/>
                  <a:t>Определение</a:t>
                </a:r>
                <a:r>
                  <a:rPr lang="ru-RU" sz="2800" dirty="0" smtClean="0"/>
                  <a:t> . Ситуация, когда несколько ключей отображаются в один адрес, называется </a:t>
                </a:r>
                <a:r>
                  <a:rPr lang="ru-RU" sz="2800" b="1" dirty="0" smtClean="0">
                    <a:solidFill>
                      <a:srgbClr val="FF0000"/>
                    </a:solidFill>
                  </a:rPr>
                  <a:t>коллизией </a:t>
                </a:r>
                <a:r>
                  <a:rPr lang="ru-RU" sz="2800" dirty="0" smtClean="0"/>
                  <a:t>(конфликтом).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632"/>
                <a:ext cx="8856984" cy="6552728"/>
              </a:xfrm>
              <a:blipFill rotWithShape="1">
                <a:blip r:embed="rId2"/>
                <a:stretch>
                  <a:fillRect l="-1376" t="-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Если данные </a:t>
            </a:r>
            <a:r>
              <a:rPr lang="ru-RU" sz="2800" dirty="0" smtClean="0"/>
              <a:t>организованы </a:t>
            </a:r>
            <a:r>
              <a:rPr lang="ru-RU" sz="2800" u="sng" dirty="0" smtClean="0"/>
              <a:t>как обычный массив</a:t>
            </a:r>
            <a:r>
              <a:rPr lang="ru-RU" sz="2800" dirty="0" smtClean="0"/>
              <a:t>,  то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/>
              <a:t>H</a:t>
            </a:r>
            <a:r>
              <a:rPr lang="ru-RU" sz="2800" dirty="0" smtClean="0"/>
              <a:t> - отображение </a:t>
            </a:r>
            <a:r>
              <a:rPr lang="ru-RU" sz="2800" dirty="0"/>
              <a:t>ключей в </a:t>
            </a:r>
            <a:r>
              <a:rPr lang="ru-RU" sz="2800" u="sng" dirty="0"/>
              <a:t>индексы массива</a:t>
            </a:r>
            <a:r>
              <a:rPr lang="ru-RU" sz="2800" dirty="0" smtClean="0"/>
              <a:t>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/>
              <a:t>Тогда </a:t>
            </a:r>
            <a:r>
              <a:rPr lang="ru-RU" sz="2800" b="1" dirty="0" smtClean="0"/>
              <a:t>основная идея поиска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ru-RU" sz="2800" dirty="0" smtClean="0"/>
              <a:t>1)  Дан </a:t>
            </a:r>
            <a:r>
              <a:rPr lang="ru-RU" sz="2800" b="1" dirty="0" smtClean="0"/>
              <a:t>ключ </a:t>
            </a:r>
            <a:r>
              <a:rPr lang="en-US" sz="2800" b="1" dirty="0" smtClean="0"/>
              <a:t>K</a:t>
            </a:r>
            <a:r>
              <a:rPr lang="ru-RU" sz="2800" dirty="0" smtClean="0"/>
              <a:t> , вычисляем  </a:t>
            </a:r>
            <a:r>
              <a:rPr lang="ru-RU" sz="2800" b="1" dirty="0" smtClean="0"/>
              <a:t>индекс  </a:t>
            </a:r>
            <a:r>
              <a:rPr lang="en-US" sz="2800" b="1" dirty="0" smtClean="0"/>
              <a:t>h =</a:t>
            </a:r>
            <a:r>
              <a:rPr lang="ru-RU" sz="2800" b="1" dirty="0" smtClean="0"/>
              <a:t> </a:t>
            </a:r>
            <a:r>
              <a:rPr lang="en-US" sz="2800" b="1" dirty="0" smtClean="0"/>
              <a:t>H(K)</a:t>
            </a:r>
            <a:r>
              <a:rPr lang="ru-RU" sz="2800" dirty="0" smtClean="0"/>
              <a:t>;</a:t>
            </a:r>
          </a:p>
          <a:p>
            <a:pPr marL="0" indent="0">
              <a:buNone/>
            </a:pPr>
            <a:r>
              <a:rPr lang="ru-RU" sz="2800" dirty="0" smtClean="0"/>
              <a:t>2)  Проверяем,  </a:t>
            </a:r>
            <a:r>
              <a:rPr lang="ru-RU" sz="2800" u="sng" dirty="0" smtClean="0"/>
              <a:t>действительно ли</a:t>
            </a:r>
            <a:r>
              <a:rPr lang="ru-RU" sz="2800" dirty="0" smtClean="0"/>
              <a:t> этот индекс  </a:t>
            </a:r>
            <a:r>
              <a:rPr lang="en-US" sz="2800" dirty="0" smtClean="0"/>
              <a:t>h </a:t>
            </a:r>
            <a:r>
              <a:rPr lang="ru-RU" sz="2800" dirty="0" smtClean="0"/>
              <a:t>определяет в хеш-таблице </a:t>
            </a:r>
            <a:r>
              <a:rPr lang="en-US" sz="2800" dirty="0" smtClean="0"/>
              <a:t>T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ru-RU" sz="2800" u="sng" dirty="0" smtClean="0"/>
              <a:t>элемент с ключом</a:t>
            </a:r>
            <a:r>
              <a:rPr lang="en-US" sz="2800" u="sng" dirty="0" smtClean="0"/>
              <a:t> K</a:t>
            </a:r>
            <a:r>
              <a:rPr lang="ru-RU" sz="2800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т.е. верно ли соотношение </a:t>
            </a:r>
            <a:r>
              <a:rPr lang="en-US" sz="2800" dirty="0" smtClean="0"/>
              <a:t> </a:t>
            </a:r>
            <a:r>
              <a:rPr lang="ru-RU" sz="2800" b="1" dirty="0" smtClean="0"/>
              <a:t>Т</a:t>
            </a:r>
            <a:r>
              <a:rPr lang="en-US" sz="2800" b="1" dirty="0" smtClean="0"/>
              <a:t>[</a:t>
            </a:r>
            <a:r>
              <a:rPr lang="ru-RU" sz="2800" b="1" dirty="0" smtClean="0"/>
              <a:t> </a:t>
            </a:r>
            <a:r>
              <a:rPr lang="en-US" sz="2800" b="1" dirty="0" smtClean="0"/>
              <a:t>H(k)</a:t>
            </a:r>
            <a:r>
              <a:rPr lang="ru-RU" sz="2800" b="1" dirty="0" smtClean="0"/>
              <a:t> </a:t>
            </a:r>
            <a:r>
              <a:rPr lang="en-US" sz="2800" b="1" dirty="0" smtClean="0"/>
              <a:t>]</a:t>
            </a:r>
            <a:r>
              <a:rPr lang="ru-RU" sz="2800" b="1" dirty="0" smtClean="0"/>
              <a:t>. </a:t>
            </a:r>
            <a:r>
              <a:rPr lang="en-US" sz="2800" b="1" dirty="0" smtClean="0"/>
              <a:t>data</a:t>
            </a:r>
            <a:r>
              <a:rPr lang="ru-RU" sz="2800" b="1" dirty="0" smtClean="0"/>
              <a:t> </a:t>
            </a:r>
            <a:r>
              <a:rPr lang="en-US" sz="2800" b="1" dirty="0" smtClean="0"/>
              <a:t>=</a:t>
            </a:r>
            <a:r>
              <a:rPr lang="ru-RU" sz="2800" b="1" dirty="0" smtClean="0"/>
              <a:t> </a:t>
            </a:r>
            <a:r>
              <a:rPr lang="en-US" sz="2800" b="1" dirty="0" smtClean="0"/>
              <a:t>k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/>
              <a:t>Если равенство верно – элемент найден.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Если равенство неверно – возникла коллизия,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нужно её разрешить.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 smtClean="0"/>
              <a:t>При хешировании возникают две задачи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ru-RU" sz="2800" dirty="0" smtClean="0"/>
              <a:t>1)  Какого вида </a:t>
            </a:r>
            <a:r>
              <a:rPr lang="ru-RU" sz="2800" u="sng" dirty="0" smtClean="0"/>
              <a:t>хеш-функцию</a:t>
            </a:r>
            <a:r>
              <a:rPr lang="ru-RU" sz="2800" dirty="0" smtClean="0"/>
              <a:t> нужно использовать?</a:t>
            </a:r>
          </a:p>
          <a:p>
            <a:pPr marL="0" indent="0">
              <a:buNone/>
            </a:pPr>
            <a:r>
              <a:rPr lang="ru-RU" sz="2800" dirty="0" smtClean="0"/>
              <a:t>2)  Что делать в случае </a:t>
            </a:r>
            <a:r>
              <a:rPr lang="ru-RU" sz="2800" u="sng" dirty="0" smtClean="0"/>
              <a:t>коллизии</a:t>
            </a:r>
            <a:r>
              <a:rPr lang="ru-RU" sz="2800" dirty="0" smtClean="0"/>
              <a:t> (конфликта)?</a:t>
            </a:r>
          </a:p>
        </p:txBody>
      </p:sp>
    </p:spTree>
    <p:extLst>
      <p:ext uri="{BB962C8B-B14F-4D97-AF65-F5344CB8AC3E}">
        <p14:creationId xmlns:p14="http://schemas.microsoft.com/office/powerpoint/2010/main" val="4235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 </a:t>
            </a:r>
            <a:r>
              <a:rPr lang="ru-RU" sz="2800" b="1" dirty="0" smtClean="0"/>
              <a:t>  Хорошая  хеш-функция  </a:t>
            </a:r>
            <a:r>
              <a:rPr lang="ru-RU" sz="2800" dirty="0" smtClean="0"/>
              <a:t>должна  </a:t>
            </a:r>
            <a:r>
              <a:rPr lang="ru-RU" sz="2800" u="sng" dirty="0" smtClean="0"/>
              <a:t>удовлетворять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u="sng" dirty="0" smtClean="0"/>
              <a:t>двум условиям</a:t>
            </a:r>
            <a:r>
              <a:rPr lang="ru-RU" sz="28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1) </a:t>
            </a:r>
            <a:r>
              <a:rPr lang="ru-RU" sz="2800" u="sng" dirty="0" smtClean="0"/>
              <a:t>вычисление  хеш-функции</a:t>
            </a:r>
            <a:r>
              <a:rPr lang="ru-RU" sz="2800" dirty="0" smtClean="0"/>
              <a:t> должно быть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 smtClean="0"/>
              <a:t>очень быстрым</a:t>
            </a:r>
            <a:r>
              <a:rPr lang="ru-RU" sz="2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2) хеш-функция должна </a:t>
            </a:r>
            <a:r>
              <a:rPr lang="ru-RU" sz="2800" b="1" dirty="0" smtClean="0"/>
              <a:t>минимизировать количество коллизий</a:t>
            </a:r>
            <a:r>
              <a:rPr lang="ru-RU" sz="2800" dirty="0" smtClean="0"/>
              <a:t>,  т.е. как можно </a:t>
            </a:r>
            <a:r>
              <a:rPr lang="ru-RU" sz="2800" u="sng" dirty="0" smtClean="0"/>
              <a:t>равномернее распределять ключи</a:t>
            </a:r>
            <a:r>
              <a:rPr lang="ru-RU" sz="2800" dirty="0" smtClean="0"/>
              <a:t> по всему диапазону индекса.</a:t>
            </a:r>
          </a:p>
          <a:p>
            <a:pPr marL="0" indent="0">
              <a:buNone/>
            </a:pPr>
            <a:r>
              <a:rPr lang="ru-RU" sz="2800" b="1" dirty="0" smtClean="0"/>
              <a:t>   Для разрешения коллизии </a:t>
            </a:r>
            <a:r>
              <a:rPr lang="ru-RU" sz="2800" dirty="0" smtClean="0"/>
              <a:t>нужно использовать </a:t>
            </a:r>
            <a:r>
              <a:rPr lang="ru-RU" sz="2800" u="sng" dirty="0" smtClean="0"/>
              <a:t>какой-либо метод</a:t>
            </a:r>
            <a:r>
              <a:rPr lang="ru-RU" sz="2800" dirty="0" smtClean="0"/>
              <a:t>, указывающий </a:t>
            </a:r>
            <a:r>
              <a:rPr lang="ru-RU" sz="2800" u="sng" dirty="0" smtClean="0"/>
              <a:t>альтернативное положение</a:t>
            </a:r>
            <a:r>
              <a:rPr lang="ru-RU" sz="2800" dirty="0" smtClean="0"/>
              <a:t> искомого элемента.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(Если элемента нет в ячейке</a:t>
            </a:r>
            <a:r>
              <a:rPr lang="en-US" sz="2800" b="1" dirty="0"/>
              <a:t> </a:t>
            </a:r>
            <a:r>
              <a:rPr lang="en-US" sz="2800" b="1" dirty="0" smtClean="0"/>
              <a:t>h</a:t>
            </a:r>
            <a:r>
              <a:rPr lang="ru-RU" sz="2800" dirty="0" smtClean="0"/>
              <a:t>, искать в ячейке</a:t>
            </a:r>
            <a:r>
              <a:rPr lang="ru-RU" sz="2800" b="1" dirty="0" smtClean="0"/>
              <a:t> </a:t>
            </a:r>
            <a:r>
              <a:rPr lang="en-US" sz="2800" b="1" dirty="0" smtClean="0"/>
              <a:t>h</a:t>
            </a:r>
            <a:r>
              <a:rPr lang="ru-RU" sz="2800" b="1" baseline="-25000" dirty="0" smtClean="0"/>
              <a:t>1</a:t>
            </a:r>
            <a:r>
              <a:rPr lang="ru-RU" sz="2800" dirty="0" smtClean="0"/>
              <a:t>, если и там нет, то искать в ячейке </a:t>
            </a:r>
            <a:r>
              <a:rPr lang="en-US" sz="2800" b="1" dirty="0" smtClean="0"/>
              <a:t>h</a:t>
            </a:r>
            <a:r>
              <a:rPr lang="ru-RU" sz="2800" b="1" baseline="-25000" dirty="0" smtClean="0"/>
              <a:t>2</a:t>
            </a:r>
            <a:r>
              <a:rPr lang="en-US" sz="2800" b="1" dirty="0" smtClean="0"/>
              <a:t> </a:t>
            </a:r>
            <a:r>
              <a:rPr lang="ru-RU" sz="2800" dirty="0" smtClean="0"/>
              <a:t>и т.д.)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</a:t>
            </a:r>
            <a:r>
              <a:rPr lang="ru-RU" sz="2800" u="sng" dirty="0" smtClean="0"/>
              <a:t>Выбор хеш-функции</a:t>
            </a:r>
            <a:r>
              <a:rPr lang="ru-RU" sz="2800" dirty="0" smtClean="0"/>
              <a:t> и </a:t>
            </a:r>
            <a:r>
              <a:rPr lang="ru-RU" sz="2800" u="sng" dirty="0" smtClean="0"/>
              <a:t>выбор метода разрешения коллизий</a:t>
            </a:r>
            <a:r>
              <a:rPr lang="ru-RU" sz="2800" dirty="0" smtClean="0"/>
              <a:t> – </a:t>
            </a:r>
            <a:r>
              <a:rPr lang="ru-RU" sz="2800" b="1" dirty="0" smtClean="0"/>
              <a:t>два независимых, самостоятельных  решения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+mn-lt"/>
              </a:rPr>
              <a:t>Выбор хеш-функции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ru-RU" sz="2800" dirty="0" smtClean="0"/>
              <a:t>Функции, </a:t>
            </a:r>
            <a:r>
              <a:rPr lang="ru-RU" sz="2800" u="sng" dirty="0" smtClean="0"/>
              <a:t>дающие неповторяющиеся значения</a:t>
            </a:r>
            <a:r>
              <a:rPr lang="ru-RU" sz="2800" dirty="0" smtClean="0"/>
              <a:t>, достаточно редки даже в случае большой таблицы.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i="1" dirty="0" smtClean="0"/>
              <a:t>  </a:t>
            </a:r>
            <a:r>
              <a:rPr lang="ru-RU" sz="2800" b="1" u="sng" dirty="0" smtClean="0"/>
              <a:t>Пример</a:t>
            </a:r>
            <a:r>
              <a:rPr lang="ru-RU" sz="2800" dirty="0" smtClean="0"/>
              <a:t>: Знаменитый </a:t>
            </a:r>
            <a:r>
              <a:rPr lang="ru-RU" sz="2800" b="1" dirty="0" smtClean="0"/>
              <a:t>парадокс дней рождения </a:t>
            </a:r>
            <a:r>
              <a:rPr lang="ru-RU" sz="2800" dirty="0" smtClean="0"/>
              <a:t>утверждает: </a:t>
            </a:r>
          </a:p>
          <a:p>
            <a:pPr marL="0" indent="0">
              <a:buNone/>
            </a:pPr>
            <a:r>
              <a:rPr lang="ru-RU" sz="2800" dirty="0" smtClean="0"/>
              <a:t>Если в комнате присутствует </a:t>
            </a:r>
            <a:r>
              <a:rPr lang="ru-RU" sz="2800" b="1" dirty="0" smtClean="0"/>
              <a:t>не менее 23 человек</a:t>
            </a:r>
            <a:r>
              <a:rPr lang="ru-RU" sz="2800" dirty="0" smtClean="0"/>
              <a:t>, то имеется </a:t>
            </a:r>
            <a:r>
              <a:rPr lang="ru-RU" sz="2800" u="sng" dirty="0" smtClean="0"/>
              <a:t>хороший шанс</a:t>
            </a:r>
            <a:r>
              <a:rPr lang="ru-RU" sz="2800" dirty="0" smtClean="0"/>
              <a:t>, что у </a:t>
            </a:r>
            <a:r>
              <a:rPr lang="ru-RU" sz="2800" b="1" dirty="0" smtClean="0"/>
              <a:t>двух</a:t>
            </a:r>
            <a:r>
              <a:rPr lang="ru-RU" sz="2800" dirty="0" smtClean="0"/>
              <a:t> из них </a:t>
            </a:r>
            <a:r>
              <a:rPr lang="ru-RU" sz="2800" u="sng" dirty="0" smtClean="0"/>
              <a:t>совпадет день рождения</a:t>
            </a:r>
            <a:r>
              <a:rPr lang="ru-RU" sz="2800" dirty="0" smtClean="0"/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/>
              <a:t> То есть, если отобразить </a:t>
            </a:r>
            <a:r>
              <a:rPr lang="ru-RU" sz="2800" b="1" dirty="0" smtClean="0"/>
              <a:t>23 ключа </a:t>
            </a:r>
            <a:r>
              <a:rPr lang="ru-RU" sz="2800" dirty="0" smtClean="0"/>
              <a:t>в таблицу из </a:t>
            </a:r>
            <a:r>
              <a:rPr lang="ru-RU" sz="2800" b="1" dirty="0" smtClean="0"/>
              <a:t>365 элементов</a:t>
            </a:r>
            <a:r>
              <a:rPr lang="ru-RU" sz="2800" dirty="0" smtClean="0"/>
              <a:t>, то с вероятностью </a:t>
            </a:r>
            <a:r>
              <a:rPr lang="ru-RU" sz="2800" b="1" dirty="0" smtClean="0"/>
              <a:t>0,49</a:t>
            </a:r>
            <a:r>
              <a:rPr lang="ru-RU" sz="2800" dirty="0" smtClean="0"/>
              <a:t>  все ключи </a:t>
            </a:r>
            <a:r>
              <a:rPr lang="ru-RU" sz="2800" u="sng" dirty="0" smtClean="0"/>
              <a:t>попадут в разные места</a:t>
            </a:r>
            <a:r>
              <a:rPr lang="ru-RU" sz="2800" dirty="0" smtClean="0"/>
              <a:t>. </a:t>
            </a:r>
          </a:p>
          <a:p>
            <a:pPr marL="0" indent="0">
              <a:buNone/>
            </a:pPr>
            <a:r>
              <a:rPr lang="ru-RU" sz="2800" dirty="0" smtClean="0"/>
              <a:t>С вероятностью </a:t>
            </a:r>
            <a:r>
              <a:rPr lang="ru-RU" sz="2800" b="1" dirty="0" smtClean="0"/>
              <a:t>0,51 </a:t>
            </a:r>
            <a:r>
              <a:rPr lang="ru-RU" sz="2800" dirty="0" smtClean="0"/>
              <a:t> </a:t>
            </a:r>
            <a:r>
              <a:rPr lang="ru-RU" sz="2800" b="1" dirty="0" smtClean="0"/>
              <a:t>два ключа </a:t>
            </a:r>
            <a:r>
              <a:rPr lang="ru-RU" sz="2800" dirty="0" smtClean="0"/>
              <a:t> </a:t>
            </a:r>
            <a:r>
              <a:rPr lang="ru-RU" sz="2800" u="sng" dirty="0" smtClean="0"/>
              <a:t>попадут в одно место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 smtClean="0"/>
              <a:t>Теоретически невозможно </a:t>
            </a:r>
            <a:r>
              <a:rPr lang="ru-RU" sz="2800" dirty="0" smtClean="0"/>
              <a:t>так определить хеш-функцию, чтобы она создавала </a:t>
            </a:r>
            <a:r>
              <a:rPr lang="ru-RU" sz="2800" u="sng" dirty="0" smtClean="0"/>
              <a:t>случайные данные из неслучайных реальных ключей</a:t>
            </a:r>
            <a:r>
              <a:rPr lang="ru-RU" sz="2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Но </a:t>
            </a:r>
            <a:r>
              <a:rPr lang="ru-RU" sz="2800" b="1" dirty="0" smtClean="0"/>
              <a:t>на практике </a:t>
            </a:r>
            <a:r>
              <a:rPr lang="ru-RU" sz="2800" dirty="0" smtClean="0"/>
              <a:t>нетрудно сделать достаточно </a:t>
            </a:r>
            <a:r>
              <a:rPr lang="ru-RU" sz="2800" u="sng" dirty="0" smtClean="0"/>
              <a:t>хорошую имитацию случайности</a:t>
            </a:r>
            <a:r>
              <a:rPr lang="ru-RU" sz="2800" dirty="0" smtClean="0"/>
              <a:t>, используя простые арифметические действия.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 smtClean="0"/>
              <a:t>Будем предполагать</a:t>
            </a:r>
            <a:r>
              <a:rPr lang="ru-RU" sz="2800" dirty="0" smtClean="0"/>
              <a:t>, что </a:t>
            </a:r>
            <a:r>
              <a:rPr lang="ru-RU" sz="2800" dirty="0"/>
              <a:t>х</a:t>
            </a:r>
            <a:r>
              <a:rPr lang="ru-RU" sz="2800" dirty="0" smtClean="0"/>
              <a:t>еш-функция имеет не более </a:t>
            </a:r>
            <a:r>
              <a:rPr lang="en-US" sz="2800" b="1" dirty="0" smtClean="0"/>
              <a:t>m</a:t>
            </a:r>
            <a:r>
              <a:rPr lang="ru-RU" sz="2800" b="1" dirty="0" smtClean="0"/>
              <a:t> различных значений</a:t>
            </a:r>
            <a:r>
              <a:rPr lang="ru-RU" sz="2800" dirty="0" smtClean="0"/>
              <a:t>, т.е. </a:t>
            </a:r>
            <a:r>
              <a:rPr lang="en-US" sz="2800" dirty="0" smtClean="0"/>
              <a:t>m</a:t>
            </a:r>
            <a:r>
              <a:rPr lang="ru-RU" sz="2800" dirty="0" smtClean="0"/>
              <a:t> - размер </a:t>
            </a:r>
            <a:r>
              <a:rPr lang="en-US" sz="2800" dirty="0" smtClean="0"/>
              <a:t>x</a:t>
            </a:r>
            <a:r>
              <a:rPr lang="ru-RU" sz="2800" dirty="0" err="1" smtClean="0"/>
              <a:t>еш</a:t>
            </a:r>
            <a:r>
              <a:rPr lang="ru-RU" sz="2800" dirty="0" smtClean="0"/>
              <a:t>-таблицы: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 algn="ctr">
              <a:lnSpc>
                <a:spcPct val="50000"/>
              </a:lnSpc>
              <a:spcBef>
                <a:spcPts val="0"/>
              </a:spcBef>
              <a:buNone/>
            </a:pPr>
            <a:r>
              <a:rPr lang="ru-RU" sz="2800" b="1" dirty="0" smtClean="0"/>
              <a:t>О ≤ </a:t>
            </a:r>
            <a:r>
              <a:rPr lang="en-US" sz="2800" b="1" dirty="0" smtClean="0"/>
              <a:t>h(K)</a:t>
            </a:r>
            <a:r>
              <a:rPr lang="ru-RU" sz="2800" b="1" dirty="0" smtClean="0"/>
              <a:t> 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 </a:t>
            </a:r>
            <a:r>
              <a:rPr lang="en-US" sz="2800" b="1" dirty="0" smtClean="0"/>
              <a:t>m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u="sng" dirty="0" smtClean="0"/>
              <a:t>Пример</a:t>
            </a:r>
            <a:r>
              <a:rPr lang="ru-RU" sz="2800" dirty="0" smtClean="0"/>
              <a:t>:</a:t>
            </a:r>
            <a:r>
              <a:rPr lang="en-US" sz="2800" i="1" dirty="0" smtClean="0"/>
              <a:t>  </a:t>
            </a:r>
            <a:r>
              <a:rPr lang="ru-RU" sz="2800" dirty="0" smtClean="0"/>
              <a:t>Если ключи десятизначные, и </a:t>
            </a:r>
            <a:r>
              <a:rPr lang="en-US" sz="2800" b="1" dirty="0" smtClean="0"/>
              <a:t>m</a:t>
            </a:r>
            <a:r>
              <a:rPr lang="ru-RU" sz="2800" b="1" dirty="0" smtClean="0"/>
              <a:t>=1000</a:t>
            </a:r>
            <a:r>
              <a:rPr lang="ru-RU" sz="2800" dirty="0" smtClean="0"/>
              <a:t>, то </a:t>
            </a:r>
            <a:r>
              <a:rPr lang="en-US" sz="2800" dirty="0"/>
              <a:t>h(K) </a:t>
            </a:r>
            <a:r>
              <a:rPr lang="ru-RU" sz="2800" dirty="0" smtClean="0"/>
              <a:t>– </a:t>
            </a:r>
            <a:r>
              <a:rPr lang="ru-RU" sz="2800" b="1" dirty="0" smtClean="0"/>
              <a:t>три цифры из середины 20-тизначного произведения </a:t>
            </a:r>
            <a:r>
              <a:rPr lang="en-US" sz="2800" b="1" dirty="0" smtClean="0"/>
              <a:t>K</a:t>
            </a:r>
            <a:r>
              <a:rPr lang="ru-RU" sz="2800" b="1" dirty="0"/>
              <a:t>*</a:t>
            </a:r>
            <a:r>
              <a:rPr lang="en-US" sz="2800" b="1" dirty="0" smtClean="0"/>
              <a:t>K</a:t>
            </a:r>
            <a:r>
              <a:rPr lang="ru-RU" sz="2800" dirty="0" smtClean="0"/>
              <a:t>, значения лежат в диапазоне от 000 до 999. На практике </a:t>
            </a:r>
            <a:r>
              <a:rPr lang="ru-RU" sz="2800" b="1" dirty="0" smtClean="0"/>
              <a:t>метод «середины квадрата» </a:t>
            </a:r>
            <a:r>
              <a:rPr lang="ru-RU" sz="2800" dirty="0" smtClean="0"/>
              <a:t>не плох, если ключи не содержат много нулей подряд слева или справа.</a:t>
            </a:r>
            <a:endParaRPr lang="ru-RU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4235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0"/>
                <a:ext cx="8964488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dirty="0" smtClean="0"/>
                  <a:t>Исследования выявили хорошую работу </a:t>
                </a:r>
                <a:r>
                  <a:rPr lang="ru-RU" sz="2800" u="sng" dirty="0" smtClean="0"/>
                  <a:t>двух типов функций</a:t>
                </a:r>
                <a:r>
                  <a:rPr lang="ru-RU" sz="2800" dirty="0" smtClean="0"/>
                  <a:t>, основанных на умножении и делении.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1. </a:t>
                </a:r>
                <a:r>
                  <a:rPr lang="ru-RU" sz="2800" b="1" dirty="0" smtClean="0"/>
                  <a:t>Метод деления </a:t>
                </a:r>
                <a:r>
                  <a:rPr lang="ru-RU" sz="2800" dirty="0" smtClean="0"/>
                  <a:t>особенно прост: используется остаток от деления ключа на размер хеш</a:t>
                </a:r>
                <a:r>
                  <a:rPr lang="ru-RU" sz="2800" dirty="0"/>
                  <a:t>-</a:t>
                </a:r>
                <a:r>
                  <a:rPr lang="ru-RU" sz="2800" dirty="0" smtClean="0"/>
                  <a:t>таблицы </a:t>
                </a:r>
                <a:r>
                  <a:rPr lang="en-US" sz="2800" dirty="0" smtClean="0"/>
                  <a:t>m</a:t>
                </a:r>
                <a:r>
                  <a:rPr lang="ru-RU" sz="2800" dirty="0" smtClean="0"/>
                  <a:t>, где </a:t>
                </a:r>
                <a:r>
                  <a:rPr lang="en-US" sz="2800" dirty="0" smtClean="0"/>
                  <a:t>m</a:t>
                </a:r>
                <a:r>
                  <a:rPr lang="ru-RU" sz="2800" dirty="0" smtClean="0"/>
                  <a:t> - простое число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 smtClean="0"/>
                  <a:t>	 </a:t>
                </a:r>
                <a:r>
                  <a:rPr lang="en-US" sz="2800" dirty="0" smtClean="0"/>
                  <a:t>h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(k)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 k </a:t>
                </a:r>
                <a:r>
                  <a:rPr lang="en-US" sz="2800" dirty="0">
                    <a:latin typeface="Cambria Math"/>
                    <a:ea typeface="Cambria Math"/>
                  </a:rPr>
                  <a:t>mod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m </a:t>
                </a:r>
                <a:endParaRPr lang="ru-RU" sz="2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 smtClean="0"/>
                  <a:t>2. </a:t>
                </a:r>
                <a:r>
                  <a:rPr lang="ru-RU" sz="2800" b="1" dirty="0" smtClean="0"/>
                  <a:t>Метод умножения</a:t>
                </a:r>
                <a:r>
                  <a:rPr lang="ru-RU" sz="2800" dirty="0" smtClean="0"/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 smtClean="0"/>
                  <a:t> 	</a:t>
                </a:r>
                <a:r>
                  <a:rPr lang="en-US" sz="2800" dirty="0" smtClean="0"/>
                  <a:t>h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k</a:t>
                </a:r>
                <a:r>
                  <a:rPr lang="en-US" sz="2800" dirty="0" smtClean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Cambria Math"/>
                    <a:ea typeface="Cambria Math"/>
                  </a:rPr>
                  <a:t>(</a:t>
                </a:r>
                <a:r>
                  <a:rPr lang="en-US" sz="2800" dirty="0">
                    <a:latin typeface="Cambria Math"/>
                    <a:ea typeface="Cambria Math"/>
                  </a:rPr>
                  <a:t>A*k mod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w)⌋, </a:t>
                </a:r>
                <a:endParaRPr lang="ru-RU" sz="2800" dirty="0" smtClean="0"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 smtClean="0">
                    <a:latin typeface="Cambria Math"/>
                    <a:ea typeface="Cambria Math"/>
                  </a:rPr>
                  <a:t>		 где  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A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,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w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 – взаимно простые числа.</a:t>
                </a:r>
              </a:p>
              <a:p>
                <a:pPr marL="0" indent="0">
                  <a:buNone/>
                </a:pPr>
                <a:r>
                  <a:rPr lang="ru-RU" sz="2800" b="1" u="sng" dirty="0" smtClean="0">
                    <a:latin typeface="Cambria Math"/>
                    <a:ea typeface="Cambria Math"/>
                  </a:rPr>
                  <a:t>Пример</a:t>
                </a:r>
                <a:r>
                  <a:rPr lang="ru-RU" sz="2800" b="1" dirty="0" smtClean="0">
                    <a:latin typeface="Cambria Math"/>
                    <a:ea typeface="Cambria Math"/>
                  </a:rPr>
                  <a:t>:   </a:t>
                </a:r>
                <a:r>
                  <a:rPr lang="en-US" sz="2800" dirty="0" smtClean="0"/>
                  <a:t>h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k</a:t>
                </a:r>
                <a:r>
                  <a:rPr lang="en-US" sz="2800" dirty="0" smtClean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⌊m(A*k </a:t>
                </a:r>
                <a:r>
                  <a:rPr lang="en-US" sz="2800" dirty="0">
                    <a:latin typeface="Cambria Math"/>
                    <a:ea typeface="Cambria Math"/>
                  </a:rPr>
                  <a:t>mod 1)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⌋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,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>
                    <a:latin typeface="Cambria Math"/>
                    <a:ea typeface="Cambria Math"/>
                  </a:rPr>
                  <a:t>	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	где 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A*k </a:t>
                </a:r>
                <a:r>
                  <a:rPr lang="en-US" sz="2800" dirty="0">
                    <a:latin typeface="Cambria Math"/>
                    <a:ea typeface="Cambria Math"/>
                  </a:rPr>
                  <a:t>mod 1 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– дробная часть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A*k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, 0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&lt;A&lt;1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.</a:t>
                </a:r>
                <a:endParaRPr lang="en-US" sz="2800" dirty="0"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 smtClean="0">
                    <a:latin typeface="Cambria Math"/>
                    <a:ea typeface="Cambria Math"/>
                  </a:rPr>
                  <a:t>Качество этой хеш-функции мало зависит от выбора </a:t>
                </a:r>
                <a:r>
                  <a:rPr lang="en-US" sz="2800" b="1" dirty="0" smtClean="0">
                    <a:latin typeface="Cambria Math"/>
                    <a:ea typeface="Cambria Math"/>
                  </a:rPr>
                  <a:t>m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, работает при любых </a:t>
                </a:r>
                <a:r>
                  <a:rPr lang="en-US" sz="2800" b="1" dirty="0" smtClean="0">
                    <a:latin typeface="Cambria Math"/>
                    <a:ea typeface="Cambria Math"/>
                  </a:rPr>
                  <a:t>A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, но </a:t>
                </a:r>
                <a:r>
                  <a:rPr lang="ru-RU" sz="2800" b="1" dirty="0" smtClean="0">
                    <a:latin typeface="Cambria Math"/>
                    <a:ea typeface="Cambria Math"/>
                  </a:rPr>
                  <a:t>Д. Кнут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 приходит к выводу, что значение А=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ru-RU" sz="280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sz="28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e>
                        </m:rad>
                        <m:r>
                          <a:rPr lang="ru-RU" sz="2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num>
                      <m:den>
                        <m:r>
                          <a:rPr lang="ru-RU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800" dirty="0" smtClean="0">
                    <a:latin typeface="Cambria Math"/>
                    <a:ea typeface="Cambria Math"/>
                  </a:rPr>
                  <a:t>=0,618 – одно из чисел «золотого сечения», является довольно удачным.</a:t>
                </a:r>
                <a:endParaRPr lang="en-US" sz="2800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0"/>
                <a:ext cx="8964488" cy="6858000"/>
              </a:xfrm>
              <a:blipFill rotWithShape="1">
                <a:blip r:embed="rId2"/>
                <a:stretch>
                  <a:fillRect l="-1360" t="-800" r="-408" b="-3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6632"/>
                <a:ext cx="8928992" cy="6734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700" dirty="0" smtClean="0"/>
                  <a:t>     Еще один современный способ вычисления хеш-функции - </a:t>
                </a:r>
                <a:r>
                  <a:rPr lang="ru-RU" sz="2700" b="1" dirty="0" smtClean="0"/>
                  <a:t>универсальное хеширование</a:t>
                </a:r>
                <a:r>
                  <a:rPr lang="ru-RU" sz="27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700" dirty="0" smtClean="0"/>
                  <a:t>  </a:t>
                </a:r>
                <a:r>
                  <a:rPr lang="ru-RU" sz="2700" b="1" dirty="0" smtClean="0"/>
                  <a:t>Идея</a:t>
                </a:r>
                <a:r>
                  <a:rPr lang="ru-RU" sz="2700" dirty="0" smtClean="0"/>
                  <a:t> заключается в том, чтобы </a:t>
                </a:r>
                <a:r>
                  <a:rPr lang="ru-RU" sz="2700" u="sng" dirty="0" smtClean="0"/>
                  <a:t>выбирать хеш-функцию во время выполнения программы</a:t>
                </a:r>
                <a:r>
                  <a:rPr lang="ru-RU" sz="2700" dirty="0" smtClean="0"/>
                  <a:t> случайным образом из некоторого множества.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700" b="1" dirty="0" smtClean="0"/>
                  <a:t>Преимущество</a:t>
                </a:r>
                <a:r>
                  <a:rPr lang="ru-RU" sz="2700" dirty="0" smtClean="0"/>
                  <a:t>: </a:t>
                </a:r>
                <a:r>
                  <a:rPr lang="ru-RU" sz="2700" u="sng" dirty="0" smtClean="0"/>
                  <a:t>нельзя специально подобрать данные</a:t>
                </a:r>
                <a:r>
                  <a:rPr lang="ru-RU" sz="2700" dirty="0" smtClean="0"/>
                  <a:t> так, чтобы увеличить число коллизий и замедлить поиск.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700" dirty="0" smtClean="0"/>
                  <a:t>Будем использовать хеш-функцию  </a:t>
                </a:r>
                <a:r>
                  <a:rPr lang="en-US" sz="2700" b="1" dirty="0" smtClean="0"/>
                  <a:t>h(k)</a:t>
                </a:r>
                <a:r>
                  <a:rPr lang="ru-RU" sz="2700" b="1" dirty="0" smtClean="0"/>
                  <a:t> </a:t>
                </a:r>
                <a:r>
                  <a:rPr lang="en-US" sz="2700" b="1" dirty="0" smtClean="0"/>
                  <a:t>=</a:t>
                </a:r>
                <a:r>
                  <a:rPr lang="ru-RU" sz="2700" b="1" dirty="0" smtClean="0"/>
                  <a:t> </a:t>
                </a:r>
                <a:r>
                  <a:rPr lang="en-US" sz="2700" b="1" dirty="0" smtClean="0"/>
                  <a:t>ORD(k)</a:t>
                </a:r>
                <a:r>
                  <a:rPr lang="ru-RU" sz="2700" b="1" dirty="0" smtClean="0"/>
                  <a:t> </a:t>
                </a:r>
                <a:r>
                  <a:rPr lang="en-US" sz="2700" b="1" dirty="0" smtClean="0"/>
                  <a:t>mod m </a:t>
                </a:r>
                <a:r>
                  <a:rPr lang="en-US" sz="2700" dirty="0" smtClean="0"/>
                  <a:t>, </a:t>
                </a:r>
                <a:endParaRPr lang="ru-RU" sz="27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700" dirty="0" smtClean="0"/>
                  <a:t>где</a:t>
                </a:r>
                <a:r>
                  <a:rPr lang="en-US" sz="2700" dirty="0" smtClean="0"/>
                  <a:t> ORD</a:t>
                </a:r>
                <a:r>
                  <a:rPr lang="ru-RU" sz="2700" dirty="0" smtClean="0"/>
                  <a:t> - порядковый номер ключа, </a:t>
                </a:r>
                <a:r>
                  <a:rPr lang="en-US" sz="2700" dirty="0"/>
                  <a:t>m </a:t>
                </a:r>
                <a:r>
                  <a:rPr lang="ru-RU" sz="2700" dirty="0" smtClean="0"/>
                  <a:t>- простое число (!).</a:t>
                </a:r>
              </a:p>
              <a:p>
                <a:pPr marL="0" indent="0">
                  <a:buNone/>
                </a:pPr>
                <a:r>
                  <a:rPr lang="ru-RU" sz="2700" b="1" u="sng" dirty="0" smtClean="0"/>
                  <a:t>Пример</a:t>
                </a:r>
                <a:r>
                  <a:rPr lang="ru-RU" sz="2700" dirty="0" smtClean="0"/>
                  <a:t>:  </a:t>
                </a:r>
                <a:r>
                  <a:rPr lang="en-US" sz="2700" dirty="0" smtClean="0"/>
                  <a:t>m=5   h(15)=0   h(3)=3  </a:t>
                </a:r>
                <a:r>
                  <a:rPr lang="ru-RU" sz="2700" dirty="0" smtClean="0"/>
                  <a:t> </a:t>
                </a:r>
                <a:r>
                  <a:rPr lang="en-US" sz="2700" dirty="0" smtClean="0"/>
                  <a:t>h(5)=0 </a:t>
                </a:r>
                <a:r>
                  <a:rPr lang="ru-RU" sz="2700" dirty="0" smtClean="0"/>
                  <a:t> </a:t>
                </a:r>
                <a:r>
                  <a:rPr lang="en-US" sz="2700" dirty="0" smtClean="0"/>
                  <a:t> h(7)=2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700" dirty="0" smtClean="0"/>
                  <a:t>Если </a:t>
                </a:r>
                <a:r>
                  <a:rPr lang="ru-RU" sz="2700" b="1" dirty="0" smtClean="0"/>
                  <a:t>ключ поиска </a:t>
                </a:r>
                <a:r>
                  <a:rPr lang="en-US" sz="2700" b="1" dirty="0" smtClean="0"/>
                  <a:t>k</a:t>
                </a:r>
                <a:r>
                  <a:rPr lang="ru-RU" sz="2700" b="1" dirty="0" smtClean="0"/>
                  <a:t> - строка</a:t>
                </a:r>
                <a:r>
                  <a:rPr lang="ru-RU" sz="2700" dirty="0" smtClean="0"/>
                  <a:t>, то она рассматривается как </a:t>
                </a:r>
                <a:r>
                  <a:rPr lang="ru-RU" sz="2700" u="sng" dirty="0" smtClean="0"/>
                  <a:t>большое целое число</a:t>
                </a:r>
                <a:r>
                  <a:rPr lang="ru-RU" sz="27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7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700" dirty="0" smtClean="0"/>
                  <a:t>  </a:t>
                </a:r>
                <a:r>
                  <a:rPr lang="en-US" sz="2700" dirty="0" smtClean="0"/>
                  <a:t>=&gt; </a:t>
                </a:r>
                <a:r>
                  <a:rPr lang="ru-RU" sz="2700" dirty="0" smtClean="0"/>
                  <a:t> </a:t>
                </a:r>
                <a:r>
                  <a:rPr lang="en-US" sz="2700" dirty="0" smtClean="0"/>
                  <a:t>k</a:t>
                </a:r>
                <a:r>
                  <a:rPr lang="ru-RU" sz="2700" dirty="0" smtClean="0"/>
                  <a:t> </a:t>
                </a:r>
                <a:r>
                  <a:rPr lang="en-US" sz="2700" dirty="0" smtClean="0"/>
                  <a:t>=</a:t>
                </a:r>
                <a:r>
                  <a:rPr lang="ru-RU" sz="2700" dirty="0" smtClean="0"/>
                  <a:t> </a:t>
                </a:r>
                <a:r>
                  <a:rPr lang="en-US" sz="27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7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/>
                          </a:rPr>
                          <m:t>256</m:t>
                        </m:r>
                      </m:e>
                      <m:sup>
                        <m:r>
                          <a:rPr lang="en-US" sz="27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7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00" dirty="0" smtClean="0"/>
                  <a:t>*256</a:t>
                </a:r>
                <a:r>
                  <a:rPr lang="ru-RU" sz="2700" dirty="0" smtClean="0"/>
                  <a:t> </a:t>
                </a:r>
                <a:r>
                  <a:rPr lang="en-US" sz="27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700" dirty="0" smtClean="0"/>
                  <a:t>)</a:t>
                </a:r>
                <a:r>
                  <a:rPr lang="ru-RU" sz="2700" dirty="0" smtClean="0"/>
                  <a:t> </a:t>
                </a:r>
                <a:r>
                  <a:rPr lang="en-US" sz="2700" dirty="0" smtClean="0"/>
                  <a:t>mod m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6632"/>
                <a:ext cx="8928992" cy="6734720"/>
              </a:xfrm>
              <a:blipFill rotWithShape="1">
                <a:blip r:embed="rId2"/>
                <a:stretch>
                  <a:fillRect l="-1298" t="-724" r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1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1958</Words>
  <Application>Microsoft Office PowerPoint</Application>
  <PresentationFormat>Экран (4:3)</PresentationFormat>
  <Paragraphs>277</Paragraphs>
  <Slides>21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Хеширование (преобразование ключей)</vt:lpstr>
      <vt:lpstr>Презентация PowerPoint</vt:lpstr>
      <vt:lpstr>Презентация PowerPoint</vt:lpstr>
      <vt:lpstr>Презентация PowerPoint</vt:lpstr>
      <vt:lpstr>Презентация PowerPoint</vt:lpstr>
      <vt:lpstr>Выбор хеш-функции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Методы разрешения коллизий Метод прямого связывания</vt:lpstr>
      <vt:lpstr>Презентация PowerPoint</vt:lpstr>
      <vt:lpstr>Презентация PowerPoint</vt:lpstr>
      <vt:lpstr>Метод открытой адресации</vt:lpstr>
      <vt:lpstr>Метод открытой адресации</vt:lpstr>
      <vt:lpstr>Презентация PowerPoint</vt:lpstr>
      <vt:lpstr>Презентация PowerPoint</vt:lpstr>
      <vt:lpstr>Презентация PowerPoint</vt:lpstr>
      <vt:lpstr>Алгоритмы включения и поиска  элемента в хеш-таблице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Хеширование (преобразование ключей)</dc:title>
  <dc:creator>Дарья</dc:creator>
  <cp:lastModifiedBy>днс</cp:lastModifiedBy>
  <cp:revision>115</cp:revision>
  <dcterms:created xsi:type="dcterms:W3CDTF">2012-11-25T12:21:31Z</dcterms:created>
  <dcterms:modified xsi:type="dcterms:W3CDTF">2016-04-19T16:02:37Z</dcterms:modified>
</cp:coreProperties>
</file>