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8" r:id="rId2"/>
    <p:sldId id="324" r:id="rId3"/>
    <p:sldId id="325" r:id="rId4"/>
    <p:sldId id="402" r:id="rId5"/>
    <p:sldId id="393" r:id="rId6"/>
    <p:sldId id="406" r:id="rId7"/>
    <p:sldId id="411" r:id="rId8"/>
    <p:sldId id="413" r:id="rId9"/>
    <p:sldId id="342" r:id="rId10"/>
    <p:sldId id="405" r:id="rId11"/>
    <p:sldId id="408" r:id="rId12"/>
    <p:sldId id="414" r:id="rId13"/>
    <p:sldId id="419" r:id="rId14"/>
    <p:sldId id="432" r:id="rId15"/>
    <p:sldId id="343" r:id="rId16"/>
    <p:sldId id="420" r:id="rId17"/>
    <p:sldId id="421" r:id="rId18"/>
    <p:sldId id="422" r:id="rId19"/>
    <p:sldId id="427" r:id="rId20"/>
    <p:sldId id="428" r:id="rId21"/>
    <p:sldId id="429" r:id="rId22"/>
    <p:sldId id="430" r:id="rId23"/>
    <p:sldId id="431" r:id="rId24"/>
    <p:sldId id="433" r:id="rId25"/>
    <p:sldId id="434" r:id="rId26"/>
    <p:sldId id="435" r:id="rId27"/>
    <p:sldId id="436" r:id="rId28"/>
    <p:sldId id="344" r:id="rId29"/>
    <p:sldId id="425" r:id="rId30"/>
    <p:sldId id="426" r:id="rId31"/>
    <p:sldId id="437" r:id="rId32"/>
    <p:sldId id="438" r:id="rId33"/>
    <p:sldId id="400" r:id="rId34"/>
  </p:sldIdLst>
  <p:sldSz cx="9144000" cy="51450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3517"/>
    <a:srgbClr val="E83B3A"/>
    <a:srgbClr val="5846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18" autoAdjust="0"/>
    <p:restoredTop sz="94660"/>
  </p:normalViewPr>
  <p:slideViewPr>
    <p:cSldViewPr>
      <p:cViewPr varScale="1">
        <p:scale>
          <a:sx n="116" d="100"/>
          <a:sy n="116" d="100"/>
        </p:scale>
        <p:origin x="278" y="72"/>
      </p:cViewPr>
      <p:guideLst>
        <p:guide orient="horz" pos="1621"/>
        <p:guide pos="2880"/>
      </p:guideLst>
    </p:cSldViewPr>
  </p:slideViewPr>
  <p:notesTextViewPr>
    <p:cViewPr>
      <p:scale>
        <a:sx n="100" d="100"/>
        <a:sy n="100" d="100"/>
      </p:scale>
      <p:origin x="0" y="0"/>
    </p:cViewPr>
  </p:notesTextViewPr>
  <p:sorterViewPr>
    <p:cViewPr>
      <p:scale>
        <a:sx n="42" d="100"/>
        <a:sy n="42"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7FFCF0-DD59-4612-9D71-417719DC0377}" type="datetimeFigureOut">
              <a:rPr lang="zh-CN" altLang="en-US" smtClean="0"/>
              <a:t>2020/4/20</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DAA1E2-0BCB-498F-B666-E5E40D25323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t>1</a:t>
            </a:fld>
            <a:endParaRPr lang="zh-CN" altLang="en-US"/>
          </a:p>
        </p:txBody>
      </p:sp>
    </p:spTree>
    <p:extLst>
      <p:ext uri="{BB962C8B-B14F-4D97-AF65-F5344CB8AC3E}">
        <p14:creationId xmlns:p14="http://schemas.microsoft.com/office/powerpoint/2010/main" val="2334826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3ADE9D-3568-4C27-8D47-57A7CA452ACD}" type="slidenum">
              <a:rPr lang="zh-CN" altLang="en-US" smtClean="0"/>
              <a:t>15</a:t>
            </a:fld>
            <a:endParaRPr lang="zh-CN" altLang="en-US"/>
          </a:p>
        </p:txBody>
      </p:sp>
    </p:spTree>
    <p:extLst>
      <p:ext uri="{BB962C8B-B14F-4D97-AF65-F5344CB8AC3E}">
        <p14:creationId xmlns:p14="http://schemas.microsoft.com/office/powerpoint/2010/main" val="313400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3ADE9D-3568-4C27-8D47-57A7CA452ACD}" type="slidenum">
              <a:rPr lang="zh-CN" altLang="en-US" smtClean="0"/>
              <a:t>28</a:t>
            </a:fld>
            <a:endParaRPr lang="zh-CN" altLang="en-US"/>
          </a:p>
        </p:txBody>
      </p:sp>
    </p:spTree>
    <p:extLst>
      <p:ext uri="{BB962C8B-B14F-4D97-AF65-F5344CB8AC3E}">
        <p14:creationId xmlns:p14="http://schemas.microsoft.com/office/powerpoint/2010/main" val="1795367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t>33</a:t>
            </a:fld>
            <a:endParaRPr lang="zh-CN" altLang="en-US"/>
          </a:p>
        </p:txBody>
      </p:sp>
    </p:spTree>
    <p:extLst>
      <p:ext uri="{BB962C8B-B14F-4D97-AF65-F5344CB8AC3E}">
        <p14:creationId xmlns:p14="http://schemas.microsoft.com/office/powerpoint/2010/main" val="2592060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3ADE9D-3568-4C27-8D47-57A7CA452ACD}" type="slidenum">
              <a:rPr lang="zh-CN" altLang="en-US" smtClean="0"/>
              <a:t>2</a:t>
            </a:fld>
            <a:endParaRPr lang="zh-CN" altLang="en-US"/>
          </a:p>
        </p:txBody>
      </p:sp>
    </p:spTree>
    <p:extLst>
      <p:ext uri="{BB962C8B-B14F-4D97-AF65-F5344CB8AC3E}">
        <p14:creationId xmlns:p14="http://schemas.microsoft.com/office/powerpoint/2010/main" val="3454112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3ADE9D-3568-4C27-8D47-57A7CA452ACD}" type="slidenum">
              <a:rPr lang="zh-CN" altLang="en-US" smtClean="0"/>
              <a:t>3</a:t>
            </a:fld>
            <a:endParaRPr lang="zh-CN" altLang="en-US"/>
          </a:p>
        </p:txBody>
      </p:sp>
    </p:spTree>
    <p:extLst>
      <p:ext uri="{BB962C8B-B14F-4D97-AF65-F5344CB8AC3E}">
        <p14:creationId xmlns:p14="http://schemas.microsoft.com/office/powerpoint/2010/main" val="2450128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C76F9F1-7794-4FA1-8122-841A3B882CCA}" type="slidenum">
              <a:rPr lang="zh-CN" altLang="en-US" smtClean="0"/>
              <a:pPr/>
              <a:t>4</a:t>
            </a:fld>
            <a:endParaRPr lang="zh-CN" altLang="en-US"/>
          </a:p>
        </p:txBody>
      </p:sp>
    </p:spTree>
    <p:extLst>
      <p:ext uri="{BB962C8B-B14F-4D97-AF65-F5344CB8AC3E}">
        <p14:creationId xmlns:p14="http://schemas.microsoft.com/office/powerpoint/2010/main" val="3166680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C5934F-EAF2-4BA1-98D1-AB7BE00B8F72}" type="slidenum">
              <a:rPr lang="zh-CN" altLang="en-US" smtClean="0"/>
              <a:t>5</a:t>
            </a:fld>
            <a:endParaRPr lang="zh-CN" altLang="en-US"/>
          </a:p>
        </p:txBody>
      </p:sp>
    </p:spTree>
    <p:extLst>
      <p:ext uri="{BB962C8B-B14F-4D97-AF65-F5344CB8AC3E}">
        <p14:creationId xmlns:p14="http://schemas.microsoft.com/office/powerpoint/2010/main" val="1072147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pPr/>
              <a:t>6</a:t>
            </a:fld>
            <a:endParaRPr lang="zh-CN" altLang="en-US"/>
          </a:p>
        </p:txBody>
      </p:sp>
    </p:spTree>
    <p:extLst>
      <p:ext uri="{BB962C8B-B14F-4D97-AF65-F5344CB8AC3E}">
        <p14:creationId xmlns:p14="http://schemas.microsoft.com/office/powerpoint/2010/main" val="3383484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3ADE9D-3568-4C27-8D47-57A7CA452ACD}" type="slidenum">
              <a:rPr lang="zh-CN" altLang="en-US" smtClean="0"/>
              <a:t>9</a:t>
            </a:fld>
            <a:endParaRPr lang="zh-CN" altLang="en-US"/>
          </a:p>
        </p:txBody>
      </p:sp>
    </p:spTree>
    <p:extLst>
      <p:ext uri="{BB962C8B-B14F-4D97-AF65-F5344CB8AC3E}">
        <p14:creationId xmlns:p14="http://schemas.microsoft.com/office/powerpoint/2010/main" val="2653467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1331083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3715346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2020/4/20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p:transition spd="med" advClick="0" advTm="0">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E194D39-56CB-41E6-AEA6-70FAA1C83E3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5606" t="12971" r="22249" b="55607"/>
          <a:stretch/>
        </p:blipFill>
        <p:spPr>
          <a:xfrm>
            <a:off x="0" y="0"/>
            <a:ext cx="9144000" cy="5145088"/>
          </a:xfrm>
          <a:prstGeom prst="rect">
            <a:avLst/>
          </a:prstGeom>
        </p:spPr>
      </p:pic>
      <p:sp>
        <p:nvSpPr>
          <p:cNvPr id="2" name="日期占位符 1"/>
          <p:cNvSpPr>
            <a:spLocks noGrp="1"/>
          </p:cNvSpPr>
          <p:nvPr>
            <p:ph type="dt" sz="half" idx="10"/>
          </p:nvPr>
        </p:nvSpPr>
        <p:spPr/>
        <p:txBody>
          <a:bodyPr/>
          <a:lstStyle/>
          <a:p>
            <a:fld id="{507A946E-B064-4211-A11D-E702AF025A18}" type="datetimeFigureOut">
              <a:rPr lang="zh-CN" altLang="en-US" smtClean="0"/>
              <a:pPr/>
              <a:t>2020/4/20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pPr/>
              <a:t>‹#›</a:t>
            </a:fld>
            <a:endParaRPr lang="zh-CN" altLang="en-US"/>
          </a:p>
        </p:txBody>
      </p:sp>
      <p:sp>
        <p:nvSpPr>
          <p:cNvPr id="5" name="矩形 4"/>
          <p:cNvSpPr/>
          <p:nvPr userDrawn="1"/>
        </p:nvSpPr>
        <p:spPr>
          <a:xfrm>
            <a:off x="0" y="196280"/>
            <a:ext cx="143508" cy="3960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b="1">
              <a:solidFill>
                <a:schemeClr val="tx1"/>
              </a:solidFill>
            </a:endParaRPr>
          </a:p>
        </p:txBody>
      </p:sp>
      <p:sp>
        <p:nvSpPr>
          <p:cNvPr id="6" name="TextBox 5"/>
          <p:cNvSpPr txBox="1"/>
          <p:nvPr userDrawn="1"/>
        </p:nvSpPr>
        <p:spPr>
          <a:xfrm>
            <a:off x="179512" y="248543"/>
            <a:ext cx="2344744" cy="307777"/>
          </a:xfrm>
          <a:prstGeom prst="rect">
            <a:avLst/>
          </a:prstGeom>
          <a:noFill/>
        </p:spPr>
        <p:txBody>
          <a:bodyPr wrap="none" rtlCol="0">
            <a:spAutoFit/>
          </a:bodyPr>
          <a:lstStyle/>
          <a:p>
            <a:pPr lvl="0"/>
            <a:r>
              <a:rPr lang="en-US" altLang="zh-CN" sz="1400" b="1" dirty="0">
                <a:solidFill>
                  <a:schemeClr val="accent1"/>
                </a:solidFill>
                <a:latin typeface="微软雅黑" pitchFamily="34" charset="-122"/>
                <a:ea typeface="微软雅黑" pitchFamily="34" charset="-122"/>
              </a:rPr>
              <a:t>Relationship of the two</a:t>
            </a:r>
            <a:endParaRPr lang="zh-CN" altLang="zh-CN" sz="1400" b="1" dirty="0">
              <a:solidFill>
                <a:schemeClr val="accent1"/>
              </a:solidFill>
              <a:latin typeface="微软雅黑" pitchFamily="34" charset="-122"/>
              <a:ea typeface="微软雅黑" pitchFamily="34" charset="-122"/>
            </a:endParaRPr>
          </a:p>
        </p:txBody>
      </p:sp>
    </p:spTree>
  </p:cSld>
  <p:clrMapOvr>
    <a:masterClrMapping/>
  </p:clrMapOvr>
  <p:transition spd="med" advClick="0" advTm="0">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4A3E86D-F690-43A5-B69B-93B9115644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5606" t="12971" r="22249" b="55607"/>
          <a:stretch/>
        </p:blipFill>
        <p:spPr>
          <a:xfrm>
            <a:off x="0" y="0"/>
            <a:ext cx="9144000" cy="5145088"/>
          </a:xfrm>
          <a:prstGeom prst="rect">
            <a:avLst/>
          </a:prstGeom>
        </p:spPr>
      </p:pic>
      <p:sp>
        <p:nvSpPr>
          <p:cNvPr id="2" name="日期占位符 1"/>
          <p:cNvSpPr>
            <a:spLocks noGrp="1"/>
          </p:cNvSpPr>
          <p:nvPr>
            <p:ph type="dt" sz="half" idx="10"/>
          </p:nvPr>
        </p:nvSpPr>
        <p:spPr/>
        <p:txBody>
          <a:bodyPr/>
          <a:lstStyle/>
          <a:p>
            <a:fld id="{507A946E-B064-4211-A11D-E702AF025A18}" type="datetimeFigureOut">
              <a:rPr lang="zh-CN" altLang="en-US" smtClean="0"/>
              <a:pPr/>
              <a:t>2020/4/20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pPr/>
              <a:t>‹#›</a:t>
            </a:fld>
            <a:endParaRPr lang="zh-CN" altLang="en-US"/>
          </a:p>
        </p:txBody>
      </p:sp>
      <p:sp>
        <p:nvSpPr>
          <p:cNvPr id="5" name="矩形 4"/>
          <p:cNvSpPr/>
          <p:nvPr userDrawn="1"/>
        </p:nvSpPr>
        <p:spPr>
          <a:xfrm>
            <a:off x="0" y="196280"/>
            <a:ext cx="143508" cy="3960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b="1">
              <a:solidFill>
                <a:schemeClr val="tx1"/>
              </a:solidFill>
            </a:endParaRPr>
          </a:p>
        </p:txBody>
      </p:sp>
      <p:sp>
        <p:nvSpPr>
          <p:cNvPr id="6" name="TextBox 5"/>
          <p:cNvSpPr txBox="1"/>
          <p:nvPr userDrawn="1"/>
        </p:nvSpPr>
        <p:spPr>
          <a:xfrm>
            <a:off x="179512" y="248543"/>
            <a:ext cx="1401025" cy="307777"/>
          </a:xfrm>
          <a:prstGeom prst="rect">
            <a:avLst/>
          </a:prstGeom>
          <a:noFill/>
        </p:spPr>
        <p:txBody>
          <a:bodyPr wrap="none" rtlCol="0">
            <a:spAutoFit/>
          </a:bodyPr>
          <a:lstStyle/>
          <a:p>
            <a:r>
              <a:rPr lang="en-US" altLang="zh-CN" sz="1400" b="1" dirty="0">
                <a:solidFill>
                  <a:schemeClr val="accent1"/>
                </a:solidFill>
                <a:latin typeface="微软雅黑" pitchFamily="34" charset="-122"/>
                <a:ea typeface="微软雅黑" pitchFamily="34" charset="-122"/>
              </a:rPr>
              <a:t>Development</a:t>
            </a:r>
            <a:endParaRPr lang="zh-CN" altLang="zh-CN" sz="14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712214572"/>
      </p:ext>
    </p:extLst>
  </p:cSld>
  <p:clrMapOvr>
    <a:masterClrMapping/>
  </p:clrMapOvr>
  <p:transition spd="med" advClick="0" advTm="0">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4A3E86D-F690-43A5-B69B-93B9115644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5606" t="12971" r="22249" b="55607"/>
          <a:stretch/>
        </p:blipFill>
        <p:spPr>
          <a:xfrm>
            <a:off x="0" y="0"/>
            <a:ext cx="9144000" cy="5145088"/>
          </a:xfrm>
          <a:prstGeom prst="rect">
            <a:avLst/>
          </a:prstGeom>
        </p:spPr>
      </p:pic>
      <p:sp>
        <p:nvSpPr>
          <p:cNvPr id="2" name="日期占位符 1"/>
          <p:cNvSpPr>
            <a:spLocks noGrp="1"/>
          </p:cNvSpPr>
          <p:nvPr>
            <p:ph type="dt" sz="half" idx="10"/>
          </p:nvPr>
        </p:nvSpPr>
        <p:spPr/>
        <p:txBody>
          <a:bodyPr/>
          <a:lstStyle/>
          <a:p>
            <a:fld id="{507A946E-B064-4211-A11D-E702AF025A18}" type="datetimeFigureOut">
              <a:rPr lang="zh-CN" altLang="en-US" smtClean="0"/>
              <a:pPr/>
              <a:t>2020/4/20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pPr/>
              <a:t>‹#›</a:t>
            </a:fld>
            <a:endParaRPr lang="zh-CN" altLang="en-US"/>
          </a:p>
        </p:txBody>
      </p:sp>
      <p:sp>
        <p:nvSpPr>
          <p:cNvPr id="5" name="矩形 4"/>
          <p:cNvSpPr/>
          <p:nvPr userDrawn="1"/>
        </p:nvSpPr>
        <p:spPr>
          <a:xfrm>
            <a:off x="0" y="196280"/>
            <a:ext cx="143508" cy="3960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b="1">
              <a:solidFill>
                <a:schemeClr val="tx1"/>
              </a:solidFill>
            </a:endParaRPr>
          </a:p>
        </p:txBody>
      </p:sp>
      <p:sp>
        <p:nvSpPr>
          <p:cNvPr id="6" name="TextBox 5"/>
          <p:cNvSpPr txBox="1"/>
          <p:nvPr userDrawn="1"/>
        </p:nvSpPr>
        <p:spPr>
          <a:xfrm>
            <a:off x="179512" y="248543"/>
            <a:ext cx="772071" cy="307777"/>
          </a:xfrm>
          <a:prstGeom prst="rect">
            <a:avLst/>
          </a:prstGeom>
          <a:noFill/>
        </p:spPr>
        <p:txBody>
          <a:bodyPr wrap="none" rtlCol="0">
            <a:spAutoFit/>
          </a:bodyPr>
          <a:lstStyle/>
          <a:p>
            <a:r>
              <a:rPr lang="en-US" altLang="zh-CN" sz="1400" b="1" dirty="0">
                <a:solidFill>
                  <a:schemeClr val="accent1"/>
                </a:solidFill>
                <a:latin typeface="微软雅黑" pitchFamily="34" charset="-122"/>
                <a:ea typeface="微软雅黑" pitchFamily="34" charset="-122"/>
              </a:rPr>
              <a:t>Future</a:t>
            </a:r>
            <a:endParaRPr lang="zh-CN" altLang="zh-CN" sz="1400" b="1" dirty="0">
              <a:solidFill>
                <a:schemeClr val="accent1"/>
              </a:solidFill>
              <a:latin typeface="微软雅黑" pitchFamily="34" charset="-122"/>
              <a:ea typeface="微软雅黑" pitchFamily="34" charset="-122"/>
            </a:endParaRPr>
          </a:p>
        </p:txBody>
      </p:sp>
    </p:spTree>
  </p:cSld>
  <p:clrMapOvr>
    <a:masterClrMapping/>
  </p:clrMapOvr>
  <p:transition spd="med" advClick="0" advTm="0">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CFBF030-126A-44E1-A291-CE0450786A5D}" type="datetimeFigureOut">
              <a:rPr lang="zh-CN" altLang="en-US" smtClean="0"/>
              <a:t>2020/4/20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p:transition spd="med" advClick="0" advTm="0">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CFBF030-126A-44E1-A291-CE0450786A5D}" type="datetimeFigureOut">
              <a:rPr lang="zh-CN" altLang="en-US" smtClean="0"/>
              <a:t>2020/4/20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p:transition spd="med" advClick="0" advTm="0">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2020/4/20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p:transition spd="med" advClick="0" advTm="0">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42"/>
            <a:ext cx="2057400" cy="438999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042"/>
            <a:ext cx="6019800" cy="438999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2020/4/20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p:transition spd="med" advClick="0" advTm="0">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3047292"/>
      </p:ext>
    </p:extLst>
  </p:cSld>
  <p:clrMapOvr>
    <a:masterClrMapping/>
  </p:clrMapOvr>
  <p:transition spd="med" advClick="0" advTm="0">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6_标题和内容">
    <p:bg>
      <p:bgPr>
        <a:solidFill>
          <a:srgbClr val="FCFC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0182"/>
      </p:ext>
    </p:extLst>
  </p:cSld>
  <p:clrMapOvr>
    <a:masterClrMapping/>
  </p:clrMapOvr>
  <p:transition spd="med" advClick="0" advTm="0">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7664310"/>
      </p:ext>
    </p:extLst>
  </p:cSld>
  <p:clrMapOvr>
    <a:masterClrMapping/>
  </p:clrMapOvr>
  <p:transition spd="med" advClick="0" advTm="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2020/4/20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p:transition spd="med" advClick="0" advTm="0">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110394"/>
      </p:ext>
    </p:extLst>
  </p:cSld>
  <p:clrMapOvr>
    <a:masterClrMapping/>
  </p:clrMapOvr>
  <p:transition spd="med" advClick="0" advTm="0">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1465424"/>
      </p:ext>
    </p:extLst>
  </p:cSld>
  <p:clrMapOvr>
    <a:masterClrMapping/>
  </p:clrMapOvr>
  <p:transition spd="med" advClick="0" advTm="0">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5482906"/>
      </p:ext>
    </p:extLst>
  </p:cSld>
  <p:clrMapOvr>
    <a:masterClrMapping/>
  </p:clrMapOvr>
  <p:transition spd="med" advClick="0" advTm="0">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929"/>
            <a:ext cx="7886700" cy="994479"/>
          </a:xfrm>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lvl1pPr>
          </a:lstStyle>
          <a:p>
            <a:pPr>
              <a:defRPr/>
            </a:pPr>
            <a:fld id="{0C9ABEBE-EF13-4983-B182-046B37A0370C}" type="datetime1">
              <a:rPr lang="zh-CN" altLang="en-US"/>
              <a:pPr>
                <a:defRPr/>
              </a:pPr>
              <a:t>2020/4/20</a:t>
            </a:fld>
            <a:endParaRPr lang="zh-CN" altLang="en-US" sz="1400" dirty="0">
              <a:solidFill>
                <a:prstClr val="black"/>
              </a:solidFill>
              <a:latin typeface="Arial" pitchFamily="34" charset="0"/>
              <a:ea typeface="宋体" pitchFamily="2" charset="-122"/>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fld id="{98145E6F-D1B7-49E0-9AB3-789D9698C190}" type="slidenum">
              <a:rPr lang="zh-CN" altLang="en-US"/>
              <a:pPr/>
              <a:t>‹#›</a:t>
            </a:fld>
            <a:endParaRPr lang="zh-CN" altLang="en-US" sz="1400" dirty="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62609470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AAED4E0-26D5-45A0-88C8-42D882EC83E6}" type="datetimeFigureOut">
              <a:rPr lang="zh-CN" altLang="en-US" smtClean="0"/>
              <a:t>2020/4/20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353A18-43B1-46E0-BD29-54B47A049AF7}" type="slidenum">
              <a:rPr lang="zh-CN" altLang="en-US" smtClean="0"/>
              <a:t>‹#›</a:t>
            </a:fld>
            <a:endParaRPr lang="zh-CN" altLang="en-US"/>
          </a:p>
        </p:txBody>
      </p:sp>
      <p:sp>
        <p:nvSpPr>
          <p:cNvPr id="8" name="图片占位符 10"/>
          <p:cNvSpPr>
            <a:spLocks noGrp="1"/>
          </p:cNvSpPr>
          <p:nvPr>
            <p:ph type="pic" sz="quarter" idx="13"/>
          </p:nvPr>
        </p:nvSpPr>
        <p:spPr>
          <a:xfrm>
            <a:off x="1080309" y="1352967"/>
            <a:ext cx="3520266" cy="2716155"/>
          </a:xfrm>
          <a:custGeom>
            <a:avLst/>
            <a:gdLst>
              <a:gd name="connsiteX0" fmla="*/ 1338111 w 8898844"/>
              <a:gd name="connsiteY0" fmla="*/ 0 h 6864021"/>
              <a:gd name="connsiteX1" fmla="*/ 1659844 w 8898844"/>
              <a:gd name="connsiteY1" fmla="*/ 323013 h 6864021"/>
              <a:gd name="connsiteX2" fmla="*/ 1780494 w 8898844"/>
              <a:gd name="connsiteY2" fmla="*/ 282636 h 6864021"/>
              <a:gd name="connsiteX3" fmla="*/ 1941361 w 8898844"/>
              <a:gd name="connsiteY3" fmla="*/ 282636 h 6864021"/>
              <a:gd name="connsiteX4" fmla="*/ 1941361 w 8898844"/>
              <a:gd name="connsiteY4" fmla="*/ 242260 h 6864021"/>
              <a:gd name="connsiteX5" fmla="*/ 2182661 w 8898844"/>
              <a:gd name="connsiteY5" fmla="*/ 565272 h 6864021"/>
              <a:gd name="connsiteX6" fmla="*/ 2464178 w 8898844"/>
              <a:gd name="connsiteY6" fmla="*/ 686402 h 6864021"/>
              <a:gd name="connsiteX7" fmla="*/ 2423961 w 8898844"/>
              <a:gd name="connsiteY7" fmla="*/ 484519 h 6864021"/>
              <a:gd name="connsiteX8" fmla="*/ 2665261 w 8898844"/>
              <a:gd name="connsiteY8" fmla="*/ 686402 h 6864021"/>
              <a:gd name="connsiteX9" fmla="*/ 2986995 w 8898844"/>
              <a:gd name="connsiteY9" fmla="*/ 767155 h 6864021"/>
              <a:gd name="connsiteX10" fmla="*/ 3107644 w 8898844"/>
              <a:gd name="connsiteY10" fmla="*/ 969038 h 6864021"/>
              <a:gd name="connsiteX11" fmla="*/ 3268512 w 8898844"/>
              <a:gd name="connsiteY11" fmla="*/ 847909 h 6864021"/>
              <a:gd name="connsiteX12" fmla="*/ 3308727 w 8898844"/>
              <a:gd name="connsiteY12" fmla="*/ 888285 h 6864021"/>
              <a:gd name="connsiteX13" fmla="*/ 3147861 w 8898844"/>
              <a:gd name="connsiteY13" fmla="*/ 1009415 h 6864021"/>
              <a:gd name="connsiteX14" fmla="*/ 3550027 w 8898844"/>
              <a:gd name="connsiteY14" fmla="*/ 1170921 h 6864021"/>
              <a:gd name="connsiteX15" fmla="*/ 3630461 w 8898844"/>
              <a:gd name="connsiteY15" fmla="*/ 969038 h 6864021"/>
              <a:gd name="connsiteX16" fmla="*/ 3831544 w 8898844"/>
              <a:gd name="connsiteY16" fmla="*/ 1009415 h 6864021"/>
              <a:gd name="connsiteX17" fmla="*/ 3992411 w 8898844"/>
              <a:gd name="connsiteY17" fmla="*/ 1090168 h 6864021"/>
              <a:gd name="connsiteX18" fmla="*/ 4635878 w 8898844"/>
              <a:gd name="connsiteY18" fmla="*/ 1372804 h 6864021"/>
              <a:gd name="connsiteX19" fmla="*/ 4796744 w 8898844"/>
              <a:gd name="connsiteY19" fmla="*/ 1413181 h 6864021"/>
              <a:gd name="connsiteX20" fmla="*/ 4957610 w 8898844"/>
              <a:gd name="connsiteY20" fmla="*/ 1493934 h 6864021"/>
              <a:gd name="connsiteX21" fmla="*/ 5239128 w 8898844"/>
              <a:gd name="connsiteY21" fmla="*/ 1413181 h 6864021"/>
              <a:gd name="connsiteX22" fmla="*/ 5399994 w 8898844"/>
              <a:gd name="connsiteY22" fmla="*/ 1493934 h 6864021"/>
              <a:gd name="connsiteX23" fmla="*/ 5399994 w 8898844"/>
              <a:gd name="connsiteY23" fmla="*/ 1332428 h 6864021"/>
              <a:gd name="connsiteX24" fmla="*/ 6123894 w 8898844"/>
              <a:gd name="connsiteY24" fmla="*/ 1413181 h 6864021"/>
              <a:gd name="connsiteX25" fmla="*/ 6204328 w 8898844"/>
              <a:gd name="connsiteY25" fmla="*/ 1574687 h 6864021"/>
              <a:gd name="connsiteX26" fmla="*/ 6324978 w 8898844"/>
              <a:gd name="connsiteY26" fmla="*/ 1574687 h 6864021"/>
              <a:gd name="connsiteX27" fmla="*/ 6485844 w 8898844"/>
              <a:gd name="connsiteY27" fmla="*/ 1453558 h 6864021"/>
              <a:gd name="connsiteX28" fmla="*/ 6928228 w 8898844"/>
              <a:gd name="connsiteY28" fmla="*/ 1170921 h 6864021"/>
              <a:gd name="connsiteX29" fmla="*/ 6968444 w 8898844"/>
              <a:gd name="connsiteY29" fmla="*/ 1130545 h 6864021"/>
              <a:gd name="connsiteX30" fmla="*/ 7008660 w 8898844"/>
              <a:gd name="connsiteY30" fmla="*/ 1211298 h 6864021"/>
              <a:gd name="connsiteX31" fmla="*/ 7209744 w 8898844"/>
              <a:gd name="connsiteY31" fmla="*/ 969038 h 6864021"/>
              <a:gd name="connsiteX32" fmla="*/ 7290178 w 8898844"/>
              <a:gd name="connsiteY32" fmla="*/ 1049792 h 6864021"/>
              <a:gd name="connsiteX33" fmla="*/ 7611910 w 8898844"/>
              <a:gd name="connsiteY33" fmla="*/ 565272 h 6864021"/>
              <a:gd name="connsiteX34" fmla="*/ 7571694 w 8898844"/>
              <a:gd name="connsiteY34" fmla="*/ 524896 h 6864021"/>
              <a:gd name="connsiteX35" fmla="*/ 7491260 w 8898844"/>
              <a:gd name="connsiteY35" fmla="*/ 686402 h 6864021"/>
              <a:gd name="connsiteX36" fmla="*/ 7451044 w 8898844"/>
              <a:gd name="connsiteY36" fmla="*/ 646026 h 6864021"/>
              <a:gd name="connsiteX37" fmla="*/ 7491260 w 8898844"/>
              <a:gd name="connsiteY37" fmla="*/ 403766 h 6864021"/>
              <a:gd name="connsiteX38" fmla="*/ 7611910 w 8898844"/>
              <a:gd name="connsiteY38" fmla="*/ 323013 h 6864021"/>
              <a:gd name="connsiteX39" fmla="*/ 7692344 w 8898844"/>
              <a:gd name="connsiteY39" fmla="*/ 524896 h 6864021"/>
              <a:gd name="connsiteX40" fmla="*/ 7812994 w 8898844"/>
              <a:gd name="connsiteY40" fmla="*/ 282636 h 6864021"/>
              <a:gd name="connsiteX41" fmla="*/ 7853210 w 8898844"/>
              <a:gd name="connsiteY41" fmla="*/ 605649 h 6864021"/>
              <a:gd name="connsiteX42" fmla="*/ 8054294 w 8898844"/>
              <a:gd name="connsiteY42" fmla="*/ 444143 h 6864021"/>
              <a:gd name="connsiteX43" fmla="*/ 8295594 w 8898844"/>
              <a:gd name="connsiteY43" fmla="*/ 888285 h 6864021"/>
              <a:gd name="connsiteX44" fmla="*/ 8577111 w 8898844"/>
              <a:gd name="connsiteY44" fmla="*/ 767155 h 6864021"/>
              <a:gd name="connsiteX45" fmla="*/ 8577111 w 8898844"/>
              <a:gd name="connsiteY45" fmla="*/ 888285 h 6864021"/>
              <a:gd name="connsiteX46" fmla="*/ 8858627 w 8898844"/>
              <a:gd name="connsiteY46" fmla="*/ 1009415 h 6864021"/>
              <a:gd name="connsiteX47" fmla="*/ 8898844 w 8898844"/>
              <a:gd name="connsiteY47" fmla="*/ 1170921 h 6864021"/>
              <a:gd name="connsiteX48" fmla="*/ 8898844 w 8898844"/>
              <a:gd name="connsiteY48" fmla="*/ 1211298 h 6864021"/>
              <a:gd name="connsiteX49" fmla="*/ 8737977 w 8898844"/>
              <a:gd name="connsiteY49" fmla="*/ 1655441 h 6864021"/>
              <a:gd name="connsiteX50" fmla="*/ 8536894 w 8898844"/>
              <a:gd name="connsiteY50" fmla="*/ 1816947 h 6864021"/>
              <a:gd name="connsiteX51" fmla="*/ 8335810 w 8898844"/>
              <a:gd name="connsiteY51" fmla="*/ 2059207 h 6864021"/>
              <a:gd name="connsiteX52" fmla="*/ 8255378 w 8898844"/>
              <a:gd name="connsiteY52" fmla="*/ 2139960 h 6864021"/>
              <a:gd name="connsiteX53" fmla="*/ 8456461 w 8898844"/>
              <a:gd name="connsiteY53" fmla="*/ 2664855 h 6864021"/>
              <a:gd name="connsiteX54" fmla="*/ 8456461 w 8898844"/>
              <a:gd name="connsiteY54" fmla="*/ 2907115 h 6864021"/>
              <a:gd name="connsiteX55" fmla="*/ 8054294 w 8898844"/>
              <a:gd name="connsiteY55" fmla="*/ 3512764 h 6864021"/>
              <a:gd name="connsiteX56" fmla="*/ 8134728 w 8898844"/>
              <a:gd name="connsiteY56" fmla="*/ 3512764 h 6864021"/>
              <a:gd name="connsiteX57" fmla="*/ 8416244 w 8898844"/>
              <a:gd name="connsiteY57" fmla="*/ 3189751 h 6864021"/>
              <a:gd name="connsiteX58" fmla="*/ 8416244 w 8898844"/>
              <a:gd name="connsiteY58" fmla="*/ 3391634 h 6864021"/>
              <a:gd name="connsiteX59" fmla="*/ 8496677 w 8898844"/>
              <a:gd name="connsiteY59" fmla="*/ 3674270 h 6864021"/>
              <a:gd name="connsiteX60" fmla="*/ 8215160 w 8898844"/>
              <a:gd name="connsiteY60" fmla="*/ 4360673 h 6864021"/>
              <a:gd name="connsiteX61" fmla="*/ 7933644 w 8898844"/>
              <a:gd name="connsiteY61" fmla="*/ 4845192 h 6864021"/>
              <a:gd name="connsiteX62" fmla="*/ 7812994 w 8898844"/>
              <a:gd name="connsiteY62" fmla="*/ 4925945 h 6864021"/>
              <a:gd name="connsiteX63" fmla="*/ 7692344 w 8898844"/>
              <a:gd name="connsiteY63" fmla="*/ 5127828 h 6864021"/>
              <a:gd name="connsiteX64" fmla="*/ 7491260 w 8898844"/>
              <a:gd name="connsiteY64" fmla="*/ 5329711 h 6864021"/>
              <a:gd name="connsiteX65" fmla="*/ 7491260 w 8898844"/>
              <a:gd name="connsiteY65" fmla="*/ 5450841 h 6864021"/>
              <a:gd name="connsiteX66" fmla="*/ 6968444 w 8898844"/>
              <a:gd name="connsiteY66" fmla="*/ 6096866 h 6864021"/>
              <a:gd name="connsiteX67" fmla="*/ 6767360 w 8898844"/>
              <a:gd name="connsiteY67" fmla="*/ 6258373 h 6864021"/>
              <a:gd name="connsiteX68" fmla="*/ 6767360 w 8898844"/>
              <a:gd name="connsiteY68" fmla="*/ 6217996 h 6864021"/>
              <a:gd name="connsiteX69" fmla="*/ 6888010 w 8898844"/>
              <a:gd name="connsiteY69" fmla="*/ 6016113 h 6864021"/>
              <a:gd name="connsiteX70" fmla="*/ 6284760 w 8898844"/>
              <a:gd name="connsiteY70" fmla="*/ 6339126 h 6864021"/>
              <a:gd name="connsiteX71" fmla="*/ 6003244 w 8898844"/>
              <a:gd name="connsiteY71" fmla="*/ 6379502 h 6864021"/>
              <a:gd name="connsiteX72" fmla="*/ 4836960 w 8898844"/>
              <a:gd name="connsiteY72" fmla="*/ 6702515 h 6864021"/>
              <a:gd name="connsiteX73" fmla="*/ 2986995 w 8898844"/>
              <a:gd name="connsiteY73" fmla="*/ 6823645 h 6864021"/>
              <a:gd name="connsiteX74" fmla="*/ 1338111 w 8898844"/>
              <a:gd name="connsiteY74" fmla="*/ 6217996 h 6864021"/>
              <a:gd name="connsiteX75" fmla="*/ 815294 w 8898844"/>
              <a:gd name="connsiteY75" fmla="*/ 5773854 h 6864021"/>
              <a:gd name="connsiteX76" fmla="*/ 654428 w 8898844"/>
              <a:gd name="connsiteY76" fmla="*/ 5693100 h 6864021"/>
              <a:gd name="connsiteX77" fmla="*/ 372911 w 8898844"/>
              <a:gd name="connsiteY77" fmla="*/ 5491217 h 6864021"/>
              <a:gd name="connsiteX78" fmla="*/ 372911 w 8898844"/>
              <a:gd name="connsiteY78" fmla="*/ 5450841 h 6864021"/>
              <a:gd name="connsiteX79" fmla="*/ 51178 w 8898844"/>
              <a:gd name="connsiteY79" fmla="*/ 4966322 h 6864021"/>
              <a:gd name="connsiteX80" fmla="*/ 91394 w 8898844"/>
              <a:gd name="connsiteY80" fmla="*/ 4925945 h 6864021"/>
              <a:gd name="connsiteX81" fmla="*/ 493561 w 8898844"/>
              <a:gd name="connsiteY81" fmla="*/ 5208581 h 6864021"/>
              <a:gd name="connsiteX82" fmla="*/ 1016378 w 8898844"/>
              <a:gd name="connsiteY82" fmla="*/ 5450841 h 6864021"/>
              <a:gd name="connsiteX83" fmla="*/ 1257678 w 8898844"/>
              <a:gd name="connsiteY83" fmla="*/ 5410464 h 6864021"/>
              <a:gd name="connsiteX84" fmla="*/ 4394578 w 8898844"/>
              <a:gd name="connsiteY84" fmla="*/ 6016113 h 6864021"/>
              <a:gd name="connsiteX85" fmla="*/ 4113061 w 8898844"/>
              <a:gd name="connsiteY85" fmla="*/ 6016113 h 6864021"/>
              <a:gd name="connsiteX86" fmla="*/ 1458761 w 8898844"/>
              <a:gd name="connsiteY86" fmla="*/ 5329711 h 6864021"/>
              <a:gd name="connsiteX87" fmla="*/ 1137028 w 8898844"/>
              <a:gd name="connsiteY87" fmla="*/ 5127828 h 6864021"/>
              <a:gd name="connsiteX88" fmla="*/ 533778 w 8898844"/>
              <a:gd name="connsiteY88" fmla="*/ 4643309 h 6864021"/>
              <a:gd name="connsiteX89" fmla="*/ 453344 w 8898844"/>
              <a:gd name="connsiteY89" fmla="*/ 4481802 h 6864021"/>
              <a:gd name="connsiteX90" fmla="*/ 252261 w 8898844"/>
              <a:gd name="connsiteY90" fmla="*/ 4118413 h 6864021"/>
              <a:gd name="connsiteX91" fmla="*/ 10961 w 8898844"/>
              <a:gd name="connsiteY91" fmla="*/ 3755024 h 6864021"/>
              <a:gd name="connsiteX92" fmla="*/ 91394 w 8898844"/>
              <a:gd name="connsiteY92" fmla="*/ 3512764 h 6864021"/>
              <a:gd name="connsiteX93" fmla="*/ 171828 w 8898844"/>
              <a:gd name="connsiteY93" fmla="*/ 3432011 h 6864021"/>
              <a:gd name="connsiteX94" fmla="*/ 413128 w 8898844"/>
              <a:gd name="connsiteY94" fmla="*/ 3674270 h 6864021"/>
              <a:gd name="connsiteX95" fmla="*/ 453344 w 8898844"/>
              <a:gd name="connsiteY95" fmla="*/ 3472387 h 6864021"/>
              <a:gd name="connsiteX96" fmla="*/ 493561 w 8898844"/>
              <a:gd name="connsiteY96" fmla="*/ 3674270 h 6864021"/>
              <a:gd name="connsiteX97" fmla="*/ 895728 w 8898844"/>
              <a:gd name="connsiteY97" fmla="*/ 3674270 h 6864021"/>
              <a:gd name="connsiteX98" fmla="*/ 533778 w 8898844"/>
              <a:gd name="connsiteY98" fmla="*/ 3028245 h 6864021"/>
              <a:gd name="connsiteX99" fmla="*/ 815294 w 8898844"/>
              <a:gd name="connsiteY99" fmla="*/ 3230128 h 6864021"/>
              <a:gd name="connsiteX100" fmla="*/ 895728 w 8898844"/>
              <a:gd name="connsiteY100" fmla="*/ 3149375 h 6864021"/>
              <a:gd name="connsiteX101" fmla="*/ 453344 w 8898844"/>
              <a:gd name="connsiteY101" fmla="*/ 2705232 h 6864021"/>
              <a:gd name="connsiteX102" fmla="*/ 493561 w 8898844"/>
              <a:gd name="connsiteY102" fmla="*/ 2664855 h 6864021"/>
              <a:gd name="connsiteX103" fmla="*/ 614211 w 8898844"/>
              <a:gd name="connsiteY103" fmla="*/ 2785986 h 6864021"/>
              <a:gd name="connsiteX104" fmla="*/ 815294 w 8898844"/>
              <a:gd name="connsiteY104" fmla="*/ 2866739 h 6864021"/>
              <a:gd name="connsiteX105" fmla="*/ 1177244 w 8898844"/>
              <a:gd name="connsiteY105" fmla="*/ 3028245 h 6864021"/>
              <a:gd name="connsiteX106" fmla="*/ 1619628 w 8898844"/>
              <a:gd name="connsiteY106" fmla="*/ 3108998 h 6864021"/>
              <a:gd name="connsiteX107" fmla="*/ 1659844 w 8898844"/>
              <a:gd name="connsiteY107" fmla="*/ 3028245 h 6864021"/>
              <a:gd name="connsiteX108" fmla="*/ 2062011 w 8898844"/>
              <a:gd name="connsiteY108" fmla="*/ 3149375 h 6864021"/>
              <a:gd name="connsiteX109" fmla="*/ 2464178 w 8898844"/>
              <a:gd name="connsiteY109" fmla="*/ 3310881 h 6864021"/>
              <a:gd name="connsiteX110" fmla="*/ 2062011 w 8898844"/>
              <a:gd name="connsiteY110" fmla="*/ 3149375 h 6864021"/>
              <a:gd name="connsiteX111" fmla="*/ 2062011 w 8898844"/>
              <a:gd name="connsiteY111" fmla="*/ 3028245 h 6864021"/>
              <a:gd name="connsiteX112" fmla="*/ 1820711 w 8898844"/>
              <a:gd name="connsiteY112" fmla="*/ 2745609 h 6864021"/>
              <a:gd name="connsiteX113" fmla="*/ 1740278 w 8898844"/>
              <a:gd name="connsiteY113" fmla="*/ 2907115 h 6864021"/>
              <a:gd name="connsiteX114" fmla="*/ 1619628 w 8898844"/>
              <a:gd name="connsiteY114" fmla="*/ 2705232 h 6864021"/>
              <a:gd name="connsiteX115" fmla="*/ 1137028 w 8898844"/>
              <a:gd name="connsiteY115" fmla="*/ 2301466 h 6864021"/>
              <a:gd name="connsiteX116" fmla="*/ 935944 w 8898844"/>
              <a:gd name="connsiteY116" fmla="*/ 2139960 h 6864021"/>
              <a:gd name="connsiteX117" fmla="*/ 654428 w 8898844"/>
              <a:gd name="connsiteY117" fmla="*/ 1816947 h 6864021"/>
              <a:gd name="connsiteX118" fmla="*/ 533778 w 8898844"/>
              <a:gd name="connsiteY118" fmla="*/ 1372804 h 6864021"/>
              <a:gd name="connsiteX119" fmla="*/ 815294 w 8898844"/>
              <a:gd name="connsiteY119" fmla="*/ 1413181 h 6864021"/>
              <a:gd name="connsiteX120" fmla="*/ 614211 w 8898844"/>
              <a:gd name="connsiteY120" fmla="*/ 524896 h 6864021"/>
              <a:gd name="connsiteX121" fmla="*/ 935944 w 8898844"/>
              <a:gd name="connsiteY121" fmla="*/ 726779 h 6864021"/>
              <a:gd name="connsiteX122" fmla="*/ 1137028 w 8898844"/>
              <a:gd name="connsiteY122" fmla="*/ 646026 h 6864021"/>
              <a:gd name="connsiteX123" fmla="*/ 1177244 w 8898844"/>
              <a:gd name="connsiteY123" fmla="*/ 807532 h 6864021"/>
              <a:gd name="connsiteX124" fmla="*/ 1297894 w 8898844"/>
              <a:gd name="connsiteY124" fmla="*/ 524896 h 6864021"/>
              <a:gd name="connsiteX125" fmla="*/ 1539194 w 8898844"/>
              <a:gd name="connsiteY125" fmla="*/ 969038 h 6864021"/>
              <a:gd name="connsiteX126" fmla="*/ 1775624 w 8898844"/>
              <a:gd name="connsiteY126" fmla="*/ 1113117 h 6864021"/>
              <a:gd name="connsiteX127" fmla="*/ 1808171 w 8898844"/>
              <a:gd name="connsiteY127" fmla="*/ 1096551 h 6864021"/>
              <a:gd name="connsiteX128" fmla="*/ 1820711 w 8898844"/>
              <a:gd name="connsiteY128" fmla="*/ 1130545 h 6864021"/>
              <a:gd name="connsiteX129" fmla="*/ 1821120 w 8898844"/>
              <a:gd name="connsiteY129" fmla="*/ 1129164 h 6864021"/>
              <a:gd name="connsiteX130" fmla="*/ 1821339 w 8898844"/>
              <a:gd name="connsiteY130" fmla="*/ 1150102 h 6864021"/>
              <a:gd name="connsiteX131" fmla="*/ 1860928 w 8898844"/>
              <a:gd name="connsiteY131" fmla="*/ 1292051 h 6864021"/>
              <a:gd name="connsiteX132" fmla="*/ 2182661 w 8898844"/>
              <a:gd name="connsiteY132" fmla="*/ 1655441 h 6864021"/>
              <a:gd name="connsiteX133" fmla="*/ 2383744 w 8898844"/>
              <a:gd name="connsiteY133" fmla="*/ 1615064 h 6864021"/>
              <a:gd name="connsiteX134" fmla="*/ 1981578 w 8898844"/>
              <a:gd name="connsiteY134" fmla="*/ 1049792 h 6864021"/>
              <a:gd name="connsiteX135" fmla="*/ 1860928 w 8898844"/>
              <a:gd name="connsiteY135" fmla="*/ 1292051 h 6864021"/>
              <a:gd name="connsiteX136" fmla="*/ 1901144 w 8898844"/>
              <a:gd name="connsiteY136" fmla="*/ 1090168 h 6864021"/>
              <a:gd name="connsiteX137" fmla="*/ 1827623 w 8898844"/>
              <a:gd name="connsiteY137" fmla="*/ 1107202 h 6864021"/>
              <a:gd name="connsiteX138" fmla="*/ 1821120 w 8898844"/>
              <a:gd name="connsiteY138" fmla="*/ 1129164 h 6864021"/>
              <a:gd name="connsiteX139" fmla="*/ 1820711 w 8898844"/>
              <a:gd name="connsiteY139" fmla="*/ 1090168 h 6864021"/>
              <a:gd name="connsiteX140" fmla="*/ 1808171 w 8898844"/>
              <a:gd name="connsiteY140" fmla="*/ 1096551 h 6864021"/>
              <a:gd name="connsiteX141" fmla="*/ 1797147 w 8898844"/>
              <a:gd name="connsiteY141" fmla="*/ 1066668 h 6864021"/>
              <a:gd name="connsiteX142" fmla="*/ 1579411 w 8898844"/>
              <a:gd name="connsiteY142" fmla="*/ 646026 h 6864021"/>
              <a:gd name="connsiteX143" fmla="*/ 1539194 w 8898844"/>
              <a:gd name="connsiteY143" fmla="*/ 686402 h 6864021"/>
              <a:gd name="connsiteX144" fmla="*/ 1458761 w 8898844"/>
              <a:gd name="connsiteY144" fmla="*/ 444143 h 6864021"/>
              <a:gd name="connsiteX145" fmla="*/ 1297894 w 8898844"/>
              <a:gd name="connsiteY145" fmla="*/ 121130 h 6864021"/>
              <a:gd name="connsiteX146" fmla="*/ 1338111 w 8898844"/>
              <a:gd name="connsiteY146" fmla="*/ 0 h 686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8898844" h="6864021">
                <a:moveTo>
                  <a:pt x="1338111" y="0"/>
                </a:moveTo>
                <a:cubicBezTo>
                  <a:pt x="1458761" y="121130"/>
                  <a:pt x="1539194" y="242260"/>
                  <a:pt x="1659844" y="323013"/>
                </a:cubicBezTo>
                <a:cubicBezTo>
                  <a:pt x="1700061" y="323013"/>
                  <a:pt x="1740278" y="282636"/>
                  <a:pt x="1780494" y="282636"/>
                </a:cubicBezTo>
                <a:cubicBezTo>
                  <a:pt x="1820711" y="242260"/>
                  <a:pt x="1901144" y="282636"/>
                  <a:pt x="1941361" y="282636"/>
                </a:cubicBezTo>
                <a:cubicBezTo>
                  <a:pt x="1941361" y="282636"/>
                  <a:pt x="1941361" y="242260"/>
                  <a:pt x="1941361" y="242260"/>
                </a:cubicBezTo>
                <a:cubicBezTo>
                  <a:pt x="2021794" y="363390"/>
                  <a:pt x="2102227" y="484519"/>
                  <a:pt x="2182661" y="565272"/>
                </a:cubicBezTo>
                <a:cubicBezTo>
                  <a:pt x="2263094" y="605649"/>
                  <a:pt x="2383744" y="646026"/>
                  <a:pt x="2464178" y="686402"/>
                </a:cubicBezTo>
                <a:cubicBezTo>
                  <a:pt x="2464178" y="646026"/>
                  <a:pt x="2423961" y="605649"/>
                  <a:pt x="2423961" y="484519"/>
                </a:cubicBezTo>
                <a:cubicBezTo>
                  <a:pt x="2504394" y="605649"/>
                  <a:pt x="2584827" y="686402"/>
                  <a:pt x="2665261" y="686402"/>
                </a:cubicBezTo>
                <a:cubicBezTo>
                  <a:pt x="2785911" y="686402"/>
                  <a:pt x="2866344" y="726779"/>
                  <a:pt x="2986995" y="767155"/>
                </a:cubicBezTo>
                <a:cubicBezTo>
                  <a:pt x="3107644" y="807532"/>
                  <a:pt x="3147861" y="807532"/>
                  <a:pt x="3107644" y="969038"/>
                </a:cubicBezTo>
                <a:cubicBezTo>
                  <a:pt x="3188078" y="928662"/>
                  <a:pt x="3228295" y="888285"/>
                  <a:pt x="3268512" y="847909"/>
                </a:cubicBezTo>
                <a:cubicBezTo>
                  <a:pt x="3268512" y="847909"/>
                  <a:pt x="3268512" y="847909"/>
                  <a:pt x="3308727" y="888285"/>
                </a:cubicBezTo>
                <a:cubicBezTo>
                  <a:pt x="3228295" y="928662"/>
                  <a:pt x="3188078" y="969038"/>
                  <a:pt x="3147861" y="1009415"/>
                </a:cubicBezTo>
                <a:cubicBezTo>
                  <a:pt x="3268512" y="1049792"/>
                  <a:pt x="3389161" y="1130545"/>
                  <a:pt x="3550027" y="1170921"/>
                </a:cubicBezTo>
                <a:cubicBezTo>
                  <a:pt x="3590244" y="1130545"/>
                  <a:pt x="3630461" y="1009415"/>
                  <a:pt x="3630461" y="969038"/>
                </a:cubicBezTo>
                <a:cubicBezTo>
                  <a:pt x="3710894" y="969038"/>
                  <a:pt x="3791327" y="969038"/>
                  <a:pt x="3831544" y="1009415"/>
                </a:cubicBezTo>
                <a:cubicBezTo>
                  <a:pt x="3871761" y="1009415"/>
                  <a:pt x="3952194" y="1049792"/>
                  <a:pt x="3992411" y="1090168"/>
                </a:cubicBezTo>
                <a:cubicBezTo>
                  <a:pt x="4153277" y="1332428"/>
                  <a:pt x="4394578" y="1332428"/>
                  <a:pt x="4635878" y="1372804"/>
                </a:cubicBezTo>
                <a:cubicBezTo>
                  <a:pt x="4676094" y="1413181"/>
                  <a:pt x="4716310" y="1413181"/>
                  <a:pt x="4796744" y="1413181"/>
                </a:cubicBezTo>
                <a:cubicBezTo>
                  <a:pt x="4836960" y="1453558"/>
                  <a:pt x="4917394" y="1493934"/>
                  <a:pt x="4957610" y="1493934"/>
                </a:cubicBezTo>
                <a:cubicBezTo>
                  <a:pt x="5078260" y="1493934"/>
                  <a:pt x="5158694" y="1453558"/>
                  <a:pt x="5239128" y="1413181"/>
                </a:cubicBezTo>
                <a:cubicBezTo>
                  <a:pt x="5279344" y="1413181"/>
                  <a:pt x="5359778" y="1453558"/>
                  <a:pt x="5399994" y="1493934"/>
                </a:cubicBezTo>
                <a:cubicBezTo>
                  <a:pt x="5399994" y="1453558"/>
                  <a:pt x="5399994" y="1413181"/>
                  <a:pt x="5399994" y="1332428"/>
                </a:cubicBezTo>
                <a:cubicBezTo>
                  <a:pt x="5601078" y="1695817"/>
                  <a:pt x="5882594" y="1453558"/>
                  <a:pt x="6123894" y="1413181"/>
                </a:cubicBezTo>
                <a:cubicBezTo>
                  <a:pt x="6123894" y="1493934"/>
                  <a:pt x="6164110" y="1534311"/>
                  <a:pt x="6204328" y="1574687"/>
                </a:cubicBezTo>
                <a:cubicBezTo>
                  <a:pt x="6204328" y="1574687"/>
                  <a:pt x="6284760" y="1574687"/>
                  <a:pt x="6324978" y="1574687"/>
                </a:cubicBezTo>
                <a:cubicBezTo>
                  <a:pt x="6405410" y="1534311"/>
                  <a:pt x="6445628" y="1493934"/>
                  <a:pt x="6485844" y="1453558"/>
                </a:cubicBezTo>
                <a:cubicBezTo>
                  <a:pt x="6646710" y="1372804"/>
                  <a:pt x="6847794" y="1372804"/>
                  <a:pt x="6928228" y="1170921"/>
                </a:cubicBezTo>
                <a:cubicBezTo>
                  <a:pt x="6928228" y="1130545"/>
                  <a:pt x="6928228" y="1130545"/>
                  <a:pt x="6968444" y="1130545"/>
                </a:cubicBezTo>
                <a:cubicBezTo>
                  <a:pt x="6968444" y="1170921"/>
                  <a:pt x="7008660" y="1211298"/>
                  <a:pt x="7008660" y="1211298"/>
                </a:cubicBezTo>
                <a:cubicBezTo>
                  <a:pt x="7089094" y="1130545"/>
                  <a:pt x="7169528" y="1049792"/>
                  <a:pt x="7209744" y="969038"/>
                </a:cubicBezTo>
                <a:cubicBezTo>
                  <a:pt x="7249960" y="969038"/>
                  <a:pt x="7249960" y="1009415"/>
                  <a:pt x="7290178" y="1049792"/>
                </a:cubicBezTo>
                <a:cubicBezTo>
                  <a:pt x="7370610" y="888285"/>
                  <a:pt x="7571694" y="767155"/>
                  <a:pt x="7611910" y="565272"/>
                </a:cubicBezTo>
                <a:cubicBezTo>
                  <a:pt x="7571694" y="565272"/>
                  <a:pt x="7571694" y="524896"/>
                  <a:pt x="7571694" y="524896"/>
                </a:cubicBezTo>
                <a:cubicBezTo>
                  <a:pt x="7531478" y="565272"/>
                  <a:pt x="7491260" y="605649"/>
                  <a:pt x="7491260" y="686402"/>
                </a:cubicBezTo>
                <a:cubicBezTo>
                  <a:pt x="7451044" y="686402"/>
                  <a:pt x="7451044" y="686402"/>
                  <a:pt x="7451044" y="646026"/>
                </a:cubicBezTo>
                <a:cubicBezTo>
                  <a:pt x="7491260" y="565272"/>
                  <a:pt x="7491260" y="484519"/>
                  <a:pt x="7491260" y="403766"/>
                </a:cubicBezTo>
                <a:cubicBezTo>
                  <a:pt x="7531478" y="363390"/>
                  <a:pt x="7571694" y="363390"/>
                  <a:pt x="7611910" y="323013"/>
                </a:cubicBezTo>
                <a:cubicBezTo>
                  <a:pt x="7652128" y="403766"/>
                  <a:pt x="7692344" y="444143"/>
                  <a:pt x="7692344" y="524896"/>
                </a:cubicBezTo>
                <a:cubicBezTo>
                  <a:pt x="7732560" y="484519"/>
                  <a:pt x="7772778" y="403766"/>
                  <a:pt x="7812994" y="282636"/>
                </a:cubicBezTo>
                <a:cubicBezTo>
                  <a:pt x="7853210" y="403766"/>
                  <a:pt x="7853210" y="484519"/>
                  <a:pt x="7853210" y="605649"/>
                </a:cubicBezTo>
                <a:cubicBezTo>
                  <a:pt x="7933644" y="565272"/>
                  <a:pt x="7973860" y="524896"/>
                  <a:pt x="8054294" y="444143"/>
                </a:cubicBezTo>
                <a:cubicBezTo>
                  <a:pt x="8134728" y="605649"/>
                  <a:pt x="8215160" y="726779"/>
                  <a:pt x="8295594" y="888285"/>
                </a:cubicBezTo>
                <a:cubicBezTo>
                  <a:pt x="8376027" y="847909"/>
                  <a:pt x="8456461" y="807532"/>
                  <a:pt x="8577111" y="767155"/>
                </a:cubicBezTo>
                <a:cubicBezTo>
                  <a:pt x="8577111" y="807532"/>
                  <a:pt x="8577111" y="807532"/>
                  <a:pt x="8577111" y="888285"/>
                </a:cubicBezTo>
                <a:cubicBezTo>
                  <a:pt x="8737977" y="767155"/>
                  <a:pt x="8778194" y="888285"/>
                  <a:pt x="8858627" y="1009415"/>
                </a:cubicBezTo>
                <a:cubicBezTo>
                  <a:pt x="8858627" y="1049792"/>
                  <a:pt x="8898844" y="1130545"/>
                  <a:pt x="8898844" y="1170921"/>
                </a:cubicBezTo>
                <a:cubicBezTo>
                  <a:pt x="8898844" y="1211298"/>
                  <a:pt x="8898844" y="1211298"/>
                  <a:pt x="8898844" y="1211298"/>
                </a:cubicBezTo>
                <a:cubicBezTo>
                  <a:pt x="8858627" y="1372804"/>
                  <a:pt x="8818411" y="1534311"/>
                  <a:pt x="8737977" y="1655441"/>
                </a:cubicBezTo>
                <a:cubicBezTo>
                  <a:pt x="8697761" y="1736194"/>
                  <a:pt x="8617327" y="1776571"/>
                  <a:pt x="8536894" y="1816947"/>
                </a:cubicBezTo>
                <a:cubicBezTo>
                  <a:pt x="8496677" y="1897700"/>
                  <a:pt x="8416244" y="1978453"/>
                  <a:pt x="8335810" y="2059207"/>
                </a:cubicBezTo>
                <a:cubicBezTo>
                  <a:pt x="8295594" y="2099583"/>
                  <a:pt x="8255378" y="2099583"/>
                  <a:pt x="8255378" y="2139960"/>
                </a:cubicBezTo>
                <a:cubicBezTo>
                  <a:pt x="8215160" y="2382219"/>
                  <a:pt x="8416244" y="2462973"/>
                  <a:pt x="8456461" y="2664855"/>
                </a:cubicBezTo>
                <a:cubicBezTo>
                  <a:pt x="8496677" y="2745609"/>
                  <a:pt x="8536894" y="2826362"/>
                  <a:pt x="8456461" y="2907115"/>
                </a:cubicBezTo>
                <a:cubicBezTo>
                  <a:pt x="8295594" y="3108998"/>
                  <a:pt x="8215160" y="3310881"/>
                  <a:pt x="8054294" y="3512764"/>
                </a:cubicBezTo>
                <a:cubicBezTo>
                  <a:pt x="8094510" y="3512764"/>
                  <a:pt x="8094510" y="3512764"/>
                  <a:pt x="8134728" y="3512764"/>
                </a:cubicBezTo>
                <a:cubicBezTo>
                  <a:pt x="8215160" y="3432011"/>
                  <a:pt x="8295594" y="3310881"/>
                  <a:pt x="8416244" y="3189751"/>
                </a:cubicBezTo>
                <a:cubicBezTo>
                  <a:pt x="8416244" y="3310881"/>
                  <a:pt x="8416244" y="3351258"/>
                  <a:pt x="8416244" y="3391634"/>
                </a:cubicBezTo>
                <a:cubicBezTo>
                  <a:pt x="8577111" y="3472387"/>
                  <a:pt x="8536894" y="3593517"/>
                  <a:pt x="8496677" y="3674270"/>
                </a:cubicBezTo>
                <a:cubicBezTo>
                  <a:pt x="8416244" y="3916530"/>
                  <a:pt x="8335810" y="4118413"/>
                  <a:pt x="8215160" y="4360673"/>
                </a:cubicBezTo>
                <a:cubicBezTo>
                  <a:pt x="8134728" y="4522179"/>
                  <a:pt x="7933644" y="4643309"/>
                  <a:pt x="7933644" y="4845192"/>
                </a:cubicBezTo>
                <a:cubicBezTo>
                  <a:pt x="7933644" y="4885568"/>
                  <a:pt x="7853210" y="4885568"/>
                  <a:pt x="7812994" y="4925945"/>
                </a:cubicBezTo>
                <a:cubicBezTo>
                  <a:pt x="7772778" y="5006698"/>
                  <a:pt x="7732560" y="5127828"/>
                  <a:pt x="7692344" y="5127828"/>
                </a:cubicBezTo>
                <a:cubicBezTo>
                  <a:pt x="7531478" y="5087451"/>
                  <a:pt x="7531478" y="5248958"/>
                  <a:pt x="7491260" y="5329711"/>
                </a:cubicBezTo>
                <a:cubicBezTo>
                  <a:pt x="7491260" y="5370088"/>
                  <a:pt x="7491260" y="5410464"/>
                  <a:pt x="7491260" y="5450841"/>
                </a:cubicBezTo>
                <a:cubicBezTo>
                  <a:pt x="7290178" y="5652724"/>
                  <a:pt x="7129310" y="5894983"/>
                  <a:pt x="6968444" y="6096866"/>
                </a:cubicBezTo>
                <a:cubicBezTo>
                  <a:pt x="6928228" y="6177620"/>
                  <a:pt x="6847794" y="6217996"/>
                  <a:pt x="6767360" y="6258373"/>
                </a:cubicBezTo>
                <a:cubicBezTo>
                  <a:pt x="6767360" y="6258373"/>
                  <a:pt x="6767360" y="6258373"/>
                  <a:pt x="6767360" y="6217996"/>
                </a:cubicBezTo>
                <a:cubicBezTo>
                  <a:pt x="6807578" y="6177620"/>
                  <a:pt x="6847794" y="6096866"/>
                  <a:pt x="6888010" y="6016113"/>
                </a:cubicBezTo>
                <a:cubicBezTo>
                  <a:pt x="6686928" y="6137243"/>
                  <a:pt x="6485844" y="6258373"/>
                  <a:pt x="6284760" y="6339126"/>
                </a:cubicBezTo>
                <a:cubicBezTo>
                  <a:pt x="6204328" y="6379502"/>
                  <a:pt x="6083678" y="6339126"/>
                  <a:pt x="6003244" y="6379502"/>
                </a:cubicBezTo>
                <a:cubicBezTo>
                  <a:pt x="5601078" y="6500632"/>
                  <a:pt x="5239128" y="6621762"/>
                  <a:pt x="4836960" y="6702515"/>
                </a:cubicBezTo>
                <a:cubicBezTo>
                  <a:pt x="4233710" y="6864022"/>
                  <a:pt x="3630461" y="6904398"/>
                  <a:pt x="2986995" y="6823645"/>
                </a:cubicBezTo>
                <a:cubicBezTo>
                  <a:pt x="2383744" y="6783268"/>
                  <a:pt x="1860928" y="6541009"/>
                  <a:pt x="1338111" y="6217996"/>
                </a:cubicBezTo>
                <a:cubicBezTo>
                  <a:pt x="1177244" y="6096866"/>
                  <a:pt x="895728" y="6016113"/>
                  <a:pt x="815294" y="5773854"/>
                </a:cubicBezTo>
                <a:cubicBezTo>
                  <a:pt x="815294" y="5733477"/>
                  <a:pt x="694644" y="5733477"/>
                  <a:pt x="654428" y="5693100"/>
                </a:cubicBezTo>
                <a:cubicBezTo>
                  <a:pt x="573994" y="5652724"/>
                  <a:pt x="453344" y="5571971"/>
                  <a:pt x="372911" y="5491217"/>
                </a:cubicBezTo>
                <a:cubicBezTo>
                  <a:pt x="372911" y="5491217"/>
                  <a:pt x="413128" y="5450841"/>
                  <a:pt x="372911" y="5450841"/>
                </a:cubicBezTo>
                <a:cubicBezTo>
                  <a:pt x="252261" y="5289334"/>
                  <a:pt x="171828" y="5127828"/>
                  <a:pt x="51178" y="4966322"/>
                </a:cubicBezTo>
                <a:cubicBezTo>
                  <a:pt x="91394" y="4966322"/>
                  <a:pt x="91394" y="4966322"/>
                  <a:pt x="91394" y="4925945"/>
                </a:cubicBezTo>
                <a:cubicBezTo>
                  <a:pt x="252261" y="5047075"/>
                  <a:pt x="372911" y="5127828"/>
                  <a:pt x="493561" y="5208581"/>
                </a:cubicBezTo>
                <a:cubicBezTo>
                  <a:pt x="694644" y="5248958"/>
                  <a:pt x="855511" y="5329711"/>
                  <a:pt x="1016378" y="5450841"/>
                </a:cubicBezTo>
                <a:cubicBezTo>
                  <a:pt x="1056594" y="5450841"/>
                  <a:pt x="1137028" y="5410464"/>
                  <a:pt x="1257678" y="5410464"/>
                </a:cubicBezTo>
                <a:cubicBezTo>
                  <a:pt x="2343527" y="6137243"/>
                  <a:pt x="3710894" y="6298749"/>
                  <a:pt x="4394578" y="6016113"/>
                </a:cubicBezTo>
                <a:cubicBezTo>
                  <a:pt x="4314144" y="6016113"/>
                  <a:pt x="4193494" y="6016113"/>
                  <a:pt x="4113061" y="6016113"/>
                </a:cubicBezTo>
                <a:cubicBezTo>
                  <a:pt x="3147861" y="6056490"/>
                  <a:pt x="2263094" y="5894983"/>
                  <a:pt x="1458761" y="5329711"/>
                </a:cubicBezTo>
                <a:cubicBezTo>
                  <a:pt x="1378328" y="5248958"/>
                  <a:pt x="1257678" y="5208581"/>
                  <a:pt x="1137028" y="5127828"/>
                </a:cubicBezTo>
                <a:cubicBezTo>
                  <a:pt x="935944" y="4966322"/>
                  <a:pt x="734861" y="4804815"/>
                  <a:pt x="533778" y="4643309"/>
                </a:cubicBezTo>
                <a:cubicBezTo>
                  <a:pt x="493561" y="4643309"/>
                  <a:pt x="493561" y="4562556"/>
                  <a:pt x="453344" y="4481802"/>
                </a:cubicBezTo>
                <a:cubicBezTo>
                  <a:pt x="413128" y="4360673"/>
                  <a:pt x="372911" y="4199166"/>
                  <a:pt x="252261" y="4118413"/>
                </a:cubicBezTo>
                <a:cubicBezTo>
                  <a:pt x="131611" y="3997283"/>
                  <a:pt x="51178" y="3876153"/>
                  <a:pt x="10961" y="3755024"/>
                </a:cubicBezTo>
                <a:cubicBezTo>
                  <a:pt x="-29255" y="3674270"/>
                  <a:pt x="51178" y="3593517"/>
                  <a:pt x="91394" y="3512764"/>
                </a:cubicBezTo>
                <a:cubicBezTo>
                  <a:pt x="91394" y="3472387"/>
                  <a:pt x="131611" y="3472387"/>
                  <a:pt x="171828" y="3432011"/>
                </a:cubicBezTo>
                <a:cubicBezTo>
                  <a:pt x="252261" y="3512764"/>
                  <a:pt x="332694" y="3593517"/>
                  <a:pt x="413128" y="3674270"/>
                </a:cubicBezTo>
                <a:cubicBezTo>
                  <a:pt x="413128" y="3593517"/>
                  <a:pt x="453344" y="3553141"/>
                  <a:pt x="453344" y="3472387"/>
                </a:cubicBezTo>
                <a:cubicBezTo>
                  <a:pt x="493561" y="3553141"/>
                  <a:pt x="493561" y="3593517"/>
                  <a:pt x="493561" y="3674270"/>
                </a:cubicBezTo>
                <a:cubicBezTo>
                  <a:pt x="614211" y="3674270"/>
                  <a:pt x="734861" y="3674270"/>
                  <a:pt x="895728" y="3674270"/>
                </a:cubicBezTo>
                <a:cubicBezTo>
                  <a:pt x="453344" y="3149375"/>
                  <a:pt x="453344" y="3149375"/>
                  <a:pt x="533778" y="3028245"/>
                </a:cubicBezTo>
                <a:cubicBezTo>
                  <a:pt x="654428" y="3108998"/>
                  <a:pt x="734861" y="3149375"/>
                  <a:pt x="815294" y="3230128"/>
                </a:cubicBezTo>
                <a:cubicBezTo>
                  <a:pt x="855511" y="3189751"/>
                  <a:pt x="855511" y="3189751"/>
                  <a:pt x="895728" y="3149375"/>
                </a:cubicBezTo>
                <a:cubicBezTo>
                  <a:pt x="734861" y="2987869"/>
                  <a:pt x="614211" y="2866739"/>
                  <a:pt x="453344" y="2705232"/>
                </a:cubicBezTo>
                <a:cubicBezTo>
                  <a:pt x="493561" y="2705232"/>
                  <a:pt x="493561" y="2664855"/>
                  <a:pt x="493561" y="2664855"/>
                </a:cubicBezTo>
                <a:cubicBezTo>
                  <a:pt x="533778" y="2705232"/>
                  <a:pt x="573994" y="2745609"/>
                  <a:pt x="614211" y="2785986"/>
                </a:cubicBezTo>
                <a:cubicBezTo>
                  <a:pt x="694644" y="2785986"/>
                  <a:pt x="734861" y="2826362"/>
                  <a:pt x="815294" y="2866739"/>
                </a:cubicBezTo>
                <a:cubicBezTo>
                  <a:pt x="935944" y="2907115"/>
                  <a:pt x="1096811" y="2907115"/>
                  <a:pt x="1177244" y="3028245"/>
                </a:cubicBezTo>
                <a:cubicBezTo>
                  <a:pt x="1338111" y="3189751"/>
                  <a:pt x="1498978" y="3028245"/>
                  <a:pt x="1619628" y="3108998"/>
                </a:cubicBezTo>
                <a:cubicBezTo>
                  <a:pt x="1659844" y="3108998"/>
                  <a:pt x="1659844" y="3068622"/>
                  <a:pt x="1659844" y="3028245"/>
                </a:cubicBezTo>
                <a:cubicBezTo>
                  <a:pt x="1740278" y="3270504"/>
                  <a:pt x="1860928" y="3310881"/>
                  <a:pt x="2062011" y="3149375"/>
                </a:cubicBezTo>
                <a:cubicBezTo>
                  <a:pt x="2102227" y="3391634"/>
                  <a:pt x="2102227" y="3391634"/>
                  <a:pt x="2464178" y="3310881"/>
                </a:cubicBezTo>
                <a:cubicBezTo>
                  <a:pt x="2303311" y="3230128"/>
                  <a:pt x="2263094" y="3068622"/>
                  <a:pt x="2062011" y="3149375"/>
                </a:cubicBezTo>
                <a:cubicBezTo>
                  <a:pt x="2062011" y="3108998"/>
                  <a:pt x="2062011" y="3028245"/>
                  <a:pt x="2062011" y="3028245"/>
                </a:cubicBezTo>
                <a:cubicBezTo>
                  <a:pt x="1901144" y="3028245"/>
                  <a:pt x="1901144" y="2907115"/>
                  <a:pt x="1820711" y="2745609"/>
                </a:cubicBezTo>
                <a:cubicBezTo>
                  <a:pt x="1780494" y="2826362"/>
                  <a:pt x="1780494" y="2866739"/>
                  <a:pt x="1740278" y="2907115"/>
                </a:cubicBezTo>
                <a:cubicBezTo>
                  <a:pt x="1700061" y="2826362"/>
                  <a:pt x="1700061" y="2745609"/>
                  <a:pt x="1619628" y="2705232"/>
                </a:cubicBezTo>
                <a:cubicBezTo>
                  <a:pt x="1458761" y="2584102"/>
                  <a:pt x="1297894" y="2422596"/>
                  <a:pt x="1137028" y="2301466"/>
                </a:cubicBezTo>
                <a:cubicBezTo>
                  <a:pt x="1056594" y="2261090"/>
                  <a:pt x="976161" y="2220713"/>
                  <a:pt x="935944" y="2139960"/>
                </a:cubicBezTo>
                <a:cubicBezTo>
                  <a:pt x="855511" y="2018830"/>
                  <a:pt x="694644" y="2018830"/>
                  <a:pt x="654428" y="1816947"/>
                </a:cubicBezTo>
                <a:cubicBezTo>
                  <a:pt x="614211" y="1695817"/>
                  <a:pt x="573994" y="1534311"/>
                  <a:pt x="533778" y="1372804"/>
                </a:cubicBezTo>
                <a:cubicBezTo>
                  <a:pt x="654428" y="1413181"/>
                  <a:pt x="734861" y="1413181"/>
                  <a:pt x="815294" y="1413181"/>
                </a:cubicBezTo>
                <a:cubicBezTo>
                  <a:pt x="734861" y="1090168"/>
                  <a:pt x="694644" y="807532"/>
                  <a:pt x="614211" y="524896"/>
                </a:cubicBezTo>
                <a:cubicBezTo>
                  <a:pt x="815294" y="444143"/>
                  <a:pt x="855511" y="646026"/>
                  <a:pt x="935944" y="726779"/>
                </a:cubicBezTo>
                <a:cubicBezTo>
                  <a:pt x="1016378" y="726779"/>
                  <a:pt x="1056594" y="686402"/>
                  <a:pt x="1137028" y="646026"/>
                </a:cubicBezTo>
                <a:cubicBezTo>
                  <a:pt x="1137028" y="686402"/>
                  <a:pt x="1137028" y="726779"/>
                  <a:pt x="1177244" y="807532"/>
                </a:cubicBezTo>
                <a:cubicBezTo>
                  <a:pt x="1217461" y="686402"/>
                  <a:pt x="1257678" y="605649"/>
                  <a:pt x="1297894" y="524896"/>
                </a:cubicBezTo>
                <a:cubicBezTo>
                  <a:pt x="1378328" y="686402"/>
                  <a:pt x="1458761" y="847909"/>
                  <a:pt x="1539194" y="969038"/>
                </a:cubicBezTo>
                <a:cubicBezTo>
                  <a:pt x="1574384" y="1075027"/>
                  <a:pt x="1671155" y="1150102"/>
                  <a:pt x="1775624" y="1113117"/>
                </a:cubicBezTo>
                <a:lnTo>
                  <a:pt x="1808171" y="1096551"/>
                </a:lnTo>
                <a:lnTo>
                  <a:pt x="1820711" y="1130545"/>
                </a:lnTo>
                <a:lnTo>
                  <a:pt x="1821120" y="1129164"/>
                </a:lnTo>
                <a:lnTo>
                  <a:pt x="1821339" y="1150102"/>
                </a:lnTo>
                <a:cubicBezTo>
                  <a:pt x="1823225" y="1208774"/>
                  <a:pt x="1830765" y="1261769"/>
                  <a:pt x="1860928" y="1292051"/>
                </a:cubicBezTo>
                <a:cubicBezTo>
                  <a:pt x="1941361" y="1413181"/>
                  <a:pt x="2062011" y="1534311"/>
                  <a:pt x="2182661" y="1655441"/>
                </a:cubicBezTo>
                <a:cubicBezTo>
                  <a:pt x="2222877" y="1695817"/>
                  <a:pt x="2383744" y="1776571"/>
                  <a:pt x="2383744" y="1615064"/>
                </a:cubicBezTo>
                <a:cubicBezTo>
                  <a:pt x="2222877" y="1413181"/>
                  <a:pt x="1981578" y="1372804"/>
                  <a:pt x="1981578" y="1049792"/>
                </a:cubicBezTo>
                <a:cubicBezTo>
                  <a:pt x="1941361" y="1130545"/>
                  <a:pt x="1901144" y="1211298"/>
                  <a:pt x="1860928" y="1292051"/>
                </a:cubicBezTo>
                <a:cubicBezTo>
                  <a:pt x="1860928" y="1170921"/>
                  <a:pt x="1860928" y="1130545"/>
                  <a:pt x="1901144" y="1090168"/>
                </a:cubicBezTo>
                <a:cubicBezTo>
                  <a:pt x="1870982" y="1090168"/>
                  <a:pt x="1840819" y="1090168"/>
                  <a:pt x="1827623" y="1107202"/>
                </a:cubicBezTo>
                <a:lnTo>
                  <a:pt x="1821120" y="1129164"/>
                </a:lnTo>
                <a:lnTo>
                  <a:pt x="1820711" y="1090168"/>
                </a:lnTo>
                <a:lnTo>
                  <a:pt x="1808171" y="1096551"/>
                </a:lnTo>
                <a:lnTo>
                  <a:pt x="1797147" y="1066668"/>
                </a:lnTo>
                <a:cubicBezTo>
                  <a:pt x="1755359" y="910997"/>
                  <a:pt x="1790549" y="716685"/>
                  <a:pt x="1579411" y="646026"/>
                </a:cubicBezTo>
                <a:cubicBezTo>
                  <a:pt x="1579411" y="646026"/>
                  <a:pt x="1539194" y="686402"/>
                  <a:pt x="1539194" y="686402"/>
                </a:cubicBezTo>
                <a:cubicBezTo>
                  <a:pt x="1539194" y="605649"/>
                  <a:pt x="1498978" y="524896"/>
                  <a:pt x="1458761" y="444143"/>
                </a:cubicBezTo>
                <a:cubicBezTo>
                  <a:pt x="1418544" y="323013"/>
                  <a:pt x="1338111" y="242260"/>
                  <a:pt x="1297894" y="121130"/>
                </a:cubicBezTo>
                <a:cubicBezTo>
                  <a:pt x="1297894" y="121130"/>
                  <a:pt x="1297894" y="40377"/>
                  <a:pt x="1338111"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65091475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垂直排列标题与&#10;文本">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56560" cy="5145088"/>
          </a:xfrm>
          <a:prstGeom prst="rect">
            <a:avLst/>
          </a:prstGeom>
        </p:spPr>
      </p:pic>
    </p:spTree>
    <p:extLst>
      <p:ext uri="{BB962C8B-B14F-4D97-AF65-F5344CB8AC3E}">
        <p14:creationId xmlns:p14="http://schemas.microsoft.com/office/powerpoint/2010/main" val="114942610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852883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28114097"/>
      </p:ext>
    </p:extLst>
  </p:cSld>
  <p:clrMapOvr>
    <a:masterClrMapping/>
  </p:clrMapOvr>
  <p:transition advClick="0" advTm="0">
    <p:pull/>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5088"/>
          </a:xfrm>
          <a:prstGeom prst="rect">
            <a:avLst/>
          </a:prstGeom>
        </p:spPr>
      </p:pic>
      <p:sp>
        <p:nvSpPr>
          <p:cNvPr id="2" name="矩形 1"/>
          <p:cNvSpPr/>
          <p:nvPr userDrawn="1"/>
        </p:nvSpPr>
        <p:spPr>
          <a:xfrm>
            <a:off x="0" y="0"/>
            <a:ext cx="9144000" cy="5145088"/>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sz="1800"/>
          </a:p>
        </p:txBody>
      </p:sp>
      <p:sp>
        <p:nvSpPr>
          <p:cNvPr id="3" name="TextBox 1"/>
          <p:cNvSpPr txBox="1"/>
          <p:nvPr userDrawn="1"/>
        </p:nvSpPr>
        <p:spPr>
          <a:xfrm>
            <a:off x="3865651" y="368823"/>
            <a:ext cx="1292662" cy="300175"/>
          </a:xfrm>
          <a:prstGeom prst="rect">
            <a:avLst/>
          </a:prstGeom>
          <a:noFill/>
        </p:spPr>
        <p:txBody>
          <a:bodyPr wrap="none" lIns="68577" tIns="34289" rIns="68577" bIns="34289" rtlCol="0">
            <a:spAutoFit/>
          </a:bodyPr>
          <a:lstStyle/>
          <a:p>
            <a:pPr lvl="0" algn="ctr"/>
            <a:r>
              <a:rPr lang="zh-CN" altLang="en-US" sz="15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15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3274748" y="710767"/>
            <a:ext cx="2562232" cy="346356"/>
          </a:xfrm>
          <a:prstGeom prst="rect">
            <a:avLst/>
          </a:prstGeom>
          <a:noFill/>
        </p:spPr>
        <p:txBody>
          <a:bodyPr wrap="square" lIns="68577" tIns="34289" rIns="68577" bIns="34289" rtlCol="0">
            <a:spAutoFit/>
          </a:bodyPr>
          <a:lstStyle/>
          <a:p>
            <a:pPr algn="ctr"/>
            <a:r>
              <a:rPr lang="zh-CN" alt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324832872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2020/4/20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p:transition spd="med" advClick="0" advTm="0">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CFBF030-126A-44E1-A291-CE0450786A5D}" type="datetimeFigureOut">
              <a:rPr lang="zh-CN" altLang="en-US" smtClean="0"/>
              <a:t>2020/4/20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p:transition spd="med" advClick="0" advTm="0">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CFBF030-126A-44E1-A291-CE0450786A5D}" type="datetimeFigureOut">
              <a:rPr lang="zh-CN" altLang="en-US" smtClean="0"/>
              <a:t>2020/4/20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p:transition spd="med" advClick="0" advTm="0">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CFBF030-126A-44E1-A291-CE0450786A5D}" type="datetimeFigureOut">
              <a:rPr lang="zh-CN" altLang="en-US" smtClean="0"/>
              <a:t>2020/4/20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p:transition spd="med" advClick="0" advTm="0">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FBF030-126A-44E1-A291-CE0450786A5D}" type="datetimeFigureOut">
              <a:rPr lang="zh-CN" altLang="en-US" smtClean="0"/>
              <a:t>2020/4/20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p:transition spd="med" advClick="0" advTm="0">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CA6D177-6EAD-4456-9FE8-7642AD59D48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5606" t="12971" r="22249" b="55607"/>
          <a:stretch/>
        </p:blipFill>
        <p:spPr>
          <a:xfrm>
            <a:off x="0" y="0"/>
            <a:ext cx="9144000" cy="5145088"/>
          </a:xfrm>
          <a:prstGeom prst="rect">
            <a:avLst/>
          </a:prstGeom>
        </p:spPr>
      </p:pic>
      <p:sp>
        <p:nvSpPr>
          <p:cNvPr id="2" name="日期占位符 1"/>
          <p:cNvSpPr>
            <a:spLocks noGrp="1"/>
          </p:cNvSpPr>
          <p:nvPr>
            <p:ph type="dt" sz="half" idx="10"/>
          </p:nvPr>
        </p:nvSpPr>
        <p:spPr/>
        <p:txBody>
          <a:bodyPr/>
          <a:lstStyle/>
          <a:p>
            <a:fld id="{507A946E-B064-4211-A11D-E702AF025A18}" type="datetimeFigureOut">
              <a:rPr lang="zh-CN" altLang="en-US" smtClean="0"/>
              <a:pPr/>
              <a:t>2020/4/20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pPr/>
              <a:t>‹#›</a:t>
            </a:fld>
            <a:endParaRPr lang="zh-CN" altLang="en-US"/>
          </a:p>
        </p:txBody>
      </p:sp>
      <p:sp>
        <p:nvSpPr>
          <p:cNvPr id="5" name="矩形 4"/>
          <p:cNvSpPr/>
          <p:nvPr userDrawn="1"/>
        </p:nvSpPr>
        <p:spPr>
          <a:xfrm>
            <a:off x="0" y="196280"/>
            <a:ext cx="143508" cy="3960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b="1">
              <a:solidFill>
                <a:schemeClr val="tx1"/>
              </a:solidFill>
            </a:endParaRPr>
          </a:p>
        </p:txBody>
      </p:sp>
      <p:sp>
        <p:nvSpPr>
          <p:cNvPr id="6" name="TextBox 5"/>
          <p:cNvSpPr txBox="1"/>
          <p:nvPr userDrawn="1"/>
        </p:nvSpPr>
        <p:spPr>
          <a:xfrm>
            <a:off x="179512" y="248543"/>
            <a:ext cx="1242648" cy="307777"/>
          </a:xfrm>
          <a:prstGeom prst="rect">
            <a:avLst/>
          </a:prstGeom>
          <a:noFill/>
        </p:spPr>
        <p:txBody>
          <a:bodyPr wrap="none" rtlCol="0">
            <a:spAutoFit/>
          </a:bodyPr>
          <a:lstStyle/>
          <a:p>
            <a:pPr lvl="0"/>
            <a:r>
              <a:rPr lang="en-US" altLang="zh-CN" sz="1400" b="1" dirty="0">
                <a:solidFill>
                  <a:schemeClr val="accent1"/>
                </a:solidFill>
                <a:latin typeface="微软雅黑" pitchFamily="34" charset="-122"/>
                <a:ea typeface="微软雅黑" pitchFamily="34" charset="-122"/>
              </a:rPr>
              <a:t>Block Chain</a:t>
            </a:r>
            <a:endParaRPr lang="zh-CN" altLang="zh-CN" sz="1400" b="1" dirty="0">
              <a:solidFill>
                <a:schemeClr val="accent1"/>
              </a:solidFill>
              <a:latin typeface="微软雅黑" pitchFamily="34" charset="-122"/>
              <a:ea typeface="微软雅黑" pitchFamily="34" charset="-122"/>
            </a:endParaRPr>
          </a:p>
        </p:txBody>
      </p:sp>
    </p:spTree>
  </p:cSld>
  <p:clrMapOvr>
    <a:masterClrMapping/>
  </p:clrMapOvr>
  <p:transition spd="med" advClick="0" advTm="0">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4278B0D-A2B2-44EB-9A51-748E3194A90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5606" t="12971" r="22249" b="55607"/>
          <a:stretch/>
        </p:blipFill>
        <p:spPr>
          <a:xfrm>
            <a:off x="0" y="0"/>
            <a:ext cx="9144000" cy="5145088"/>
          </a:xfrm>
          <a:prstGeom prst="rect">
            <a:avLst/>
          </a:prstGeom>
        </p:spPr>
      </p:pic>
      <p:sp>
        <p:nvSpPr>
          <p:cNvPr id="2" name="日期占位符 1"/>
          <p:cNvSpPr>
            <a:spLocks noGrp="1"/>
          </p:cNvSpPr>
          <p:nvPr>
            <p:ph type="dt" sz="half" idx="10"/>
          </p:nvPr>
        </p:nvSpPr>
        <p:spPr/>
        <p:txBody>
          <a:bodyPr/>
          <a:lstStyle/>
          <a:p>
            <a:fld id="{507A946E-B064-4211-A11D-E702AF025A18}" type="datetimeFigureOut">
              <a:rPr lang="zh-CN" altLang="en-US" smtClean="0"/>
              <a:pPr/>
              <a:t>2020/4/20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pPr/>
              <a:t>‹#›</a:t>
            </a:fld>
            <a:endParaRPr lang="zh-CN" altLang="en-US"/>
          </a:p>
        </p:txBody>
      </p:sp>
      <p:sp>
        <p:nvSpPr>
          <p:cNvPr id="5" name="矩形 4"/>
          <p:cNvSpPr/>
          <p:nvPr userDrawn="1"/>
        </p:nvSpPr>
        <p:spPr>
          <a:xfrm>
            <a:off x="0" y="196280"/>
            <a:ext cx="143508" cy="3960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b="1">
              <a:solidFill>
                <a:schemeClr val="tx1"/>
              </a:solidFill>
            </a:endParaRPr>
          </a:p>
        </p:txBody>
      </p:sp>
      <p:sp>
        <p:nvSpPr>
          <p:cNvPr id="6" name="TextBox 5"/>
          <p:cNvSpPr txBox="1"/>
          <p:nvPr userDrawn="1"/>
        </p:nvSpPr>
        <p:spPr>
          <a:xfrm>
            <a:off x="179512" y="248543"/>
            <a:ext cx="1555939" cy="307777"/>
          </a:xfrm>
          <a:prstGeom prst="rect">
            <a:avLst/>
          </a:prstGeom>
          <a:noFill/>
        </p:spPr>
        <p:txBody>
          <a:bodyPr wrap="none" rtlCol="0">
            <a:spAutoFit/>
          </a:bodyPr>
          <a:lstStyle/>
          <a:p>
            <a:pPr lvl="0"/>
            <a:r>
              <a:rPr lang="en-US" altLang="zh-CN" sz="1400" b="1" dirty="0">
                <a:solidFill>
                  <a:schemeClr val="accent1"/>
                </a:solidFill>
                <a:latin typeface="微软雅黑" pitchFamily="34" charset="-122"/>
                <a:ea typeface="微软雅黑" pitchFamily="34" charset="-122"/>
              </a:rPr>
              <a:t>Smart Contract</a:t>
            </a:r>
            <a:endParaRPr lang="zh-CN" altLang="zh-CN" sz="1400" b="1" dirty="0">
              <a:solidFill>
                <a:schemeClr val="accent1"/>
              </a:solidFill>
              <a:latin typeface="微软雅黑" pitchFamily="34" charset="-122"/>
              <a:ea typeface="微软雅黑" pitchFamily="34" charset="-122"/>
            </a:endParaRPr>
          </a:p>
        </p:txBody>
      </p:sp>
    </p:spTree>
  </p:cSld>
  <p:clrMapOvr>
    <a:masterClrMapping/>
  </p:clrMapOvr>
  <p:transition spd="med" advClick="0" advTm="0">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2CFBF030-126A-44E1-A291-CE0450786A5D}" type="datetimeFigureOut">
              <a:rPr lang="zh-CN" altLang="en-US" smtClean="0"/>
              <a:t>2020/4/20</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FD591CF7-6230-429B-A18C-78A12BF27C2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3" r:id="rId8"/>
    <p:sldLayoutId id="2147483674" r:id="rId9"/>
    <p:sldLayoutId id="2147483675" r:id="rId10"/>
    <p:sldLayoutId id="2147483686" r:id="rId11"/>
    <p:sldLayoutId id="2147483676" r:id="rId12"/>
    <p:sldLayoutId id="2147483656" r:id="rId13"/>
    <p:sldLayoutId id="2147483657" r:id="rId14"/>
    <p:sldLayoutId id="2147483658" r:id="rId15"/>
    <p:sldLayoutId id="2147483659" r:id="rId16"/>
    <p:sldLayoutId id="2147483663" r:id="rId17"/>
    <p:sldLayoutId id="2147483666" r:id="rId18"/>
    <p:sldLayoutId id="2147483670" r:id="rId19"/>
    <p:sldLayoutId id="2147483671" r:id="rId20"/>
    <p:sldLayoutId id="2147483672" r:id="rId21"/>
    <p:sldLayoutId id="2147483677" r:id="rId22"/>
    <p:sldLayoutId id="2147483680" r:id="rId23"/>
    <p:sldLayoutId id="2147483681" r:id="rId24"/>
    <p:sldLayoutId id="2147483682" r:id="rId25"/>
    <p:sldLayoutId id="2147483683" r:id="rId26"/>
    <p:sldLayoutId id="2147483684" r:id="rId27"/>
    <p:sldLayoutId id="2147483685" r:id="rId28"/>
  </p:sldLayoutIdLst>
  <p:transition spd="med" advClick="0" advTm="0">
    <p:rand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2.jpg"/><Relationship Id="rId4"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13" Type="http://schemas.openxmlformats.org/officeDocument/2006/relationships/slide" Target="slide28.xml"/><Relationship Id="rId3" Type="http://schemas.openxmlformats.org/officeDocument/2006/relationships/tags" Target="../tags/tag3.xml"/><Relationship Id="rId7" Type="http://schemas.openxmlformats.org/officeDocument/2006/relationships/slideLayout" Target="../slideLayouts/slideLayout1.xml"/><Relationship Id="rId12" Type="http://schemas.openxmlformats.org/officeDocument/2006/relationships/slide" Target="slide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 Target="slide15.xml"/><Relationship Id="rId5" Type="http://schemas.openxmlformats.org/officeDocument/2006/relationships/tags" Target="../tags/tag5.xml"/><Relationship Id="rId10" Type="http://schemas.openxmlformats.org/officeDocument/2006/relationships/slide" Target="slide9.xml"/><Relationship Id="rId4" Type="http://schemas.openxmlformats.org/officeDocument/2006/relationships/tags" Target="../tags/tag4.xml"/><Relationship Id="rId9"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2.jpg"/><Relationship Id="rId4"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slideLayout" Target="../slideLayouts/slideLayout1.xml"/><Relationship Id="rId7" Type="http://schemas.openxmlformats.org/officeDocument/2006/relationships/slide" Target="slide5.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4.xml"/><Relationship Id="rId5" Type="http://schemas.openxmlformats.org/officeDocument/2006/relationships/image" Target="../media/image2.jpg"/><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9.xml"/><Relationship Id="rId5" Type="http://schemas.openxmlformats.org/officeDocument/2006/relationships/image" Target="../media/image5.jpg"/><Relationship Id="rId4" Type="http://schemas.openxmlformats.org/officeDocument/2006/relationships/slide" Target="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jpg"/><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DF918007-212E-40A4-8CC4-CA6784B6D2CA}"/>
              </a:ext>
            </a:extLst>
          </p:cNvPr>
          <p:cNvPicPr>
            <a:picLocks noChangeAspect="1"/>
          </p:cNvPicPr>
          <p:nvPr/>
        </p:nvPicPr>
        <p:blipFill rotWithShape="1">
          <a:blip r:embed="rId3">
            <a:extLst>
              <a:ext uri="{28A0092B-C50C-407E-A947-70E740481C1C}">
                <a14:useLocalDpi xmlns:a14="http://schemas.microsoft.com/office/drawing/2010/main" val="0"/>
              </a:ext>
            </a:extLst>
          </a:blip>
          <a:srcRect t="12971" r="22249" b="22304"/>
          <a:stretch/>
        </p:blipFill>
        <p:spPr>
          <a:xfrm>
            <a:off x="12307" y="0"/>
            <a:ext cx="9131693" cy="5145088"/>
          </a:xfrm>
          <a:prstGeom prst="rect">
            <a:avLst/>
          </a:prstGeom>
        </p:spPr>
      </p:pic>
      <p:sp>
        <p:nvSpPr>
          <p:cNvPr id="13" name="矩形 259">
            <a:extLst>
              <a:ext uri="{FF2B5EF4-FFF2-40B4-BE49-F238E27FC236}">
                <a16:creationId xmlns:a16="http://schemas.microsoft.com/office/drawing/2014/main" id="{DFB9403C-4C53-40F4-BD63-36BA8AF9B494}"/>
              </a:ext>
            </a:extLst>
          </p:cNvPr>
          <p:cNvSpPr>
            <a:spLocks noChangeArrowheads="1"/>
          </p:cNvSpPr>
          <p:nvPr/>
        </p:nvSpPr>
        <p:spPr bwMode="auto">
          <a:xfrm>
            <a:off x="935596" y="1785318"/>
            <a:ext cx="6910300" cy="615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4000" cap="all" dirty="0">
                <a:solidFill>
                  <a:schemeClr val="tx1">
                    <a:lumMod val="75000"/>
                    <a:lumOff val="25000"/>
                  </a:schemeClr>
                </a:solidFill>
                <a:latin typeface="方正姚体" panose="02010601030101010101" pitchFamily="2" charset="-122"/>
                <a:ea typeface="方正姚体" panose="02010601030101010101" pitchFamily="2" charset="-122"/>
                <a:cs typeface="Arial" panose="020B0604020202020204" pitchFamily="34" charset="0"/>
              </a:rPr>
              <a:t>AND </a:t>
            </a:r>
            <a:r>
              <a:rPr lang="en-US" altLang="zh-CN" sz="4000" cap="all" dirty="0" err="1">
                <a:solidFill>
                  <a:schemeClr val="tx1">
                    <a:lumMod val="75000"/>
                    <a:lumOff val="25000"/>
                  </a:schemeClr>
                </a:solidFill>
                <a:latin typeface="方正姚体" panose="02010601030101010101" pitchFamily="2" charset="-122"/>
                <a:ea typeface="方正姚体" panose="02010601030101010101" pitchFamily="2" charset="-122"/>
                <a:cs typeface="Arial" panose="020B0604020202020204" pitchFamily="34" charset="0"/>
              </a:rPr>
              <a:t>Smartcontract</a:t>
            </a:r>
            <a:endParaRPr lang="en-US" altLang="zh-CN" sz="4000" cap="all" dirty="0">
              <a:solidFill>
                <a:schemeClr val="tx1">
                  <a:lumMod val="75000"/>
                  <a:lumOff val="25000"/>
                </a:schemeClr>
              </a:solidFill>
              <a:latin typeface="方正姚体" panose="02010601030101010101" pitchFamily="2" charset="-122"/>
              <a:ea typeface="方正姚体" panose="02010601030101010101" pitchFamily="2" charset="-122"/>
              <a:cs typeface="Arial" panose="020B0604020202020204" pitchFamily="34" charset="0"/>
            </a:endParaRPr>
          </a:p>
        </p:txBody>
      </p:sp>
      <p:sp>
        <p:nvSpPr>
          <p:cNvPr id="17" name="原创设计师QQ598969553                 _16">
            <a:extLst>
              <a:ext uri="{FF2B5EF4-FFF2-40B4-BE49-F238E27FC236}">
                <a16:creationId xmlns:a16="http://schemas.microsoft.com/office/drawing/2014/main" id="{7D1FD1C0-E550-41D0-9284-A0D0204A6895}"/>
              </a:ext>
            </a:extLst>
          </p:cNvPr>
          <p:cNvSpPr txBox="1"/>
          <p:nvPr/>
        </p:nvSpPr>
        <p:spPr>
          <a:xfrm>
            <a:off x="924279" y="2708907"/>
            <a:ext cx="2844316" cy="354328"/>
          </a:xfrm>
          <a:prstGeom prst="rect">
            <a:avLst/>
          </a:prstGeom>
          <a:noFill/>
          <a:effectLst/>
        </p:spPr>
        <p:txBody>
          <a:bodyPr wrap="square" lIns="68580" tIns="34290" rIns="68580" bIns="34290" rtlCol="0">
            <a:spAutoFit/>
          </a:bodyPr>
          <a:lstStyle/>
          <a:p>
            <a:pPr>
              <a:lnSpc>
                <a:spcPct val="15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区块链与智能合约</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 name="矩形 259">
            <a:extLst>
              <a:ext uri="{FF2B5EF4-FFF2-40B4-BE49-F238E27FC236}">
                <a16:creationId xmlns:a16="http://schemas.microsoft.com/office/drawing/2014/main" id="{B5D3FC84-ED1A-47D3-AEEF-4149C0C1DC09}"/>
              </a:ext>
            </a:extLst>
          </p:cNvPr>
          <p:cNvSpPr>
            <a:spLocks noChangeArrowheads="1"/>
          </p:cNvSpPr>
          <p:nvPr/>
        </p:nvSpPr>
        <p:spPr bwMode="auto">
          <a:xfrm>
            <a:off x="935596" y="1011156"/>
            <a:ext cx="2880320" cy="615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Arial" panose="020B0604020202020204" pitchFamily="34" charset="0"/>
              <a:buNone/>
            </a:pPr>
            <a:r>
              <a:rPr lang="en-US" altLang="zh-CN" sz="4000" cap="all" dirty="0" err="1">
                <a:solidFill>
                  <a:schemeClr val="tx1">
                    <a:lumMod val="75000"/>
                    <a:lumOff val="25000"/>
                  </a:schemeClr>
                </a:solidFill>
                <a:latin typeface="方正姚体" panose="02010601030101010101" pitchFamily="2" charset="-122"/>
                <a:ea typeface="方正姚体" panose="02010601030101010101" pitchFamily="2" charset="-122"/>
                <a:cs typeface="Arial" panose="020B0604020202020204" pitchFamily="34" charset="0"/>
              </a:rPr>
              <a:t>BlockChain</a:t>
            </a:r>
            <a:endParaRPr lang="en-US" altLang="zh-CN" sz="4000" cap="all" dirty="0">
              <a:solidFill>
                <a:schemeClr val="tx1">
                  <a:lumMod val="75000"/>
                  <a:lumOff val="25000"/>
                </a:schemeClr>
              </a:solidFill>
              <a:latin typeface="方正姚体" panose="02010601030101010101" pitchFamily="2" charset="-122"/>
              <a:ea typeface="方正姚体" panose="02010601030101010101" pitchFamily="2" charset="-122"/>
              <a:cs typeface="Arial" panose="020B0604020202020204" pitchFamily="34" charset="0"/>
            </a:endParaRPr>
          </a:p>
        </p:txBody>
      </p:sp>
      <p:sp>
        <p:nvSpPr>
          <p:cNvPr id="4" name="日期占位符 3"/>
          <p:cNvSpPr>
            <a:spLocks noGrp="1"/>
          </p:cNvSpPr>
          <p:nvPr>
            <p:ph type="dt" sz="half" idx="10"/>
          </p:nvPr>
        </p:nvSpPr>
        <p:spPr>
          <a:xfrm>
            <a:off x="457200" y="4588768"/>
            <a:ext cx="2242592" cy="453895"/>
          </a:xfrm>
        </p:spPr>
        <p:txBody>
          <a:bodyPr/>
          <a:lstStyle/>
          <a:p>
            <a:fld id="{5DE25AF6-A8AC-48D2-B049-D81559C1D89A}" type="datetime1">
              <a:rPr lang="zh-CN" altLang="en-US" sz="1600" b="1" smtClean="0">
                <a:solidFill>
                  <a:schemeClr val="tx1"/>
                </a:solidFill>
              </a:rPr>
              <a:t>2020/4/20</a:t>
            </a:fld>
            <a:endParaRPr lang="zh-CN" altLang="en-US" sz="1600" b="1" dirty="0">
              <a:solidFill>
                <a:schemeClr val="tx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drape"/>
      </p:transition>
    </mc:Choice>
    <mc:Fallback xmlns="">
      <p:transition spd="slow" advClick="0"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736340"/>
            <a:ext cx="4021294" cy="458908"/>
          </a:xfrm>
          <a:prstGeom prst="rect">
            <a:avLst/>
          </a:prstGeom>
        </p:spPr>
        <p:txBody>
          <a:bodyPr wrap="none">
            <a:spAutoFit/>
          </a:bodyPr>
          <a:lstStyle/>
          <a:p>
            <a:pPr>
              <a:lnSpc>
                <a:spcPct val="150000"/>
              </a:lnSpc>
            </a:pPr>
            <a:r>
              <a:rPr lang="en-US" altLang="zh-CN" b="1" dirty="0">
                <a:latin typeface="微软雅黑" panose="020B0503020204020204" pitchFamily="34" charset="-122"/>
                <a:ea typeface="微软雅黑" panose="020B0503020204020204" pitchFamily="34" charset="-122"/>
              </a:rPr>
              <a:t>Comparison of contract methods</a:t>
            </a:r>
            <a:endParaRPr lang="zh-CN" altLang="en-US" b="1" dirty="0">
              <a:latin typeface="微软雅黑" panose="020B0503020204020204" pitchFamily="34" charset="-122"/>
              <a:ea typeface="微软雅黑" panose="020B0503020204020204" pitchFamily="34" charset="-122"/>
            </a:endParaRPr>
          </a:p>
        </p:txBody>
      </p:sp>
      <p:sp>
        <p:nvSpPr>
          <p:cNvPr id="3" name="矩形 2"/>
          <p:cNvSpPr/>
          <p:nvPr/>
        </p:nvSpPr>
        <p:spPr>
          <a:xfrm>
            <a:off x="791580" y="1502783"/>
            <a:ext cx="2317429" cy="400110"/>
          </a:xfrm>
          <a:prstGeom prst="rect">
            <a:avLst/>
          </a:prstGeom>
        </p:spPr>
        <p:txBody>
          <a:bodyPr wrap="none">
            <a:spAutoFit/>
          </a:bodyPr>
          <a:lstStyle/>
          <a:p>
            <a:r>
              <a:rPr lang="en-US" altLang="zh-CN" sz="2000" b="1" dirty="0"/>
              <a:t>Traditional contract </a:t>
            </a:r>
            <a:endParaRPr lang="zh-CN" altLang="en-US" sz="2000" b="1" dirty="0"/>
          </a:p>
        </p:txBody>
      </p:sp>
      <p:pic>
        <p:nvPicPr>
          <p:cNvPr id="10" name="图片 9"/>
          <p:cNvPicPr>
            <a:picLocks noChangeAspect="1"/>
          </p:cNvPicPr>
          <p:nvPr/>
        </p:nvPicPr>
        <p:blipFill>
          <a:blip r:embed="rId3"/>
          <a:stretch>
            <a:fillRect/>
          </a:stretch>
        </p:blipFill>
        <p:spPr>
          <a:xfrm>
            <a:off x="523764" y="2103144"/>
            <a:ext cx="4300264" cy="2386274"/>
          </a:xfrm>
          <a:prstGeom prst="rect">
            <a:avLst/>
          </a:prstGeom>
        </p:spPr>
      </p:pic>
      <p:sp>
        <p:nvSpPr>
          <p:cNvPr id="11" name="矩形 10"/>
          <p:cNvSpPr/>
          <p:nvPr/>
        </p:nvSpPr>
        <p:spPr>
          <a:xfrm>
            <a:off x="4896036" y="2103144"/>
            <a:ext cx="4139952" cy="2308324"/>
          </a:xfrm>
          <a:prstGeom prst="rect">
            <a:avLst/>
          </a:prstGeom>
        </p:spPr>
        <p:txBody>
          <a:bodyPr wrap="square">
            <a:spAutoFit/>
          </a:bodyPr>
          <a:lstStyle/>
          <a:p>
            <a:pPr algn="just">
              <a:spcAft>
                <a:spcPts val="0"/>
              </a:spcAft>
            </a:pPr>
            <a:r>
              <a:rPr lang="en-US" altLang="zh-CN" b="1" kern="100" dirty="0">
                <a:latin typeface="Calibri" panose="020F0502020204030204" pitchFamily="34" charset="0"/>
                <a:cs typeface="Times New Roman" panose="02020603050405020304" pitchFamily="18" charset="0"/>
              </a:rPr>
              <a:t>Time-consuming</a:t>
            </a:r>
            <a:r>
              <a:rPr lang="en-US" altLang="zh-CN" kern="100" dirty="0">
                <a:latin typeface="Calibri" panose="020F0502020204030204" pitchFamily="34" charset="0"/>
                <a:cs typeface="Times New Roman" panose="02020603050405020304" pitchFamily="18" charset="0"/>
              </a:rPr>
              <a:t> — checking the contract, validation, and approval, enabling next steps, etc. </a:t>
            </a:r>
            <a:endParaRPr lang="zh-CN" altLang="zh-CN" sz="1100" kern="100" dirty="0">
              <a:latin typeface="Calibri" panose="020F0502020204030204" pitchFamily="34" charset="0"/>
              <a:cs typeface="Times New Roman" panose="02020603050405020304" pitchFamily="18" charset="0"/>
            </a:endParaRPr>
          </a:p>
          <a:p>
            <a:pPr algn="just">
              <a:spcAft>
                <a:spcPts val="0"/>
              </a:spcAft>
            </a:pPr>
            <a:r>
              <a:rPr lang="en-US" altLang="zh-CN" b="1" kern="100" dirty="0">
                <a:latin typeface="Calibri" panose="020F0502020204030204" pitchFamily="34" charset="0"/>
                <a:cs typeface="Times New Roman" panose="02020603050405020304" pitchFamily="18" charset="0"/>
              </a:rPr>
              <a:t>Resource consuming</a:t>
            </a:r>
            <a:r>
              <a:rPr lang="en-US" altLang="zh-CN" kern="100" dirty="0">
                <a:latin typeface="Calibri" panose="020F0502020204030204" pitchFamily="34" charset="0"/>
                <a:cs typeface="Times New Roman" panose="02020603050405020304" pitchFamily="18" charset="0"/>
              </a:rPr>
              <a:t> — execution of a traditional contract may require human intervention </a:t>
            </a:r>
            <a:endParaRPr lang="zh-CN" altLang="zh-CN" sz="1100" kern="100" dirty="0">
              <a:latin typeface="Calibri" panose="020F0502020204030204" pitchFamily="34" charset="0"/>
              <a:cs typeface="Times New Roman" panose="02020603050405020304" pitchFamily="18" charset="0"/>
            </a:endParaRPr>
          </a:p>
          <a:p>
            <a:pPr algn="just">
              <a:spcAft>
                <a:spcPts val="0"/>
              </a:spcAft>
            </a:pPr>
            <a:r>
              <a:rPr lang="en-US" altLang="zh-CN" b="1" kern="100" dirty="0">
                <a:latin typeface="Calibri" panose="020F0502020204030204" pitchFamily="34" charset="0"/>
                <a:cs typeface="Times New Roman" panose="02020603050405020304" pitchFamily="18" charset="0"/>
              </a:rPr>
              <a:t>Costly</a:t>
            </a:r>
            <a:r>
              <a:rPr lang="en-US" altLang="zh-CN" kern="100" dirty="0">
                <a:latin typeface="Calibri" panose="020F0502020204030204" pitchFamily="34" charset="0"/>
                <a:cs typeface="Times New Roman" panose="02020603050405020304" pitchFamily="18" charset="0"/>
              </a:rPr>
              <a:t> — it may involve a third party; this is even true during a dispute.</a:t>
            </a:r>
            <a:endParaRPr lang="zh-CN" altLang="zh-CN" sz="11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7605685"/>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83568" y="916360"/>
            <a:ext cx="1812035" cy="400110"/>
          </a:xfrm>
          <a:prstGeom prst="rect">
            <a:avLst/>
          </a:prstGeom>
        </p:spPr>
        <p:txBody>
          <a:bodyPr wrap="none">
            <a:spAutoFit/>
          </a:bodyPr>
          <a:lstStyle/>
          <a:p>
            <a:pPr>
              <a:spcAft>
                <a:spcPts val="0"/>
              </a:spcAft>
            </a:pPr>
            <a:r>
              <a:rPr lang="en-US" altLang="zh-CN" sz="2000" b="1" dirty="0"/>
              <a:t>Smart contract </a:t>
            </a:r>
            <a:endParaRPr lang="zh-CN" altLang="zh-CN" sz="2000" b="1" dirty="0"/>
          </a:p>
        </p:txBody>
      </p:sp>
      <p:grpSp>
        <p:nvGrpSpPr>
          <p:cNvPr id="10" name="组合 9"/>
          <p:cNvGrpSpPr/>
          <p:nvPr/>
        </p:nvGrpSpPr>
        <p:grpSpPr>
          <a:xfrm>
            <a:off x="683568" y="1477822"/>
            <a:ext cx="7848872" cy="2585323"/>
            <a:chOff x="683568" y="1477822"/>
            <a:chExt cx="7848872" cy="2585323"/>
          </a:xfrm>
        </p:grpSpPr>
        <p:pic>
          <p:nvPicPr>
            <p:cNvPr id="7" name="图片 6"/>
            <p:cNvPicPr>
              <a:picLocks noChangeAspect="1"/>
            </p:cNvPicPr>
            <p:nvPr/>
          </p:nvPicPr>
          <p:blipFill>
            <a:blip r:embed="rId3"/>
            <a:stretch>
              <a:fillRect/>
            </a:stretch>
          </p:blipFill>
          <p:spPr>
            <a:xfrm>
              <a:off x="683568" y="1564432"/>
              <a:ext cx="4302000" cy="2412104"/>
            </a:xfrm>
            <a:prstGeom prst="rect">
              <a:avLst/>
            </a:prstGeom>
          </p:spPr>
        </p:pic>
        <p:sp>
          <p:nvSpPr>
            <p:cNvPr id="8" name="矩形 7"/>
            <p:cNvSpPr/>
            <p:nvPr/>
          </p:nvSpPr>
          <p:spPr>
            <a:xfrm>
              <a:off x="5040052" y="1477822"/>
              <a:ext cx="3492388" cy="2585323"/>
            </a:xfrm>
            <a:prstGeom prst="rect">
              <a:avLst/>
            </a:prstGeom>
          </p:spPr>
          <p:txBody>
            <a:bodyPr wrap="square">
              <a:spAutoFit/>
            </a:bodyPr>
            <a:lstStyle/>
            <a:p>
              <a:r>
                <a:rPr lang="en-US" altLang="zh-CN" b="1" dirty="0"/>
                <a:t>    Smart contracts </a:t>
              </a:r>
              <a:r>
                <a:rPr lang="en-US" altLang="zh-CN" dirty="0"/>
                <a:t>are translations of an agreement, including terms and conditions into a computational code (script). </a:t>
              </a:r>
            </a:p>
            <a:p>
              <a:endParaRPr lang="en-US" altLang="zh-CN" dirty="0"/>
            </a:p>
            <a:p>
              <a:r>
                <a:rPr lang="en-US" altLang="zh-CN" dirty="0"/>
                <a:t>    Blockchain developers write the script, which is void of ambiguity and does not lead to misinterpretation.</a:t>
              </a:r>
            </a:p>
          </p:txBody>
        </p:sp>
      </p:grpSp>
    </p:spTree>
    <p:extLst>
      <p:ext uri="{BB962C8B-B14F-4D97-AF65-F5344CB8AC3E}">
        <p14:creationId xmlns:p14="http://schemas.microsoft.com/office/powerpoint/2010/main" val="3687910048"/>
      </p:ext>
    </p:extLst>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1759" y="772343"/>
            <a:ext cx="4572000" cy="1169551"/>
          </a:xfrm>
          <a:prstGeom prst="rect">
            <a:avLst/>
          </a:prstGeom>
        </p:spPr>
        <p:txBody>
          <a:bodyPr>
            <a:spAutoFit/>
          </a:bodyPr>
          <a:lstStyle/>
          <a:p>
            <a:r>
              <a:rPr lang="en-US" altLang="zh-CN" sz="2000" b="1" dirty="0"/>
              <a:t>Advantages of smart contract</a:t>
            </a:r>
          </a:p>
          <a:p>
            <a:r>
              <a:rPr lang="en-US" altLang="zh-CN" b="1" dirty="0"/>
              <a:t>Decentralization </a:t>
            </a:r>
            <a:r>
              <a:rPr lang="en-US" altLang="zh-CN" sz="1600" dirty="0"/>
              <a:t>: </a:t>
            </a:r>
          </a:p>
          <a:p>
            <a:r>
              <a:rPr lang="en-US" altLang="zh-CN" sz="1600" dirty="0"/>
              <a:t>   No need to rely on third party central organization and completed by computer programs. </a:t>
            </a:r>
            <a:endParaRPr lang="zh-CN" altLang="zh-CN" dirty="0"/>
          </a:p>
        </p:txBody>
      </p:sp>
      <p:sp>
        <p:nvSpPr>
          <p:cNvPr id="4" name="矩形 3"/>
          <p:cNvSpPr/>
          <p:nvPr/>
        </p:nvSpPr>
        <p:spPr>
          <a:xfrm>
            <a:off x="4989875" y="1720641"/>
            <a:ext cx="4031940" cy="2893100"/>
          </a:xfrm>
          <a:prstGeom prst="rect">
            <a:avLst/>
          </a:prstGeom>
        </p:spPr>
        <p:txBody>
          <a:bodyPr wrap="square">
            <a:spAutoFit/>
          </a:bodyPr>
          <a:lstStyle/>
          <a:p>
            <a:r>
              <a:rPr lang="en-US" altLang="zh-CN" b="1" dirty="0"/>
              <a:t>Accuracy</a:t>
            </a:r>
            <a:r>
              <a:rPr lang="en-US" altLang="zh-CN" dirty="0"/>
              <a:t> </a:t>
            </a:r>
            <a:r>
              <a:rPr lang="en-US" altLang="zh-CN" sz="1600" dirty="0"/>
              <a:t>: </a:t>
            </a:r>
          </a:p>
          <a:p>
            <a:r>
              <a:rPr lang="en-US" altLang="zh-CN" sz="1600" dirty="0"/>
              <a:t>    Controlled by computer programs without human‘s participation, eliminating the possibility of mistakes.</a:t>
            </a:r>
          </a:p>
          <a:p>
            <a:endParaRPr lang="en-US" altLang="zh-CN" sz="1600" dirty="0"/>
          </a:p>
          <a:p>
            <a:endParaRPr lang="en-US" altLang="zh-CN" sz="1600" dirty="0"/>
          </a:p>
          <a:p>
            <a:r>
              <a:rPr lang="en-US" altLang="zh-CN" b="1" dirty="0"/>
              <a:t>Tamper-refused</a:t>
            </a:r>
            <a:r>
              <a:rPr lang="en-US" altLang="zh-CN" dirty="0"/>
              <a:t> : </a:t>
            </a:r>
          </a:p>
          <a:p>
            <a:r>
              <a:rPr lang="en-US" altLang="zh-CN" sz="1600" dirty="0"/>
              <a:t>    After the smart contract is deployed, all contents cannot be modified, and neither party can interfere with the contract.</a:t>
            </a:r>
          </a:p>
          <a:p>
            <a:endParaRPr lang="en-US" altLang="zh-CN" dirty="0"/>
          </a:p>
        </p:txBody>
      </p:sp>
      <p:sp>
        <p:nvSpPr>
          <p:cNvPr id="5" name="矩形 4"/>
          <p:cNvSpPr/>
          <p:nvPr/>
        </p:nvSpPr>
        <p:spPr>
          <a:xfrm>
            <a:off x="417875" y="3530714"/>
            <a:ext cx="4572000" cy="1107996"/>
          </a:xfrm>
          <a:prstGeom prst="rect">
            <a:avLst/>
          </a:prstGeom>
        </p:spPr>
        <p:txBody>
          <a:bodyPr>
            <a:spAutoFit/>
          </a:bodyPr>
          <a:lstStyle/>
          <a:p>
            <a:r>
              <a:rPr lang="en-US" altLang="zh-CN" b="1" dirty="0"/>
              <a:t>Low-cost : </a:t>
            </a:r>
          </a:p>
          <a:p>
            <a:r>
              <a:rPr lang="en-US" altLang="zh-CN" sz="1600" dirty="0"/>
              <a:t>    Once the contract is broken, the code will be enforced, reducing the cost of adjudication, execution and supervision of the contract. </a:t>
            </a:r>
          </a:p>
        </p:txBody>
      </p:sp>
      <p:sp>
        <p:nvSpPr>
          <p:cNvPr id="6" name="矩形 5"/>
          <p:cNvSpPr/>
          <p:nvPr/>
        </p:nvSpPr>
        <p:spPr>
          <a:xfrm>
            <a:off x="411759" y="2305417"/>
            <a:ext cx="4428492" cy="861774"/>
          </a:xfrm>
          <a:prstGeom prst="rect">
            <a:avLst/>
          </a:prstGeom>
        </p:spPr>
        <p:txBody>
          <a:bodyPr wrap="square">
            <a:spAutoFit/>
          </a:bodyPr>
          <a:lstStyle/>
          <a:p>
            <a:r>
              <a:rPr lang="en-US" altLang="zh-CN" b="1" dirty="0"/>
              <a:t>Efficiency :</a:t>
            </a:r>
          </a:p>
          <a:p>
            <a:r>
              <a:rPr lang="en-US" altLang="zh-CN" sz="1600" dirty="0"/>
              <a:t>    Reduce the intermediate links, respond to requests at any time.</a:t>
            </a:r>
          </a:p>
        </p:txBody>
      </p:sp>
    </p:spTree>
    <p:extLst>
      <p:ext uri="{BB962C8B-B14F-4D97-AF65-F5344CB8AC3E}">
        <p14:creationId xmlns:p14="http://schemas.microsoft.com/office/powerpoint/2010/main" val="1072471415"/>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randombar(horizontal)">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3234" y="1936122"/>
            <a:ext cx="4572000" cy="2862322"/>
          </a:xfrm>
          <a:prstGeom prst="rect">
            <a:avLst/>
          </a:prstGeom>
        </p:spPr>
        <p:txBody>
          <a:bodyPr>
            <a:spAutoFit/>
          </a:bodyPr>
          <a:lstStyle/>
          <a:p>
            <a:r>
              <a:rPr lang="en-US" altLang="zh-CN" dirty="0"/>
              <a:t>Protect intellectual property. </a:t>
            </a:r>
          </a:p>
          <a:p>
            <a:endParaRPr lang="en-US" altLang="zh-CN" dirty="0"/>
          </a:p>
          <a:p>
            <a:r>
              <a:rPr lang="en-US" altLang="zh-CN" dirty="0"/>
              <a:t>Protection from theft and counterfeit Internet of things </a:t>
            </a:r>
          </a:p>
          <a:p>
            <a:endParaRPr lang="en-US" altLang="zh-CN" dirty="0"/>
          </a:p>
          <a:p>
            <a:r>
              <a:rPr lang="en-US" altLang="zh-CN" dirty="0"/>
              <a:t>Internet of things</a:t>
            </a:r>
          </a:p>
          <a:p>
            <a:endParaRPr lang="en-US" altLang="zh-CN" dirty="0"/>
          </a:p>
          <a:p>
            <a:r>
              <a:rPr lang="en-US" altLang="zh-CN" dirty="0"/>
              <a:t>Authenticate certificates</a:t>
            </a:r>
          </a:p>
          <a:p>
            <a:endParaRPr lang="en-US" altLang="zh-CN" dirty="0"/>
          </a:p>
          <a:p>
            <a:r>
              <a:rPr lang="en-US" altLang="zh-CN" dirty="0"/>
              <a:t>Insurance ……</a:t>
            </a:r>
          </a:p>
        </p:txBody>
      </p:sp>
      <p:pic>
        <p:nvPicPr>
          <p:cNvPr id="3" name="图片 2">
            <a:extLst>
              <a:ext uri="{FF2B5EF4-FFF2-40B4-BE49-F238E27FC236}">
                <a16:creationId xmlns:a16="http://schemas.microsoft.com/office/drawing/2014/main" id="{6FAF4EEA-D48B-4BC1-B837-B3EDAC110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956" y="2896580"/>
            <a:ext cx="4392488" cy="2134812"/>
          </a:xfrm>
          <a:prstGeom prst="rect">
            <a:avLst/>
          </a:prstGeom>
        </p:spPr>
      </p:pic>
      <p:sp>
        <p:nvSpPr>
          <p:cNvPr id="4" name="椭圆 3">
            <a:extLst>
              <a:ext uri="{FF2B5EF4-FFF2-40B4-BE49-F238E27FC236}">
                <a16:creationId xmlns:a16="http://schemas.microsoft.com/office/drawing/2014/main" id="{44504C4D-26E4-48F4-9F6B-298ABBD19F88}"/>
              </a:ext>
            </a:extLst>
          </p:cNvPr>
          <p:cNvSpPr/>
          <p:nvPr/>
        </p:nvSpPr>
        <p:spPr>
          <a:xfrm flipV="1">
            <a:off x="746006" y="1974849"/>
            <a:ext cx="144016" cy="144016"/>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26C63B11-C932-4022-9037-C34E0935EE8A}"/>
              </a:ext>
            </a:extLst>
          </p:cNvPr>
          <p:cNvSpPr/>
          <p:nvPr/>
        </p:nvSpPr>
        <p:spPr>
          <a:xfrm flipV="1">
            <a:off x="743612" y="2545751"/>
            <a:ext cx="144016" cy="144016"/>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06326D03-8C08-4A53-BA57-8D7D1FD606BA}"/>
              </a:ext>
            </a:extLst>
          </p:cNvPr>
          <p:cNvSpPr/>
          <p:nvPr/>
        </p:nvSpPr>
        <p:spPr>
          <a:xfrm flipV="1">
            <a:off x="759606" y="3367283"/>
            <a:ext cx="144016" cy="144016"/>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6464599D-7F15-4446-BFE8-D16A18428622}"/>
              </a:ext>
            </a:extLst>
          </p:cNvPr>
          <p:cNvSpPr/>
          <p:nvPr/>
        </p:nvSpPr>
        <p:spPr>
          <a:xfrm flipV="1">
            <a:off x="759606" y="3838301"/>
            <a:ext cx="144016" cy="144016"/>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F1349ED6-0320-4168-9623-C164AD0569AA}"/>
              </a:ext>
            </a:extLst>
          </p:cNvPr>
          <p:cNvSpPr/>
          <p:nvPr/>
        </p:nvSpPr>
        <p:spPr>
          <a:xfrm flipV="1">
            <a:off x="746006" y="4444752"/>
            <a:ext cx="144016" cy="144016"/>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FE32581D-CD10-4E7B-B0EC-FD61C76D74D0}"/>
              </a:ext>
            </a:extLst>
          </p:cNvPr>
          <p:cNvSpPr/>
          <p:nvPr/>
        </p:nvSpPr>
        <p:spPr>
          <a:xfrm>
            <a:off x="955277" y="1379968"/>
            <a:ext cx="5256584" cy="369332"/>
          </a:xfrm>
          <a:prstGeom prst="rect">
            <a:avLst/>
          </a:prstGeom>
        </p:spPr>
        <p:txBody>
          <a:bodyPr wrap="square">
            <a:spAutoFit/>
          </a:bodyPr>
          <a:lstStyle/>
          <a:p>
            <a:r>
              <a:rPr lang="en-US" altLang="zh-CN" dirty="0"/>
              <a:t>Money or currency transfer without an intermediary. </a:t>
            </a:r>
          </a:p>
        </p:txBody>
      </p:sp>
      <p:sp>
        <p:nvSpPr>
          <p:cNvPr id="10" name="椭圆 9">
            <a:extLst>
              <a:ext uri="{FF2B5EF4-FFF2-40B4-BE49-F238E27FC236}">
                <a16:creationId xmlns:a16="http://schemas.microsoft.com/office/drawing/2014/main" id="{EB2AE080-2276-4683-B84F-9782D300547D}"/>
              </a:ext>
            </a:extLst>
          </p:cNvPr>
          <p:cNvSpPr/>
          <p:nvPr/>
        </p:nvSpPr>
        <p:spPr>
          <a:xfrm flipV="1">
            <a:off x="743612" y="1463850"/>
            <a:ext cx="144016" cy="144016"/>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3231B11A-76B0-4C3E-87E9-8C611C7C5953}"/>
              </a:ext>
            </a:extLst>
          </p:cNvPr>
          <p:cNvSpPr/>
          <p:nvPr/>
        </p:nvSpPr>
        <p:spPr>
          <a:xfrm flipV="1">
            <a:off x="725377" y="1030477"/>
            <a:ext cx="144016" cy="144016"/>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D48F6C8D-0CD9-49FC-B1A6-CFB2643C3CC1}"/>
              </a:ext>
            </a:extLst>
          </p:cNvPr>
          <p:cNvSpPr/>
          <p:nvPr/>
        </p:nvSpPr>
        <p:spPr>
          <a:xfrm>
            <a:off x="955277" y="951792"/>
            <a:ext cx="5040560" cy="369332"/>
          </a:xfrm>
          <a:prstGeom prst="rect">
            <a:avLst/>
          </a:prstGeom>
        </p:spPr>
        <p:txBody>
          <a:bodyPr wrap="square">
            <a:spAutoFit/>
          </a:bodyPr>
          <a:lstStyle/>
          <a:p>
            <a:r>
              <a:rPr lang="en-US" altLang="zh-CN" dirty="0"/>
              <a:t>Ensuring the authenticity of a copyrighted product </a:t>
            </a:r>
          </a:p>
        </p:txBody>
      </p:sp>
      <p:sp>
        <p:nvSpPr>
          <p:cNvPr id="13" name="矩形 12">
            <a:extLst>
              <a:ext uri="{FF2B5EF4-FFF2-40B4-BE49-F238E27FC236}">
                <a16:creationId xmlns:a16="http://schemas.microsoft.com/office/drawing/2014/main" id="{22D25247-4DD6-459F-B15F-E50C4F87D0DB}"/>
              </a:ext>
            </a:extLst>
          </p:cNvPr>
          <p:cNvSpPr/>
          <p:nvPr/>
        </p:nvSpPr>
        <p:spPr>
          <a:xfrm>
            <a:off x="631241" y="434040"/>
            <a:ext cx="5364596" cy="458908"/>
          </a:xfrm>
          <a:prstGeom prst="rect">
            <a:avLst/>
          </a:prstGeom>
        </p:spPr>
        <p:txBody>
          <a:bodyPr wrap="square">
            <a:spAutoFit/>
          </a:bodyPr>
          <a:lstStyle/>
          <a:p>
            <a:pPr>
              <a:lnSpc>
                <a:spcPct val="150000"/>
              </a:lnSpc>
            </a:pPr>
            <a:r>
              <a:rPr lang="en-US" altLang="zh-CN" b="1" dirty="0">
                <a:latin typeface="微软雅黑" panose="020B0503020204020204" pitchFamily="34" charset="-122"/>
                <a:ea typeface="微软雅黑" panose="020B0503020204020204" pitchFamily="34" charset="-122"/>
              </a:rPr>
              <a:t>Application</a:t>
            </a:r>
          </a:p>
        </p:txBody>
      </p:sp>
    </p:spTree>
    <p:extLst>
      <p:ext uri="{BB962C8B-B14F-4D97-AF65-F5344CB8AC3E}">
        <p14:creationId xmlns:p14="http://schemas.microsoft.com/office/powerpoint/2010/main" val="3670954608"/>
      </p:ext>
    </p:extLst>
  </p:cSld>
  <p:clrMapOvr>
    <a:masterClrMapping/>
  </p:clrMapOvr>
  <mc:AlternateContent xmlns:mc="http://schemas.openxmlformats.org/markup-compatibility/2006" xmlns:p14="http://schemas.microsoft.com/office/powerpoint/2010/main">
    <mc:Choice Requires="p14">
      <p:transition spd="slow" p14:dur="800" advClick="0" advTm="0">
        <p:circle/>
      </p:transition>
    </mc:Choice>
    <mc:Fallback xmlns="">
      <p:transition spd="slow" advClick="0" advTm="0">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7564" y="1168388"/>
            <a:ext cx="5220580" cy="2462213"/>
          </a:xfrm>
          <a:prstGeom prst="rect">
            <a:avLst/>
          </a:prstGeom>
        </p:spPr>
        <p:txBody>
          <a:bodyPr wrap="square">
            <a:spAutoFit/>
          </a:bodyPr>
          <a:lstStyle/>
          <a:p>
            <a:pPr>
              <a:spcBef>
                <a:spcPts val="600"/>
              </a:spcBef>
              <a:spcAft>
                <a:spcPts val="600"/>
              </a:spcAft>
            </a:pPr>
            <a:r>
              <a:rPr lang="en-US" altLang="zh-CN" dirty="0"/>
              <a:t>Blockchain technology is a distributed database that records all transactions that have ever occurred in the network. Different distributed applications beyond cryptocurrencies can be deployed on top of blockchain.</a:t>
            </a:r>
          </a:p>
          <a:p>
            <a:pPr>
              <a:spcBef>
                <a:spcPts val="600"/>
              </a:spcBef>
              <a:spcAft>
                <a:spcPts val="600"/>
              </a:spcAft>
            </a:pPr>
            <a:r>
              <a:rPr lang="en-US" altLang="zh-CN" dirty="0"/>
              <a:t>One of these applications is smart contracts, which are executable codes that facilitate, execute and enforce an agreement between untrusted parties. </a:t>
            </a:r>
            <a:endParaRPr lang="zh-CN" altLang="en-US" dirty="0"/>
          </a:p>
        </p:txBody>
      </p:sp>
    </p:spTree>
    <p:extLst>
      <p:ext uri="{BB962C8B-B14F-4D97-AF65-F5344CB8AC3E}">
        <p14:creationId xmlns:p14="http://schemas.microsoft.com/office/powerpoint/2010/main" val="3964873182"/>
      </p:ext>
    </p:extLst>
  </p:cSld>
  <p:clrMapOvr>
    <a:masterClrMapping/>
  </p:clrMapOvr>
  <p:transition spd="slow" advClick="0"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CA13F9EA-9991-44D1-9ACF-5EDC4D5E3BEE}"/>
              </a:ext>
            </a:extLst>
          </p:cNvPr>
          <p:cNvPicPr>
            <a:picLocks noChangeAspect="1"/>
          </p:cNvPicPr>
          <p:nvPr/>
        </p:nvPicPr>
        <p:blipFill rotWithShape="1">
          <a:blip r:embed="rId5">
            <a:extLst>
              <a:ext uri="{28A0092B-C50C-407E-A947-70E740481C1C}">
                <a14:useLocalDpi xmlns:a14="http://schemas.microsoft.com/office/drawing/2010/main" val="0"/>
              </a:ext>
            </a:extLst>
          </a:blip>
          <a:srcRect l="1" t="14265" r="26859" b="28307"/>
          <a:stretch/>
        </p:blipFill>
        <p:spPr>
          <a:xfrm>
            <a:off x="-3109" y="0"/>
            <a:ext cx="9131693" cy="5145088"/>
          </a:xfrm>
          <a:prstGeom prst="rect">
            <a:avLst/>
          </a:prstGeom>
        </p:spPr>
      </p:pic>
      <p:sp>
        <p:nvSpPr>
          <p:cNvPr id="6" name="PA_淘宝店chenying0907 5"/>
          <p:cNvSpPr txBox="1"/>
          <p:nvPr>
            <p:custDataLst>
              <p:tags r:id="rId1"/>
            </p:custDataLst>
          </p:nvPr>
        </p:nvSpPr>
        <p:spPr>
          <a:xfrm>
            <a:off x="1252800" y="824400"/>
            <a:ext cx="2285786" cy="707886"/>
          </a:xfrm>
          <a:prstGeom prst="rect">
            <a:avLst/>
          </a:prstGeom>
          <a:noFill/>
        </p:spPr>
        <p:txBody>
          <a:bodyPr wrap="square" rtlCol="0">
            <a:spAutoFit/>
          </a:bodyPr>
          <a:lstStyle/>
          <a:p>
            <a:pPr algn="ctr"/>
            <a:r>
              <a:rPr lang="en-US" altLang="zh-CN" sz="4000" b="1" dirty="0">
                <a:solidFill>
                  <a:schemeClr val="accent1"/>
                </a:solidFill>
                <a:latin typeface="方正姚体" panose="02010601030101010101" pitchFamily="2" charset="-122"/>
                <a:ea typeface="方正姚体" panose="02010601030101010101" pitchFamily="2" charset="-122"/>
              </a:rPr>
              <a:t>Part</a:t>
            </a:r>
            <a:r>
              <a:rPr lang="zh-CN" altLang="en-US" sz="4000" b="1" dirty="0">
                <a:solidFill>
                  <a:schemeClr val="accent1"/>
                </a:solidFill>
                <a:latin typeface="方正姚体" panose="02010601030101010101" pitchFamily="2" charset="-122"/>
                <a:ea typeface="方正姚体" panose="02010601030101010101" pitchFamily="2" charset="-122"/>
              </a:rPr>
              <a:t> </a:t>
            </a:r>
            <a:r>
              <a:rPr lang="en-US" altLang="zh-CN" sz="4000" b="1" dirty="0">
                <a:solidFill>
                  <a:schemeClr val="accent1"/>
                </a:solidFill>
                <a:latin typeface="方正姚体" panose="02010601030101010101" pitchFamily="2" charset="-122"/>
                <a:ea typeface="方正姚体" panose="02010601030101010101" pitchFamily="2" charset="-122"/>
              </a:rPr>
              <a:t>03</a:t>
            </a:r>
            <a:endParaRPr lang="zh-CN" altLang="en-US" sz="4000" b="1" dirty="0">
              <a:solidFill>
                <a:schemeClr val="accent1"/>
              </a:solidFill>
              <a:latin typeface="方正姚体" panose="02010601030101010101" pitchFamily="2" charset="-122"/>
              <a:ea typeface="方正姚体" panose="02010601030101010101" pitchFamily="2" charset="-122"/>
            </a:endParaRPr>
          </a:p>
        </p:txBody>
      </p:sp>
      <p:sp>
        <p:nvSpPr>
          <p:cNvPr id="5" name="PA_淘宝店chenying0907 4">
            <a:extLst>
              <a:ext uri="{FF2B5EF4-FFF2-40B4-BE49-F238E27FC236}">
                <a16:creationId xmlns:a16="http://schemas.microsoft.com/office/drawing/2014/main" id="{1A6EEFC3-EDE2-448F-9D00-9EF2B7E7618E}"/>
              </a:ext>
            </a:extLst>
          </p:cNvPr>
          <p:cNvSpPr txBox="1"/>
          <p:nvPr>
            <p:custDataLst>
              <p:tags r:id="rId2"/>
            </p:custDataLst>
          </p:nvPr>
        </p:nvSpPr>
        <p:spPr>
          <a:xfrm>
            <a:off x="1252800" y="1712952"/>
            <a:ext cx="3172425" cy="584775"/>
          </a:xfrm>
          <a:prstGeom prst="rect">
            <a:avLst/>
          </a:prstGeom>
          <a:noFill/>
        </p:spPr>
        <p:txBody>
          <a:bodyPr wrap="square" rtlCol="0">
            <a:spAutoFit/>
          </a:bodyPr>
          <a:lstStyle/>
          <a:p>
            <a:pPr lvl="0" algn="ctr">
              <a:buNone/>
            </a:pPr>
            <a:r>
              <a:rPr lang="en-US" altLang="zh-CN" sz="3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Development</a:t>
            </a:r>
          </a:p>
        </p:txBody>
      </p:sp>
      <p:sp>
        <p:nvSpPr>
          <p:cNvPr id="7" name="文本框 6">
            <a:extLst>
              <a:ext uri="{FF2B5EF4-FFF2-40B4-BE49-F238E27FC236}">
                <a16:creationId xmlns:a16="http://schemas.microsoft.com/office/drawing/2014/main" id="{581B4064-5744-4EFF-9131-00D1B26E0451}"/>
              </a:ext>
            </a:extLst>
          </p:cNvPr>
          <p:cNvSpPr txBox="1"/>
          <p:nvPr/>
        </p:nvSpPr>
        <p:spPr>
          <a:xfrm>
            <a:off x="1638500" y="2383838"/>
            <a:ext cx="2596361" cy="377411"/>
          </a:xfrm>
          <a:prstGeom prst="rect">
            <a:avLst/>
          </a:prstGeom>
          <a:noFill/>
        </p:spPr>
        <p:txBody>
          <a:bodyPr wrap="square" rtlCol="0">
            <a:spAutoFit/>
          </a:bodyPr>
          <a:lstStyle/>
          <a:p>
            <a:pPr>
              <a:lnSpc>
                <a:spcPct val="150000"/>
              </a:lnSpc>
            </a:pPr>
            <a:r>
              <a:rPr lang="en-US" altLang="zh-CN" sz="1400" dirty="0" err="1">
                <a:solidFill>
                  <a:schemeClr val="tx1">
                    <a:lumMod val="50000"/>
                    <a:lumOff val="50000"/>
                  </a:schemeClr>
                </a:solidFill>
                <a:latin typeface="微软雅黑" panose="020B0503020204020204" pitchFamily="34" charset="-122"/>
                <a:ea typeface="微软雅黑" panose="020B0503020204020204" pitchFamily="34" charset="-122"/>
              </a:rPr>
              <a:t>Ethereum</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581B4064-5744-4EFF-9131-00D1B26E0451}"/>
              </a:ext>
            </a:extLst>
          </p:cNvPr>
          <p:cNvSpPr txBox="1"/>
          <p:nvPr/>
        </p:nvSpPr>
        <p:spPr>
          <a:xfrm>
            <a:off x="1638500" y="2724249"/>
            <a:ext cx="2933501" cy="377411"/>
          </a:xfrm>
          <a:prstGeom prst="rect">
            <a:avLst/>
          </a:prstGeom>
          <a:noFill/>
        </p:spPr>
        <p:txBody>
          <a:bodyPr wrap="square" rtlCol="0">
            <a:spAutoFit/>
          </a:bodyPr>
          <a:lstStyle/>
          <a:p>
            <a:pPr>
              <a:lnSpc>
                <a:spcPct val="150000"/>
              </a:lnSpc>
            </a:pPr>
            <a:r>
              <a:rPr lang="en-US" altLang="zh-CN" sz="1400" dirty="0" err="1">
                <a:solidFill>
                  <a:schemeClr val="tx1">
                    <a:lumMod val="50000"/>
                    <a:lumOff val="50000"/>
                  </a:schemeClr>
                </a:solidFill>
                <a:latin typeface="微软雅黑" panose="020B0503020204020204" pitchFamily="34" charset="-122"/>
                <a:ea typeface="微软雅黑" panose="020B0503020204020204" pitchFamily="34" charset="-122"/>
              </a:rPr>
              <a:t>HyperChain</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趣链科技</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8863321"/>
      </p:ext>
    </p:extLst>
  </p:cSld>
  <p:clrMapOvr>
    <a:masterClrMapping/>
  </p:clrMapOvr>
  <p:transition spd="med" advClick="0" advTm="0">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00863"/>
            <a:ext cx="3685897" cy="461665"/>
          </a:xfrm>
          <a:prstGeom prst="rect">
            <a:avLst/>
          </a:prstGeom>
        </p:spPr>
        <p:txBody>
          <a:bodyPr wrap="square">
            <a:spAutoFit/>
          </a:bodyPr>
          <a:lstStyle/>
          <a:p>
            <a:r>
              <a:rPr lang="en-US" altLang="zh-CN" sz="2400" b="1" dirty="0" err="1"/>
              <a:t>Ethereum</a:t>
            </a:r>
            <a:endParaRPr lang="zh-CN" altLang="en-US" sz="2400" b="1"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1306017"/>
            <a:ext cx="3503551" cy="2340372"/>
          </a:xfrm>
          <a:prstGeom prst="rect">
            <a:avLst/>
          </a:prstGeom>
        </p:spPr>
      </p:pic>
      <p:sp>
        <p:nvSpPr>
          <p:cNvPr id="4" name="矩形 3"/>
          <p:cNvSpPr/>
          <p:nvPr/>
        </p:nvSpPr>
        <p:spPr>
          <a:xfrm>
            <a:off x="683568" y="1735814"/>
            <a:ext cx="4680520" cy="2385268"/>
          </a:xfrm>
          <a:prstGeom prst="rect">
            <a:avLst/>
          </a:prstGeom>
        </p:spPr>
        <p:txBody>
          <a:bodyPr wrap="square">
            <a:spAutoFit/>
          </a:bodyPr>
          <a:lstStyle/>
          <a:p>
            <a:pPr>
              <a:spcBef>
                <a:spcPts val="600"/>
              </a:spcBef>
            </a:pPr>
            <a:r>
              <a:rPr lang="en-US" altLang="zh-CN" dirty="0">
                <a:ea typeface="等线" panose="02010600030101010101" pitchFamily="2" charset="-122"/>
              </a:rPr>
              <a:t>Ethereum has a native cryptocurrency called Ether (ETH). ETH is digital money(be similar to bitcoin).</a:t>
            </a:r>
          </a:p>
          <a:p>
            <a:pPr>
              <a:spcBef>
                <a:spcPts val="600"/>
              </a:spcBef>
            </a:pPr>
            <a:r>
              <a:rPr lang="en-US" altLang="zh-CN" dirty="0">
                <a:ea typeface="等线" panose="02010600030101010101" pitchFamily="2" charset="-122"/>
              </a:rPr>
              <a:t>Ethereum is programmable, which means that developers can use it to build new kinds of applications. And these applications gain the benefits of cryptocurrency and </a:t>
            </a:r>
            <a:r>
              <a:rPr lang="en-US" altLang="zh-CN" dirty="0" err="1">
                <a:ea typeface="等线" panose="02010600030101010101" pitchFamily="2" charset="-122"/>
              </a:rPr>
              <a:t>blockchain</a:t>
            </a:r>
            <a:r>
              <a:rPr lang="en-US" altLang="zh-CN" dirty="0">
                <a:ea typeface="等线" panose="02010600030101010101" pitchFamily="2" charset="-122"/>
              </a:rPr>
              <a:t> technology</a:t>
            </a:r>
          </a:p>
        </p:txBody>
      </p:sp>
      <p:sp>
        <p:nvSpPr>
          <p:cNvPr id="3" name="矩形 2"/>
          <p:cNvSpPr/>
          <p:nvPr/>
        </p:nvSpPr>
        <p:spPr>
          <a:xfrm>
            <a:off x="683568" y="1089483"/>
            <a:ext cx="4572000" cy="646331"/>
          </a:xfrm>
          <a:prstGeom prst="rect">
            <a:avLst/>
          </a:prstGeom>
        </p:spPr>
        <p:txBody>
          <a:bodyPr>
            <a:spAutoFit/>
          </a:bodyPr>
          <a:lstStyle/>
          <a:p>
            <a:r>
              <a:rPr lang="en-US" altLang="zh-CN" b="1" dirty="0"/>
              <a:t>——</a:t>
            </a:r>
            <a:r>
              <a:rPr lang="en-US" altLang="zh-CN" b="1" dirty="0" err="1"/>
              <a:t>Blockchain</a:t>
            </a:r>
            <a:r>
              <a:rPr lang="en-US" altLang="zh-CN" b="1" dirty="0"/>
              <a:t> with expressive programming language</a:t>
            </a:r>
            <a:endParaRPr lang="zh-CN" altLang="en-US" b="1" dirty="0"/>
          </a:p>
        </p:txBody>
      </p:sp>
    </p:spTree>
    <p:extLst>
      <p:ext uri="{BB962C8B-B14F-4D97-AF65-F5344CB8AC3E}">
        <p14:creationId xmlns:p14="http://schemas.microsoft.com/office/powerpoint/2010/main" val="1407355402"/>
      </p:ext>
    </p:extLst>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844352"/>
            <a:ext cx="5850396" cy="2923877"/>
          </a:xfrm>
          <a:prstGeom prst="rect">
            <a:avLst/>
          </a:prstGeom>
        </p:spPr>
        <p:txBody>
          <a:bodyPr wrap="square">
            <a:spAutoFit/>
          </a:bodyPr>
          <a:lstStyle/>
          <a:p>
            <a:r>
              <a:rPr lang="en-US" altLang="zh-CN" sz="2000" b="1" dirty="0"/>
              <a:t>Applications on </a:t>
            </a:r>
            <a:r>
              <a:rPr lang="en-US" altLang="zh-CN" sz="2000" b="1" dirty="0" err="1"/>
              <a:t>Ethereum</a:t>
            </a:r>
            <a:r>
              <a:rPr lang="en-US" altLang="zh-CN" sz="2000" b="1" dirty="0"/>
              <a:t>:</a:t>
            </a:r>
          </a:p>
          <a:p>
            <a:pPr>
              <a:spcBef>
                <a:spcPts val="600"/>
              </a:spcBef>
            </a:pPr>
            <a:r>
              <a:rPr lang="en-US" altLang="zh-CN" dirty="0"/>
              <a:t>1.Cryptocurrency wallets that let you make cheap, instant payments with ETH or other assets </a:t>
            </a:r>
          </a:p>
          <a:p>
            <a:pPr>
              <a:spcBef>
                <a:spcPts val="600"/>
              </a:spcBef>
            </a:pPr>
            <a:r>
              <a:rPr lang="en-US" altLang="zh-CN" dirty="0"/>
              <a:t>2. Financial applications that let you borrow, lend, or invest your digital assets </a:t>
            </a:r>
          </a:p>
          <a:p>
            <a:pPr>
              <a:spcBef>
                <a:spcPts val="600"/>
              </a:spcBef>
            </a:pPr>
            <a:r>
              <a:rPr lang="en-US" altLang="zh-CN" dirty="0"/>
              <a:t>3. Decentralized markets, that let you trade digital assets, or even trade “predictions” about events in the real world </a:t>
            </a:r>
          </a:p>
          <a:p>
            <a:pPr>
              <a:spcBef>
                <a:spcPts val="600"/>
              </a:spcBef>
            </a:pPr>
            <a:r>
              <a:rPr lang="en-US" altLang="zh-CN" dirty="0"/>
              <a:t>4. Games where you own in-game assets, and can even make real money</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120" y="3452680"/>
            <a:ext cx="3016061" cy="1513231"/>
          </a:xfrm>
          <a:prstGeom prst="rect">
            <a:avLst/>
          </a:prstGeom>
        </p:spPr>
      </p:pic>
    </p:spTree>
    <p:extLst>
      <p:ext uri="{BB962C8B-B14F-4D97-AF65-F5344CB8AC3E}">
        <p14:creationId xmlns:p14="http://schemas.microsoft.com/office/powerpoint/2010/main" val="2284976755"/>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916360"/>
            <a:ext cx="3936975" cy="400110"/>
          </a:xfrm>
          <a:prstGeom prst="rect">
            <a:avLst/>
          </a:prstGeom>
        </p:spPr>
        <p:txBody>
          <a:bodyPr wrap="none">
            <a:spAutoFit/>
          </a:bodyPr>
          <a:lstStyle/>
          <a:p>
            <a:pPr>
              <a:spcAft>
                <a:spcPts val="0"/>
              </a:spcAft>
            </a:pPr>
            <a:r>
              <a:rPr lang="en-US" altLang="zh-CN" sz="2000" b="1" dirty="0"/>
              <a:t>The </a:t>
            </a:r>
            <a:r>
              <a:rPr lang="en-US" altLang="zh-CN" sz="2000" b="1" dirty="0" err="1"/>
              <a:t>Ethereum</a:t>
            </a:r>
            <a:r>
              <a:rPr lang="en-US" altLang="zh-CN" sz="2000" b="1" dirty="0"/>
              <a:t> </a:t>
            </a:r>
            <a:r>
              <a:rPr lang="en-US" altLang="zh-CN" sz="2000" b="1" dirty="0" err="1"/>
              <a:t>blockchain</a:t>
            </a:r>
            <a:r>
              <a:rPr lang="en-US" altLang="zh-CN" sz="2000" b="1" dirty="0"/>
              <a:t> paradigm</a:t>
            </a:r>
            <a:endParaRPr lang="zh-CN" altLang="zh-CN" sz="2000" b="1" dirty="0"/>
          </a:p>
        </p:txBody>
      </p:sp>
      <p:sp>
        <p:nvSpPr>
          <p:cNvPr id="6" name="矩形 5"/>
          <p:cNvSpPr/>
          <p:nvPr/>
        </p:nvSpPr>
        <p:spPr>
          <a:xfrm>
            <a:off x="683568" y="1316470"/>
            <a:ext cx="6066420" cy="923330"/>
          </a:xfrm>
          <a:prstGeom prst="rect">
            <a:avLst/>
          </a:prstGeom>
        </p:spPr>
        <p:txBody>
          <a:bodyPr wrap="square">
            <a:spAutoFit/>
          </a:bodyPr>
          <a:lstStyle/>
          <a:p>
            <a:r>
              <a:rPr lang="en-US" altLang="zh-CN" dirty="0"/>
              <a:t>    The Ethereum blockchain is essentially a transaction-based state machine.—(read a series of inputs and, based on those inputs, will transition to a new state.)</a:t>
            </a: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2257080"/>
            <a:ext cx="3728088" cy="2655723"/>
          </a:xfrm>
          <a:prstGeom prst="rect">
            <a:avLst/>
          </a:prstGeom>
        </p:spPr>
      </p:pic>
    </p:spTree>
    <p:extLst>
      <p:ext uri="{BB962C8B-B14F-4D97-AF65-F5344CB8AC3E}">
        <p14:creationId xmlns:p14="http://schemas.microsoft.com/office/powerpoint/2010/main" val="3915124357"/>
      </p:ext>
    </p:extLst>
  </p:cSld>
  <p:clrMapOvr>
    <a:masterClrMapping/>
  </p:clrMapOvr>
  <p:transition spd="med" advClick="0" advTm="0">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5595" y="1060376"/>
            <a:ext cx="6210436" cy="1200329"/>
          </a:xfrm>
          <a:prstGeom prst="rect">
            <a:avLst/>
          </a:prstGeom>
        </p:spPr>
        <p:txBody>
          <a:bodyPr wrap="square">
            <a:spAutoFit/>
          </a:bodyPr>
          <a:lstStyle/>
          <a:p>
            <a:r>
              <a:rPr lang="en-US" altLang="zh-CN" dirty="0"/>
              <a:t>    We begin with a “genesis state.” When transactions are executed, this genesis state transitions into some final state. </a:t>
            </a:r>
          </a:p>
          <a:p>
            <a:r>
              <a:rPr lang="en-US" altLang="zh-CN" dirty="0"/>
              <a:t>At any point in time, this final state represents the current state of  </a:t>
            </a:r>
            <a:r>
              <a:rPr lang="en-US" altLang="zh-CN" dirty="0" err="1"/>
              <a:t>Ethereum</a:t>
            </a:r>
            <a:r>
              <a:rPr lang="en-US" altLang="zh-CN" dirty="0"/>
              <a:t>.  </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595" y="2608548"/>
            <a:ext cx="6766631" cy="1980220"/>
          </a:xfrm>
          <a:prstGeom prst="rect">
            <a:avLst/>
          </a:prstGeom>
        </p:spPr>
      </p:pic>
    </p:spTree>
    <p:extLst>
      <p:ext uri="{BB962C8B-B14F-4D97-AF65-F5344CB8AC3E}">
        <p14:creationId xmlns:p14="http://schemas.microsoft.com/office/powerpoint/2010/main" val="2728382682"/>
      </p:ext>
    </p:extLst>
  </p:cSld>
  <p:clrMapOvr>
    <a:masterClrMapping/>
  </p:clrMapOvr>
  <mc:AlternateContent xmlns:mc="http://schemas.openxmlformats.org/markup-compatibility/2006" xmlns:p14="http://schemas.microsoft.com/office/powerpoint/2010/main">
    <mc:Choice Requires="p14">
      <p:transition spd="slow" p14:dur="800" advClick="0" advTm="0">
        <p:circle/>
      </p:transition>
    </mc:Choice>
    <mc:Fallback xmlns="">
      <p:transition spd="slow" advClick="0" advTm="0">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a:extLst>
              <a:ext uri="{FF2B5EF4-FFF2-40B4-BE49-F238E27FC236}">
                <a16:creationId xmlns:a16="http://schemas.microsoft.com/office/drawing/2014/main" id="{A87CFB04-AAC8-4638-84DD-80C72B018E99}"/>
              </a:ext>
            </a:extLst>
          </p:cNvPr>
          <p:cNvPicPr>
            <a:picLocks noChangeAspect="1"/>
          </p:cNvPicPr>
          <p:nvPr/>
        </p:nvPicPr>
        <p:blipFill rotWithShape="1">
          <a:blip r:embed="rId9">
            <a:extLst>
              <a:ext uri="{28A0092B-C50C-407E-A947-70E740481C1C}">
                <a14:useLocalDpi xmlns:a14="http://schemas.microsoft.com/office/drawing/2010/main" val="0"/>
              </a:ext>
            </a:extLst>
          </a:blip>
          <a:srcRect l="15606" t="12971" r="22249" b="55607"/>
          <a:stretch/>
        </p:blipFill>
        <p:spPr>
          <a:xfrm>
            <a:off x="0" y="0"/>
            <a:ext cx="9144000" cy="5145088"/>
          </a:xfrm>
          <a:prstGeom prst="rect">
            <a:avLst/>
          </a:prstGeom>
        </p:spPr>
      </p:pic>
      <p:sp>
        <p:nvSpPr>
          <p:cNvPr id="9" name="PA_淘宝店chenying0907 8"/>
          <p:cNvSpPr/>
          <p:nvPr>
            <p:custDataLst>
              <p:tags r:id="rId1"/>
            </p:custDataLst>
          </p:nvPr>
        </p:nvSpPr>
        <p:spPr>
          <a:xfrm>
            <a:off x="3131840" y="1060376"/>
            <a:ext cx="2895293" cy="715581"/>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PA_淘宝店chenying0907 10"/>
          <p:cNvSpPr txBox="1"/>
          <p:nvPr>
            <p:custDataLst>
              <p:tags r:id="rId2"/>
            </p:custDataLst>
          </p:nvPr>
        </p:nvSpPr>
        <p:spPr>
          <a:xfrm>
            <a:off x="3621805" y="1060376"/>
            <a:ext cx="1915362" cy="715581"/>
          </a:xfrm>
          <a:prstGeom prst="rect">
            <a:avLst/>
          </a:prstGeom>
          <a:noFill/>
        </p:spPr>
        <p:txBody>
          <a:bodyPr wrap="square" rtlCol="0">
            <a:spAutoFit/>
          </a:bodyPr>
          <a:lstStyle/>
          <a:p>
            <a:pPr algn="dist"/>
            <a:r>
              <a:rPr lang="en-US" altLang="zh-CN" sz="4050" dirty="0">
                <a:solidFill>
                  <a:schemeClr val="accent2"/>
                </a:solidFill>
                <a:latin typeface="华文细黑" panose="02010600040101010101" pitchFamily="2" charset="-122"/>
                <a:ea typeface="华文细黑" panose="02010600040101010101" pitchFamily="2" charset="-122"/>
              </a:rPr>
              <a:t>C</a:t>
            </a:r>
            <a:r>
              <a:rPr lang="en-US" altLang="zh-CN" sz="2400" dirty="0">
                <a:solidFill>
                  <a:schemeClr val="accent2"/>
                </a:solidFill>
                <a:latin typeface="华文细黑" panose="02010600040101010101" pitchFamily="2" charset="-122"/>
                <a:ea typeface="华文细黑" panose="02010600040101010101" pitchFamily="2" charset="-122"/>
              </a:rPr>
              <a:t>ONTENTS</a:t>
            </a:r>
            <a:endParaRPr lang="zh-CN" altLang="en-US" sz="2400" dirty="0">
              <a:solidFill>
                <a:schemeClr val="accent2"/>
              </a:solidFill>
              <a:latin typeface="华文细黑" panose="02010600040101010101" pitchFamily="2" charset="-122"/>
              <a:ea typeface="华文细黑" panose="02010600040101010101" pitchFamily="2" charset="-122"/>
            </a:endParaRPr>
          </a:p>
        </p:txBody>
      </p:sp>
      <p:grpSp>
        <p:nvGrpSpPr>
          <p:cNvPr id="16" name="PA_淘宝店chenying0907 15"/>
          <p:cNvGrpSpPr/>
          <p:nvPr>
            <p:custDataLst>
              <p:tags r:id="rId3"/>
            </p:custDataLst>
          </p:nvPr>
        </p:nvGrpSpPr>
        <p:grpSpPr>
          <a:xfrm>
            <a:off x="1380022" y="2653229"/>
            <a:ext cx="2955425" cy="639396"/>
            <a:chOff x="1407886" y="3126049"/>
            <a:chExt cx="3940567" cy="852528"/>
          </a:xfrm>
        </p:grpSpPr>
        <p:sp>
          <p:nvSpPr>
            <p:cNvPr id="17" name="淘宝店chenying0907 16"/>
            <p:cNvSpPr/>
            <p:nvPr/>
          </p:nvSpPr>
          <p:spPr>
            <a:xfrm>
              <a:off x="1407886" y="3150431"/>
              <a:ext cx="769257" cy="769257"/>
            </a:xfrm>
            <a:prstGeom prst="rect">
              <a:avLst/>
            </a:prstGeom>
            <a:solidFill>
              <a:schemeClr val="accent2"/>
            </a:solidFill>
            <a:ln w="12700" cap="flat" cmpd="sng" algn="ctr">
              <a:noFill/>
              <a:prstDash val="solid"/>
              <a:miter lim="800000"/>
            </a:ln>
            <a:effectLst/>
          </p:spPr>
          <p:txBody>
            <a:bodyPr rtlCol="0" anchor="ctr"/>
            <a:lstStyle/>
            <a:p>
              <a:pPr algn="ctr" defTabSz="685800">
                <a:defRPr/>
              </a:pPr>
              <a:r>
                <a:rPr lang="en-US" altLang="zh-CN" sz="2000" kern="0" dirty="0">
                  <a:solidFill>
                    <a:prstClr val="white"/>
                  </a:solidFill>
                  <a:latin typeface="华文细黑" panose="02010600040101010101" pitchFamily="2" charset="-122"/>
                  <a:ea typeface="华文细黑" panose="02010600040101010101" pitchFamily="2" charset="-122"/>
                </a:rPr>
                <a:t>01</a:t>
              </a:r>
              <a:endParaRPr lang="zh-CN" altLang="en-US" sz="2000" kern="0" dirty="0">
                <a:solidFill>
                  <a:prstClr val="white"/>
                </a:solidFill>
                <a:latin typeface="华文细黑" panose="02010600040101010101" pitchFamily="2" charset="-122"/>
                <a:ea typeface="华文细黑" panose="02010600040101010101" pitchFamily="2" charset="-122"/>
              </a:endParaRPr>
            </a:p>
          </p:txBody>
        </p:sp>
        <p:sp>
          <p:nvSpPr>
            <p:cNvPr id="18" name="淘宝店chenying0907 17"/>
            <p:cNvSpPr txBox="1"/>
            <p:nvPr/>
          </p:nvSpPr>
          <p:spPr>
            <a:xfrm>
              <a:off x="2273321" y="3126049"/>
              <a:ext cx="3075132" cy="533480"/>
            </a:xfrm>
            <a:prstGeom prst="rect">
              <a:avLst/>
            </a:prstGeom>
            <a:noFill/>
          </p:spPr>
          <p:txBody>
            <a:bodyPr wrap="square" rtlCol="0">
              <a:spAutoFit/>
            </a:bodyPr>
            <a:lstStyle/>
            <a:p>
              <a:pPr>
                <a:buNone/>
              </a:pPr>
              <a:endParaRPr lang="en-US" altLang="zh-CN" sz="20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淘宝店chenying0907 18"/>
            <p:cNvSpPr/>
            <p:nvPr/>
          </p:nvSpPr>
          <p:spPr>
            <a:xfrm>
              <a:off x="2365483" y="3629764"/>
              <a:ext cx="2192520" cy="348813"/>
            </a:xfrm>
            <a:prstGeom prst="rect">
              <a:avLst/>
            </a:prstGeom>
          </p:spPr>
          <p:txBody>
            <a:bodyPr wrap="square">
              <a:spAutoFit/>
            </a:bodyPr>
            <a:lstStyle/>
            <a:p>
              <a:pPr algn="dist" defTabSz="685800">
                <a:defRPr/>
              </a:pPr>
              <a:endParaRPr lang="en-US" altLang="zh-CN" sz="1050" kern="0" dirty="0">
                <a:solidFill>
                  <a:srgbClr val="E7E6E6">
                    <a:lumMod val="50000"/>
                  </a:srgbClr>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20" name="PA_淘宝店chenying0907 19"/>
          <p:cNvGrpSpPr/>
          <p:nvPr>
            <p:custDataLst>
              <p:tags r:id="rId4"/>
            </p:custDataLst>
          </p:nvPr>
        </p:nvGrpSpPr>
        <p:grpSpPr>
          <a:xfrm>
            <a:off x="5324987" y="2671517"/>
            <a:ext cx="2936725" cy="621110"/>
            <a:chOff x="1407886" y="3150431"/>
            <a:chExt cx="3915633" cy="828146"/>
          </a:xfrm>
        </p:grpSpPr>
        <p:sp>
          <p:nvSpPr>
            <p:cNvPr id="21" name="淘宝店chenying0907 20"/>
            <p:cNvSpPr/>
            <p:nvPr/>
          </p:nvSpPr>
          <p:spPr>
            <a:xfrm>
              <a:off x="1407886" y="3150431"/>
              <a:ext cx="769257" cy="769257"/>
            </a:xfrm>
            <a:prstGeom prst="rect">
              <a:avLst/>
            </a:prstGeom>
            <a:solidFill>
              <a:schemeClr val="accent1"/>
            </a:solidFill>
            <a:ln w="12700" cap="flat" cmpd="sng" algn="ctr">
              <a:noFill/>
              <a:prstDash val="solid"/>
              <a:miter lim="800000"/>
            </a:ln>
            <a:effectLst/>
          </p:spPr>
          <p:txBody>
            <a:bodyPr rtlCol="0" anchor="ctr"/>
            <a:lstStyle/>
            <a:p>
              <a:pPr algn="ctr" defTabSz="685800">
                <a:defRPr/>
              </a:pPr>
              <a:r>
                <a:rPr lang="en-US" altLang="zh-CN" sz="2000" kern="0" dirty="0">
                  <a:solidFill>
                    <a:prstClr val="white"/>
                  </a:solidFill>
                  <a:latin typeface="华文细黑" panose="02010600040101010101" pitchFamily="2" charset="-122"/>
                  <a:ea typeface="华文细黑" panose="02010600040101010101" pitchFamily="2" charset="-122"/>
                </a:rPr>
                <a:t>02</a:t>
              </a:r>
              <a:endParaRPr lang="zh-CN" altLang="en-US" sz="2000" kern="0" dirty="0">
                <a:solidFill>
                  <a:prstClr val="white"/>
                </a:solidFill>
                <a:latin typeface="华文细黑" panose="02010600040101010101" pitchFamily="2" charset="-122"/>
                <a:ea typeface="华文细黑" panose="02010600040101010101" pitchFamily="2" charset="-122"/>
              </a:endParaRPr>
            </a:p>
          </p:txBody>
        </p:sp>
        <p:sp>
          <p:nvSpPr>
            <p:cNvPr id="22" name="淘宝店chenying0907 21">
              <a:hlinkClick r:id="rId10" action="ppaction://hlinksldjump"/>
            </p:cNvPr>
            <p:cNvSpPr txBox="1"/>
            <p:nvPr/>
          </p:nvSpPr>
          <p:spPr>
            <a:xfrm>
              <a:off x="2248387" y="3248706"/>
              <a:ext cx="3075132" cy="533480"/>
            </a:xfrm>
            <a:prstGeom prst="rect">
              <a:avLst/>
            </a:prstGeom>
            <a:noFill/>
          </p:spPr>
          <p:txBody>
            <a:bodyPr wrap="square" rtlCol="0">
              <a:spAutoFit/>
            </a:bodyPr>
            <a:lstStyle/>
            <a:p>
              <a:pPr lvl="0">
                <a:buNone/>
              </a:pPr>
              <a:r>
                <a:rPr lang="en-US" altLang="zh-CN" sz="2000" dirty="0">
                  <a:solidFill>
                    <a:schemeClr val="accent1"/>
                  </a:solidFill>
                  <a:latin typeface="Arial" panose="020B0604020202020204" pitchFamily="34" charset="0"/>
                  <a:ea typeface="微软雅黑" panose="020B0503020204020204" pitchFamily="34" charset="-122"/>
                  <a:sym typeface="Arial" panose="020B0604020202020204" pitchFamily="34" charset="0"/>
                </a:rPr>
                <a:t>Smart Contract</a:t>
              </a:r>
            </a:p>
          </p:txBody>
        </p:sp>
        <p:sp>
          <p:nvSpPr>
            <p:cNvPr id="23" name="淘宝店chenying0907 22"/>
            <p:cNvSpPr/>
            <p:nvPr/>
          </p:nvSpPr>
          <p:spPr>
            <a:xfrm>
              <a:off x="2365483" y="3629764"/>
              <a:ext cx="2117143" cy="348813"/>
            </a:xfrm>
            <a:prstGeom prst="rect">
              <a:avLst/>
            </a:prstGeom>
          </p:spPr>
          <p:txBody>
            <a:bodyPr wrap="square">
              <a:spAutoFit/>
            </a:bodyPr>
            <a:lstStyle/>
            <a:p>
              <a:pPr algn="dist" defTabSz="685800">
                <a:defRPr/>
              </a:pPr>
              <a:endParaRPr lang="en-US" altLang="zh-CN" sz="1050" kern="0" dirty="0">
                <a:solidFill>
                  <a:srgbClr val="E7E6E6">
                    <a:lumMod val="50000"/>
                  </a:srgbClr>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24" name="PA_淘宝店chenying0907 23"/>
          <p:cNvGrpSpPr/>
          <p:nvPr>
            <p:custDataLst>
              <p:tags r:id="rId5"/>
            </p:custDataLst>
          </p:nvPr>
        </p:nvGrpSpPr>
        <p:grpSpPr>
          <a:xfrm>
            <a:off x="1380022" y="3508073"/>
            <a:ext cx="3069655" cy="576943"/>
            <a:chOff x="1407886" y="3150431"/>
            <a:chExt cx="4092875" cy="769257"/>
          </a:xfrm>
        </p:grpSpPr>
        <p:sp>
          <p:nvSpPr>
            <p:cNvPr id="25" name="淘宝店chenying0907 24"/>
            <p:cNvSpPr/>
            <p:nvPr/>
          </p:nvSpPr>
          <p:spPr>
            <a:xfrm>
              <a:off x="1407886" y="3150431"/>
              <a:ext cx="769257" cy="769257"/>
            </a:xfrm>
            <a:prstGeom prst="rect">
              <a:avLst/>
            </a:prstGeom>
            <a:solidFill>
              <a:schemeClr val="accent1"/>
            </a:solidFill>
            <a:ln w="12700" cap="flat" cmpd="sng" algn="ctr">
              <a:noFill/>
              <a:prstDash val="solid"/>
              <a:miter lim="800000"/>
            </a:ln>
            <a:effectLst/>
          </p:spPr>
          <p:txBody>
            <a:bodyPr rtlCol="0" anchor="ctr"/>
            <a:lstStyle/>
            <a:p>
              <a:pPr algn="ctr" defTabSz="685800">
                <a:defRPr/>
              </a:pPr>
              <a:r>
                <a:rPr lang="en-US" altLang="zh-CN" sz="2000" kern="0" dirty="0">
                  <a:solidFill>
                    <a:prstClr val="white"/>
                  </a:solidFill>
                  <a:latin typeface="华文细黑" panose="02010600040101010101" pitchFamily="2" charset="-122"/>
                  <a:ea typeface="华文细黑" panose="02010600040101010101" pitchFamily="2" charset="-122"/>
                </a:rPr>
                <a:t>03</a:t>
              </a:r>
              <a:endParaRPr lang="zh-CN" altLang="en-US" sz="2000" kern="0" dirty="0">
                <a:solidFill>
                  <a:prstClr val="white"/>
                </a:solidFill>
                <a:latin typeface="华文细黑" panose="02010600040101010101" pitchFamily="2" charset="-122"/>
                <a:ea typeface="华文细黑" panose="02010600040101010101" pitchFamily="2" charset="-122"/>
              </a:endParaRPr>
            </a:p>
          </p:txBody>
        </p:sp>
        <p:sp>
          <p:nvSpPr>
            <p:cNvPr id="26" name="淘宝店chenying0907 25">
              <a:hlinkClick r:id="rId11" action="ppaction://hlinksldjump"/>
            </p:cNvPr>
            <p:cNvSpPr txBox="1"/>
            <p:nvPr/>
          </p:nvSpPr>
          <p:spPr>
            <a:xfrm>
              <a:off x="2425630" y="3285291"/>
              <a:ext cx="3075131" cy="533480"/>
            </a:xfrm>
            <a:prstGeom prst="rect">
              <a:avLst/>
            </a:prstGeom>
            <a:noFill/>
          </p:spPr>
          <p:txBody>
            <a:bodyPr wrap="square" rtlCol="0">
              <a:spAutoFit/>
            </a:bodyPr>
            <a:lstStyle/>
            <a:p>
              <a:pPr lvl="0">
                <a:buNone/>
              </a:pPr>
              <a:r>
                <a:rPr lang="en-US" altLang="zh-CN" sz="2000" dirty="0">
                  <a:solidFill>
                    <a:schemeClr val="accent1"/>
                  </a:solidFill>
                  <a:latin typeface="Arial" panose="020B0604020202020204" pitchFamily="34" charset="0"/>
                  <a:ea typeface="微软雅黑" panose="020B0503020204020204" pitchFamily="34" charset="-122"/>
                  <a:sym typeface="Arial" panose="020B0604020202020204" pitchFamily="34" charset="0"/>
                </a:rPr>
                <a:t>Development</a:t>
              </a:r>
            </a:p>
          </p:txBody>
        </p:sp>
      </p:grpSp>
      <p:grpSp>
        <p:nvGrpSpPr>
          <p:cNvPr id="28" name="PA_淘宝店chenying0907 27"/>
          <p:cNvGrpSpPr/>
          <p:nvPr>
            <p:custDataLst>
              <p:tags r:id="rId6"/>
            </p:custDataLst>
          </p:nvPr>
        </p:nvGrpSpPr>
        <p:grpSpPr>
          <a:xfrm>
            <a:off x="5324987" y="3489785"/>
            <a:ext cx="2955425" cy="595229"/>
            <a:chOff x="1407886" y="3126049"/>
            <a:chExt cx="3940567" cy="793639"/>
          </a:xfrm>
        </p:grpSpPr>
        <p:sp>
          <p:nvSpPr>
            <p:cNvPr id="29" name="淘宝店chenying0907 28"/>
            <p:cNvSpPr/>
            <p:nvPr/>
          </p:nvSpPr>
          <p:spPr>
            <a:xfrm>
              <a:off x="1407886" y="3150431"/>
              <a:ext cx="769257" cy="769257"/>
            </a:xfrm>
            <a:prstGeom prst="rect">
              <a:avLst/>
            </a:prstGeom>
            <a:solidFill>
              <a:schemeClr val="accent3"/>
            </a:solidFill>
            <a:ln w="12700" cap="flat" cmpd="sng" algn="ctr">
              <a:noFill/>
              <a:prstDash val="solid"/>
              <a:miter lim="800000"/>
            </a:ln>
            <a:effectLst/>
          </p:spPr>
          <p:txBody>
            <a:bodyPr rtlCol="0" anchor="ctr"/>
            <a:lstStyle/>
            <a:p>
              <a:pPr algn="ctr" defTabSz="685800">
                <a:defRPr/>
              </a:pPr>
              <a:r>
                <a:rPr lang="en-US" altLang="zh-CN" sz="2000" kern="0" dirty="0">
                  <a:solidFill>
                    <a:prstClr val="white"/>
                  </a:solidFill>
                  <a:latin typeface="华文细黑" panose="02010600040101010101" pitchFamily="2" charset="-122"/>
                  <a:ea typeface="华文细黑" panose="02010600040101010101" pitchFamily="2" charset="-122"/>
                </a:rPr>
                <a:t>04</a:t>
              </a:r>
              <a:endParaRPr lang="zh-CN" altLang="en-US" sz="2000" kern="0" dirty="0">
                <a:solidFill>
                  <a:prstClr val="white"/>
                </a:solidFill>
                <a:latin typeface="华文细黑" panose="02010600040101010101" pitchFamily="2" charset="-122"/>
                <a:ea typeface="华文细黑" panose="02010600040101010101" pitchFamily="2" charset="-122"/>
              </a:endParaRPr>
            </a:p>
          </p:txBody>
        </p:sp>
        <p:sp>
          <p:nvSpPr>
            <p:cNvPr id="30" name="淘宝店chenying0907 29"/>
            <p:cNvSpPr txBox="1"/>
            <p:nvPr/>
          </p:nvSpPr>
          <p:spPr>
            <a:xfrm>
              <a:off x="2273321" y="3126049"/>
              <a:ext cx="3075132" cy="533481"/>
            </a:xfrm>
            <a:prstGeom prst="rect">
              <a:avLst/>
            </a:prstGeom>
            <a:noFill/>
          </p:spPr>
          <p:txBody>
            <a:bodyPr wrap="square" rtlCol="0">
              <a:spAutoFit/>
            </a:bodyPr>
            <a:lstStyle/>
            <a:p>
              <a:pPr lvl="0">
                <a:buNone/>
              </a:pPr>
              <a:endParaRPr lang="en-US" altLang="zh-CN" sz="2000"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文本框 1">
            <a:hlinkClick r:id="rId12" action="ppaction://hlinksldjump"/>
          </p:cNvPr>
          <p:cNvSpPr txBox="1"/>
          <p:nvPr/>
        </p:nvSpPr>
        <p:spPr>
          <a:xfrm>
            <a:off x="2151205" y="2745223"/>
            <a:ext cx="2254870" cy="400110"/>
          </a:xfrm>
          <a:prstGeom prst="rect">
            <a:avLst/>
          </a:prstGeom>
          <a:noFill/>
        </p:spPr>
        <p:txBody>
          <a:bodyPr wrap="square" rtlCol="0">
            <a:spAutoFit/>
          </a:bodyPr>
          <a:lstStyle/>
          <a:p>
            <a:r>
              <a:rPr lang="en-US" altLang="zh-CN" sz="2000" dirty="0" err="1">
                <a:latin typeface="Arial" panose="020B0604020202020204" pitchFamily="34" charset="0"/>
                <a:ea typeface="微软雅黑" panose="020B0503020204020204" pitchFamily="34" charset="-122"/>
              </a:rPr>
              <a:t>BlockChain</a:t>
            </a:r>
            <a:endParaRPr lang="zh-CN" altLang="en-US" sz="2000" dirty="0">
              <a:latin typeface="Arial" panose="020B0604020202020204" pitchFamily="34" charset="0"/>
              <a:ea typeface="微软雅黑" panose="020B0503020204020204" pitchFamily="34" charset="-122"/>
            </a:endParaRPr>
          </a:p>
        </p:txBody>
      </p:sp>
      <p:sp>
        <p:nvSpPr>
          <p:cNvPr id="3" name="文本框 2">
            <a:hlinkClick r:id="rId13" action="ppaction://hlinksldjump"/>
          </p:cNvPr>
          <p:cNvSpPr txBox="1"/>
          <p:nvPr/>
        </p:nvSpPr>
        <p:spPr>
          <a:xfrm>
            <a:off x="6027133" y="3609218"/>
            <a:ext cx="1929243" cy="400110"/>
          </a:xfrm>
          <a:prstGeom prst="rect">
            <a:avLst/>
          </a:prstGeom>
          <a:noFill/>
        </p:spPr>
        <p:txBody>
          <a:bodyPr wrap="square" rtlCol="0">
            <a:spAutoFit/>
          </a:bodyPr>
          <a:lstStyle/>
          <a:p>
            <a:r>
              <a:rPr lang="en-US" altLang="zh-CN" sz="2000" dirty="0">
                <a:latin typeface="Arial" panose="020B0604020202020204" pitchFamily="34" charset="0"/>
                <a:ea typeface="微软雅黑" panose="020B0503020204020204" pitchFamily="34" charset="-122"/>
              </a:rPr>
              <a:t>Future</a:t>
            </a:r>
            <a:endParaRPr lang="zh-CN" altLang="en-US" sz="20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28449956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1580" y="988368"/>
            <a:ext cx="6696744" cy="1200329"/>
          </a:xfrm>
          <a:prstGeom prst="rect">
            <a:avLst/>
          </a:prstGeom>
        </p:spPr>
        <p:txBody>
          <a:bodyPr wrap="square">
            <a:spAutoFit/>
          </a:bodyPr>
          <a:lstStyle/>
          <a:p>
            <a:r>
              <a:rPr lang="en-US" altLang="zh-CN" dirty="0"/>
              <a:t>    The state of Ethereum has millions of transactions. These transactions are  grouped into “blocks.” </a:t>
            </a:r>
          </a:p>
          <a:p>
            <a:r>
              <a:rPr lang="en-US" altLang="zh-CN" dirty="0"/>
              <a:t>    A block contains a series of transactions, and each block is  chained together with its previous block. </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80" y="2428528"/>
            <a:ext cx="6273430" cy="2196244"/>
          </a:xfrm>
          <a:prstGeom prst="rect">
            <a:avLst/>
          </a:prstGeom>
        </p:spPr>
      </p:pic>
    </p:spTree>
    <p:extLst>
      <p:ext uri="{BB962C8B-B14F-4D97-AF65-F5344CB8AC3E}">
        <p14:creationId xmlns:p14="http://schemas.microsoft.com/office/powerpoint/2010/main" val="1935747326"/>
      </p:ext>
    </p:extLst>
  </p:cSld>
  <p:clrMapOvr>
    <a:masterClrMapping/>
  </p:clrMapOvr>
  <mc:AlternateContent xmlns:mc="http://schemas.openxmlformats.org/markup-compatibility/2006" xmlns:p14="http://schemas.microsoft.com/office/powerpoint/2010/main">
    <mc:Choice Requires="p14">
      <p:transition spd="slow" p14:dur="800" advClick="0" advTm="0">
        <p:circle/>
      </p:transition>
    </mc:Choice>
    <mc:Fallback xmlns="">
      <p:transition spd="slow" advClick="0" advTm="0">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1024372"/>
            <a:ext cx="7020780" cy="3170099"/>
          </a:xfrm>
          <a:prstGeom prst="rect">
            <a:avLst/>
          </a:prstGeom>
        </p:spPr>
        <p:txBody>
          <a:bodyPr wrap="square">
            <a:spAutoFit/>
          </a:bodyPr>
          <a:lstStyle/>
          <a:p>
            <a:r>
              <a:rPr lang="en-US" altLang="zh-CN" sz="2000" b="1" dirty="0"/>
              <a:t>Transaction validity</a:t>
            </a:r>
          </a:p>
          <a:p>
            <a:r>
              <a:rPr lang="en-US" altLang="zh-CN" dirty="0"/>
              <a:t>    To cause a transition from one state to the next, a transaction must be valid. </a:t>
            </a:r>
          </a:p>
          <a:p>
            <a:r>
              <a:rPr lang="en-US" altLang="zh-CN" dirty="0"/>
              <a:t>    Mining is one innovation that makes decentralized record-keeping possible. The process of validating each block by having a miner provide a mathematical proof is known as a “proof of work.”</a:t>
            </a:r>
          </a:p>
          <a:p>
            <a:r>
              <a:rPr lang="en-US" altLang="zh-CN" dirty="0"/>
              <a:t>    For each block of transactions, miners use computers to repeatedly and very quickly guess answers to a puzzle until one of them wins.(through a hash </a:t>
            </a:r>
            <a:r>
              <a:rPr lang="en-US" altLang="zh-CN"/>
              <a:t>function)</a:t>
            </a:r>
            <a:endParaRPr lang="en-US" altLang="zh-CN" dirty="0"/>
          </a:p>
          <a:p>
            <a:r>
              <a:rPr lang="en-US" altLang="zh-CN" dirty="0"/>
              <a:t>    Every time a miner proves a block, new Ether tokens are generated and awarded.</a:t>
            </a:r>
          </a:p>
        </p:txBody>
      </p:sp>
    </p:spTree>
    <p:extLst>
      <p:ext uri="{BB962C8B-B14F-4D97-AF65-F5344CB8AC3E}">
        <p14:creationId xmlns:p14="http://schemas.microsoft.com/office/powerpoint/2010/main" val="17216965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3588" y="700336"/>
            <a:ext cx="6084676" cy="2616101"/>
          </a:xfrm>
          <a:prstGeom prst="rect">
            <a:avLst/>
          </a:prstGeom>
        </p:spPr>
        <p:txBody>
          <a:bodyPr wrap="square">
            <a:spAutoFit/>
          </a:bodyPr>
          <a:lstStyle/>
          <a:p>
            <a:r>
              <a:rPr lang="en-US" altLang="zh-CN" sz="2000" b="1" dirty="0"/>
              <a:t>No “Forks”</a:t>
            </a:r>
            <a:endParaRPr lang="zh-CN" altLang="en-US" sz="2000" b="1" dirty="0"/>
          </a:p>
          <a:p>
            <a:r>
              <a:rPr lang="en-US" altLang="zh-CN" dirty="0"/>
              <a:t>How to guarantees that everyone sticks to one chain of blocks? </a:t>
            </a:r>
          </a:p>
          <a:p>
            <a:r>
              <a:rPr lang="en-US" altLang="zh-CN" dirty="0"/>
              <a:t>How can we be sure that there doesn’t exist a subset of miners who will decide to create their own chain of blocks? </a:t>
            </a:r>
          </a:p>
          <a:p>
            <a:endParaRPr lang="en-US" altLang="zh-CN" dirty="0"/>
          </a:p>
          <a:p>
            <a:r>
              <a:rPr lang="en-US" altLang="zh-CN" dirty="0"/>
              <a:t>——If the chains were to diverge, you might own 10 coins on one chain, 20 on another, and 40 on another. In this scenario, there would be no way to determine which chain was the most “valid.” </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3148608"/>
            <a:ext cx="3960440" cy="1814882"/>
          </a:xfrm>
          <a:prstGeom prst="rect">
            <a:avLst/>
          </a:prstGeom>
        </p:spPr>
      </p:pic>
    </p:spTree>
    <p:extLst>
      <p:ext uri="{BB962C8B-B14F-4D97-AF65-F5344CB8AC3E}">
        <p14:creationId xmlns:p14="http://schemas.microsoft.com/office/powerpoint/2010/main" val="1318947854"/>
      </p:ext>
    </p:extLst>
  </p:cSld>
  <p:clrMapOvr>
    <a:masterClrMapping/>
  </p:clrMapOvr>
  <p:transition spd="slow" advClick="0" advTm="0">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592324"/>
            <a:ext cx="6408712" cy="646331"/>
          </a:xfrm>
          <a:prstGeom prst="rect">
            <a:avLst/>
          </a:prstGeom>
        </p:spPr>
        <p:txBody>
          <a:bodyPr wrap="square">
            <a:spAutoFit/>
          </a:bodyPr>
          <a:lstStyle/>
          <a:p>
            <a:r>
              <a:rPr lang="en-US" altLang="zh-CN" dirty="0"/>
              <a:t>To determine which path is most valid and prevent multiple chains, </a:t>
            </a:r>
            <a:r>
              <a:rPr lang="en-US" altLang="zh-CN" dirty="0" err="1"/>
              <a:t>Ethereum</a:t>
            </a:r>
            <a:r>
              <a:rPr lang="en-US" altLang="zh-CN" dirty="0"/>
              <a:t> uses a mechanism called the “GHOST protocol.”</a:t>
            </a:r>
            <a:endParaRPr lang="zh-CN" altLang="en-US" dirty="0"/>
          </a:p>
        </p:txBody>
      </p:sp>
      <p:sp>
        <p:nvSpPr>
          <p:cNvPr id="3" name="矩形 2"/>
          <p:cNvSpPr/>
          <p:nvPr/>
        </p:nvSpPr>
        <p:spPr>
          <a:xfrm>
            <a:off x="1340768" y="1238655"/>
            <a:ext cx="5094312" cy="369332"/>
          </a:xfrm>
          <a:prstGeom prst="rect">
            <a:avLst/>
          </a:prstGeom>
        </p:spPr>
        <p:txBody>
          <a:bodyPr wrap="square">
            <a:spAutoFit/>
          </a:bodyPr>
          <a:lstStyle/>
          <a:p>
            <a:r>
              <a:rPr lang="en-US" altLang="zh-CN" b="1" dirty="0"/>
              <a:t>“GHOST” = “Greedy Heaviest Observed Subtree”</a:t>
            </a:r>
            <a:endParaRPr lang="zh-CN" altLang="en-US" b="1" dirty="0"/>
          </a:p>
        </p:txBody>
      </p:sp>
      <p:sp>
        <p:nvSpPr>
          <p:cNvPr id="4" name="矩形 3"/>
          <p:cNvSpPr/>
          <p:nvPr/>
        </p:nvSpPr>
        <p:spPr>
          <a:xfrm>
            <a:off x="691448" y="1607987"/>
            <a:ext cx="6408712" cy="2031325"/>
          </a:xfrm>
          <a:prstGeom prst="rect">
            <a:avLst/>
          </a:prstGeom>
        </p:spPr>
        <p:txBody>
          <a:bodyPr wrap="square">
            <a:spAutoFit/>
          </a:bodyPr>
          <a:lstStyle/>
          <a:p>
            <a:r>
              <a:rPr lang="en-US" altLang="zh-CN" dirty="0"/>
              <a:t>In simple terms, the GHOST protocol says we must pick the path that has had the most computation done upon it. </a:t>
            </a:r>
          </a:p>
          <a:p>
            <a:r>
              <a:rPr lang="en-US" altLang="zh-CN" dirty="0"/>
              <a:t>One way to determine that path is to use the block number of the most recent block (the “leaf block”), which represents the  total number of blocks in the current path (not counting the genesis block). Using this reasoning allows us to agree on the </a:t>
            </a:r>
            <a:r>
              <a:rPr lang="en-US" altLang="zh-CN" b="1" dirty="0"/>
              <a:t>canonical version of the current state. </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80" y="3639312"/>
            <a:ext cx="6264696" cy="1409266"/>
          </a:xfrm>
          <a:prstGeom prst="rect">
            <a:avLst/>
          </a:prstGeom>
        </p:spPr>
      </p:pic>
    </p:spTree>
    <p:extLst>
      <p:ext uri="{BB962C8B-B14F-4D97-AF65-F5344CB8AC3E}">
        <p14:creationId xmlns:p14="http://schemas.microsoft.com/office/powerpoint/2010/main" val="2529776028"/>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7564" y="772344"/>
            <a:ext cx="2372765" cy="369332"/>
          </a:xfrm>
          <a:prstGeom prst="rect">
            <a:avLst/>
          </a:prstGeom>
        </p:spPr>
        <p:txBody>
          <a:bodyPr wrap="none">
            <a:spAutoFit/>
          </a:bodyPr>
          <a:lstStyle/>
          <a:p>
            <a:r>
              <a:rPr lang="en-US" altLang="zh-CN" b="1" dirty="0" err="1"/>
              <a:t>HyperChain</a:t>
            </a:r>
            <a:r>
              <a:rPr lang="en-US" altLang="zh-CN" b="1" dirty="0"/>
              <a:t>(</a:t>
            </a:r>
            <a:r>
              <a:rPr lang="zh-CN" altLang="en-US" b="1" dirty="0"/>
              <a:t>趣链科技</a:t>
            </a:r>
            <a:r>
              <a:rPr lang="en-US" altLang="zh-CN" b="1" dirty="0"/>
              <a:t>)</a:t>
            </a:r>
            <a:endParaRPr lang="zh-CN" altLang="en-US" b="1" dirty="0"/>
          </a:p>
        </p:txBody>
      </p:sp>
      <p:sp>
        <p:nvSpPr>
          <p:cNvPr id="3" name="矩形 2"/>
          <p:cNvSpPr/>
          <p:nvPr/>
        </p:nvSpPr>
        <p:spPr>
          <a:xfrm>
            <a:off x="647564" y="1204392"/>
            <a:ext cx="6138428" cy="2308324"/>
          </a:xfrm>
          <a:prstGeom prst="rect">
            <a:avLst/>
          </a:prstGeom>
        </p:spPr>
        <p:txBody>
          <a:bodyPr wrap="square">
            <a:spAutoFit/>
          </a:bodyPr>
          <a:lstStyle/>
          <a:p>
            <a:r>
              <a:rPr lang="en-US" altLang="zh-CN" dirty="0" err="1"/>
              <a:t>HyperChain</a:t>
            </a:r>
            <a:r>
              <a:rPr lang="en-US" altLang="zh-CN" dirty="0"/>
              <a:t>(</a:t>
            </a:r>
            <a:r>
              <a:rPr lang="zh-CN" altLang="en-US" dirty="0"/>
              <a:t>趣链科技</a:t>
            </a:r>
            <a:r>
              <a:rPr lang="en-US" altLang="zh-CN" dirty="0"/>
              <a:t>) was </a:t>
            </a:r>
            <a:r>
              <a:rPr lang="en-US" altLang="zh-CN" dirty="0" err="1"/>
              <a:t>was</a:t>
            </a:r>
            <a:r>
              <a:rPr lang="en-US" altLang="zh-CN" dirty="0"/>
              <a:t> founded in 2016, focusing on </a:t>
            </a:r>
            <a:r>
              <a:rPr lang="en-US" altLang="zh-CN" dirty="0" err="1"/>
              <a:t>blockchain</a:t>
            </a:r>
            <a:r>
              <a:rPr lang="en-US" altLang="zh-CN" dirty="0"/>
              <a:t> technology products and application solutions. The main products are: the domestic independent controllable block chain underlying platform, data sharing and security computing platform </a:t>
            </a:r>
            <a:r>
              <a:rPr lang="en-US" altLang="zh-CN" dirty="0" err="1"/>
              <a:t>BitXMesh</a:t>
            </a:r>
            <a:r>
              <a:rPr lang="en-US" altLang="zh-CN" dirty="0"/>
              <a:t>, block chain open service platform </a:t>
            </a:r>
            <a:r>
              <a:rPr lang="en-US" altLang="zh-CN" dirty="0" err="1"/>
              <a:t>FiLoop</a:t>
            </a:r>
            <a:r>
              <a:rPr lang="en-US" altLang="zh-CN" dirty="0"/>
              <a:t>, supply chain finance platform </a:t>
            </a:r>
            <a:r>
              <a:rPr lang="en-US" altLang="zh-CN" dirty="0" err="1"/>
              <a:t>FiloLink</a:t>
            </a:r>
            <a:r>
              <a:rPr lang="en-US" altLang="zh-CN" dirty="0"/>
              <a:t>, storage service platform </a:t>
            </a:r>
            <a:r>
              <a:rPr lang="en-US" altLang="zh-CN" dirty="0" err="1"/>
              <a:t>FiloInk</a:t>
            </a:r>
            <a:r>
              <a:rPr lang="en-US" altLang="zh-CN" dirty="0"/>
              <a:t>, smart contract security research and</a:t>
            </a:r>
          </a:p>
          <a:p>
            <a:r>
              <a:rPr lang="en-US" altLang="zh-CN" dirty="0"/>
              <a:t>development platform </a:t>
            </a:r>
            <a:r>
              <a:rPr lang="en-US" altLang="zh-CN" dirty="0" err="1"/>
              <a:t>MeshSec</a:t>
            </a:r>
            <a:r>
              <a:rPr lang="en-US" altLang="zh-CN" dirty="0"/>
              <a:t>.</a:t>
            </a:r>
            <a:endParaRPr lang="zh-CN" altLang="en-US" dirty="0"/>
          </a:p>
        </p:txBody>
      </p:sp>
      <p:sp>
        <p:nvSpPr>
          <p:cNvPr id="4" name="矩形 3"/>
          <p:cNvSpPr/>
          <p:nvPr/>
        </p:nvSpPr>
        <p:spPr>
          <a:xfrm>
            <a:off x="647564" y="3510066"/>
            <a:ext cx="6138428" cy="923330"/>
          </a:xfrm>
          <a:prstGeom prst="rect">
            <a:avLst/>
          </a:prstGeom>
        </p:spPr>
        <p:txBody>
          <a:bodyPr wrap="square">
            <a:spAutoFit/>
          </a:bodyPr>
          <a:lstStyle/>
          <a:p>
            <a:r>
              <a:rPr lang="en-US" altLang="zh-CN" dirty="0"/>
              <a:t>And it's worth mentioning that the founders of this startup company is a 'ZJU group', many of the founders and core members are graduated from Zhejiang University.</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3871562"/>
            <a:ext cx="2975268" cy="1273526"/>
          </a:xfrm>
          <a:prstGeom prst="rect">
            <a:avLst/>
          </a:prstGeom>
        </p:spPr>
      </p:pic>
    </p:spTree>
    <p:extLst>
      <p:ext uri="{BB962C8B-B14F-4D97-AF65-F5344CB8AC3E}">
        <p14:creationId xmlns:p14="http://schemas.microsoft.com/office/powerpoint/2010/main" val="167268837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1560" y="664332"/>
            <a:ext cx="7452828" cy="1477328"/>
          </a:xfrm>
          <a:prstGeom prst="rect">
            <a:avLst/>
          </a:prstGeom>
        </p:spPr>
        <p:txBody>
          <a:bodyPr wrap="square">
            <a:spAutoFit/>
          </a:bodyPr>
          <a:lstStyle/>
          <a:p>
            <a:r>
              <a:rPr lang="en-US" altLang="zh-CN" dirty="0"/>
              <a:t>The technical team of </a:t>
            </a:r>
            <a:r>
              <a:rPr lang="en-US" altLang="zh-CN" dirty="0" err="1"/>
              <a:t>HyperChain</a:t>
            </a:r>
            <a:r>
              <a:rPr lang="en-US" altLang="zh-CN" dirty="0"/>
              <a:t> also share their research and </a:t>
            </a:r>
            <a:r>
              <a:rPr lang="en-US" altLang="zh-CN" dirty="0" err="1"/>
              <a:t>develoment</a:t>
            </a:r>
            <a:r>
              <a:rPr lang="en-US" altLang="zh-CN" dirty="0"/>
              <a:t> on the open-source community, such as </a:t>
            </a:r>
            <a:r>
              <a:rPr lang="en-US" altLang="zh-CN" dirty="0" err="1"/>
              <a:t>BitXHub</a:t>
            </a:r>
            <a:r>
              <a:rPr lang="en-US" altLang="zh-CN" dirty="0"/>
              <a:t>, which is </a:t>
            </a:r>
            <a:r>
              <a:rPr lang="en-US" altLang="zh-CN" dirty="0" err="1"/>
              <a:t>is</a:t>
            </a:r>
            <a:r>
              <a:rPr lang="en-US" altLang="zh-CN" dirty="0"/>
              <a:t> committed to building a scalable, robust, and pluggable inter-</a:t>
            </a:r>
            <a:r>
              <a:rPr lang="en-US" altLang="zh-CN" dirty="0" err="1"/>
              <a:t>blockchain</a:t>
            </a:r>
            <a:r>
              <a:rPr lang="en-US" altLang="zh-CN" dirty="0"/>
              <a:t> reference implementation, that can provide reliable technical support for the formation of a </a:t>
            </a:r>
            <a:r>
              <a:rPr lang="en-US" altLang="zh-CN" dirty="0" err="1"/>
              <a:t>blockchain</a:t>
            </a:r>
            <a:r>
              <a:rPr lang="en-US" altLang="zh-CN" dirty="0"/>
              <a:t> internet and intercommunication of value islands.</a:t>
            </a: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2141660"/>
            <a:ext cx="6277401" cy="2807148"/>
          </a:xfrm>
          <a:prstGeom prst="rect">
            <a:avLst/>
          </a:prstGeom>
        </p:spPr>
      </p:pic>
    </p:spTree>
    <p:extLst>
      <p:ext uri="{BB962C8B-B14F-4D97-AF65-F5344CB8AC3E}">
        <p14:creationId xmlns:p14="http://schemas.microsoft.com/office/powerpoint/2010/main" val="58203243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772344"/>
            <a:ext cx="5742384" cy="369332"/>
          </a:xfrm>
          <a:prstGeom prst="rect">
            <a:avLst/>
          </a:prstGeom>
        </p:spPr>
        <p:txBody>
          <a:bodyPr wrap="square">
            <a:spAutoFit/>
          </a:bodyPr>
          <a:lstStyle/>
          <a:p>
            <a:r>
              <a:rPr lang="en-US" altLang="zh-CN" b="1" dirty="0"/>
              <a:t>Solidity, the Contract-Oriented Programming Language</a:t>
            </a:r>
            <a:endParaRPr lang="zh-CN" altLang="en-US" b="1" dirty="0"/>
          </a:p>
        </p:txBody>
      </p:sp>
      <p:sp>
        <p:nvSpPr>
          <p:cNvPr id="3" name="矩形 2"/>
          <p:cNvSpPr/>
          <p:nvPr/>
        </p:nvSpPr>
        <p:spPr>
          <a:xfrm>
            <a:off x="611560" y="1420416"/>
            <a:ext cx="7488832" cy="1754326"/>
          </a:xfrm>
          <a:prstGeom prst="rect">
            <a:avLst/>
          </a:prstGeom>
        </p:spPr>
        <p:txBody>
          <a:bodyPr wrap="square">
            <a:spAutoFit/>
          </a:bodyPr>
          <a:lstStyle/>
          <a:p>
            <a:r>
              <a:rPr lang="en-US" altLang="zh-CN" dirty="0"/>
              <a:t>Solidity is a statically-typed curly-braces programming language designed for developing smart contracts that run on the Ethereum Virtual Machine. Smart contracts are programs that are executed inside a peer-to-peer network where nobody has special authority over the execution, and thus they allow to implement tokens of value, ownership, voting and other kinds of logics.</a:t>
            </a:r>
          </a:p>
          <a:p>
            <a:r>
              <a:rPr lang="en-US" altLang="zh-CN" dirty="0"/>
              <a:t>  </a:t>
            </a:r>
            <a:endParaRPr lang="zh-CN" altLang="en-US" dirty="0"/>
          </a:p>
        </p:txBody>
      </p:sp>
      <p:pic>
        <p:nvPicPr>
          <p:cNvPr id="4" name="图片 3">
            <a:extLst>
              <a:ext uri="{FF2B5EF4-FFF2-40B4-BE49-F238E27FC236}">
                <a16:creationId xmlns:a16="http://schemas.microsoft.com/office/drawing/2014/main" id="{E739EB39-2A0C-4DE6-8E49-CF24E1E08816}"/>
              </a:ext>
            </a:extLst>
          </p:cNvPr>
          <p:cNvPicPr>
            <a:picLocks noChangeAspect="1"/>
          </p:cNvPicPr>
          <p:nvPr/>
        </p:nvPicPr>
        <p:blipFill>
          <a:blip r:embed="rId2"/>
          <a:stretch>
            <a:fillRect/>
          </a:stretch>
        </p:blipFill>
        <p:spPr>
          <a:xfrm>
            <a:off x="1469101" y="3076600"/>
            <a:ext cx="5334745" cy="1656184"/>
          </a:xfrm>
          <a:prstGeom prst="rect">
            <a:avLst/>
          </a:prstGeom>
        </p:spPr>
      </p:pic>
    </p:spTree>
    <p:extLst>
      <p:ext uri="{BB962C8B-B14F-4D97-AF65-F5344CB8AC3E}">
        <p14:creationId xmlns:p14="http://schemas.microsoft.com/office/powerpoint/2010/main" val="3768870805"/>
      </p:ext>
    </p:extLst>
  </p:cSld>
  <p:clrMapOvr>
    <a:masterClrMapping/>
  </p:clrMapOvr>
  <p:transition spd="slow" advClick="0" advTm="0">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772344"/>
            <a:ext cx="5742384" cy="369332"/>
          </a:xfrm>
          <a:prstGeom prst="rect">
            <a:avLst/>
          </a:prstGeom>
        </p:spPr>
        <p:txBody>
          <a:bodyPr wrap="square">
            <a:spAutoFit/>
          </a:bodyPr>
          <a:lstStyle/>
          <a:p>
            <a:r>
              <a:rPr lang="en-US" altLang="zh-CN" b="1" dirty="0"/>
              <a:t>Solidity, the Contract-Oriented Programming Language</a:t>
            </a:r>
            <a:endParaRPr lang="zh-CN" altLang="en-US" b="1" dirty="0"/>
          </a:p>
        </p:txBody>
      </p:sp>
      <p:sp>
        <p:nvSpPr>
          <p:cNvPr id="3" name="矩形 2"/>
          <p:cNvSpPr/>
          <p:nvPr/>
        </p:nvSpPr>
        <p:spPr>
          <a:xfrm>
            <a:off x="611560" y="1528428"/>
            <a:ext cx="2988332" cy="2862322"/>
          </a:xfrm>
          <a:prstGeom prst="rect">
            <a:avLst/>
          </a:prstGeom>
        </p:spPr>
        <p:txBody>
          <a:bodyPr wrap="square">
            <a:spAutoFit/>
          </a:bodyPr>
          <a:lstStyle/>
          <a:p>
            <a:r>
              <a:rPr lang="en-US" altLang="zh-CN" dirty="0"/>
              <a:t>When deploying contracts, you should use the latest released version of Solidity. This is because breaking changes as well as new features and bug fixes are introduced regularly. We currently use a 0.x version number to indicate this fast pace of change.</a:t>
            </a:r>
            <a:endParaRPr lang="zh-CN" altLang="en-US" dirty="0"/>
          </a:p>
        </p:txBody>
      </p:sp>
      <p:pic>
        <p:nvPicPr>
          <p:cNvPr id="5" name="图片 4">
            <a:extLst>
              <a:ext uri="{FF2B5EF4-FFF2-40B4-BE49-F238E27FC236}">
                <a16:creationId xmlns:a16="http://schemas.microsoft.com/office/drawing/2014/main" id="{4488FA02-EB00-49E8-B609-609636EBD53B}"/>
              </a:ext>
            </a:extLst>
          </p:cNvPr>
          <p:cNvPicPr>
            <a:picLocks noChangeAspect="1"/>
          </p:cNvPicPr>
          <p:nvPr/>
        </p:nvPicPr>
        <p:blipFill>
          <a:blip r:embed="rId2"/>
          <a:stretch>
            <a:fillRect/>
          </a:stretch>
        </p:blipFill>
        <p:spPr>
          <a:xfrm>
            <a:off x="3959932" y="1744452"/>
            <a:ext cx="4900085" cy="2331922"/>
          </a:xfrm>
          <a:prstGeom prst="rect">
            <a:avLst/>
          </a:prstGeom>
        </p:spPr>
      </p:pic>
    </p:spTree>
    <p:extLst>
      <p:ext uri="{BB962C8B-B14F-4D97-AF65-F5344CB8AC3E}">
        <p14:creationId xmlns:p14="http://schemas.microsoft.com/office/powerpoint/2010/main" val="2467596525"/>
      </p:ext>
    </p:extLst>
  </p:cSld>
  <p:clrMapOvr>
    <a:masterClrMapping/>
  </p:clrMapOvr>
  <p:transition spd="slow" advClick="0" advTm="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F85B261A-02E2-4A10-8943-A7687148D762}"/>
              </a:ext>
            </a:extLst>
          </p:cNvPr>
          <p:cNvPicPr>
            <a:picLocks noChangeAspect="1"/>
          </p:cNvPicPr>
          <p:nvPr/>
        </p:nvPicPr>
        <p:blipFill rotWithShape="1">
          <a:blip r:embed="rId5">
            <a:extLst>
              <a:ext uri="{28A0092B-C50C-407E-A947-70E740481C1C}">
                <a14:useLocalDpi xmlns:a14="http://schemas.microsoft.com/office/drawing/2010/main" val="0"/>
              </a:ext>
            </a:extLst>
          </a:blip>
          <a:srcRect l="1" t="14265" r="26859" b="28307"/>
          <a:stretch/>
        </p:blipFill>
        <p:spPr>
          <a:xfrm>
            <a:off x="12307" y="1"/>
            <a:ext cx="9131693" cy="5145088"/>
          </a:xfrm>
          <a:prstGeom prst="rect">
            <a:avLst/>
          </a:prstGeom>
        </p:spPr>
      </p:pic>
      <p:sp>
        <p:nvSpPr>
          <p:cNvPr id="5" name="PA_淘宝店chenying0907 4"/>
          <p:cNvSpPr txBox="1"/>
          <p:nvPr>
            <p:custDataLst>
              <p:tags r:id="rId1"/>
            </p:custDataLst>
          </p:nvPr>
        </p:nvSpPr>
        <p:spPr>
          <a:xfrm>
            <a:off x="683568" y="1763907"/>
            <a:ext cx="3172425" cy="584775"/>
          </a:xfrm>
          <a:prstGeom prst="rect">
            <a:avLst/>
          </a:prstGeom>
          <a:noFill/>
        </p:spPr>
        <p:txBody>
          <a:bodyPr wrap="square" rtlCol="0">
            <a:spAutoFit/>
          </a:bodyPr>
          <a:lstStyle/>
          <a:p>
            <a:pPr lvl="0" algn="ctr">
              <a:buNone/>
            </a:pPr>
            <a:r>
              <a:rPr lang="en-US" altLang="zh-CN" sz="3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Future</a:t>
            </a:r>
          </a:p>
        </p:txBody>
      </p:sp>
      <p:sp>
        <p:nvSpPr>
          <p:cNvPr id="6" name="PA_淘宝店chenying0907 5"/>
          <p:cNvSpPr txBox="1"/>
          <p:nvPr>
            <p:custDataLst>
              <p:tags r:id="rId2"/>
            </p:custDataLst>
          </p:nvPr>
        </p:nvSpPr>
        <p:spPr>
          <a:xfrm>
            <a:off x="1252800" y="824400"/>
            <a:ext cx="2285786" cy="707886"/>
          </a:xfrm>
          <a:prstGeom prst="rect">
            <a:avLst/>
          </a:prstGeom>
          <a:noFill/>
        </p:spPr>
        <p:txBody>
          <a:bodyPr wrap="square" rtlCol="0">
            <a:spAutoFit/>
          </a:bodyPr>
          <a:lstStyle/>
          <a:p>
            <a:pPr algn="ctr"/>
            <a:r>
              <a:rPr lang="en-US" altLang="zh-CN" sz="4000" b="1" dirty="0">
                <a:solidFill>
                  <a:schemeClr val="accent1"/>
                </a:solidFill>
                <a:latin typeface="方正姚体" panose="02010601030101010101" pitchFamily="2" charset="-122"/>
                <a:ea typeface="方正姚体" panose="02010601030101010101" pitchFamily="2" charset="-122"/>
              </a:rPr>
              <a:t>Part</a:t>
            </a:r>
            <a:r>
              <a:rPr lang="zh-CN" altLang="en-US" sz="4000" b="1" dirty="0">
                <a:solidFill>
                  <a:schemeClr val="accent1"/>
                </a:solidFill>
                <a:latin typeface="方正姚体" panose="02010601030101010101" pitchFamily="2" charset="-122"/>
                <a:ea typeface="方正姚体" panose="02010601030101010101" pitchFamily="2" charset="-122"/>
              </a:rPr>
              <a:t> </a:t>
            </a:r>
            <a:r>
              <a:rPr lang="en-US" altLang="zh-CN" sz="4000" b="1" dirty="0">
                <a:solidFill>
                  <a:schemeClr val="accent1"/>
                </a:solidFill>
                <a:latin typeface="方正姚体" panose="02010601030101010101" pitchFamily="2" charset="-122"/>
                <a:ea typeface="方正姚体" panose="02010601030101010101" pitchFamily="2" charset="-122"/>
              </a:rPr>
              <a:t>04</a:t>
            </a:r>
            <a:endParaRPr lang="zh-CN" altLang="en-US" sz="4000" b="1" dirty="0">
              <a:solidFill>
                <a:schemeClr val="accent1"/>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2628889784"/>
      </p:ext>
    </p:extLst>
  </p:cSld>
  <p:clrMapOvr>
    <a:masterClrMapping/>
  </p:clrMapOvr>
  <p:transition spd="med" advClick="0" advTm="0">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3548" y="736340"/>
            <a:ext cx="6228692" cy="1200329"/>
          </a:xfrm>
          <a:prstGeom prst="rect">
            <a:avLst/>
          </a:prstGeom>
        </p:spPr>
        <p:txBody>
          <a:bodyPr wrap="square">
            <a:spAutoFit/>
          </a:bodyPr>
          <a:lstStyle/>
          <a:p>
            <a:r>
              <a:rPr lang="en-US" altLang="zh-CN" b="1" dirty="0"/>
              <a:t>Nowadays constraints</a:t>
            </a:r>
            <a:endParaRPr lang="zh-CN" altLang="en-US" b="1" dirty="0"/>
          </a:p>
          <a:p>
            <a:r>
              <a:rPr lang="en-US" altLang="zh-CN" dirty="0"/>
              <a:t>The current limitations of block chain technology are mainly in the distributed system to make all nodes unified, and the constraints can be summed up as the followings:</a:t>
            </a:r>
          </a:p>
        </p:txBody>
      </p:sp>
      <p:sp>
        <p:nvSpPr>
          <p:cNvPr id="5" name="矩形 4"/>
          <p:cNvSpPr/>
          <p:nvPr/>
        </p:nvSpPr>
        <p:spPr>
          <a:xfrm>
            <a:off x="503548" y="1936669"/>
            <a:ext cx="4572000" cy="2862322"/>
          </a:xfrm>
          <a:prstGeom prst="rect">
            <a:avLst/>
          </a:prstGeom>
        </p:spPr>
        <p:txBody>
          <a:bodyPr>
            <a:spAutoFit/>
          </a:bodyPr>
          <a:lstStyle/>
          <a:p>
            <a:r>
              <a:rPr lang="en-US" altLang="zh-CN" dirty="0"/>
              <a:t>1. Performance limitations  </a:t>
            </a:r>
          </a:p>
          <a:p>
            <a:r>
              <a:rPr lang="en-US" altLang="zh-CN" dirty="0"/>
              <a:t>2. Limitation of scalability  </a:t>
            </a:r>
          </a:p>
          <a:p>
            <a:r>
              <a:rPr lang="en-US" altLang="zh-CN" dirty="0"/>
              <a:t>3. Usability limitations  </a:t>
            </a:r>
          </a:p>
          <a:p>
            <a:r>
              <a:rPr lang="en-US" altLang="zh-CN" dirty="0"/>
              <a:t>4. Limitation of compatibility  </a:t>
            </a:r>
          </a:p>
          <a:p>
            <a:r>
              <a:rPr lang="en-US" altLang="zh-CN" dirty="0"/>
              <a:t>5. Storage limitations</a:t>
            </a:r>
          </a:p>
          <a:p>
            <a:r>
              <a:rPr lang="en-US" altLang="zh-CN" dirty="0"/>
              <a:t>6. Rigorous mathematical proof</a:t>
            </a:r>
          </a:p>
          <a:p>
            <a:r>
              <a:rPr lang="en-US" altLang="zh-CN" dirty="0"/>
              <a:t>7. Formal verification</a:t>
            </a:r>
          </a:p>
          <a:p>
            <a:r>
              <a:rPr lang="en-US" altLang="zh-CN" dirty="0"/>
              <a:t>8. Synchronization restrictions</a:t>
            </a:r>
          </a:p>
          <a:p>
            <a:r>
              <a:rPr lang="en-US" altLang="zh-CN" dirty="0"/>
              <a:t>9. Governance constraints</a:t>
            </a:r>
          </a:p>
          <a:p>
            <a:r>
              <a:rPr lang="en-US" altLang="zh-CN" dirty="0"/>
              <a:t>10. Limitations on software upgrades</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008" y="2176500"/>
            <a:ext cx="4081636" cy="2040818"/>
          </a:xfrm>
          <a:prstGeom prst="rect">
            <a:avLst/>
          </a:prstGeom>
        </p:spPr>
      </p:pic>
    </p:spTree>
    <p:extLst>
      <p:ext uri="{BB962C8B-B14F-4D97-AF65-F5344CB8AC3E}">
        <p14:creationId xmlns:p14="http://schemas.microsoft.com/office/powerpoint/2010/main" val="74599393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F1E31A48-B822-414C-A60E-567D4BEEDDE6}"/>
              </a:ext>
            </a:extLst>
          </p:cNvPr>
          <p:cNvPicPr>
            <a:picLocks noChangeAspect="1"/>
          </p:cNvPicPr>
          <p:nvPr/>
        </p:nvPicPr>
        <p:blipFill rotWithShape="1">
          <a:blip r:embed="rId5">
            <a:extLst>
              <a:ext uri="{28A0092B-C50C-407E-A947-70E740481C1C}">
                <a14:useLocalDpi xmlns:a14="http://schemas.microsoft.com/office/drawing/2010/main" val="0"/>
              </a:ext>
            </a:extLst>
          </a:blip>
          <a:srcRect l="1" t="14265" r="26859" b="28307"/>
          <a:stretch/>
        </p:blipFill>
        <p:spPr>
          <a:xfrm>
            <a:off x="12307" y="1"/>
            <a:ext cx="9131693" cy="5145088"/>
          </a:xfrm>
          <a:prstGeom prst="rect">
            <a:avLst/>
          </a:prstGeom>
        </p:spPr>
      </p:pic>
      <p:sp>
        <p:nvSpPr>
          <p:cNvPr id="5" name="PA_淘宝店chenying0907 4"/>
          <p:cNvSpPr txBox="1"/>
          <p:nvPr>
            <p:custDataLst>
              <p:tags r:id="rId1"/>
            </p:custDataLst>
          </p:nvPr>
        </p:nvSpPr>
        <p:spPr>
          <a:xfrm>
            <a:off x="611560" y="1475351"/>
            <a:ext cx="4428492" cy="707886"/>
          </a:xfrm>
          <a:prstGeom prst="rect">
            <a:avLst/>
          </a:prstGeom>
          <a:noFill/>
        </p:spPr>
        <p:txBody>
          <a:bodyPr wrap="square" rtlCol="0">
            <a:spAutoFit/>
          </a:bodyPr>
          <a:lstStyle/>
          <a:p>
            <a:pPr algn="ctr">
              <a:buNone/>
            </a:pPr>
            <a:r>
              <a:rPr lang="en-US" altLang="zh-CN" sz="4000" dirty="0" err="1">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rPr>
              <a:t>BlockChain</a:t>
            </a:r>
            <a:endParaRPr lang="en-US" altLang="zh-CN" sz="4000"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endParaRPr>
          </a:p>
        </p:txBody>
      </p:sp>
      <p:sp>
        <p:nvSpPr>
          <p:cNvPr id="6" name="PA_淘宝店chenying0907 5"/>
          <p:cNvSpPr txBox="1"/>
          <p:nvPr>
            <p:custDataLst>
              <p:tags r:id="rId2"/>
            </p:custDataLst>
          </p:nvPr>
        </p:nvSpPr>
        <p:spPr>
          <a:xfrm>
            <a:off x="1253188" y="824036"/>
            <a:ext cx="2285786" cy="707886"/>
          </a:xfrm>
          <a:prstGeom prst="rect">
            <a:avLst/>
          </a:prstGeom>
          <a:noFill/>
        </p:spPr>
        <p:txBody>
          <a:bodyPr wrap="square" rtlCol="0">
            <a:spAutoFit/>
          </a:bodyPr>
          <a:lstStyle/>
          <a:p>
            <a:pPr algn="ctr"/>
            <a:r>
              <a:rPr lang="en-US" altLang="zh-CN" sz="4000" b="1" dirty="0">
                <a:solidFill>
                  <a:schemeClr val="accent1"/>
                </a:solidFill>
                <a:latin typeface="方正姚体" panose="02010601030101010101" pitchFamily="2" charset="-122"/>
                <a:ea typeface="方正姚体" panose="02010601030101010101" pitchFamily="2" charset="-122"/>
              </a:rPr>
              <a:t>Part</a:t>
            </a:r>
            <a:r>
              <a:rPr lang="zh-CN" altLang="en-US" sz="4000" b="1" dirty="0">
                <a:solidFill>
                  <a:schemeClr val="accent1"/>
                </a:solidFill>
                <a:latin typeface="方正姚体" panose="02010601030101010101" pitchFamily="2" charset="-122"/>
                <a:ea typeface="方正姚体" panose="02010601030101010101" pitchFamily="2" charset="-122"/>
              </a:rPr>
              <a:t> </a:t>
            </a:r>
            <a:r>
              <a:rPr lang="en-US" altLang="zh-CN" sz="4000" b="1" dirty="0">
                <a:solidFill>
                  <a:schemeClr val="accent1"/>
                </a:solidFill>
                <a:latin typeface="方正姚体" panose="02010601030101010101" pitchFamily="2" charset="-122"/>
                <a:ea typeface="方正姚体" panose="02010601030101010101" pitchFamily="2" charset="-122"/>
              </a:rPr>
              <a:t>01</a:t>
            </a:r>
            <a:endParaRPr lang="zh-CN" altLang="en-US" sz="4000" b="1" dirty="0">
              <a:solidFill>
                <a:schemeClr val="accent1"/>
              </a:solidFill>
              <a:latin typeface="方正姚体" panose="02010601030101010101" pitchFamily="2" charset="-122"/>
              <a:ea typeface="方正姚体" panose="02010601030101010101" pitchFamily="2" charset="-122"/>
            </a:endParaRPr>
          </a:p>
        </p:txBody>
      </p:sp>
      <p:sp>
        <p:nvSpPr>
          <p:cNvPr id="2" name="文本框 1">
            <a:hlinkClick r:id="rId6" action="ppaction://hlinksldjump"/>
          </p:cNvPr>
          <p:cNvSpPr txBox="1"/>
          <p:nvPr/>
        </p:nvSpPr>
        <p:spPr>
          <a:xfrm>
            <a:off x="1637674" y="2104087"/>
            <a:ext cx="2376264" cy="377411"/>
          </a:xfrm>
          <a:prstGeom prst="rect">
            <a:avLst/>
          </a:prstGeom>
          <a:noFill/>
        </p:spPr>
        <p:txBody>
          <a:bodyPr wrap="square" rtlCol="0">
            <a:spAutoFit/>
          </a:bodyPr>
          <a:lstStyle/>
          <a:p>
            <a:pPr>
              <a:lnSpc>
                <a:spcPct val="15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Introduction</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 name="文本框 2">
            <a:hlinkClick r:id="rId7" action="ppaction://hlinksldjump"/>
          </p:cNvPr>
          <p:cNvSpPr txBox="1"/>
          <p:nvPr/>
        </p:nvSpPr>
        <p:spPr>
          <a:xfrm>
            <a:off x="1625194" y="2450292"/>
            <a:ext cx="3228108" cy="377411"/>
          </a:xfrm>
          <a:prstGeom prst="rect">
            <a:avLst/>
          </a:prstGeom>
          <a:noFill/>
        </p:spPr>
        <p:txBody>
          <a:bodyPr wrap="square" rtlCol="0">
            <a:spAutoFit/>
          </a:bodyPr>
          <a:lstStyle/>
          <a:p>
            <a:pPr>
              <a:lnSpc>
                <a:spcPct val="15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The development of </a:t>
            </a:r>
            <a:r>
              <a:rPr lang="en-US" altLang="zh-CN" sz="1400" dirty="0" err="1">
                <a:solidFill>
                  <a:schemeClr val="tx1">
                    <a:lumMod val="50000"/>
                    <a:lumOff val="50000"/>
                  </a:schemeClr>
                </a:solidFill>
                <a:latin typeface="微软雅黑" panose="020B0503020204020204" pitchFamily="34" charset="-122"/>
                <a:ea typeface="微软雅黑" panose="020B0503020204020204" pitchFamily="34" charset="-122"/>
              </a:rPr>
              <a:t>BlockChain</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 name="文本框 3">
            <a:hlinkClick r:id="rId8" action="ppaction://hlinksldjump"/>
          </p:cNvPr>
          <p:cNvSpPr txBox="1"/>
          <p:nvPr/>
        </p:nvSpPr>
        <p:spPr>
          <a:xfrm>
            <a:off x="1619672" y="2803731"/>
            <a:ext cx="4320480" cy="415498"/>
          </a:xfrm>
          <a:prstGeom prst="rect">
            <a:avLst/>
          </a:prstGeom>
          <a:noFill/>
        </p:spPr>
        <p:txBody>
          <a:bodyPr wrap="square" rtlCol="0">
            <a:spAutoFit/>
          </a:bodyPr>
          <a:lstStyle/>
          <a:p>
            <a:pPr>
              <a:lnSpc>
                <a:spcPct val="150000"/>
              </a:lnSpc>
            </a:pPr>
            <a:r>
              <a:rPr lang="en-US" altLang="zh-CN" sz="1400" dirty="0" err="1">
                <a:solidFill>
                  <a:schemeClr val="tx1">
                    <a:lumMod val="50000"/>
                    <a:lumOff val="50000"/>
                  </a:schemeClr>
                </a:solidFill>
                <a:latin typeface="微软雅黑" panose="020B0503020204020204" pitchFamily="34" charset="-122"/>
                <a:ea typeface="微软雅黑" panose="020B0503020204020204" pitchFamily="34" charset="-122"/>
              </a:rPr>
              <a:t>BlockChain</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 technology and Contract theory</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406562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92270" y="1041538"/>
            <a:ext cx="4031067" cy="3416320"/>
          </a:xfrm>
          <a:prstGeom prst="rect">
            <a:avLst/>
          </a:prstGeom>
        </p:spPr>
        <p:txBody>
          <a:bodyPr wrap="square">
            <a:spAutoFit/>
          </a:bodyPr>
          <a:lstStyle/>
          <a:p>
            <a:r>
              <a:rPr lang="en-US" altLang="zh-CN" dirty="0"/>
              <a:t>The technologies should be improved in the future development of block chain are: </a:t>
            </a:r>
          </a:p>
          <a:p>
            <a:r>
              <a:rPr lang="en-US" altLang="zh-CN" dirty="0"/>
              <a:t>1. Performance and scalability  </a:t>
            </a:r>
          </a:p>
          <a:p>
            <a:r>
              <a:rPr lang="en-US" altLang="zh-CN" dirty="0"/>
              <a:t>2. Security of </a:t>
            </a:r>
            <a:r>
              <a:rPr lang="en-US" altLang="zh-CN" dirty="0" err="1"/>
              <a:t>blockchain</a:t>
            </a:r>
            <a:r>
              <a:rPr lang="en-US" altLang="zh-CN" dirty="0"/>
              <a:t>  </a:t>
            </a:r>
          </a:p>
          <a:p>
            <a:r>
              <a:rPr lang="en-US" altLang="zh-CN" dirty="0"/>
              <a:t>3. Privacy protection  </a:t>
            </a:r>
          </a:p>
          <a:p>
            <a:r>
              <a:rPr lang="en-US" altLang="zh-CN" dirty="0"/>
              <a:t>4. Authenticity of data  </a:t>
            </a:r>
          </a:p>
          <a:p>
            <a:r>
              <a:rPr lang="en-US" altLang="zh-CN" dirty="0"/>
              <a:t>5. Password security  </a:t>
            </a:r>
          </a:p>
          <a:p>
            <a:r>
              <a:rPr lang="en-US" altLang="zh-CN" dirty="0"/>
              <a:t>6. Identity authentication and authority management  </a:t>
            </a:r>
          </a:p>
          <a:p>
            <a:r>
              <a:rPr lang="en-US" altLang="zh-CN" dirty="0"/>
              <a:t>7. Governance and supervision  </a:t>
            </a:r>
          </a:p>
          <a:p>
            <a:r>
              <a:rPr lang="en-US" altLang="zh-CN" dirty="0"/>
              <a:t>8. Prevent centralization </a:t>
            </a:r>
          </a:p>
        </p:txBody>
      </p:sp>
      <p:sp>
        <p:nvSpPr>
          <p:cNvPr id="5" name="文本框 4"/>
          <p:cNvSpPr txBox="1"/>
          <p:nvPr/>
        </p:nvSpPr>
        <p:spPr>
          <a:xfrm>
            <a:off x="792270" y="672206"/>
            <a:ext cx="2808312" cy="369332"/>
          </a:xfrm>
          <a:prstGeom prst="rect">
            <a:avLst/>
          </a:prstGeom>
          <a:noFill/>
        </p:spPr>
        <p:txBody>
          <a:bodyPr wrap="square" rtlCol="0">
            <a:spAutoFit/>
          </a:bodyPr>
          <a:lstStyle/>
          <a:p>
            <a:r>
              <a:rPr lang="en-US" altLang="zh-CN" b="1" dirty="0"/>
              <a:t>Future improvements</a:t>
            </a:r>
            <a:endParaRPr lang="zh-CN" altLang="en-US" b="1" dirty="0"/>
          </a:p>
        </p:txBody>
      </p:sp>
      <p:pic>
        <p:nvPicPr>
          <p:cNvPr id="6" name="图片 5">
            <a:extLst>
              <a:ext uri="{FF2B5EF4-FFF2-40B4-BE49-F238E27FC236}">
                <a16:creationId xmlns:a16="http://schemas.microsoft.com/office/drawing/2014/main" id="{23E60EB8-8C50-4AAF-A85A-AECD6262D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008" y="2176500"/>
            <a:ext cx="4081636" cy="2040818"/>
          </a:xfrm>
          <a:prstGeom prst="rect">
            <a:avLst/>
          </a:prstGeom>
        </p:spPr>
      </p:pic>
    </p:spTree>
    <p:extLst>
      <p:ext uri="{BB962C8B-B14F-4D97-AF65-F5344CB8AC3E}">
        <p14:creationId xmlns:p14="http://schemas.microsoft.com/office/powerpoint/2010/main" val="409014774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834D820-CBBB-4CCF-AE15-2A7CF86AD560}"/>
              </a:ext>
            </a:extLst>
          </p:cNvPr>
          <p:cNvSpPr/>
          <p:nvPr/>
        </p:nvSpPr>
        <p:spPr>
          <a:xfrm>
            <a:off x="1313638" y="1348408"/>
            <a:ext cx="6516724" cy="2677656"/>
          </a:xfrm>
          <a:prstGeom prst="rect">
            <a:avLst/>
          </a:prstGeom>
        </p:spPr>
        <p:txBody>
          <a:bodyPr wrap="square">
            <a:spAutoFit/>
          </a:bodyPr>
          <a:lstStyle/>
          <a:p>
            <a:r>
              <a:rPr lang="en-US" altLang="zh-CN" sz="2400" dirty="0"/>
              <a:t>Block chain 1.0 is represented by Bitcoin.</a:t>
            </a:r>
          </a:p>
          <a:p>
            <a:endParaRPr lang="en-US" altLang="zh-CN" sz="2400" dirty="0"/>
          </a:p>
          <a:p>
            <a:r>
              <a:rPr lang="en-US" altLang="zh-CN" sz="2400" dirty="0"/>
              <a:t>Block chain 2.0 is represented by </a:t>
            </a:r>
            <a:r>
              <a:rPr lang="en-US" altLang="zh-CN" sz="2400" dirty="0" err="1"/>
              <a:t>Ethereum</a:t>
            </a:r>
            <a:r>
              <a:rPr lang="en-US" altLang="zh-CN" sz="2400" dirty="0"/>
              <a:t>.</a:t>
            </a:r>
          </a:p>
          <a:p>
            <a:endParaRPr lang="en-US" altLang="zh-CN" sz="2400" dirty="0"/>
          </a:p>
          <a:p>
            <a:r>
              <a:rPr lang="en-US" altLang="zh-CN" sz="2400" dirty="0"/>
              <a:t>Block chain 3.0 can be a programmable organization and </a:t>
            </a:r>
            <a:r>
              <a:rPr lang="en-US" altLang="zh-CN" sz="2400" b="1" dirty="0"/>
              <a:t>a programmable society </a:t>
            </a:r>
            <a:r>
              <a:rPr lang="en-US" altLang="zh-CN" sz="2400" dirty="0"/>
              <a:t>in the future with the help of smart contracts.</a:t>
            </a:r>
          </a:p>
        </p:txBody>
      </p:sp>
    </p:spTree>
    <p:extLst>
      <p:ext uri="{BB962C8B-B14F-4D97-AF65-F5344CB8AC3E}">
        <p14:creationId xmlns:p14="http://schemas.microsoft.com/office/powerpoint/2010/main" val="194790202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27584" y="1320352"/>
            <a:ext cx="4103766" cy="2246769"/>
          </a:xfrm>
          <a:prstGeom prst="rect">
            <a:avLst/>
          </a:prstGeom>
        </p:spPr>
        <p:txBody>
          <a:bodyPr wrap="square">
            <a:spAutoFit/>
          </a:bodyPr>
          <a:lstStyle/>
          <a:p>
            <a:r>
              <a:rPr lang="en-US" altLang="zh-CN" sz="2000" dirty="0"/>
              <a:t>1.Block chain operating system</a:t>
            </a:r>
          </a:p>
          <a:p>
            <a:r>
              <a:rPr lang="en-US" altLang="zh-CN" sz="2000" dirty="0"/>
              <a:t>2.Block chain middleware</a:t>
            </a:r>
          </a:p>
          <a:p>
            <a:r>
              <a:rPr lang="en-US" altLang="zh-CN" sz="2000" dirty="0"/>
              <a:t>3.Block chain network direction</a:t>
            </a:r>
          </a:p>
          <a:p>
            <a:r>
              <a:rPr lang="en-US" altLang="zh-CN" sz="2000" dirty="0"/>
              <a:t>4.Enterprise-level block chain</a:t>
            </a:r>
          </a:p>
          <a:p>
            <a:r>
              <a:rPr lang="en-US" altLang="zh-CN" sz="2000" dirty="0"/>
              <a:t>5.Block chain storage,</a:t>
            </a:r>
          </a:p>
          <a:p>
            <a:r>
              <a:rPr lang="en-US" altLang="zh-CN" sz="2000" dirty="0"/>
              <a:t>6.Anti-quantum algorithm,</a:t>
            </a:r>
          </a:p>
          <a:p>
            <a:r>
              <a:rPr lang="en-US" altLang="zh-CN" sz="2000" dirty="0"/>
              <a:t>7.Scene applicability innovation</a:t>
            </a:r>
          </a:p>
        </p:txBody>
      </p:sp>
      <p:sp>
        <p:nvSpPr>
          <p:cNvPr id="5" name="文本框 4"/>
          <p:cNvSpPr txBox="1"/>
          <p:nvPr/>
        </p:nvSpPr>
        <p:spPr>
          <a:xfrm>
            <a:off x="827584" y="736340"/>
            <a:ext cx="2808312" cy="400110"/>
          </a:xfrm>
          <a:prstGeom prst="rect">
            <a:avLst/>
          </a:prstGeom>
          <a:noFill/>
        </p:spPr>
        <p:txBody>
          <a:bodyPr wrap="square" rtlCol="0">
            <a:spAutoFit/>
          </a:bodyPr>
          <a:lstStyle/>
          <a:p>
            <a:r>
              <a:rPr lang="en-US" altLang="zh-CN" sz="2000" b="1" dirty="0"/>
              <a:t>Future fields</a:t>
            </a:r>
            <a:endParaRPr lang="zh-CN" altLang="en-US" sz="2000" b="1" dirty="0"/>
          </a:p>
        </p:txBody>
      </p:sp>
      <p:pic>
        <p:nvPicPr>
          <p:cNvPr id="4" name="图片 3">
            <a:extLst>
              <a:ext uri="{FF2B5EF4-FFF2-40B4-BE49-F238E27FC236}">
                <a16:creationId xmlns:a16="http://schemas.microsoft.com/office/drawing/2014/main" id="{D10F4F19-AD35-4DAF-9202-B0AF9EE10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7226" y="2140496"/>
            <a:ext cx="4081636" cy="2040818"/>
          </a:xfrm>
          <a:prstGeom prst="rect">
            <a:avLst/>
          </a:prstGeom>
        </p:spPr>
      </p:pic>
    </p:spTree>
    <p:extLst>
      <p:ext uri="{BB962C8B-B14F-4D97-AF65-F5344CB8AC3E}">
        <p14:creationId xmlns:p14="http://schemas.microsoft.com/office/powerpoint/2010/main" val="307841094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DF918007-212E-40A4-8CC4-CA6784B6D2CA}"/>
              </a:ext>
            </a:extLst>
          </p:cNvPr>
          <p:cNvPicPr>
            <a:picLocks noChangeAspect="1"/>
          </p:cNvPicPr>
          <p:nvPr/>
        </p:nvPicPr>
        <p:blipFill rotWithShape="1">
          <a:blip r:embed="rId3">
            <a:extLst>
              <a:ext uri="{28A0092B-C50C-407E-A947-70E740481C1C}">
                <a14:useLocalDpi xmlns:a14="http://schemas.microsoft.com/office/drawing/2010/main" val="0"/>
              </a:ext>
            </a:extLst>
          </a:blip>
          <a:srcRect t="12971" r="22249" b="22304"/>
          <a:stretch/>
        </p:blipFill>
        <p:spPr>
          <a:xfrm>
            <a:off x="12307" y="0"/>
            <a:ext cx="9131693" cy="5145088"/>
          </a:xfrm>
          <a:prstGeom prst="rect">
            <a:avLst/>
          </a:prstGeom>
        </p:spPr>
      </p:pic>
      <p:sp>
        <p:nvSpPr>
          <p:cNvPr id="16" name="原创设计师QQ598969553                 _15">
            <a:extLst>
              <a:ext uri="{FF2B5EF4-FFF2-40B4-BE49-F238E27FC236}">
                <a16:creationId xmlns:a16="http://schemas.microsoft.com/office/drawing/2014/main" id="{B2966131-B766-47EF-9A5E-9F01F30F3776}"/>
              </a:ext>
            </a:extLst>
          </p:cNvPr>
          <p:cNvSpPr/>
          <p:nvPr/>
        </p:nvSpPr>
        <p:spPr>
          <a:xfrm>
            <a:off x="791580" y="3256165"/>
            <a:ext cx="2978540" cy="2524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238729" y="1023292"/>
            <a:ext cx="6336704" cy="584775"/>
          </a:xfrm>
          <a:prstGeom prst="rect">
            <a:avLst/>
          </a:prstGeom>
          <a:noFill/>
        </p:spPr>
        <p:txBody>
          <a:bodyPr wrap="square" rtlCol="0">
            <a:spAutoFit/>
          </a:bodyPr>
          <a:lstStyle/>
          <a:p>
            <a:r>
              <a:rPr lang="en-US" altLang="zh-CN" sz="3200" dirty="0">
                <a:latin typeface="黑体" panose="02010609060101010101" pitchFamily="49" charset="-122"/>
                <a:ea typeface="黑体" panose="02010609060101010101" pitchFamily="49" charset="-122"/>
              </a:rPr>
              <a:t>Thanks For Listening!</a:t>
            </a:r>
            <a:endParaRPr lang="zh-CN" altLang="en-US" sz="4800" dirty="0">
              <a:latin typeface="黑体" panose="02010609060101010101" pitchFamily="49" charset="-122"/>
              <a:ea typeface="黑体" panose="02010609060101010101" pitchFamily="49" charset="-122"/>
            </a:endParaRPr>
          </a:p>
        </p:txBody>
      </p:sp>
      <p:sp>
        <p:nvSpPr>
          <p:cNvPr id="3" name="文本框 2"/>
          <p:cNvSpPr txBox="1"/>
          <p:nvPr/>
        </p:nvSpPr>
        <p:spPr>
          <a:xfrm>
            <a:off x="2123728" y="2392524"/>
            <a:ext cx="5651476" cy="1215717"/>
          </a:xfrm>
          <a:prstGeom prst="rect">
            <a:avLst/>
          </a:prstGeom>
          <a:noFill/>
        </p:spPr>
        <p:txBody>
          <a:bodyPr wrap="square" rtlCol="0">
            <a:spAutoFit/>
          </a:bodyPr>
          <a:lstStyle/>
          <a:p>
            <a:r>
              <a:rPr lang="en-US" altLang="zh-CN" dirty="0"/>
              <a:t>Team members: 	</a:t>
            </a:r>
            <a:r>
              <a:rPr lang="zh-CN" altLang="en-US" sz="1600" dirty="0">
                <a:latin typeface="黑体" panose="02010609060101010101" pitchFamily="49" charset="-122"/>
                <a:ea typeface="黑体" panose="02010609060101010101" pitchFamily="49" charset="-122"/>
              </a:rPr>
              <a:t>季奕君 康大凯 康锦辉 </a:t>
            </a:r>
            <a:endParaRPr lang="en-US" altLang="zh-CN" sz="1600" dirty="0">
              <a:latin typeface="黑体" panose="02010609060101010101" pitchFamily="49" charset="-122"/>
              <a:ea typeface="黑体" panose="02010609060101010101" pitchFamily="49" charset="-122"/>
            </a:endParaRPr>
          </a:p>
          <a:p>
            <a:r>
              <a:rPr lang="en-US" altLang="zh-CN" sz="1600" dirty="0">
                <a:latin typeface="黑体" panose="02010609060101010101" pitchFamily="49" charset="-122"/>
                <a:ea typeface="黑体" panose="02010609060101010101" pitchFamily="49" charset="-122"/>
              </a:rPr>
              <a:t>		</a:t>
            </a:r>
            <a:r>
              <a:rPr lang="zh-CN" altLang="en-US" sz="1600" dirty="0">
                <a:latin typeface="黑体" panose="02010609060101010101" pitchFamily="49" charset="-122"/>
                <a:ea typeface="黑体" panose="02010609060101010101" pitchFamily="49" charset="-122"/>
              </a:rPr>
              <a:t>聂俊哲 求昊泽 王晨露 袁浩然 </a:t>
            </a:r>
            <a:endParaRPr lang="en-US" altLang="zh-CN" sz="1600" dirty="0">
              <a:latin typeface="黑体" panose="02010609060101010101" pitchFamily="49" charset="-122"/>
              <a:ea typeface="黑体" panose="02010609060101010101" pitchFamily="49" charset="-122"/>
            </a:endParaRPr>
          </a:p>
          <a:p>
            <a:pPr>
              <a:spcBef>
                <a:spcPts val="300"/>
              </a:spcBef>
            </a:pPr>
            <a:r>
              <a:rPr lang="en-US" altLang="zh-CN" sz="1600" dirty="0">
                <a:latin typeface="黑体" panose="02010609060101010101" pitchFamily="49" charset="-122"/>
                <a:ea typeface="黑体" panose="02010609060101010101" pitchFamily="49" charset="-122"/>
              </a:rPr>
              <a:t>		</a:t>
            </a:r>
            <a:r>
              <a:rPr lang="zh-CN" altLang="en-US" sz="1600" dirty="0">
                <a:latin typeface="黑体" panose="02010609060101010101" pitchFamily="49" charset="-122"/>
                <a:ea typeface="黑体" panose="02010609060101010101" pitchFamily="49" charset="-122"/>
              </a:rPr>
              <a:t>张  琦 </a:t>
            </a:r>
            <a:r>
              <a:rPr lang="zh-CN" altLang="en-US" sz="1600" dirty="0" smtClean="0">
                <a:latin typeface="黑体" panose="02010609060101010101" pitchFamily="49" charset="-122"/>
                <a:ea typeface="黑体" panose="02010609060101010101" pitchFamily="49" charset="-122"/>
              </a:rPr>
              <a:t>张溢弛 </a:t>
            </a:r>
            <a:r>
              <a:rPr lang="zh-CN" altLang="en-US" sz="1600" dirty="0">
                <a:latin typeface="黑体" panose="02010609060101010101" pitchFamily="49" charset="-122"/>
                <a:ea typeface="黑体" panose="02010609060101010101" pitchFamily="49" charset="-122"/>
              </a:rPr>
              <a:t>朱王逸</a:t>
            </a:r>
            <a:endParaRPr lang="en-US" altLang="zh-CN" sz="1600" dirty="0">
              <a:latin typeface="黑体" panose="02010609060101010101" pitchFamily="49" charset="-122"/>
              <a:ea typeface="黑体" panose="02010609060101010101" pitchFamily="49" charset="-122"/>
            </a:endParaRPr>
          </a:p>
          <a:p>
            <a:r>
              <a:rPr lang="en-US" altLang="zh-CN" dirty="0"/>
              <a:t>	         	</a:t>
            </a:r>
            <a:endParaRPr lang="zh-CN" altLang="en-US" dirty="0"/>
          </a:p>
        </p:txBody>
      </p:sp>
    </p:spTree>
    <p:extLst>
      <p:ext uri="{BB962C8B-B14F-4D97-AF65-F5344CB8AC3E}">
        <p14:creationId xmlns:p14="http://schemas.microsoft.com/office/powerpoint/2010/main" val="178338635"/>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PA_圆角淘宝店chenying0907 59"/>
          <p:cNvSpPr/>
          <p:nvPr>
            <p:custDataLst>
              <p:tags r:id="rId1"/>
            </p:custDataLst>
          </p:nvPr>
        </p:nvSpPr>
        <p:spPr>
          <a:xfrm>
            <a:off x="1368201" y="1973723"/>
            <a:ext cx="1454273" cy="246335"/>
          </a:xfrm>
          <a:prstGeom prst="roundRect">
            <a:avLst>
              <a:gd name="adj" fmla="val 0"/>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r"/>
            <a:endParaRPr lang="zh-CN" altLang="en-US" sz="1200" dirty="0">
              <a:solidFill>
                <a:schemeClr val="tx1">
                  <a:lumMod val="65000"/>
                  <a:lumOff val="35000"/>
                </a:schemeClr>
              </a:solidFill>
              <a:latin typeface="微软雅黑" pitchFamily="34" charset="-122"/>
              <a:ea typeface="微软雅黑" pitchFamily="34" charset="-122"/>
            </a:endParaRPr>
          </a:p>
        </p:txBody>
      </p:sp>
      <p:grpSp>
        <p:nvGrpSpPr>
          <p:cNvPr id="15" name="组合 14"/>
          <p:cNvGrpSpPr/>
          <p:nvPr/>
        </p:nvGrpSpPr>
        <p:grpSpPr>
          <a:xfrm>
            <a:off x="1007604" y="916360"/>
            <a:ext cx="6876764" cy="3373867"/>
            <a:chOff x="1007604" y="728852"/>
            <a:chExt cx="6876764" cy="3373867"/>
          </a:xfrm>
        </p:grpSpPr>
        <p:sp>
          <p:nvSpPr>
            <p:cNvPr id="31" name="文本框 30"/>
            <p:cNvSpPr txBox="1"/>
            <p:nvPr/>
          </p:nvSpPr>
          <p:spPr>
            <a:xfrm>
              <a:off x="1007604" y="1240397"/>
              <a:ext cx="6876764" cy="2862322"/>
            </a:xfrm>
            <a:prstGeom prst="rect">
              <a:avLst/>
            </a:prstGeom>
            <a:noFill/>
          </p:spPr>
          <p:txBody>
            <a:bodyPr wrap="square" rtlCol="0">
              <a:spAutoFit/>
            </a:bodyPr>
            <a:lstStyle/>
            <a:p>
              <a:r>
                <a:rPr lang="en-US" altLang="zh-CN" dirty="0"/>
                <a:t>The core driving force of the third revolution of the Internet and the next generation of disruptive technology.</a:t>
              </a:r>
            </a:p>
            <a:p>
              <a:endParaRPr lang="en-US" altLang="zh-CN" dirty="0"/>
            </a:p>
            <a:p>
              <a:r>
                <a:rPr lang="en-US" altLang="zh-CN" dirty="0" err="1"/>
                <a:t>BlockChain</a:t>
              </a:r>
              <a:r>
                <a:rPr lang="en-US" altLang="zh-CN" dirty="0"/>
                <a:t> technology provides a new way to record and communicate value which can make value transmission more transparent fair and secure and realize the transformation from data interconnection to value interconnection to order interconnection. </a:t>
              </a:r>
            </a:p>
            <a:p>
              <a:endParaRPr lang="en-US" altLang="zh-CN" dirty="0"/>
            </a:p>
            <a:p>
              <a:r>
                <a:rPr lang="en-US" altLang="zh-CN" dirty="0"/>
                <a:t>It will probably revolutionize the way in which the value of human society as a whole is transmitted.</a:t>
              </a:r>
            </a:p>
          </p:txBody>
        </p:sp>
        <p:sp>
          <p:nvSpPr>
            <p:cNvPr id="9" name="文本框 8"/>
            <p:cNvSpPr txBox="1"/>
            <p:nvPr/>
          </p:nvSpPr>
          <p:spPr>
            <a:xfrm>
              <a:off x="1007604" y="728852"/>
              <a:ext cx="1980220" cy="461665"/>
            </a:xfrm>
            <a:prstGeom prst="rect">
              <a:avLst/>
            </a:prstGeom>
            <a:noFill/>
          </p:spPr>
          <p:txBody>
            <a:bodyPr wrap="square" rtlCol="0">
              <a:spAutoFit/>
            </a:bodyPr>
            <a:lstStyle/>
            <a:p>
              <a:r>
                <a:rPr lang="en-US" altLang="zh-CN" sz="2400" b="1" dirty="0"/>
                <a:t>Introduction</a:t>
              </a:r>
            </a:p>
          </p:txBody>
        </p:sp>
      </p:grpSp>
      <p:pic>
        <p:nvPicPr>
          <p:cNvPr id="14" name="图片 13">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2240" y="4152599"/>
            <a:ext cx="2109093" cy="620322"/>
          </a:xfrm>
          <a:prstGeom prst="rect">
            <a:avLst/>
          </a:prstGeom>
        </p:spPr>
      </p:pic>
    </p:spTree>
    <p:extLst>
      <p:ext uri="{BB962C8B-B14F-4D97-AF65-F5344CB8AC3E}">
        <p14:creationId xmlns:p14="http://schemas.microsoft.com/office/powerpoint/2010/main" val="265832156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877006" y="754705"/>
            <a:ext cx="497910" cy="65761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4623" y="1412321"/>
            <a:ext cx="497910" cy="657617"/>
          </a:xfrm>
          <a:prstGeom prst="rect">
            <a:avLst/>
          </a:prstGeom>
          <a:solidFill>
            <a:srgbClr val="2E2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8216" y="602355"/>
            <a:ext cx="4390183" cy="461665"/>
          </a:xfrm>
          <a:prstGeom prst="rect">
            <a:avLst/>
          </a:prstGeom>
          <a:noFill/>
        </p:spPr>
        <p:txBody>
          <a:bodyPr wrap="square" rtlCol="0">
            <a:spAutoFit/>
          </a:bodyPr>
          <a:lstStyle/>
          <a:p>
            <a:r>
              <a:rPr lang="en-US" altLang="zh-CN" sz="2400" b="1"/>
              <a:t>The history </a:t>
            </a:r>
            <a:r>
              <a:rPr lang="en-US" altLang="zh-CN" sz="2400" b="1" dirty="0"/>
              <a:t>of </a:t>
            </a:r>
            <a:r>
              <a:rPr lang="en-US" altLang="zh-CN" sz="2400" b="1" dirty="0" err="1"/>
              <a:t>BlockChain</a:t>
            </a:r>
            <a:endParaRPr lang="en-US" altLang="zh-CN" sz="2400" b="1" dirty="0"/>
          </a:p>
        </p:txBody>
      </p:sp>
      <p:grpSp>
        <p:nvGrpSpPr>
          <p:cNvPr id="2" name="组合 1"/>
          <p:cNvGrpSpPr/>
          <p:nvPr/>
        </p:nvGrpSpPr>
        <p:grpSpPr>
          <a:xfrm>
            <a:off x="313353" y="739939"/>
            <a:ext cx="8967467" cy="4221486"/>
            <a:chOff x="313353" y="739939"/>
            <a:chExt cx="8967467" cy="4221486"/>
          </a:xfrm>
        </p:grpSpPr>
        <p:grpSp>
          <p:nvGrpSpPr>
            <p:cNvPr id="9" name="组合 8"/>
            <p:cNvGrpSpPr/>
            <p:nvPr/>
          </p:nvGrpSpPr>
          <p:grpSpPr>
            <a:xfrm>
              <a:off x="318216" y="739939"/>
              <a:ext cx="8962604" cy="2916084"/>
              <a:chOff x="318216" y="699998"/>
              <a:chExt cx="8962604" cy="2916084"/>
            </a:xfrm>
          </p:grpSpPr>
          <p:grpSp>
            <p:nvGrpSpPr>
              <p:cNvPr id="8" name="组合 7"/>
              <p:cNvGrpSpPr/>
              <p:nvPr/>
            </p:nvGrpSpPr>
            <p:grpSpPr>
              <a:xfrm>
                <a:off x="318216" y="699998"/>
                <a:ext cx="8590524" cy="2546752"/>
                <a:chOff x="318216" y="699998"/>
                <a:chExt cx="8590524" cy="2546752"/>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699998"/>
                  <a:ext cx="4192724" cy="2546752"/>
                </a:xfrm>
                <a:prstGeom prst="rect">
                  <a:avLst/>
                </a:prstGeom>
              </p:spPr>
            </p:pic>
            <p:sp>
              <p:nvSpPr>
                <p:cNvPr id="4" name="文本框 3"/>
                <p:cNvSpPr txBox="1"/>
                <p:nvPr/>
              </p:nvSpPr>
              <p:spPr>
                <a:xfrm>
                  <a:off x="318216" y="1229904"/>
                  <a:ext cx="4176464" cy="1200329"/>
                </a:xfrm>
                <a:prstGeom prst="rect">
                  <a:avLst/>
                </a:prstGeom>
                <a:noFill/>
              </p:spPr>
              <p:txBody>
                <a:bodyPr wrap="square" rtlCol="0">
                  <a:spAutoFit/>
                </a:bodyPr>
                <a:lstStyle/>
                <a:p>
                  <a:r>
                    <a:rPr lang="en-US" altLang="zh-CN" dirty="0"/>
                    <a:t>1991(Stuart Haber and Scott </a:t>
                  </a:r>
                  <a:r>
                    <a:rPr lang="en-US" altLang="zh-CN" dirty="0" err="1"/>
                    <a:t>Stornetta</a:t>
                  </a:r>
                  <a:r>
                    <a:rPr lang="en-US" altLang="zh-CN" dirty="0"/>
                    <a:t>) </a:t>
                  </a:r>
                </a:p>
                <a:p>
                  <a:r>
                    <a:rPr lang="en-US" altLang="zh-CN" dirty="0"/>
                    <a:t>    the first data block application based on cryptography to implement a distributed file system with document timestamps</a:t>
                  </a:r>
                </a:p>
              </p:txBody>
            </p:sp>
          </p:grpSp>
          <p:sp>
            <p:nvSpPr>
              <p:cNvPr id="5" name="文本框 4"/>
              <p:cNvSpPr txBox="1"/>
              <p:nvPr/>
            </p:nvSpPr>
            <p:spPr>
              <a:xfrm>
                <a:off x="5088096" y="3246750"/>
                <a:ext cx="4192724" cy="369332"/>
              </a:xfrm>
              <a:prstGeom prst="rect">
                <a:avLst/>
              </a:prstGeom>
              <a:noFill/>
            </p:spPr>
            <p:txBody>
              <a:bodyPr wrap="square" rtlCol="0">
                <a:spAutoFit/>
              </a:bodyPr>
              <a:lstStyle/>
              <a:p>
                <a:r>
                  <a:rPr lang="en-US" altLang="zh-CN" dirty="0"/>
                  <a:t>(Stuart Haber and Scott </a:t>
                </a:r>
                <a:r>
                  <a:rPr lang="en-US" altLang="zh-CN" dirty="0" err="1"/>
                  <a:t>Stornetta</a:t>
                </a:r>
                <a:r>
                  <a:rPr lang="en-US" altLang="zh-CN" dirty="0"/>
                  <a:t>) </a:t>
                </a:r>
                <a:endParaRPr lang="zh-CN" altLang="en-US" dirty="0"/>
              </a:p>
            </p:txBody>
          </p:sp>
        </p:grpSp>
        <p:sp>
          <p:nvSpPr>
            <p:cNvPr id="6" name="文本框 5"/>
            <p:cNvSpPr txBox="1"/>
            <p:nvPr/>
          </p:nvSpPr>
          <p:spPr>
            <a:xfrm>
              <a:off x="313353" y="2461464"/>
              <a:ext cx="4584548" cy="923330"/>
            </a:xfrm>
            <a:prstGeom prst="rect">
              <a:avLst/>
            </a:prstGeom>
            <a:noFill/>
          </p:spPr>
          <p:txBody>
            <a:bodyPr wrap="square" rtlCol="0">
              <a:spAutoFit/>
            </a:bodyPr>
            <a:lstStyle/>
            <a:p>
              <a:r>
                <a:rPr lang="en-US" altLang="zh-CN" dirty="0"/>
                <a:t>1992</a:t>
              </a:r>
            </a:p>
            <a:p>
              <a:r>
                <a:rPr lang="en-US" altLang="zh-CN" dirty="0"/>
                <a:t>   (Bayer, Haber, and </a:t>
              </a:r>
              <a:r>
                <a:rPr lang="en-US" altLang="zh-CN" dirty="0" err="1"/>
                <a:t>Stornetta</a:t>
              </a:r>
              <a:r>
                <a:rPr lang="en-US" altLang="zh-CN" dirty="0"/>
                <a:t>) </a:t>
              </a:r>
            </a:p>
            <a:p>
              <a:r>
                <a:rPr lang="en-US" altLang="zh-CN" dirty="0"/>
                <a:t>   incorporated the </a:t>
              </a:r>
              <a:r>
                <a:rPr lang="en-US" altLang="zh-CN" dirty="0" err="1"/>
                <a:t>Merkle</a:t>
              </a:r>
              <a:r>
                <a:rPr lang="en-US" altLang="zh-CN" dirty="0"/>
                <a:t> tree into the design </a:t>
              </a:r>
            </a:p>
          </p:txBody>
        </p:sp>
        <p:grpSp>
          <p:nvGrpSpPr>
            <p:cNvPr id="12" name="组合 11"/>
            <p:cNvGrpSpPr/>
            <p:nvPr/>
          </p:nvGrpSpPr>
          <p:grpSpPr>
            <a:xfrm>
              <a:off x="318216" y="3524498"/>
              <a:ext cx="8230136" cy="1013253"/>
              <a:chOff x="318216" y="3524498"/>
              <a:chExt cx="8230136" cy="1013253"/>
            </a:xfrm>
          </p:grpSpPr>
          <p:sp>
            <p:nvSpPr>
              <p:cNvPr id="10" name="矩形 9"/>
              <p:cNvSpPr/>
              <p:nvPr/>
            </p:nvSpPr>
            <p:spPr>
              <a:xfrm>
                <a:off x="318216" y="3524498"/>
                <a:ext cx="8230136" cy="646331"/>
              </a:xfrm>
              <a:prstGeom prst="rect">
                <a:avLst/>
              </a:prstGeom>
            </p:spPr>
            <p:txBody>
              <a:bodyPr wrap="square">
                <a:spAutoFit/>
              </a:bodyPr>
              <a:lstStyle/>
              <a:p>
                <a:r>
                  <a:rPr lang="en-US" altLang="zh-CN" dirty="0"/>
                  <a:t>2008(Satoshi </a:t>
                </a:r>
                <a:r>
                  <a:rPr lang="en-US" altLang="zh-CN" dirty="0" err="1"/>
                  <a:t>Nakamoto</a:t>
                </a:r>
                <a:r>
                  <a:rPr lang="en-US" altLang="zh-CN" dirty="0"/>
                  <a:t>)	</a:t>
                </a:r>
              </a:p>
              <a:p>
                <a:r>
                  <a:rPr lang="en-US" altLang="zh-CN" dirty="0"/>
                  <a:t>   published A white paper titled “Bitcoin: A Peer to Peer Electronic Cash System”</a:t>
                </a:r>
              </a:p>
            </p:txBody>
          </p:sp>
          <p:sp>
            <p:nvSpPr>
              <p:cNvPr id="11" name="矩形 10"/>
              <p:cNvSpPr/>
              <p:nvPr/>
            </p:nvSpPr>
            <p:spPr>
              <a:xfrm>
                <a:off x="318592" y="4168419"/>
                <a:ext cx="7274084" cy="369332"/>
              </a:xfrm>
              <a:prstGeom prst="rect">
                <a:avLst/>
              </a:prstGeom>
            </p:spPr>
            <p:txBody>
              <a:bodyPr wrap="square">
                <a:spAutoFit/>
              </a:bodyPr>
              <a:lstStyle/>
              <a:p>
                <a:r>
                  <a:rPr lang="en-US" altLang="zh-CN" dirty="0"/>
                  <a:t>2009.1.3 Genesis block, appeared in Finland</a:t>
                </a:r>
              </a:p>
            </p:txBody>
          </p:sp>
        </p:grpSp>
        <p:sp>
          <p:nvSpPr>
            <p:cNvPr id="14" name="矩形 13">
              <a:extLst>
                <a:ext uri="{FF2B5EF4-FFF2-40B4-BE49-F238E27FC236}">
                  <a16:creationId xmlns:a16="http://schemas.microsoft.com/office/drawing/2014/main" id="{DB0A609F-5B24-40C0-B22E-97FCD574FB96}"/>
                </a:ext>
              </a:extLst>
            </p:cNvPr>
            <p:cNvSpPr/>
            <p:nvPr/>
          </p:nvSpPr>
          <p:spPr>
            <a:xfrm>
              <a:off x="318592" y="4592093"/>
              <a:ext cx="7274084" cy="369332"/>
            </a:xfrm>
            <a:prstGeom prst="rect">
              <a:avLst/>
            </a:prstGeom>
          </p:spPr>
          <p:txBody>
            <a:bodyPr wrap="square">
              <a:spAutoFit/>
            </a:bodyPr>
            <a:lstStyle/>
            <a:p>
              <a:r>
                <a:rPr lang="en-US" altLang="zh-CN" dirty="0"/>
                <a:t>2009.1.9	The birth of an instantiated digital currency blockchain</a:t>
              </a:r>
            </a:p>
          </p:txBody>
        </p:sp>
      </p:grpSp>
    </p:spTree>
    <p:extLst>
      <p:ext uri="{BB962C8B-B14F-4D97-AF65-F5344CB8AC3E}">
        <p14:creationId xmlns:p14="http://schemas.microsoft.com/office/powerpoint/2010/main" val="156480611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75556" y="1780456"/>
            <a:ext cx="2988332" cy="2010807"/>
          </a:xfrm>
          <a:prstGeom prst="rect">
            <a:avLst/>
          </a:prstGeom>
        </p:spPr>
        <p:txBody>
          <a:bodyPr wrap="square">
            <a:spAutoFit/>
          </a:bodyPr>
          <a:lstStyle/>
          <a:p>
            <a:r>
              <a:rPr lang="en-US" altLang="zh-CN" b="1" dirty="0"/>
              <a:t>Block Chain technology</a:t>
            </a:r>
          </a:p>
          <a:p>
            <a:pPr>
              <a:spcBef>
                <a:spcPts val="300"/>
              </a:spcBef>
            </a:pPr>
            <a:r>
              <a:rPr lang="en-US" altLang="zh-CN" dirty="0"/>
              <a:t>·distributed data storage</a:t>
            </a:r>
          </a:p>
          <a:p>
            <a:pPr>
              <a:spcBef>
                <a:spcPts val="300"/>
              </a:spcBef>
            </a:pPr>
            <a:r>
              <a:rPr lang="en-US" altLang="zh-CN" dirty="0"/>
              <a:t>·point-to-point transmission</a:t>
            </a:r>
          </a:p>
          <a:p>
            <a:pPr>
              <a:spcBef>
                <a:spcPts val="300"/>
              </a:spcBef>
            </a:pPr>
            <a:r>
              <a:rPr lang="en-US" altLang="zh-CN" dirty="0"/>
              <a:t>·consensus mechanism</a:t>
            </a:r>
          </a:p>
          <a:p>
            <a:pPr>
              <a:spcBef>
                <a:spcPts val="300"/>
              </a:spcBef>
            </a:pPr>
            <a:r>
              <a:rPr lang="en-US" altLang="zh-CN" dirty="0"/>
              <a:t>·encryption algorithm </a:t>
            </a:r>
          </a:p>
          <a:p>
            <a:pPr>
              <a:spcBef>
                <a:spcPts val="300"/>
              </a:spcBef>
            </a:pPr>
            <a:r>
              <a:rPr lang="en-US" altLang="zh-CN" dirty="0"/>
              <a:t>·other technologies</a:t>
            </a:r>
          </a:p>
        </p:txBody>
      </p:sp>
      <p:grpSp>
        <p:nvGrpSpPr>
          <p:cNvPr id="6" name="组合 5"/>
          <p:cNvGrpSpPr/>
          <p:nvPr/>
        </p:nvGrpSpPr>
        <p:grpSpPr>
          <a:xfrm>
            <a:off x="3563888" y="1780456"/>
            <a:ext cx="6264188" cy="2031325"/>
            <a:chOff x="3455876" y="1785972"/>
            <a:chExt cx="6264188" cy="2031325"/>
          </a:xfrm>
        </p:grpSpPr>
        <p:sp>
          <p:nvSpPr>
            <p:cNvPr id="2" name="矩形 1"/>
            <p:cNvSpPr/>
            <p:nvPr/>
          </p:nvSpPr>
          <p:spPr>
            <a:xfrm>
              <a:off x="5148064" y="1785972"/>
              <a:ext cx="4572000" cy="2031325"/>
            </a:xfrm>
            <a:prstGeom prst="rect">
              <a:avLst/>
            </a:prstGeom>
          </p:spPr>
          <p:txBody>
            <a:bodyPr>
              <a:spAutoFit/>
            </a:bodyPr>
            <a:lstStyle/>
            <a:p>
              <a:r>
                <a:rPr lang="en-US" altLang="zh-CN" b="1" dirty="0" err="1"/>
                <a:t>BlockChain</a:t>
              </a:r>
              <a:r>
                <a:rPr lang="en-US" altLang="zh-CN" b="1" dirty="0"/>
                <a:t> properties</a:t>
              </a:r>
            </a:p>
            <a:p>
              <a:r>
                <a:rPr lang="en-US" altLang="zh-CN" dirty="0"/>
                <a:t>·decentralization </a:t>
              </a:r>
            </a:p>
            <a:p>
              <a:r>
                <a:rPr lang="en-US" altLang="zh-CN" dirty="0"/>
                <a:t>·de-trust</a:t>
              </a:r>
            </a:p>
            <a:p>
              <a:r>
                <a:rPr lang="en-US" altLang="zh-CN" dirty="0"/>
                <a:t>·information transparency</a:t>
              </a:r>
            </a:p>
            <a:p>
              <a:r>
                <a:rPr lang="en-US" altLang="zh-CN" dirty="0"/>
                <a:t>·identity anonymity</a:t>
              </a:r>
            </a:p>
            <a:p>
              <a:r>
                <a:rPr lang="en-US" altLang="zh-CN" dirty="0"/>
                <a:t>·traceability </a:t>
              </a:r>
            </a:p>
            <a:p>
              <a:r>
                <a:rPr lang="en-US" altLang="zh-CN" dirty="0"/>
                <a:t>·collective maintenance</a:t>
              </a:r>
            </a:p>
          </p:txBody>
        </p:sp>
        <p:grpSp>
          <p:nvGrpSpPr>
            <p:cNvPr id="5" name="组合 4"/>
            <p:cNvGrpSpPr/>
            <p:nvPr/>
          </p:nvGrpSpPr>
          <p:grpSpPr>
            <a:xfrm>
              <a:off x="3455876" y="2428528"/>
              <a:ext cx="1512168" cy="589131"/>
              <a:chOff x="3455876" y="2428528"/>
              <a:chExt cx="1512168" cy="589131"/>
            </a:xfrm>
          </p:grpSpPr>
          <p:sp>
            <p:nvSpPr>
              <p:cNvPr id="3" name="右箭头 2"/>
              <p:cNvSpPr/>
              <p:nvPr/>
            </p:nvSpPr>
            <p:spPr>
              <a:xfrm>
                <a:off x="3455876" y="2801635"/>
                <a:ext cx="1512168" cy="21602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563888" y="2428528"/>
                <a:ext cx="1224136" cy="373107"/>
              </a:xfrm>
              <a:prstGeom prst="rect">
                <a:avLst/>
              </a:prstGeom>
              <a:noFill/>
            </p:spPr>
            <p:txBody>
              <a:bodyPr wrap="square" rtlCol="0">
                <a:spAutoFit/>
              </a:bodyPr>
              <a:lstStyle/>
              <a:p>
                <a:r>
                  <a:rPr lang="en-US" altLang="zh-CN" dirty="0"/>
                  <a:t>  </a:t>
                </a:r>
                <a:r>
                  <a:rPr lang="en-US" altLang="zh-CN" dirty="0" err="1"/>
                  <a:t>enform</a:t>
                </a:r>
                <a:endParaRPr lang="zh-CN" altLang="en-US" dirty="0"/>
              </a:p>
            </p:txBody>
          </p:sp>
        </p:grpSp>
      </p:grpSp>
    </p:spTree>
    <p:extLst>
      <p:ext uri="{BB962C8B-B14F-4D97-AF65-F5344CB8AC3E}">
        <p14:creationId xmlns:p14="http://schemas.microsoft.com/office/powerpoint/2010/main" val="316260362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9572" y="700336"/>
            <a:ext cx="4068452" cy="1292662"/>
          </a:xfrm>
          <a:prstGeom prst="rect">
            <a:avLst/>
          </a:prstGeom>
        </p:spPr>
        <p:txBody>
          <a:bodyPr wrap="square">
            <a:spAutoFit/>
          </a:bodyPr>
          <a:lstStyle/>
          <a:p>
            <a:r>
              <a:rPr lang="en-US" altLang="zh-CN" sz="2400" b="1" dirty="0"/>
              <a:t>Contract theory</a:t>
            </a:r>
          </a:p>
          <a:p>
            <a:r>
              <a:rPr lang="en-US" altLang="zh-CN" dirty="0"/>
              <a:t>    To design the optimal contract under the condition of information asymmetry and finally achieve the global optimal.</a:t>
            </a:r>
          </a:p>
        </p:txBody>
      </p:sp>
      <p:pic>
        <p:nvPicPr>
          <p:cNvPr id="4" name="图片 3">
            <a:extLst>
              <a:ext uri="{FF2B5EF4-FFF2-40B4-BE49-F238E27FC236}">
                <a16:creationId xmlns:a16="http://schemas.microsoft.com/office/drawing/2014/main" id="{430B5733-A17A-4A44-84D7-6FC65DC542B0}"/>
              </a:ext>
            </a:extLst>
          </p:cNvPr>
          <p:cNvPicPr>
            <a:picLocks noChangeAspect="1"/>
          </p:cNvPicPr>
          <p:nvPr/>
        </p:nvPicPr>
        <p:blipFill>
          <a:blip r:embed="rId2"/>
          <a:stretch>
            <a:fillRect/>
          </a:stretch>
        </p:blipFill>
        <p:spPr>
          <a:xfrm>
            <a:off x="647564" y="2248508"/>
            <a:ext cx="6424371" cy="2624902"/>
          </a:xfrm>
          <a:prstGeom prst="rect">
            <a:avLst/>
          </a:prstGeom>
        </p:spPr>
      </p:pic>
    </p:spTree>
    <p:extLst>
      <p:ext uri="{BB962C8B-B14F-4D97-AF65-F5344CB8AC3E}">
        <p14:creationId xmlns:p14="http://schemas.microsoft.com/office/powerpoint/2010/main" val="2037591329"/>
      </p:ext>
    </p:extLst>
  </p:cSld>
  <p:clrMapOvr>
    <a:masterClrMapping/>
  </p:clrMapOvr>
  <p:transition spd="slow" advClick="0" advTm="0">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3588" y="990049"/>
            <a:ext cx="5796644" cy="3231654"/>
          </a:xfrm>
          <a:prstGeom prst="rect">
            <a:avLst/>
          </a:prstGeom>
        </p:spPr>
        <p:txBody>
          <a:bodyPr wrap="square">
            <a:spAutoFit/>
          </a:bodyPr>
          <a:lstStyle/>
          <a:p>
            <a:r>
              <a:rPr lang="en-US" altLang="zh-CN" sz="2400" b="1" dirty="0"/>
              <a:t>Consensus Mechanism </a:t>
            </a:r>
            <a:endParaRPr lang="zh-CN" altLang="zh-CN" sz="2400" b="1" dirty="0"/>
          </a:p>
          <a:p>
            <a:endParaRPr lang="en-US" altLang="zh-CN" b="1" dirty="0"/>
          </a:p>
          <a:p>
            <a:r>
              <a:rPr lang="en-US" altLang="zh-CN" b="1" dirty="0"/>
              <a:t>Solves problem</a:t>
            </a:r>
            <a:r>
              <a:rPr lang="zh-CN" altLang="zh-CN" b="1" dirty="0"/>
              <a:t>：</a:t>
            </a:r>
            <a:endParaRPr lang="zh-CN" altLang="zh-CN" dirty="0"/>
          </a:p>
          <a:p>
            <a:r>
              <a:rPr lang="en-US" altLang="zh-CN" dirty="0"/>
              <a:t>    Mutual trust among nodes under the idea of decentralization restricts the cost input and income distribution among nodes</a:t>
            </a:r>
            <a:endParaRPr lang="zh-CN" altLang="zh-CN" dirty="0"/>
          </a:p>
          <a:p>
            <a:r>
              <a:rPr lang="en-US" altLang="zh-CN" dirty="0"/>
              <a:t>-&gt; </a:t>
            </a:r>
            <a:r>
              <a:rPr lang="en-US" altLang="zh-CN" i="1" dirty="0"/>
              <a:t>reduce transaction costs in a competitive environment</a:t>
            </a:r>
            <a:endParaRPr lang="zh-CN" altLang="zh-CN" dirty="0"/>
          </a:p>
          <a:p>
            <a:r>
              <a:rPr lang="en-US" altLang="zh-CN" dirty="0"/>
              <a:t> </a:t>
            </a:r>
            <a:endParaRPr lang="zh-CN" altLang="zh-CN" dirty="0"/>
          </a:p>
          <a:p>
            <a:r>
              <a:rPr lang="en-US" altLang="zh-CN" dirty="0"/>
              <a:t>    In conclusion, the decentralized, point-to-point blockchain market can operate normally without the existence of centralized companies.</a:t>
            </a:r>
            <a:endParaRPr lang="zh-CN" altLang="zh-CN" dirty="0"/>
          </a:p>
        </p:txBody>
      </p:sp>
    </p:spTree>
    <p:extLst>
      <p:ext uri="{BB962C8B-B14F-4D97-AF65-F5344CB8AC3E}">
        <p14:creationId xmlns:p14="http://schemas.microsoft.com/office/powerpoint/2010/main" val="3650351698"/>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207229F9-0E79-4B9F-A433-654236A8B206}"/>
              </a:ext>
            </a:extLst>
          </p:cNvPr>
          <p:cNvPicPr>
            <a:picLocks noChangeAspect="1"/>
          </p:cNvPicPr>
          <p:nvPr/>
        </p:nvPicPr>
        <p:blipFill rotWithShape="1">
          <a:blip r:embed="rId5">
            <a:extLst>
              <a:ext uri="{28A0092B-C50C-407E-A947-70E740481C1C}">
                <a14:useLocalDpi xmlns:a14="http://schemas.microsoft.com/office/drawing/2010/main" val="0"/>
              </a:ext>
            </a:extLst>
          </a:blip>
          <a:srcRect l="1" t="14265" r="26859" b="28307"/>
          <a:stretch/>
        </p:blipFill>
        <p:spPr>
          <a:xfrm>
            <a:off x="5722" y="0"/>
            <a:ext cx="9131693" cy="5145088"/>
          </a:xfrm>
          <a:prstGeom prst="rect">
            <a:avLst/>
          </a:prstGeom>
        </p:spPr>
      </p:pic>
      <p:sp>
        <p:nvSpPr>
          <p:cNvPr id="5" name="PA_淘宝店chenying0907 4"/>
          <p:cNvSpPr txBox="1"/>
          <p:nvPr>
            <p:custDataLst>
              <p:tags r:id="rId1"/>
            </p:custDataLst>
          </p:nvPr>
        </p:nvSpPr>
        <p:spPr>
          <a:xfrm>
            <a:off x="1252800" y="1600436"/>
            <a:ext cx="3172425" cy="523220"/>
          </a:xfrm>
          <a:prstGeom prst="rect">
            <a:avLst/>
          </a:prstGeom>
          <a:noFill/>
        </p:spPr>
        <p:txBody>
          <a:bodyPr wrap="square" rtlCol="0">
            <a:spAutoFit/>
          </a:bodyPr>
          <a:lstStyle>
            <a:defPPr>
              <a:defRPr lang="zh-CN"/>
            </a:defPPr>
            <a:lvl1pPr lvl="0" algn="ctr">
              <a:buNone/>
              <a:defRPr sz="2800">
                <a:solidFill>
                  <a:schemeClr val="tx1">
                    <a:lumMod val="75000"/>
                    <a:lumOff val="25000"/>
                  </a:schemeClr>
                </a:solidFill>
                <a:latin typeface="Arial" panose="020B0604020202020204" pitchFamily="34" charset="0"/>
                <a:ea typeface="微软雅黑" panose="020B0503020204020204" pitchFamily="34" charset="-122"/>
              </a:defRPr>
            </a:lvl1pPr>
          </a:lstStyle>
          <a:p>
            <a:r>
              <a:rPr lang="en-US" altLang="zh-CN" dirty="0">
                <a:sym typeface="Arial" panose="020B0604020202020204" pitchFamily="34" charset="0"/>
              </a:rPr>
              <a:t>Smart Contract</a:t>
            </a:r>
          </a:p>
        </p:txBody>
      </p:sp>
      <p:sp>
        <p:nvSpPr>
          <p:cNvPr id="6" name="PA_淘宝店chenying0907 5"/>
          <p:cNvSpPr txBox="1"/>
          <p:nvPr>
            <p:custDataLst>
              <p:tags r:id="rId2"/>
            </p:custDataLst>
          </p:nvPr>
        </p:nvSpPr>
        <p:spPr>
          <a:xfrm>
            <a:off x="1252800" y="824400"/>
            <a:ext cx="2285786" cy="707886"/>
          </a:xfrm>
          <a:prstGeom prst="rect">
            <a:avLst/>
          </a:prstGeom>
          <a:noFill/>
        </p:spPr>
        <p:txBody>
          <a:bodyPr wrap="square" rtlCol="0">
            <a:spAutoFit/>
          </a:bodyPr>
          <a:lstStyle/>
          <a:p>
            <a:pPr algn="ctr"/>
            <a:r>
              <a:rPr lang="en-US" altLang="zh-CN" sz="4000" b="1" dirty="0">
                <a:solidFill>
                  <a:schemeClr val="accent1"/>
                </a:solidFill>
                <a:latin typeface="方正姚体" panose="02010601030101010101" pitchFamily="2" charset="-122"/>
                <a:ea typeface="方正姚体" panose="02010601030101010101" pitchFamily="2" charset="-122"/>
              </a:rPr>
              <a:t>Part</a:t>
            </a:r>
            <a:r>
              <a:rPr lang="zh-CN" altLang="en-US" sz="4000" b="1" dirty="0">
                <a:solidFill>
                  <a:schemeClr val="accent1"/>
                </a:solidFill>
                <a:latin typeface="方正姚体" panose="02010601030101010101" pitchFamily="2" charset="-122"/>
                <a:ea typeface="方正姚体" panose="02010601030101010101" pitchFamily="2" charset="-122"/>
              </a:rPr>
              <a:t> </a:t>
            </a:r>
            <a:r>
              <a:rPr lang="en-US" altLang="zh-CN" sz="4000" b="1" dirty="0">
                <a:solidFill>
                  <a:schemeClr val="accent1"/>
                </a:solidFill>
                <a:latin typeface="方正姚体" panose="02010601030101010101" pitchFamily="2" charset="-122"/>
                <a:ea typeface="方正姚体" panose="02010601030101010101" pitchFamily="2" charset="-122"/>
              </a:rPr>
              <a:t>02</a:t>
            </a:r>
            <a:endParaRPr lang="zh-CN" altLang="en-US" sz="4000" b="1" dirty="0">
              <a:solidFill>
                <a:schemeClr val="accent1"/>
              </a:solidFill>
              <a:latin typeface="方正姚体" panose="02010601030101010101" pitchFamily="2" charset="-122"/>
              <a:ea typeface="方正姚体" panose="02010601030101010101" pitchFamily="2" charset="-122"/>
            </a:endParaRPr>
          </a:p>
        </p:txBody>
      </p:sp>
      <p:sp>
        <p:nvSpPr>
          <p:cNvPr id="2" name="矩形 1"/>
          <p:cNvSpPr/>
          <p:nvPr/>
        </p:nvSpPr>
        <p:spPr>
          <a:xfrm>
            <a:off x="1547664" y="2145838"/>
            <a:ext cx="3023905" cy="377411"/>
          </a:xfrm>
          <a:prstGeom prst="rect">
            <a:avLst/>
          </a:prstGeom>
        </p:spPr>
        <p:txBody>
          <a:bodyPr wrap="none">
            <a:spAutoFit/>
          </a:bodyPr>
          <a:lstStyle/>
          <a:p>
            <a:pPr>
              <a:lnSpc>
                <a:spcPct val="15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Comparison of contract methods</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47664" y="2572544"/>
            <a:ext cx="2052228" cy="377411"/>
          </a:xfrm>
          <a:prstGeom prst="rect">
            <a:avLst/>
          </a:prstGeom>
          <a:noFill/>
        </p:spPr>
        <p:txBody>
          <a:bodyPr wrap="square" rtlCol="0">
            <a:spAutoFit/>
          </a:bodyPr>
          <a:lstStyle>
            <a:defPPr>
              <a:defRPr lang="zh-CN"/>
            </a:defPPr>
          </a:lstStyle>
          <a:p>
            <a:pPr>
              <a:lnSpc>
                <a:spcPct val="15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Applications</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0688039"/>
      </p:ext>
    </p:extLst>
  </p:cSld>
  <p:clrMapOvr>
    <a:masterClrMapping/>
  </p:clrMapOvr>
  <p:transition spd="slow" advClick="0" advTm="0">
    <p:wheel spokes="1"/>
  </p:transition>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PA" val="v3.0.0"/>
</p:tagLst>
</file>

<file path=ppt/tags/tag15.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自定义 62">
      <a:dk1>
        <a:sysClr val="windowText" lastClr="000000"/>
      </a:dk1>
      <a:lt1>
        <a:sysClr val="window" lastClr="FFFFFF"/>
      </a:lt1>
      <a:dk2>
        <a:srgbClr val="454551"/>
      </a:dk2>
      <a:lt2>
        <a:srgbClr val="D8D9DC"/>
      </a:lt2>
      <a:accent1>
        <a:srgbClr val="78BFF1"/>
      </a:accent1>
      <a:accent2>
        <a:srgbClr val="D7A3E0"/>
      </a:accent2>
      <a:accent3>
        <a:srgbClr val="4EA6DC"/>
      </a:accent3>
      <a:accent4>
        <a:srgbClr val="D7A3E0"/>
      </a:accent4>
      <a:accent5>
        <a:srgbClr val="78BFF1"/>
      </a:accent5>
      <a:accent6>
        <a:srgbClr val="D7A3E0"/>
      </a:accent6>
      <a:hlink>
        <a:srgbClr val="6B9F25"/>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1590</TotalTime>
  <Words>1605</Words>
  <Application>Microsoft Office PowerPoint</Application>
  <PresentationFormat>自定义</PresentationFormat>
  <Paragraphs>195</Paragraphs>
  <Slides>33</Slides>
  <Notes>12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Open Sans</vt:lpstr>
      <vt:lpstr>等线</vt:lpstr>
      <vt:lpstr>方正姚体</vt:lpstr>
      <vt:lpstr>黑体</vt:lpstr>
      <vt:lpstr>华文细黑</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dc:title>
  <dc:creator>Administrator</dc:creator>
  <cp:lastModifiedBy>740969824@qq.com</cp:lastModifiedBy>
  <cp:revision>325</cp:revision>
  <dcterms:created xsi:type="dcterms:W3CDTF">2017-06-18T09:47:48Z</dcterms:created>
  <dcterms:modified xsi:type="dcterms:W3CDTF">2020-04-20T01:03:20Z</dcterms:modified>
</cp:coreProperties>
</file>