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422" r:id="rId12"/>
    <p:sldId id="265" r:id="rId13"/>
    <p:sldId id="279" r:id="rId14"/>
    <p:sldId id="268" r:id="rId15"/>
    <p:sldId id="424" r:id="rId16"/>
    <p:sldId id="425" r:id="rId17"/>
    <p:sldId id="270" r:id="rId18"/>
    <p:sldId id="271" r:id="rId19"/>
    <p:sldId id="269" r:id="rId20"/>
    <p:sldId id="273" r:id="rId21"/>
    <p:sldId id="420" r:id="rId22"/>
    <p:sldId id="423" r:id="rId23"/>
    <p:sldId id="421" r:id="rId24"/>
    <p:sldId id="272" r:id="rId25"/>
    <p:sldId id="288" r:id="rId26"/>
    <p:sldId id="277" r:id="rId27"/>
    <p:sldId id="276" r:id="rId28"/>
    <p:sldId id="275" r:id="rId29"/>
    <p:sldId id="280" r:id="rId30"/>
    <p:sldId id="286" r:id="rId31"/>
    <p:sldId id="274" r:id="rId32"/>
    <p:sldId id="281" r:id="rId33"/>
    <p:sldId id="282" r:id="rId34"/>
    <p:sldId id="283" r:id="rId35"/>
    <p:sldId id="285" r:id="rId36"/>
    <p:sldId id="287" r:id="rId37"/>
    <p:sldId id="418" r:id="rId38"/>
    <p:sldId id="419" r:id="rId39"/>
    <p:sldId id="28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" pitchFamily="2" charset="0"/>
              </a:rPr>
              <a:t>sizeof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r>
              <a:rPr kumimoji="1" lang="en-US" altLang="zh-CN" dirty="0"/>
              <a:t>It is an operator, not a function!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51BCE7-A04C-2C40-BD6D-5D946AFB2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Integer Types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F6343A4-5346-5C4E-BC79-96109689C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7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type for character, </a:t>
            </a:r>
            <a:r>
              <a:rPr kumimoji="1" lang="en-US" altLang="zh-CN" dirty="0">
                <a:solidFill>
                  <a:srgbClr val="7030A0"/>
                </a:solidFill>
              </a:rPr>
              <a:t>8-bit integer indeed!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r>
              <a:rPr kumimoji="1" lang="en-US" altLang="zh-CN" dirty="0"/>
              <a:t>: unsigned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either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we </a:t>
            </a:r>
            <a:r>
              <a:rPr lang="en" altLang="zh-CN" dirty="0"/>
              <a:t>represent</a:t>
            </a:r>
            <a:r>
              <a:rPr kumimoji="1" lang="en-US" altLang="zh-CN" dirty="0"/>
              <a:t> a character?</a:t>
            </a:r>
          </a:p>
          <a:p>
            <a:pPr lvl="1"/>
            <a:r>
              <a:rPr kumimoji="1" lang="en-US" altLang="zh-CN" dirty="0"/>
              <a:t>Use an 8-bit integer</a:t>
            </a:r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'C’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 //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its ASCII code is 80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 //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in decimal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in hexadecimal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Chinese characters?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466506" y="220501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C++ keyword, but not a C keyword</a:t>
            </a:r>
          </a:p>
          <a:p>
            <a:r>
              <a:rPr kumimoji="1" lang="en-US" altLang="zh-CN" dirty="0"/>
              <a:t>bool width: 1 byte (8 bits),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1 bit!</a:t>
            </a:r>
          </a:p>
          <a:p>
            <a:r>
              <a:rPr kumimoji="1" lang="en-US" altLang="zh-CN" dirty="0"/>
              <a:t>Value: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/>
              <a:t> (1) or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</a:rPr>
              <a:t> (0) </a:t>
            </a:r>
            <a:endParaRPr lang="en-US" altLang="zh-CN" sz="24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What is the output?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B472-4FFD-C94D-AAB8-45896F49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6CE2C-614E-DA4C-9572-A684EE24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84685"/>
          </a:xfrm>
        </p:spPr>
        <p:txBody>
          <a:bodyPr/>
          <a:lstStyle/>
          <a:p>
            <a:r>
              <a:rPr kumimoji="1" lang="en-US" altLang="zh-CN" dirty="0"/>
              <a:t>Boolean data conversion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F00B69-B454-2A44-B291-6BD538DADAF8}"/>
              </a:ext>
            </a:extLst>
          </p:cNvPr>
          <p:cNvSpPr/>
          <p:nvPr/>
        </p:nvSpPr>
        <p:spPr>
          <a:xfrm>
            <a:off x="838199" y="22917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b;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the value of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1.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BF8CA-E5A9-B341-A7A8-6F057FED74CC}"/>
              </a:ext>
            </a:extLst>
          </p:cNvPr>
          <p:cNvSpPr/>
          <p:nvPr/>
        </p:nvSpPr>
        <p:spPr>
          <a:xfrm>
            <a:off x="838199" y="35305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unrecommended conversion. the value of b is true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57E1FA-E5CA-8F4F-998C-BC344F038ABC}"/>
              </a:ext>
            </a:extLst>
          </p:cNvPr>
          <p:cNvSpPr/>
          <p:nvPr/>
        </p:nvSpPr>
        <p:spPr>
          <a:xfrm>
            <a:off x="835586" y="4238863"/>
            <a:ext cx="5984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better choice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885F2-7F03-5C42-932E-46A1D853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Boolean in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824AE-CC70-C242-9321-E63DA94C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1088"/>
          </a:xfrm>
        </p:spPr>
        <p:txBody>
          <a:bodyPr/>
          <a:lstStyle/>
          <a:p>
            <a:r>
              <a:rPr kumimoji="1" lang="en-US" altLang="zh-CN" dirty="0"/>
              <a:t>Use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to create a type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DC79A8-3607-DF44-8FB2-1C8AFD7B84FD}"/>
              </a:ext>
            </a:extLst>
          </p:cNvPr>
          <p:cNvSpPr/>
          <p:nvPr/>
        </p:nvSpPr>
        <p:spPr>
          <a:xfrm>
            <a:off x="838199" y="20647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true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false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5A7C8B-EF1A-134E-8124-597ED6F15807}"/>
              </a:ext>
            </a:extLst>
          </p:cNvPr>
          <p:cNvSpPr txBox="1">
            <a:spLocks/>
          </p:cNvSpPr>
          <p:nvPr/>
        </p:nvSpPr>
        <p:spPr>
          <a:xfrm>
            <a:off x="838199" y="3485176"/>
            <a:ext cx="11053879" cy="6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Defined in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stdbool.h</a:t>
            </a:r>
            <a:r>
              <a:rPr kumimoji="1" lang="en-US" altLang="zh-CN" dirty="0"/>
              <a:t> since </a:t>
            </a:r>
            <a:r>
              <a:rPr lang="en" altLang="zh-CN" dirty="0"/>
              <a:t>C99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646722-DA6B-7948-84FF-A5E5C26E1DB0}"/>
              </a:ext>
            </a:extLst>
          </p:cNvPr>
          <p:cNvSpPr/>
          <p:nvPr/>
        </p:nvSpPr>
        <p:spPr>
          <a:xfrm>
            <a:off x="912308" y="422117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stdbool.h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9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729871" cy="4849968"/>
          </a:xfrm>
        </p:spPr>
        <p:txBody>
          <a:bodyPr/>
          <a:lstStyle/>
          <a:p>
            <a:r>
              <a:rPr kumimoji="1" lang="en-US" altLang="zh-CN" dirty="0"/>
              <a:t>Computer memory keeps increasing</a:t>
            </a:r>
          </a:p>
          <a:p>
            <a:r>
              <a:rPr kumimoji="1" lang="en-US" altLang="zh-CN" dirty="0"/>
              <a:t>32-bit int was enough in the past to for data length</a:t>
            </a:r>
          </a:p>
          <a:p>
            <a:r>
              <a:rPr kumimoji="1" lang="en-US" altLang="zh-CN" dirty="0"/>
              <a:t>But now it is not.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838198" y="3214463"/>
            <a:ext cx="7066937" cy="293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Type of the result of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operator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Can store the maximum size of a theoretically possible object of any type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32-bit, or 64-bit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3200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386632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Defined in &lt;</a:t>
            </a:r>
            <a:r>
              <a:rPr kumimoji="1" lang="en" altLang="zh-CN" dirty="0" err="1"/>
              <a:t>cstdint</a:t>
            </a:r>
            <a:r>
              <a:rPr kumimoji="1" lang="en" altLang="zh-CN" dirty="0"/>
              <a:t>&gt;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2400" dirty="0">
              <a:solidFill>
                <a:srgbClr val="0000CC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2925328" y="2158789"/>
            <a:ext cx="38663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sz="2800" dirty="0">
                <a:solidFill>
                  <a:prstClr val="black"/>
                </a:solidFill>
              </a:rPr>
              <a:t>Some useful macros 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966789" y="1929646"/>
            <a:ext cx="62252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966789" y="150576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草地上有许多树&#10;&#10;描述已自动生成">
            <a:extLst>
              <a:ext uri="{FF2B5EF4-FFF2-40B4-BE49-F238E27FC236}">
                <a16:creationId xmlns:a16="http://schemas.microsoft.com/office/drawing/2014/main" id="{9BD2C686-89E1-B44C-80D4-98716A22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32" y="2520176"/>
            <a:ext cx="7711687" cy="43378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103682-BA12-8B4F-80DC-1013DDD0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1CF7D-B83E-334A-A5F1-4628375B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21" y="1159398"/>
            <a:ext cx="11325563" cy="1360778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Wider integers consume more memory, and slower sometimes</a:t>
            </a:r>
          </a:p>
          <a:p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sz="2000" dirty="0"/>
              <a:t>(</a:t>
            </a:r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byte</a:t>
            </a:r>
            <a:r>
              <a:rPr kumimoji="1" lang="en-US" altLang="zh-CN" sz="2000" dirty="0"/>
              <a:t>) is widely used for image pixels</a:t>
            </a:r>
          </a:p>
          <a:p>
            <a:r>
              <a:rPr kumimoji="1" lang="en-US" altLang="zh-CN" sz="2000" dirty="0"/>
              <a:t>Choose a data type carefully, and consider all possibilities (short for wide dynamic range images)</a:t>
            </a:r>
            <a:endParaRPr kumimoji="1"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51490D-E14A-F540-B763-C9E4DD4609AE}"/>
              </a:ext>
            </a:extLst>
          </p:cNvPr>
          <p:cNvSpPr/>
          <p:nvPr/>
        </p:nvSpPr>
        <p:spPr>
          <a:xfrm>
            <a:off x="2978754" y="2897432"/>
            <a:ext cx="4374211" cy="369332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6720 × 3780 ×</a:t>
            </a:r>
            <a:r>
              <a:rPr lang="en-US" altLang="zh-CN" b="1" dirty="0">
                <a:solidFill>
                  <a:srgbClr val="0070C0"/>
                </a:solidFill>
              </a:rPr>
              <a:t>3 = 76,204,800 = 76M Bytes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5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77703E-FBBB-AD4F-BCCE-628D5AF5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Integer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D17B78-9390-7345-983D-7618BC113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C0775F-980B-3B49-9DFF-873BEADE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08DAF44-5162-214F-8C1A-50F345DEF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A0EB-8D06-3A42-986C-8FCB909E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What’s the output?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68BED-849F-184A-8C4D-F3876C39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593011" cy="526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iomanip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1000000000000000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//1.0e15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73816E-9281-004A-B1FD-CD3DBF779347}"/>
              </a:ext>
            </a:extLst>
          </p:cNvPr>
          <p:cNvSpPr/>
          <p:nvPr/>
        </p:nvSpPr>
        <p:spPr>
          <a:xfrm>
            <a:off x="838199" y="926885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float.cpp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2191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136-FBE3-FD48-ADCD-25038F4A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8672-6AE6-4F40-ABC8-20BF114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many numbers in range [0, 1]? </a:t>
            </a:r>
          </a:p>
          <a:p>
            <a:pPr marL="0" indent="0">
              <a:buNone/>
            </a:pPr>
            <a:r>
              <a:rPr kumimoji="1" lang="en" altLang="zh-CN" dirty="0">
                <a:solidFill>
                  <a:srgbClr val="C00000"/>
                </a:solidFill>
              </a:rPr>
              <a:t>		</a:t>
            </a:r>
            <a:r>
              <a:rPr kumimoji="1" lang="en" altLang="zh-CN" sz="3600" dirty="0">
                <a:solidFill>
                  <a:srgbClr val="C00000"/>
                </a:solidFill>
              </a:rPr>
              <a:t>Infinite! </a:t>
            </a:r>
            <a:endParaRPr kumimoji="1" lang="zh-CN" altLang="en-US" sz="3600" dirty="0">
              <a:solidFill>
                <a:srgbClr val="C0000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How many numbers can 32 bits </a:t>
            </a:r>
            <a:r>
              <a:rPr lang="en" altLang="zh-CN" dirty="0"/>
              <a:t>represent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sz="4800" dirty="0">
                <a:solidFill>
                  <a:srgbClr val="C00000"/>
                </a:solidFill>
              </a:rPr>
              <a:t>2</a:t>
            </a:r>
            <a:r>
              <a:rPr kumimoji="1" lang="en-US" altLang="zh-CN" sz="4800" baseline="30000" dirty="0">
                <a:solidFill>
                  <a:srgbClr val="C00000"/>
                </a:solidFill>
              </a:rPr>
              <a:t>32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You want 1.2, but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r>
              <a:rPr kumimoji="1" lang="en-US" altLang="zh-CN" dirty="0"/>
              <a:t> can only provide you 1.200000047683716... </a:t>
            </a:r>
          </a:p>
        </p:txBody>
      </p:sp>
    </p:spTree>
    <p:extLst>
      <p:ext uri="{BB962C8B-B14F-4D97-AF65-F5344CB8AC3E}">
        <p14:creationId xmlns:p14="http://schemas.microsoft.com/office/powerpoint/2010/main" val="2053575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8CB9D-6233-E14F-8D51-9BAA79D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Understanding Computing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D0CDA-7F4F-A248-A606-FC1E9153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Are computers always accurate?</a:t>
            </a:r>
          </a:p>
          <a:p>
            <a:r>
              <a:rPr lang="en" altLang="zh-CN" dirty="0"/>
              <a:t>Floating-point operations always bring some tiny errors.</a:t>
            </a:r>
          </a:p>
          <a:p>
            <a:r>
              <a:rPr lang="en" altLang="zh-CN" dirty="0"/>
              <a:t>Those errors cannot be eliminated. </a:t>
            </a:r>
          </a:p>
          <a:p>
            <a:r>
              <a:rPr lang="en" altLang="zh-CN" dirty="0"/>
              <a:t>What we can do: to manage them not to cause a problem.</a:t>
            </a:r>
          </a:p>
          <a:p>
            <a:endParaRPr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86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single precision floating-point type, 32 bits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double precision floating-point type, 64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extended precision floating-point type</a:t>
            </a:r>
          </a:p>
          <a:p>
            <a:pPr lvl="1"/>
            <a:r>
              <a:rPr kumimoji="1" lang="en-US" altLang="zh-CN" dirty="0"/>
              <a:t>128 bits if supported</a:t>
            </a:r>
          </a:p>
          <a:p>
            <a:pPr lvl="1"/>
            <a:r>
              <a:rPr kumimoji="1" lang="en-US" altLang="zh-CN" dirty="0"/>
              <a:t>64 bits otherwise</a:t>
            </a:r>
          </a:p>
          <a:p>
            <a:r>
              <a:rPr kumimoji="1" lang="en-US" altLang="zh-CN" dirty="0"/>
              <a:t>half precision floating-point, 16 bits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en-US" altLang="zh-CN" sz="2000" dirty="0"/>
              <a:t>(popular in deep learning, but not a C++ standard)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7049F7-272A-454B-8D07-84CC544E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186401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98AE2E-1A5B-6F49-86B3-40392F5B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79" y="3045654"/>
            <a:ext cx="6332260" cy="4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VS integers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Represent values between integers</a:t>
            </a:r>
          </a:p>
          <a:p>
            <a:r>
              <a:rPr kumimoji="1" lang="en-US" altLang="zh-CN" dirty="0"/>
              <a:t>A much greater range of values</a:t>
            </a:r>
          </a:p>
          <a:p>
            <a:r>
              <a:rPr kumimoji="1" lang="en-US" altLang="zh-CN" dirty="0"/>
              <a:t>Floating-point operations are slower than integer operations</a:t>
            </a:r>
          </a:p>
          <a:p>
            <a:r>
              <a:rPr kumimoji="1" lang="en-US" altLang="zh-CN" dirty="0"/>
              <a:t>Lose precision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operations is slower than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458201" cy="4849968"/>
          </a:xfrm>
        </p:spPr>
        <p:txBody>
          <a:bodyPr/>
          <a:lstStyle/>
          <a:p>
            <a:r>
              <a:rPr kumimoji="1" lang="en-US" altLang="zh-CN" dirty="0"/>
              <a:t>Will f2 be greater than f1?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234</a:t>
            </a:r>
            <a:r>
              <a:rPr lang="en-US" altLang="zh-CN">
                <a:solidFill>
                  <a:srgbClr val="098658"/>
                </a:solidFill>
                <a:latin typeface="Menlo" panose="020B0609030804020204" pitchFamily="49" charset="0"/>
              </a:rPr>
              <a:t>00000000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but f2 = f1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en-US" altLang="zh-CN" dirty="0"/>
              <a:t>Why?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 we use == operator to compare two floating point numbers?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1475471" y="2348448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1376479" y="5531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inf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nan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will f1 and f2 be?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502365" y="1783671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AFA1AD-1EB2-D44A-BD76-2F9542D0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B05F09-50DD-7942-A04D-270E11AE4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13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numbers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decimal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0137</a:t>
            </a:r>
            <a:r>
              <a:rPr lang="en" altLang="zh-CN" dirty="0">
                <a:solidFill>
                  <a:srgbClr val="007000"/>
                </a:solidFill>
              </a:rPr>
              <a:t>// octal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0x5F </a:t>
            </a:r>
            <a:r>
              <a:rPr lang="en" altLang="zh-CN" dirty="0">
                <a:solidFill>
                  <a:srgbClr val="007000"/>
                </a:solidFill>
              </a:rPr>
              <a:t>// hexadecimal </a:t>
            </a:r>
          </a:p>
          <a:p>
            <a:pPr marL="0" indent="0">
              <a:buNone/>
            </a:pPr>
            <a:endParaRPr kumimoji="1" lang="en" altLang="zh-CN" dirty="0">
              <a:solidFill>
                <a:srgbClr val="007000"/>
              </a:solidFill>
            </a:endParaRPr>
          </a:p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 </a:t>
            </a:r>
            <a:r>
              <a:rPr lang="en" altLang="zh-CN" dirty="0">
                <a:solidFill>
                  <a:srgbClr val="007000"/>
                </a:solidFill>
              </a:rPr>
              <a:t>// unsigned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95l </a:t>
            </a:r>
            <a:r>
              <a:rPr lang="en" altLang="zh-CN" dirty="0">
                <a:solidFill>
                  <a:srgbClr val="007000"/>
                </a:solidFill>
              </a:rPr>
              <a:t>// long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95ul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</a:p>
          <a:p>
            <a:pPr marL="0" indent="0">
              <a:buNone/>
            </a:pPr>
            <a:r>
              <a:rPr lang="en" altLang="zh-CN" dirty="0"/>
              <a:t>95lu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4979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3.14159 </a:t>
            </a:r>
            <a:r>
              <a:rPr lang="en" altLang="zh-CN" sz="2800" dirty="0">
                <a:solidFill>
                  <a:srgbClr val="007000"/>
                </a:solidFill>
              </a:rPr>
              <a:t>// 3.14159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6.02 x 10^23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1.6e-19 </a:t>
            </a:r>
            <a:r>
              <a:rPr lang="en" altLang="zh-CN" sz="2800" dirty="0">
                <a:solidFill>
                  <a:srgbClr val="007000"/>
                </a:solidFill>
              </a:rPr>
              <a:t>// 1.6 x 10^-19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3.0 </a:t>
            </a:r>
            <a:r>
              <a:rPr lang="en" altLang="zh-CN" sz="2800" dirty="0">
                <a:solidFill>
                  <a:srgbClr val="007000"/>
                </a:solidFill>
              </a:rPr>
              <a:t>// 3.0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3765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6.02e23L </a:t>
            </a:r>
            <a:r>
              <a:rPr lang="en" altLang="zh-CN" sz="2800" dirty="0">
                <a:solidFill>
                  <a:srgbClr val="007000"/>
                </a:solidFill>
              </a:rPr>
              <a:t>// long double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6.02e23f </a:t>
            </a:r>
            <a:r>
              <a:rPr lang="en" altLang="zh-CN" sz="2800" dirty="0">
                <a:solidFill>
                  <a:srgbClr val="007000"/>
                </a:solidFill>
              </a:rPr>
              <a:t>// float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zh-CN" dirty="0"/>
              <a:t> is the most frequently used integer type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//declare a variable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j = 10; //declare and initialize 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Remember to initialize a variable!</a:t>
            </a:r>
          </a:p>
          <a:p>
            <a:r>
              <a:rPr kumimoji="1" lang="en-US" altLang="zh-CN" dirty="0"/>
              <a:t>Will the compiler give an error?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type qualifier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If a variable/object is const-qualified, it cannot be modified. </a:t>
            </a:r>
          </a:p>
          <a:p>
            <a:r>
              <a:rPr kumimoji="1" lang="en-US" altLang="zh-CN" dirty="0"/>
              <a:t>It must be initialized when you define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kumimoji="1" lang="en-US" altLang="zh-CN" dirty="0"/>
              <a:t> is</a:t>
            </a:r>
            <a:r>
              <a:rPr lang="en" altLang="zh-CN" dirty="0"/>
              <a:t> placeholder type specifier. </a:t>
            </a:r>
          </a:p>
          <a:p>
            <a:pPr marL="0" indent="0">
              <a:buNone/>
            </a:pPr>
            <a:r>
              <a:rPr lang="en" altLang="zh-CN" dirty="0"/>
              <a:t>The type of the variable will be deduced from its initializer.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b is double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 in C, error in C++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will a be converted to a </a:t>
            </a:r>
            <a:b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  double type variable?</a:t>
            </a:r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D2145-3033-0D41-900A-435015FD939F}"/>
              </a:ext>
            </a:extLst>
          </p:cNvPr>
          <p:cNvSpPr/>
          <p:nvPr/>
        </p:nvSpPr>
        <p:spPr>
          <a:xfrm>
            <a:off x="1376479" y="6009836"/>
            <a:ext cx="7721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600" dirty="0">
                <a:solidFill>
                  <a:srgbClr val="FF0000"/>
                </a:solidFill>
              </a:rPr>
              <a:t>No! </a:t>
            </a:r>
            <a:r>
              <a:rPr lang="en" altLang="zh-CN" sz="2600" dirty="0">
                <a:solidFill>
                  <a:prstClr val="black"/>
                </a:solidFill>
              </a:rPr>
              <a:t>2.3 will be converted to a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int</a:t>
            </a:r>
            <a:r>
              <a:rPr lang="en" altLang="zh-CN" sz="2600" dirty="0">
                <a:solidFill>
                  <a:prstClr val="black"/>
                </a:solidFill>
              </a:rPr>
              <a:t> 2, then assigned to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Arithmetic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76" y="1326995"/>
            <a:ext cx="5993302" cy="4849968"/>
          </a:xfrm>
        </p:spPr>
        <p:txBody>
          <a:bodyPr/>
          <a:lstStyle/>
          <a:p>
            <a:r>
              <a:rPr kumimoji="1" lang="en-US" altLang="zh-CN" dirty="0"/>
              <a:t>Operator Precedence</a:t>
            </a:r>
          </a:p>
          <a:p>
            <a:pPr marL="457200" lvl="1" indent="0">
              <a:buNone/>
            </a:pPr>
            <a:r>
              <a:rPr kumimoji="1" lang="en-US" altLang="zh-CN" dirty="0"/>
              <a:t>If you cannot remember the precedence, use parentheses!</a:t>
            </a:r>
          </a:p>
          <a:p>
            <a:pPr lvl="1"/>
            <a:r>
              <a:rPr kumimoji="1" lang="en-US" altLang="zh-CN" dirty="0"/>
              <a:t>a++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++a</a:t>
            </a:r>
          </a:p>
          <a:p>
            <a:pPr lvl="1"/>
            <a:r>
              <a:rPr kumimoji="1" lang="en-US" altLang="zh-CN" dirty="0"/>
              <a:t>*   /</a:t>
            </a:r>
          </a:p>
          <a:p>
            <a:pPr lvl="1"/>
            <a:r>
              <a:rPr kumimoji="1" lang="en-US" altLang="zh-CN" dirty="0"/>
              <a:t>+   -</a:t>
            </a:r>
          </a:p>
          <a:p>
            <a:pPr lvl="1"/>
            <a:r>
              <a:rPr kumimoji="1" lang="en-US" altLang="zh-CN" dirty="0"/>
              <a:t>&lt;&lt;  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391"/>
              </p:ext>
            </p:extLst>
          </p:nvPr>
        </p:nvGraphicFramePr>
        <p:xfrm>
          <a:off x="1376479" y="1305804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addition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division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Other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5598458" y="1326995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Increment/decrement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898795" y="345090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b?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c?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type conversions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0" y="3747246"/>
            <a:ext cx="7817223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DANGER: </a:t>
            </a:r>
          </a:p>
          <a:p>
            <a:r>
              <a:rPr kumimoji="1" lang="en-US" altLang="zh-CN" dirty="0"/>
              <a:t>The source code can be compiled successfully (even with warning messages) when the data types do not match.</a:t>
            </a:r>
          </a:p>
          <a:p>
            <a:r>
              <a:rPr kumimoji="1" lang="en-US" altLang="zh-CN" dirty="0"/>
              <a:t>Please use explicit conversion if possible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538278" y="1326995"/>
            <a:ext cx="11653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>
                <a:solidFill>
                  <a:srgbClr val="008000"/>
                </a:solidFill>
                <a:latin typeface="Menlo" panose="020B0609030804020204" pitchFamily="49" charset="0"/>
              </a:rPr>
              <a:t>// initializing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an int value to num_int1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C-style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function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 from double to float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538278" y="932477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loss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34425"/>
              </p:ext>
            </p:extLst>
          </p:nvPr>
        </p:nvGraphicFramePr>
        <p:xfrm>
          <a:off x="2272553" y="1336115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2010337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4161864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982620" y="2858852"/>
            <a:ext cx="102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data loss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368DB-BDB1-AA4A-ABB0-FBE792497CC2}"/>
              </a:ext>
            </a:extLst>
          </p:cNvPr>
          <p:cNvSpPr/>
          <p:nvPr/>
        </p:nvSpPr>
        <p:spPr>
          <a:xfrm>
            <a:off x="4323228" y="285885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no data loss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5961529" y="19848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100000004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5729864" y="982172"/>
            <a:ext cx="904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/>
              <a:t>But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5894144" y="163738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5894144" y="3199302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/>
              <a:t>Will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num_int2 </a:t>
            </a:r>
            <a:r>
              <a:rPr kumimoji="1" lang="en-US" altLang="zh-CN" sz="2000" dirty="0"/>
              <a:t>be the same with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EC8A-D667-1A4E-A587-8D601CE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Associativity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A8BA6-A18F-1F49-8C6B-3BDB7AD5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977132" cy="35690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Left-to-right associativity or a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The following two lines are equivalent.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018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Divisions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operands are integers</a:t>
            </a:r>
          </a:p>
          <a:p>
            <a:pPr lvl="1"/>
            <a:r>
              <a:rPr kumimoji="1" lang="en-US" altLang="zh-CN" dirty="0"/>
              <a:t>Perform </a:t>
            </a:r>
            <a:r>
              <a:rPr kumimoji="1" lang="en-US" altLang="zh-CN" dirty="0">
                <a:solidFill>
                  <a:srgbClr val="FF0000"/>
                </a:solidFill>
              </a:rPr>
              <a:t>integer division</a:t>
            </a:r>
          </a:p>
          <a:p>
            <a:pPr lvl="1"/>
            <a:r>
              <a:rPr kumimoji="1" lang="en-US" altLang="zh-CN" dirty="0"/>
              <a:t>Any fractional part of the answer is discarded to make the result an integer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latin typeface="Menlo" panose="020B0609030804020204" pitchFamily="49" charset="0"/>
              </a:rPr>
              <a:t>; // f will be 3.f, not 3.4f.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One or both operands are floating-point numbers</a:t>
            </a:r>
          </a:p>
          <a:p>
            <a:pPr lvl="1"/>
            <a:r>
              <a:rPr kumimoji="1" lang="en-US" altLang="zh-CN" dirty="0"/>
              <a:t>Perform floating-point division</a:t>
            </a:r>
          </a:p>
          <a:p>
            <a:pPr marL="685800" lvl="2" indent="0">
              <a:buNone/>
            </a:pPr>
            <a:r>
              <a:rPr lang="en" altLang="zh-CN" sz="2200" dirty="0">
                <a:solidFill>
                  <a:srgbClr val="0000FF"/>
                </a:solidFill>
                <a:latin typeface="Menlo" panose="020B0609030804020204" pitchFamily="49" charset="0"/>
              </a:rPr>
              <a:t>  float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200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200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sz="2200" dirty="0">
                <a:solidFill>
                  <a:srgbClr val="098658"/>
                </a:solidFill>
                <a:latin typeface="Menlo" panose="020B0609030804020204" pitchFamily="49" charset="0"/>
              </a:rPr>
              <a:t>5.f</a:t>
            </a:r>
            <a:r>
              <a:rPr lang="en" altLang="zh-CN" sz="2200" dirty="0">
                <a:solidFill>
                  <a:prstClr val="black"/>
                </a:solidFill>
                <a:latin typeface="Menlo" panose="020B0609030804020204" pitchFamily="49" charset="0"/>
              </a:rPr>
              <a:t>; // f will be 3.4f.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Distinct Operations for Different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four kinds of operations</a:t>
            </a:r>
          </a:p>
          <a:p>
            <a:r>
              <a:rPr kumimoji="1" lang="en-US" altLang="zh-CN" dirty="0"/>
              <a:t>If the operands are not the four types, automatic convert their types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The operands will be converted to one of the four types without losing data: </a:t>
            </a:r>
            <a:r>
              <a:rPr kumimoji="1" lang="en-US" altLang="zh-CN" sz="2400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Supposes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(the programmer) are smart enough!</a:t>
            </a:r>
          </a:p>
          <a:p>
            <a:r>
              <a:rPr kumimoji="1" lang="en-US" altLang="zh-CN" dirty="0"/>
              <a:t>You know what exactly the source code means!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 Initialization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2443-7BF8-8045-8A57-0021269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751" y="264221"/>
            <a:ext cx="4515328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Uninitialized variables may have random values</a:t>
            </a:r>
          </a:p>
          <a:p>
            <a:r>
              <a:rPr kumimoji="1" lang="en-US" altLang="zh-CN" dirty="0"/>
              <a:t>The behavior depends on the compiler. Clang (x86_64) and Clang (arm64) in the demo.</a:t>
            </a:r>
          </a:p>
          <a:p>
            <a:r>
              <a:rPr kumimoji="1" lang="en-US" altLang="zh-CN" sz="3600" dirty="0">
                <a:solidFill>
                  <a:srgbClr val="FF0000"/>
                </a:solidFill>
              </a:rPr>
              <a:t>Please initialize variables 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EXPLICITLY</a:t>
            </a:r>
            <a:r>
              <a:rPr kumimoji="1" lang="en-US" altLang="zh-CN" sz="3600" dirty="0">
                <a:solidFill>
                  <a:srgbClr val="FF0000"/>
                </a:solidFill>
              </a:rPr>
              <a:t>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5853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"num1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"num2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82C33-47C5-CE4B-A38C-585C9A8530C3}"/>
              </a:ext>
            </a:extLst>
          </p:cNvPr>
          <p:cNvSpPr/>
          <p:nvPr/>
        </p:nvSpPr>
        <p:spPr>
          <a:xfrm>
            <a:off x="954950" y="1022611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226F22-8A7F-D644-9AAB-798F6C4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06" y="4081984"/>
            <a:ext cx="4515328" cy="13242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510457-C24E-6D46-90C8-E04774E2B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0"/>
          <a:stretch/>
        </p:blipFill>
        <p:spPr>
          <a:xfrm>
            <a:off x="1467907" y="5531005"/>
            <a:ext cx="4515328" cy="13102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initialize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7516907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num = 10;//do not forget this line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= 10;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(10);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3" y="3298306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The output is a </a:t>
            </a:r>
            <a:r>
              <a:rPr kumimoji="1" lang="en-US" altLang="zh-CN" dirty="0">
                <a:solidFill>
                  <a:srgbClr val="FF0000"/>
                </a:solidFill>
              </a:rPr>
              <a:t>negative</a:t>
            </a:r>
            <a:r>
              <a:rPr kumimoji="1" lang="en-US" altLang="zh-CN" dirty="0"/>
              <a:t> number!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en-US" altLang="zh-CN" dirty="0"/>
              <a:t>Because 56789 is 0xDDD5, 16 bits</a:t>
            </a:r>
          </a:p>
          <a:p>
            <a:pPr marL="0" indent="0">
              <a:buNone/>
            </a:pPr>
            <a:r>
              <a:rPr kumimoji="1" lang="en-US" altLang="zh-CN" dirty="0"/>
              <a:t>The correct result is 3,224,990,521 (0x C0 39 73 39).</a:t>
            </a:r>
          </a:p>
          <a:p>
            <a:pPr marL="0" indent="0">
              <a:buNone/>
            </a:pPr>
            <a:r>
              <a:rPr kumimoji="1" lang="en-US" altLang="zh-CN" dirty="0"/>
              <a:t>The sign bit is 1!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3854823" y="1290138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3854823" y="890028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9" y="1390650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642E-31C9-5A42-AA8D-84C21A0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and unsigned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164B-88AD-BF43-BBA8-9B7C688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361556" cy="54083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following code can give the correct answer.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signed int </a:t>
            </a:r>
            <a:r>
              <a:rPr kumimoji="1" lang="en-US" altLang="zh-CN" dirty="0"/>
              <a:t>can be shorten as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kumimoji="1" lang="en-US" altLang="zh-CN" dirty="0"/>
              <a:t>. Its range is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 if it’s 32-bit.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unsigned int</a:t>
            </a:r>
            <a:r>
              <a:rPr kumimoji="1" lang="en-US" altLang="zh-CN" dirty="0"/>
              <a:t>: Its range is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 if it’s 32-bit.</a:t>
            </a:r>
          </a:p>
          <a:p>
            <a:r>
              <a:rPr kumimoji="1" lang="en-US" altLang="zh-CN" dirty="0"/>
              <a:t>32 bits for most modern systems, 16 for some old ones.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EE7804-79C7-FF4C-956F-FD3E7598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849"/>
              </p:ext>
            </p:extLst>
          </p:nvPr>
        </p:nvGraphicFramePr>
        <p:xfrm>
          <a:off x="1376479" y="2821530"/>
          <a:ext cx="6819674" cy="1214939"/>
        </p:xfrm>
        <a:graphic>
          <a:graphicData uri="http://schemas.openxmlformats.org/drawingml/2006/table">
            <a:tbl>
              <a:tblPr/>
              <a:tblGrid>
                <a:gridCol w="796538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2651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176831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9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Different Data Types for Integer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int</a:t>
            </a:r>
            <a:r>
              <a:rPr kumimoji="1" lang="en-US" altLang="zh-CN" sz="3200" dirty="0"/>
              <a:t> for longer integers.</a:t>
            </a:r>
          </a:p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short int</a:t>
            </a:r>
            <a:r>
              <a:rPr kumimoji="1" lang="en-US" altLang="zh-CN" sz="3200" dirty="0"/>
              <a:t> for shorter integers.</a:t>
            </a:r>
          </a:p>
          <a:p>
            <a:r>
              <a:rPr kumimoji="1" lang="en-US" altLang="zh-CN" sz="3200" dirty="0"/>
              <a:t>and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long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But</a:t>
            </a:r>
          </a:p>
          <a:p>
            <a:r>
              <a:rPr kumimoji="1" lang="en-US" altLang="zh-CN" sz="3200" dirty="0"/>
              <a:t>C and C++ standards do not fix the widths of them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CD35-8700-5F4D-B244-0C14B2A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D84C-33FF-204C-A236-4E495A1C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3" y="1326995"/>
            <a:ext cx="4361725" cy="4849968"/>
          </a:xfrm>
        </p:spPr>
        <p:txBody>
          <a:bodyPr/>
          <a:lstStyle/>
          <a:p>
            <a:r>
              <a:rPr kumimoji="1" lang="en-US" altLang="zh-CN" dirty="0"/>
              <a:t>Width in bits of different data models</a:t>
            </a:r>
          </a:p>
          <a:p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dirty="0"/>
              <a:t> operator can return the width in bytes.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167579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11734</TotalTime>
  <Words>2276</Words>
  <Application>Microsoft Macintosh PowerPoint</Application>
  <PresentationFormat>宽屏</PresentationFormat>
  <Paragraphs>476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Integer Numbers</vt:lpstr>
      <vt:lpstr>int</vt:lpstr>
      <vt:lpstr>Variable Initialization</vt:lpstr>
      <vt:lpstr>How to initialize</vt:lpstr>
      <vt:lpstr>Overflow</vt:lpstr>
      <vt:lpstr>signed and unsigned</vt:lpstr>
      <vt:lpstr>Different Data Types for Integer</vt:lpstr>
      <vt:lpstr>PowerPoint 演示文稿</vt:lpstr>
      <vt:lpstr>sizeof</vt:lpstr>
      <vt:lpstr>More Integer Types</vt:lpstr>
      <vt:lpstr>char</vt:lpstr>
      <vt:lpstr>Integers and characters</vt:lpstr>
      <vt:lpstr>bool</vt:lpstr>
      <vt:lpstr>bool</vt:lpstr>
      <vt:lpstr>Boolean in C</vt:lpstr>
      <vt:lpstr>size_t</vt:lpstr>
      <vt:lpstr>Fixed width integer types (since C++11)</vt:lpstr>
      <vt:lpstr>Choose appropriate integer types</vt:lpstr>
      <vt:lpstr>Floating-point Numbers</vt:lpstr>
      <vt:lpstr>What’s the output?</vt:lpstr>
      <vt:lpstr>PowerPoint 演示文稿</vt:lpstr>
      <vt:lpstr>Understanding Computing</vt:lpstr>
      <vt:lpstr>Floating-point types</vt:lpstr>
      <vt:lpstr>Floating-point VS integers</vt:lpstr>
      <vt:lpstr>Precision</vt:lpstr>
      <vt:lpstr>inf and nan</vt:lpstr>
      <vt:lpstr>Arithmetic Operators</vt:lpstr>
      <vt:lpstr>Constant numbers</vt:lpstr>
      <vt:lpstr>const type qualifier</vt:lpstr>
      <vt:lpstr>auto (since C++11)</vt:lpstr>
      <vt:lpstr>Arithmetic operators</vt:lpstr>
      <vt:lpstr>Other operators</vt:lpstr>
      <vt:lpstr>Data type conversions</vt:lpstr>
      <vt:lpstr>Data loss</vt:lpstr>
      <vt:lpstr>Operator Associativity</vt:lpstr>
      <vt:lpstr>Divisions</vt:lpstr>
      <vt:lpstr>Distinct Operations for Different Types</vt:lpstr>
      <vt:lpstr>C/C++ Supposes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402</cp:revision>
  <dcterms:created xsi:type="dcterms:W3CDTF">2020-09-05T08:11:12Z</dcterms:created>
  <dcterms:modified xsi:type="dcterms:W3CDTF">2023-02-22T08:14:58Z</dcterms:modified>
  <cp:category/>
</cp:coreProperties>
</file>