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478" r:id="rId4"/>
    <p:sldId id="588" r:id="rId5"/>
    <p:sldId id="587" r:id="rId6"/>
    <p:sldId id="579" r:id="rId7"/>
    <p:sldId id="593" r:id="rId8"/>
    <p:sldId id="580" r:id="rId9"/>
    <p:sldId id="584" r:id="rId10"/>
    <p:sldId id="595" r:id="rId11"/>
    <p:sldId id="586" r:id="rId12"/>
    <p:sldId id="601" r:id="rId13"/>
    <p:sldId id="581" r:id="rId14"/>
    <p:sldId id="602" r:id="rId15"/>
    <p:sldId id="594" r:id="rId16"/>
    <p:sldId id="573" r:id="rId17"/>
    <p:sldId id="574" r:id="rId18"/>
    <p:sldId id="577" r:id="rId19"/>
    <p:sldId id="596" r:id="rId20"/>
    <p:sldId id="597" r:id="rId21"/>
    <p:sldId id="446" r:id="rId22"/>
    <p:sldId id="598" r:id="rId23"/>
    <p:sldId id="599" r:id="rId24"/>
    <p:sldId id="60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3  </a:t>
            </a:r>
            <a:r>
              <a:rPr lang="en-US" altLang="zh-CN" sz="3600" dirty="0">
                <a:latin typeface="Franklin Gothic Medium" panose="020B0603020102020204" pitchFamily="34" charset="0"/>
              </a:rPr>
              <a:t>Common Commands</a:t>
            </a: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于仕琪，王大兴，廖琪梅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DFED3F35-9ED4-8087-BF4A-F7AB596A9B94}"/>
              </a:ext>
            </a:extLst>
          </p:cNvPr>
          <p:cNvGrpSpPr/>
          <p:nvPr/>
        </p:nvGrpSpPr>
        <p:grpSpPr>
          <a:xfrm>
            <a:off x="890096" y="2134924"/>
            <a:ext cx="6997231" cy="2865936"/>
            <a:chOff x="890096" y="2134924"/>
            <a:chExt cx="6997231" cy="286593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62AB69A-3457-A41D-40C6-6C247F5D6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096" y="2134924"/>
              <a:ext cx="6997231" cy="204797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08BC8BD-7B27-3034-A9D5-48366AAF4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0096" y="4181710"/>
              <a:ext cx="6997231" cy="8191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196125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rm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695543" y="1153110"/>
            <a:ext cx="11301904" cy="858460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The </a:t>
            </a:r>
            <a:r>
              <a:rPr lang="en-US" altLang="zh-CN" sz="2400" b="1" i="0" dirty="0">
                <a:solidFill>
                  <a:srgbClr val="00B0F0"/>
                </a:solidFill>
                <a:effectLst/>
              </a:rPr>
              <a:t>rm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command is used to delete files within a directory. Make sure that the user performing this command has write permissions.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4EFC6C8-3AE4-5D6E-D112-11FE9FC7A7D4}"/>
              </a:ext>
            </a:extLst>
          </p:cNvPr>
          <p:cNvSpPr txBox="1"/>
          <p:nvPr/>
        </p:nvSpPr>
        <p:spPr>
          <a:xfrm>
            <a:off x="1088059" y="5064751"/>
            <a:ext cx="7806432" cy="1597124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Here are some acceptable options you can add: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-</a:t>
            </a:r>
            <a:r>
              <a:rPr lang="en-US" altLang="zh-CN" sz="2400" b="1" i="0" dirty="0" err="1">
                <a:solidFill>
                  <a:srgbClr val="36344D"/>
                </a:solidFill>
                <a:effectLst/>
              </a:rPr>
              <a:t>i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prompts system confirmation before deleting a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-f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allows the system to remove without a confirmation.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-r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deletes files and directories recursively.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DEDDF54-8D98-A843-E939-68925BB1BE18}"/>
              </a:ext>
            </a:extLst>
          </p:cNvPr>
          <p:cNvGrpSpPr/>
          <p:nvPr/>
        </p:nvGrpSpPr>
        <p:grpSpPr>
          <a:xfrm>
            <a:off x="5578031" y="2297949"/>
            <a:ext cx="6309258" cy="657254"/>
            <a:chOff x="4241260" y="1208448"/>
            <a:chExt cx="6309258" cy="65725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157E380-F87C-CA87-9F90-E717823F3E72}"/>
                </a:ext>
              </a:extLst>
            </p:cNvPr>
            <p:cNvSpPr txBox="1"/>
            <p:nvPr/>
          </p:nvSpPr>
          <p:spPr>
            <a:xfrm>
              <a:off x="6460552" y="1208448"/>
              <a:ext cx="4089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Delete two files without confirmation</a:t>
              </a:r>
              <a:endParaRPr lang="zh-CN" altLang="en-US" sz="2000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20FCA6A-991F-911A-B0CD-8ECFB17D882F}"/>
                </a:ext>
              </a:extLst>
            </p:cNvPr>
            <p:cNvGrpSpPr/>
            <p:nvPr/>
          </p:nvGrpSpPr>
          <p:grpSpPr>
            <a:xfrm>
              <a:off x="4241260" y="1408503"/>
              <a:ext cx="2219292" cy="457199"/>
              <a:chOff x="4241260" y="3597236"/>
              <a:chExt cx="2219292" cy="457199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E9944DC-8C2B-21AC-BC1E-3CCAA93FAD32}"/>
                  </a:ext>
                </a:extLst>
              </p:cNvPr>
              <p:cNvSpPr/>
              <p:nvPr/>
            </p:nvSpPr>
            <p:spPr>
              <a:xfrm>
                <a:off x="4241260" y="3858200"/>
                <a:ext cx="1484250" cy="19623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3E59A191-5C3D-7E7B-0A3A-18240B421537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flipH="1">
                <a:off x="5725510" y="3597236"/>
                <a:ext cx="735042" cy="3989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C5DE20A-F4D2-7403-6B55-56BB6A5F4671}"/>
              </a:ext>
            </a:extLst>
          </p:cNvPr>
          <p:cNvGrpSpPr/>
          <p:nvPr/>
        </p:nvGrpSpPr>
        <p:grpSpPr>
          <a:xfrm>
            <a:off x="5603969" y="2917281"/>
            <a:ext cx="5574249" cy="657254"/>
            <a:chOff x="4241260" y="1208448"/>
            <a:chExt cx="5574249" cy="65725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78F0EEA-18BA-E9F6-E049-69D2A0BBEA2D}"/>
                </a:ext>
              </a:extLst>
            </p:cNvPr>
            <p:cNvSpPr txBox="1"/>
            <p:nvPr/>
          </p:nvSpPr>
          <p:spPr>
            <a:xfrm>
              <a:off x="6460552" y="1208448"/>
              <a:ext cx="3354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Delete a file with confirmation</a:t>
              </a:r>
              <a:endParaRPr lang="zh-CN" altLang="en-US" sz="2000" dirty="0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509AA5F-2E5A-28F5-A35F-28A93A312852}"/>
                </a:ext>
              </a:extLst>
            </p:cNvPr>
            <p:cNvGrpSpPr/>
            <p:nvPr/>
          </p:nvGrpSpPr>
          <p:grpSpPr>
            <a:xfrm>
              <a:off x="4241260" y="1408503"/>
              <a:ext cx="2219292" cy="457199"/>
              <a:chOff x="4241260" y="3597236"/>
              <a:chExt cx="2219292" cy="457199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053179B-148F-C6D7-2292-776E3870E0D7}"/>
                  </a:ext>
                </a:extLst>
              </p:cNvPr>
              <p:cNvSpPr/>
              <p:nvPr/>
            </p:nvSpPr>
            <p:spPr>
              <a:xfrm>
                <a:off x="4241260" y="3858200"/>
                <a:ext cx="1484250" cy="19623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07A1C2B7-FE26-7386-7AD8-CD5D74621B33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>
                <a:off x="5725510" y="3597236"/>
                <a:ext cx="735042" cy="3989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2F89A8E-6761-4227-5EA7-74EB74B2F480}"/>
              </a:ext>
            </a:extLst>
          </p:cNvPr>
          <p:cNvGrpSpPr/>
          <p:nvPr/>
        </p:nvGrpSpPr>
        <p:grpSpPr>
          <a:xfrm>
            <a:off x="4672289" y="3618710"/>
            <a:ext cx="6375892" cy="739820"/>
            <a:chOff x="4241260" y="1125882"/>
            <a:chExt cx="6375892" cy="73982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35A0C79-0FEA-ACDA-58A6-F7F049D0BEC8}"/>
                </a:ext>
              </a:extLst>
            </p:cNvPr>
            <p:cNvSpPr txBox="1"/>
            <p:nvPr/>
          </p:nvSpPr>
          <p:spPr>
            <a:xfrm>
              <a:off x="7515918" y="1125882"/>
              <a:ext cx="31012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Delete all the files in demo2</a:t>
              </a:r>
              <a:endParaRPr lang="zh-CN" altLang="en-US" sz="2000" dirty="0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1D0F86F-38BF-1C7E-1E58-DEA9D6D7E05D}"/>
                </a:ext>
              </a:extLst>
            </p:cNvPr>
            <p:cNvGrpSpPr/>
            <p:nvPr/>
          </p:nvGrpSpPr>
          <p:grpSpPr>
            <a:xfrm>
              <a:off x="4241260" y="1325937"/>
              <a:ext cx="3274658" cy="539765"/>
              <a:chOff x="4241260" y="3514670"/>
              <a:chExt cx="3274658" cy="539765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17352BD-CF4F-E11A-777D-16CD1B9059DE}"/>
                  </a:ext>
                </a:extLst>
              </p:cNvPr>
              <p:cNvSpPr/>
              <p:nvPr/>
            </p:nvSpPr>
            <p:spPr>
              <a:xfrm>
                <a:off x="4241260" y="3858200"/>
                <a:ext cx="1484250" cy="19623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D29B84EC-E34E-2966-7285-AB80CB770D3E}"/>
                  </a:ext>
                </a:extLst>
              </p:cNvPr>
              <p:cNvCxnSpPr>
                <a:cxnSpLocks/>
                <a:stCxn id="24" idx="1"/>
                <a:endCxn id="26" idx="3"/>
              </p:cNvCxnSpPr>
              <p:nvPr/>
            </p:nvCxnSpPr>
            <p:spPr>
              <a:xfrm flipH="1">
                <a:off x="5725510" y="3514670"/>
                <a:ext cx="1790408" cy="44164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100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D6B0B-9F92-DFC5-E24E-2A3F61D8A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47" y="1097852"/>
            <a:ext cx="11053879" cy="6555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The </a:t>
            </a:r>
            <a:r>
              <a:rPr lang="en-US" altLang="zh-CN" sz="2400" b="1" i="0" u="none" strike="noStrike" dirty="0">
                <a:effectLst/>
              </a:rPr>
              <a:t>cp</a:t>
            </a:r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 command is used to copy a file or directory.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A08D70F-A9F5-0EF8-C021-908792E7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886" y="264221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cp command and mv command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8E833E-05D9-CD49-F535-0A36F89EF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59" y="1753386"/>
            <a:ext cx="9586772" cy="107681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728FED7-B6E3-84C2-B274-73E050413EBF}"/>
              </a:ext>
            </a:extLst>
          </p:cNvPr>
          <p:cNvGrpSpPr/>
          <p:nvPr/>
        </p:nvGrpSpPr>
        <p:grpSpPr>
          <a:xfrm>
            <a:off x="5170333" y="2059442"/>
            <a:ext cx="4708495" cy="400110"/>
            <a:chOff x="4241259" y="1547817"/>
            <a:chExt cx="4708495" cy="40011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7522B0F-6485-C7D3-018B-A130F4D2721A}"/>
                </a:ext>
              </a:extLst>
            </p:cNvPr>
            <p:cNvSpPr txBox="1"/>
            <p:nvPr/>
          </p:nvSpPr>
          <p:spPr>
            <a:xfrm>
              <a:off x="6422844" y="1547817"/>
              <a:ext cx="2526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Copy a file into demo2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D4A4D97-BF1B-AB3F-2FDA-98DB439A44E7}"/>
                </a:ext>
              </a:extLst>
            </p:cNvPr>
            <p:cNvGrpSpPr/>
            <p:nvPr/>
          </p:nvGrpSpPr>
          <p:grpSpPr>
            <a:xfrm>
              <a:off x="4241259" y="1669467"/>
              <a:ext cx="2219293" cy="227828"/>
              <a:chOff x="4241259" y="3858200"/>
              <a:chExt cx="2219293" cy="227828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1771E14-BB79-BE99-4D74-F8D9B3E8AF10}"/>
                  </a:ext>
                </a:extLst>
              </p:cNvPr>
              <p:cNvSpPr/>
              <p:nvPr/>
            </p:nvSpPr>
            <p:spPr>
              <a:xfrm>
                <a:off x="4241259" y="3858200"/>
                <a:ext cx="1899769" cy="22782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0572598D-EF77-CF0E-73FC-E3424BE57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1007" y="3952817"/>
                <a:ext cx="419545" cy="10486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C57C35E-5D3F-0E5A-7FCC-9E1875AB5ADD}"/>
              </a:ext>
            </a:extLst>
          </p:cNvPr>
          <p:cNvSpPr txBox="1"/>
          <p:nvPr/>
        </p:nvSpPr>
        <p:spPr>
          <a:xfrm>
            <a:off x="819345" y="3086730"/>
            <a:ext cx="107847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The </a:t>
            </a:r>
            <a:r>
              <a:rPr lang="en-US" altLang="zh-CN" sz="2400" b="1" i="0" u="none" strike="noStrike" dirty="0">
                <a:effectLst/>
              </a:rPr>
              <a:t>mv</a:t>
            </a:r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 command is used to move a file or a directory form one location to another location.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D08A365-FF5C-289E-5EBD-206189B48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47" y="3933875"/>
            <a:ext cx="8918081" cy="1204826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30F6CA91-D71C-83F3-1EE0-28B91FC7E037}"/>
              </a:ext>
            </a:extLst>
          </p:cNvPr>
          <p:cNvGrpSpPr/>
          <p:nvPr/>
        </p:nvGrpSpPr>
        <p:grpSpPr>
          <a:xfrm>
            <a:off x="5690380" y="3565466"/>
            <a:ext cx="5658726" cy="570063"/>
            <a:chOff x="4241259" y="1298886"/>
            <a:chExt cx="5658726" cy="57006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FE6B71-BF1B-3F7E-A351-4285A5811AB1}"/>
                </a:ext>
              </a:extLst>
            </p:cNvPr>
            <p:cNvSpPr txBox="1"/>
            <p:nvPr/>
          </p:nvSpPr>
          <p:spPr>
            <a:xfrm>
              <a:off x="7255222" y="1298886"/>
              <a:ext cx="26447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Move a file into demo2</a:t>
              </a:r>
              <a:endParaRPr lang="zh-CN" altLang="en-US" sz="200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06A1DAC-40E3-3ED3-5903-1723BF45A00C}"/>
                </a:ext>
              </a:extLst>
            </p:cNvPr>
            <p:cNvGrpSpPr/>
            <p:nvPr/>
          </p:nvGrpSpPr>
          <p:grpSpPr>
            <a:xfrm>
              <a:off x="4241259" y="1530146"/>
              <a:ext cx="3060677" cy="338803"/>
              <a:chOff x="4241259" y="3718879"/>
              <a:chExt cx="3060677" cy="33880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404EFC2-D504-FC6D-3F37-E50E3814E4AD}"/>
                  </a:ext>
                </a:extLst>
              </p:cNvPr>
              <p:cNvSpPr/>
              <p:nvPr/>
            </p:nvSpPr>
            <p:spPr>
              <a:xfrm>
                <a:off x="4241259" y="3858200"/>
                <a:ext cx="2897439" cy="1994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04F68E12-894B-7962-9FB0-0240608BE4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2391" y="3718879"/>
                <a:ext cx="419545" cy="10486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椭圆 23">
            <a:extLst>
              <a:ext uri="{FF2B5EF4-FFF2-40B4-BE49-F238E27FC236}">
                <a16:creationId xmlns:a16="http://schemas.microsoft.com/office/drawing/2014/main" id="{4983E4F8-60FA-4E24-F349-9A93DDFBE964}"/>
              </a:ext>
            </a:extLst>
          </p:cNvPr>
          <p:cNvSpPr/>
          <p:nvPr/>
        </p:nvSpPr>
        <p:spPr>
          <a:xfrm>
            <a:off x="904185" y="4383460"/>
            <a:ext cx="1650478" cy="3016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ECFF501-0B68-6657-9780-DA139172BE16}"/>
              </a:ext>
            </a:extLst>
          </p:cNvPr>
          <p:cNvGrpSpPr/>
          <p:nvPr/>
        </p:nvGrpSpPr>
        <p:grpSpPr>
          <a:xfrm>
            <a:off x="978551" y="4899149"/>
            <a:ext cx="10650875" cy="714517"/>
            <a:chOff x="4241259" y="1669466"/>
            <a:chExt cx="10650875" cy="71451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66C26E-17FF-E2B4-F9F1-F360383C56BA}"/>
                </a:ext>
              </a:extLst>
            </p:cNvPr>
            <p:cNvSpPr txBox="1"/>
            <p:nvPr/>
          </p:nvSpPr>
          <p:spPr>
            <a:xfrm>
              <a:off x="5421446" y="1983873"/>
              <a:ext cx="94706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The CMakeLists.txt is not in the examples directory because it is moved into demo2.</a:t>
              </a:r>
              <a:endParaRPr lang="zh-CN" altLang="en-US" sz="2000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6C8592E-409D-B4B5-7569-E050CEE6F453}"/>
                </a:ext>
              </a:extLst>
            </p:cNvPr>
            <p:cNvGrpSpPr/>
            <p:nvPr/>
          </p:nvGrpSpPr>
          <p:grpSpPr>
            <a:xfrm>
              <a:off x="4241259" y="1669466"/>
              <a:ext cx="9098703" cy="436724"/>
              <a:chOff x="4241259" y="3858199"/>
              <a:chExt cx="9098703" cy="4367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1A4E3A7-91FA-763C-70F3-3FF82B3C47BC}"/>
                  </a:ext>
                </a:extLst>
              </p:cNvPr>
              <p:cNvSpPr/>
              <p:nvPr/>
            </p:nvSpPr>
            <p:spPr>
              <a:xfrm>
                <a:off x="4241259" y="3858199"/>
                <a:ext cx="9098703" cy="30165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5DEF3912-3A6A-46F2-43C8-3FE260036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11585" y="4024789"/>
                <a:ext cx="465869" cy="27013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5ADEFA2B-6CFF-ADBD-AA45-810B19CD8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766" y="5956856"/>
            <a:ext cx="8900957" cy="667025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C7AF1E7A-27F8-67E2-E996-E05F575C6A75}"/>
              </a:ext>
            </a:extLst>
          </p:cNvPr>
          <p:cNvGrpSpPr/>
          <p:nvPr/>
        </p:nvGrpSpPr>
        <p:grpSpPr>
          <a:xfrm>
            <a:off x="5842780" y="5538129"/>
            <a:ext cx="5252568" cy="616309"/>
            <a:chOff x="4241259" y="1252640"/>
            <a:chExt cx="5252568" cy="616309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D6DE25C-F2CF-75DC-B7DB-9A354BCA6B82}"/>
                </a:ext>
              </a:extLst>
            </p:cNvPr>
            <p:cNvSpPr txBox="1"/>
            <p:nvPr/>
          </p:nvSpPr>
          <p:spPr>
            <a:xfrm>
              <a:off x="4886165" y="1252640"/>
              <a:ext cx="4607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Use mv command to rename a file</a:t>
              </a:r>
              <a:endParaRPr lang="zh-CN" altLang="en-US" sz="2000" dirty="0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A9F446C2-775B-88F4-52F3-5F86DB407FFC}"/>
                </a:ext>
              </a:extLst>
            </p:cNvPr>
            <p:cNvGrpSpPr/>
            <p:nvPr/>
          </p:nvGrpSpPr>
          <p:grpSpPr>
            <a:xfrm>
              <a:off x="4241259" y="1536300"/>
              <a:ext cx="2897439" cy="332649"/>
              <a:chOff x="4241259" y="3725033"/>
              <a:chExt cx="2897439" cy="33264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E675062-B683-1EF9-A575-1B678065D177}"/>
                  </a:ext>
                </a:extLst>
              </p:cNvPr>
              <p:cNvSpPr/>
              <p:nvPr/>
            </p:nvSpPr>
            <p:spPr>
              <a:xfrm>
                <a:off x="4241259" y="3858200"/>
                <a:ext cx="2897439" cy="1994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54D9F864-E53A-29E9-DBC9-EF8602B43E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6620" y="3725033"/>
                <a:ext cx="323232" cy="9973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5881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196125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cat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890096" y="1029756"/>
            <a:ext cx="11001983" cy="1227792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Concatenate, or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is one of the most frequently used Linux commands. It lists, combines, and writes file content to the standard output. To run the cat command, type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 followed by the file name and its extension. 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E569E17-BFB4-0A8C-9D8E-197D16CDEAE2}"/>
              </a:ext>
            </a:extLst>
          </p:cNvPr>
          <p:cNvSpPr txBox="1"/>
          <p:nvPr/>
        </p:nvSpPr>
        <p:spPr>
          <a:xfrm>
            <a:off x="946825" y="4405750"/>
            <a:ext cx="10356715" cy="1966456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Here are other ways to use the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cat command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cat &gt; filename.txt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creates a new file.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cat filename1.txt filename2.txt &gt; filename3.txt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merges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filename1.txt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 and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filename2.txt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 and stores the output in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filename3.txt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tac filename.txt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displays content in reverse order.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1FBAA9-EBFA-71F4-6070-50C9D3BB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62" y="2360099"/>
            <a:ext cx="5381625" cy="19431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1A9F8A8-CD3F-AC65-ED14-D0B2F2ABD086}"/>
              </a:ext>
            </a:extLst>
          </p:cNvPr>
          <p:cNvSpPr/>
          <p:nvPr/>
        </p:nvSpPr>
        <p:spPr>
          <a:xfrm>
            <a:off x="4581727" y="2321228"/>
            <a:ext cx="1809360" cy="266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82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D6B0B-9F92-DFC5-E24E-2A3F61D8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cat/tail/head</a:t>
            </a:r>
          </a:p>
          <a:p>
            <a:r>
              <a:rPr kumimoji="1" lang="en-US" altLang="zh-CN" dirty="0"/>
              <a:t>less/more</a:t>
            </a:r>
          </a:p>
          <a:p>
            <a:r>
              <a:rPr kumimoji="1" lang="en-US" altLang="zh-CN" dirty="0"/>
              <a:t>nano/vim</a:t>
            </a:r>
          </a:p>
          <a:p>
            <a:r>
              <a:rPr kumimoji="1" lang="en-US" altLang="zh-CN" dirty="0"/>
              <a:t>file</a:t>
            </a:r>
          </a:p>
          <a:p>
            <a:r>
              <a:rPr kumimoji="1" lang="en-US" altLang="zh-CN" dirty="0"/>
              <a:t>where</a:t>
            </a:r>
          </a:p>
          <a:p>
            <a:r>
              <a:rPr kumimoji="1" lang="en-US" altLang="zh-CN"/>
              <a:t>echo</a:t>
            </a:r>
            <a:endParaRPr kumimoji="1"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A08D70F-A9F5-0EF8-C021-908792E7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Some other commands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41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704" y="196125"/>
            <a:ext cx="4985410" cy="8336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Shortcut keys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817122" y="1376299"/>
            <a:ext cx="11001983" cy="1227792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down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arrow keys can list the commands you typed.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Tab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key can complete the command. </a:t>
            </a:r>
            <a:r>
              <a:rPr lang="en-US" altLang="zh-CN" sz="2400" dirty="0">
                <a:solidFill>
                  <a:srgbClr val="36344D"/>
                </a:solidFill>
                <a:latin typeface="Calibri"/>
                <a:ea typeface="宋体" panose="02010600030101010101" pitchFamily="2" charset="-122"/>
              </a:rPr>
              <a:t>For a long command, you can type first few letters and press Tab key to complete the command or list alternate commands.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E215BF-9A1A-67D9-89D2-1577C9B2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19" y="2771929"/>
            <a:ext cx="5177392" cy="526307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73AA0B6E-3302-C991-2F1B-3FBB78E34D0A}"/>
              </a:ext>
            </a:extLst>
          </p:cNvPr>
          <p:cNvGrpSpPr/>
          <p:nvPr/>
        </p:nvGrpSpPr>
        <p:grpSpPr>
          <a:xfrm>
            <a:off x="5573950" y="2571874"/>
            <a:ext cx="5831363" cy="1323439"/>
            <a:chOff x="4241260" y="1399760"/>
            <a:chExt cx="5831363" cy="132343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D772B63-8889-32C4-36DD-2E1E844DC4E6}"/>
                </a:ext>
              </a:extLst>
            </p:cNvPr>
            <p:cNvSpPr txBox="1"/>
            <p:nvPr/>
          </p:nvSpPr>
          <p:spPr>
            <a:xfrm>
              <a:off x="5123255" y="1399760"/>
              <a:ext cx="494936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Type the first few letters of a command,</a:t>
              </a:r>
            </a:p>
            <a:p>
              <a:r>
                <a:rPr lang="en-US" altLang="zh-CN" sz="2000" dirty="0"/>
                <a:t>and then press Tab key. If there is completion,</a:t>
              </a:r>
            </a:p>
            <a:p>
              <a:r>
                <a:rPr lang="en-US" altLang="zh-CN" sz="2000" dirty="0"/>
                <a:t>press Tab key again, it will list the alternate</a:t>
              </a:r>
            </a:p>
            <a:p>
              <a:r>
                <a:rPr lang="en-US" altLang="zh-CN" sz="2000" dirty="0"/>
                <a:t>commands.</a:t>
              </a:r>
              <a:endParaRPr lang="zh-CN" altLang="en-US" sz="2000" dirty="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C722141-BFF7-A457-59DA-71A755D0F1A7}"/>
                </a:ext>
              </a:extLst>
            </p:cNvPr>
            <p:cNvGrpSpPr/>
            <p:nvPr/>
          </p:nvGrpSpPr>
          <p:grpSpPr>
            <a:xfrm>
              <a:off x="4241260" y="1640283"/>
              <a:ext cx="1037616" cy="242087"/>
              <a:chOff x="4241260" y="3829016"/>
              <a:chExt cx="1037616" cy="242087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5B4FC26-42ED-1E4E-F106-1CAF827B1640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624861" cy="24208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F65045D6-A1D0-5328-56C8-1A697AA209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63310" y="386383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A140D2A7-0611-F895-C581-0A4E446E94F0}"/>
              </a:ext>
            </a:extLst>
          </p:cNvPr>
          <p:cNvSpPr txBox="1"/>
          <p:nvPr/>
        </p:nvSpPr>
        <p:spPr>
          <a:xfrm>
            <a:off x="706472" y="4259891"/>
            <a:ext cx="97349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clear</a:t>
            </a:r>
            <a:r>
              <a:rPr lang="en-US" altLang="zh-CN" sz="2400" dirty="0"/>
              <a:t> is a standard Unix computer operating system command that is used to clear the terminal screen.</a:t>
            </a:r>
            <a:endParaRPr lang="zh-CN" altLang="en-US" sz="2400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CE4D0D9-0AC4-BED7-30B9-53CF515D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78" y="5339516"/>
            <a:ext cx="5213450" cy="28437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D0888D26-EE37-9AD3-DF3D-7484012C0347}"/>
              </a:ext>
            </a:extLst>
          </p:cNvPr>
          <p:cNvSpPr/>
          <p:nvPr/>
        </p:nvSpPr>
        <p:spPr>
          <a:xfrm>
            <a:off x="5278876" y="5338348"/>
            <a:ext cx="771152" cy="2843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42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gcc</a:t>
            </a:r>
            <a:r>
              <a:rPr lang="en-US" altLang="zh-CN" dirty="0">
                <a:sym typeface="+mn-ea"/>
              </a:rPr>
              <a:t> &amp; g++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256065" y="1155977"/>
            <a:ext cx="10028938" cy="796905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b="1" dirty="0">
                <a:solidFill>
                  <a:srgbClr val="00B0F0"/>
                </a:solidFill>
                <a:ea typeface="宋体" panose="02010600030101010101" pitchFamily="2" charset="-122"/>
              </a:rPr>
              <a:t>g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cc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g++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are GNU C or C++ compilers respectively, which issued for preprocessing, </a:t>
            </a:r>
          </a:p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compilation, assembly and linking of source code to generate an executable file. 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9785D0-E3F8-F960-1AD1-335B62EB3D4E}"/>
              </a:ext>
            </a:extLst>
          </p:cNvPr>
          <p:cNvSpPr txBox="1"/>
          <p:nvPr/>
        </p:nvSpPr>
        <p:spPr>
          <a:xfrm>
            <a:off x="342900" y="1955359"/>
            <a:ext cx="11394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Type command </a:t>
            </a:r>
            <a:r>
              <a:rPr lang="en-US" altLang="zh-CN" sz="2200" b="1" dirty="0" err="1"/>
              <a:t>gcc</a:t>
            </a:r>
            <a:r>
              <a:rPr lang="en-US" altLang="zh-CN" sz="2200" dirty="0"/>
              <a:t> or </a:t>
            </a:r>
            <a:r>
              <a:rPr lang="en-US" altLang="zh-CN" sz="2200" b="1" dirty="0"/>
              <a:t>g++ --help</a:t>
            </a:r>
            <a:r>
              <a:rPr lang="en-US" altLang="zh-CN" sz="2200" dirty="0"/>
              <a:t>, you can get the common options of the </a:t>
            </a:r>
            <a:r>
              <a:rPr lang="en-US" altLang="zh-CN" sz="2200" dirty="0" err="1"/>
              <a:t>gcc</a:t>
            </a:r>
            <a:r>
              <a:rPr lang="en-US" altLang="zh-CN" sz="2200" dirty="0"/>
              <a:t> or g++.</a:t>
            </a:r>
            <a:r>
              <a:rPr lang="zh-CN" altLang="en-US" sz="2200" dirty="0"/>
              <a:t>  </a:t>
            </a:r>
            <a:r>
              <a:rPr lang="en-US" altLang="zh-CN" sz="2200" b="1" i="0" dirty="0">
                <a:effectLst/>
              </a:rPr>
              <a:t>g++</a:t>
            </a:r>
            <a:r>
              <a:rPr lang="en-US" altLang="zh-CN" sz="2200" b="0" i="0" dirty="0">
                <a:effectLst/>
              </a:rPr>
              <a:t> accepts </a:t>
            </a:r>
          </a:p>
          <a:p>
            <a:r>
              <a:rPr lang="en-US" altLang="zh-CN" sz="2200" b="0" i="0" dirty="0">
                <a:effectLst/>
              </a:rPr>
              <a:t>mostly the same options as </a:t>
            </a:r>
            <a:r>
              <a:rPr lang="en-US" altLang="zh-CN" sz="2200" b="1" i="0" dirty="0" err="1">
                <a:effectLst/>
              </a:rPr>
              <a:t>gcc</a:t>
            </a:r>
            <a:r>
              <a:rPr lang="en-US" altLang="zh-CN" sz="2200" b="0" i="0" dirty="0">
                <a:effectLst/>
              </a:rPr>
              <a:t>.</a:t>
            </a:r>
            <a:endParaRPr lang="zh-CN" altLang="en-US" sz="22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5D75C6B-8D0B-4228-6E6E-8EDEF8BCE7B0}"/>
              </a:ext>
            </a:extLst>
          </p:cNvPr>
          <p:cNvGrpSpPr/>
          <p:nvPr/>
        </p:nvGrpSpPr>
        <p:grpSpPr>
          <a:xfrm>
            <a:off x="900112" y="2762250"/>
            <a:ext cx="7096125" cy="3562350"/>
            <a:chOff x="900112" y="2762250"/>
            <a:chExt cx="7096125" cy="356235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C9C4D8A-6D4A-A96A-2E1B-259C0D378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112" y="2762250"/>
              <a:ext cx="7096125" cy="154305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5E11759-55EB-87C3-F7B2-448CDCD55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637" y="4305300"/>
              <a:ext cx="7086600" cy="2019300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3D9822B0-9745-691D-AAEE-71118C9067C7}"/>
              </a:ext>
            </a:extLst>
          </p:cNvPr>
          <p:cNvSpPr/>
          <p:nvPr/>
        </p:nvSpPr>
        <p:spPr>
          <a:xfrm>
            <a:off x="981075" y="4076700"/>
            <a:ext cx="809625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F9C6739-DCB0-223D-CDFB-9E119DE9E40E}"/>
              </a:ext>
            </a:extLst>
          </p:cNvPr>
          <p:cNvSpPr/>
          <p:nvPr/>
        </p:nvSpPr>
        <p:spPr>
          <a:xfrm>
            <a:off x="981075" y="4314826"/>
            <a:ext cx="1219200" cy="2190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68AD9EF-413A-4F4B-23FC-FD7F62753295}"/>
              </a:ext>
            </a:extLst>
          </p:cNvPr>
          <p:cNvSpPr/>
          <p:nvPr/>
        </p:nvSpPr>
        <p:spPr>
          <a:xfrm>
            <a:off x="942975" y="5505450"/>
            <a:ext cx="828675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15F4EC-CAC7-3471-55F5-66B2494E0B0D}"/>
              </a:ext>
            </a:extLst>
          </p:cNvPr>
          <p:cNvSpPr/>
          <p:nvPr/>
        </p:nvSpPr>
        <p:spPr>
          <a:xfrm>
            <a:off x="2933092" y="2711578"/>
            <a:ext cx="977427" cy="2359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8713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  <p:bldP spid="19" grpId="0" animBg="1"/>
      <p:bldP spid="20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gcc</a:t>
            </a:r>
            <a:r>
              <a:rPr lang="en-US" altLang="zh-CN" dirty="0">
                <a:sym typeface="+mn-ea"/>
              </a:rPr>
              <a:t> &amp; g++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9785D0-E3F8-F960-1AD1-335B62EB3D4E}"/>
              </a:ext>
            </a:extLst>
          </p:cNvPr>
          <p:cNvSpPr txBox="1"/>
          <p:nvPr/>
        </p:nvSpPr>
        <p:spPr>
          <a:xfrm>
            <a:off x="431994" y="1143050"/>
            <a:ext cx="11449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</a:rPr>
              <a:t>-c   </a:t>
            </a:r>
            <a:r>
              <a:rPr lang="en-US" altLang="zh-CN" sz="2000" dirty="0"/>
              <a:t>Compile or assemble the source files, but do not link. </a:t>
            </a:r>
            <a:r>
              <a:rPr lang="en-US" altLang="zh-CN" sz="2000" b="0" i="0" dirty="0">
                <a:effectLst/>
              </a:rPr>
              <a:t>The ultimate output is in the form of an object file </a:t>
            </a:r>
          </a:p>
          <a:p>
            <a:r>
              <a:rPr lang="en-US" altLang="zh-CN" sz="2000" dirty="0"/>
              <a:t>      </a:t>
            </a:r>
            <a:r>
              <a:rPr lang="en-US" altLang="zh-CN" sz="2000" b="0" i="0" dirty="0">
                <a:effectLst/>
              </a:rPr>
              <a:t>for each source file. </a:t>
            </a:r>
            <a:r>
              <a:rPr lang="en-US" altLang="zh-CN" sz="2000" dirty="0"/>
              <a:t>T</a:t>
            </a:r>
            <a:r>
              <a:rPr lang="en-US" altLang="zh-CN" sz="2000" b="0" i="0" dirty="0">
                <a:effectLst/>
              </a:rPr>
              <a:t>he object file name for a source file is made by replacing the suffix </a:t>
            </a:r>
            <a:r>
              <a:rPr lang="en-US" altLang="zh-CN" sz="2000" b="1" i="0" dirty="0">
                <a:effectLst/>
              </a:rPr>
              <a:t>.c</a:t>
            </a:r>
            <a:r>
              <a:rPr lang="en-US" altLang="zh-CN" sz="2000" b="0" i="0" dirty="0">
                <a:effectLst/>
              </a:rPr>
              <a:t> with </a:t>
            </a:r>
            <a:r>
              <a:rPr lang="en-US" altLang="zh-CN" sz="2000" b="1" i="0" dirty="0">
                <a:effectLst/>
              </a:rPr>
              <a:t>.o</a:t>
            </a:r>
            <a:r>
              <a:rPr lang="en-US" altLang="zh-CN" sz="2000" b="0" i="0" dirty="0">
                <a:effectLst/>
              </a:rPr>
              <a:t>.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31AD3C-534A-7CE1-07BA-E9FE90D6F78B}"/>
              </a:ext>
            </a:extLst>
          </p:cNvPr>
          <p:cNvSpPr txBox="1"/>
          <p:nvPr/>
        </p:nvSpPr>
        <p:spPr>
          <a:xfrm>
            <a:off x="409199" y="1882634"/>
            <a:ext cx="10870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</a:rPr>
              <a:t>-o </a:t>
            </a:r>
            <a:r>
              <a:rPr lang="en-US" altLang="zh-CN" sz="2000" b="1" i="1" dirty="0">
                <a:solidFill>
                  <a:srgbClr val="00B0F0"/>
                </a:solidFill>
              </a:rPr>
              <a:t>&lt;file&gt;   </a:t>
            </a:r>
            <a:r>
              <a:rPr lang="en-US" altLang="zh-CN" sz="2000" b="0" i="0" dirty="0">
                <a:effectLst/>
              </a:rPr>
              <a:t>Place output in file </a:t>
            </a:r>
            <a:r>
              <a:rPr lang="en-US" altLang="zh-CN" sz="2000" b="0" i="1" dirty="0" err="1">
                <a:effectLst/>
              </a:rPr>
              <a:t>file</a:t>
            </a:r>
            <a:r>
              <a:rPr lang="en-US" altLang="zh-CN" sz="2000" b="0" i="0" dirty="0">
                <a:effectLst/>
              </a:rPr>
              <a:t>. This applies regardless to whatever sort of output is being produced, </a:t>
            </a:r>
          </a:p>
          <a:p>
            <a:r>
              <a:rPr lang="en-US" altLang="zh-CN" sz="2000" dirty="0"/>
              <a:t>                  </a:t>
            </a:r>
            <a:r>
              <a:rPr lang="en-US" altLang="zh-CN" sz="2000" b="0" i="0" dirty="0">
                <a:effectLst/>
              </a:rPr>
              <a:t>whether it be an executable file, an object file, an assembler file or preprocessed C code.</a:t>
            </a:r>
          </a:p>
          <a:p>
            <a:r>
              <a:rPr lang="en-US" altLang="zh-CN" sz="2000" dirty="0"/>
              <a:t>                   </a:t>
            </a:r>
            <a:r>
              <a:rPr lang="en-US" altLang="zh-CN" sz="2000" b="0" i="0" dirty="0">
                <a:effectLst/>
              </a:rPr>
              <a:t>If </a:t>
            </a:r>
            <a:r>
              <a:rPr lang="en-US" altLang="zh-CN" sz="2000" b="1" i="0" dirty="0">
                <a:effectLst/>
              </a:rPr>
              <a:t>-o</a:t>
            </a:r>
            <a:r>
              <a:rPr lang="en-US" altLang="zh-CN" sz="2000" b="0" i="0" dirty="0">
                <a:effectLst/>
              </a:rPr>
              <a:t> is not specified, the default is to put an executable file in </a:t>
            </a:r>
            <a:r>
              <a:rPr lang="en-US" altLang="zh-CN" sz="2000" b="0" i="1" dirty="0" err="1">
                <a:effectLst/>
              </a:rPr>
              <a:t>a.out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FFCC8D-9A2B-C5D7-1115-4D9875E1A5F2}"/>
              </a:ext>
            </a:extLst>
          </p:cNvPr>
          <p:cNvSpPr txBox="1"/>
          <p:nvPr/>
        </p:nvSpPr>
        <p:spPr>
          <a:xfrm>
            <a:off x="892639" y="2940681"/>
            <a:ext cx="8937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 err="1">
                <a:solidFill>
                  <a:srgbClr val="00B0F0"/>
                </a:solidFill>
                <a:effectLst/>
              </a:rPr>
              <a:t>gcc</a:t>
            </a:r>
            <a:r>
              <a:rPr lang="en-US" altLang="zh-CN" b="1" i="1" dirty="0">
                <a:solidFill>
                  <a:srgbClr val="00B0F0"/>
                </a:solidFill>
                <a:effectLst/>
              </a:rPr>
              <a:t> </a:t>
            </a:r>
            <a:r>
              <a:rPr lang="en-US" altLang="zh-CN" b="1" i="1" dirty="0" err="1">
                <a:solidFill>
                  <a:srgbClr val="00B0F0"/>
                </a:solidFill>
                <a:effectLst/>
              </a:rPr>
              <a:t>source_file.c</a:t>
            </a:r>
            <a:r>
              <a:rPr lang="en-US" altLang="zh-CN" b="1" i="1" dirty="0">
                <a:solidFill>
                  <a:srgbClr val="00B0F0"/>
                </a:solidFill>
                <a:effectLst/>
              </a:rPr>
              <a:t> -o </a:t>
            </a:r>
            <a:r>
              <a:rPr lang="en-US" altLang="zh-CN" b="1" i="1" dirty="0" err="1">
                <a:solidFill>
                  <a:srgbClr val="00B0F0"/>
                </a:solidFill>
                <a:effectLst/>
              </a:rPr>
              <a:t>program_name</a:t>
            </a:r>
            <a:r>
              <a:rPr lang="en-US" altLang="zh-CN" b="1" i="1" dirty="0">
                <a:solidFill>
                  <a:srgbClr val="00B0F0"/>
                </a:solidFill>
                <a:effectLst/>
              </a:rPr>
              <a:t>      </a:t>
            </a:r>
            <a:r>
              <a:rPr lang="en-US" altLang="zh-CN" b="1" i="1" dirty="0">
                <a:effectLst/>
              </a:rPr>
              <a:t>or     </a:t>
            </a:r>
            <a:r>
              <a:rPr lang="en-US" altLang="zh-CN" b="1" i="1" dirty="0" err="1">
                <a:solidFill>
                  <a:srgbClr val="00B0F0"/>
                </a:solidFill>
                <a:effectLst/>
              </a:rPr>
              <a:t>gcc</a:t>
            </a:r>
            <a:r>
              <a:rPr lang="en-US" altLang="zh-CN" b="1" i="1" dirty="0">
                <a:solidFill>
                  <a:srgbClr val="00B0F0"/>
                </a:solidFill>
                <a:effectLst/>
              </a:rPr>
              <a:t> </a:t>
            </a:r>
            <a:r>
              <a:rPr lang="en-US" altLang="zh-CN" b="1" i="1" dirty="0" err="1">
                <a:solidFill>
                  <a:srgbClr val="00B0F0"/>
                </a:solidFill>
                <a:effectLst/>
              </a:rPr>
              <a:t>source_file.o</a:t>
            </a:r>
            <a:r>
              <a:rPr lang="en-US" altLang="zh-CN" b="1" i="1" dirty="0">
                <a:solidFill>
                  <a:srgbClr val="00B0F0"/>
                </a:solidFill>
                <a:effectLst/>
              </a:rPr>
              <a:t> -o </a:t>
            </a:r>
            <a:r>
              <a:rPr lang="en-US" altLang="zh-CN" b="1" i="1" dirty="0" err="1">
                <a:solidFill>
                  <a:srgbClr val="00B0F0"/>
                </a:solidFill>
                <a:effectLst/>
              </a:rPr>
              <a:t>program_name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CE3AEA-4794-BB0E-42D2-A5DD8BE4FFAD}"/>
              </a:ext>
            </a:extLst>
          </p:cNvPr>
          <p:cNvSpPr txBox="1"/>
          <p:nvPr/>
        </p:nvSpPr>
        <p:spPr>
          <a:xfrm>
            <a:off x="393894" y="4072448"/>
            <a:ext cx="320473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  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("Hello World!\n");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53C36B-5F85-6A98-6C36-959D7B057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863" y="3507365"/>
            <a:ext cx="5995662" cy="12298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CA8902-41FD-2B74-E789-13BDDF10A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863" y="5224052"/>
            <a:ext cx="5995662" cy="1040164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E97A3275-A6FD-8559-2B48-7A286D573411}"/>
              </a:ext>
            </a:extLst>
          </p:cNvPr>
          <p:cNvGrpSpPr/>
          <p:nvPr/>
        </p:nvGrpSpPr>
        <p:grpSpPr>
          <a:xfrm>
            <a:off x="8742918" y="3125347"/>
            <a:ext cx="2497513" cy="543439"/>
            <a:chOff x="4241260" y="1316487"/>
            <a:chExt cx="2497513" cy="54343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734F725-3E1A-593C-86D6-FA81611DC5EB}"/>
                </a:ext>
              </a:extLst>
            </p:cNvPr>
            <p:cNvSpPr txBox="1"/>
            <p:nvPr/>
          </p:nvSpPr>
          <p:spPr>
            <a:xfrm>
              <a:off x="5725867" y="1316487"/>
              <a:ext cx="10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compile</a:t>
              </a:r>
              <a:endParaRPr lang="zh-CN" altLang="en-US" sz="2000" dirty="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7EB62A0-4218-B9A9-6C46-732ED1C00F42}"/>
                </a:ext>
              </a:extLst>
            </p:cNvPr>
            <p:cNvGrpSpPr/>
            <p:nvPr/>
          </p:nvGrpSpPr>
          <p:grpSpPr>
            <a:xfrm>
              <a:off x="4241260" y="1577707"/>
              <a:ext cx="1600646" cy="282219"/>
              <a:chOff x="4241260" y="3766440"/>
              <a:chExt cx="1600646" cy="28221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C2D5323-6E64-1552-4CEA-EC8DB0FB0609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1085080" cy="21964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75DB20F-C2DF-DF26-5F24-7CDC009D2E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6340" y="376644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5813DB-81E9-6F27-66F3-9E52FC092452}"/>
              </a:ext>
            </a:extLst>
          </p:cNvPr>
          <p:cNvGrpSpPr/>
          <p:nvPr/>
        </p:nvGrpSpPr>
        <p:grpSpPr>
          <a:xfrm>
            <a:off x="8742917" y="3478009"/>
            <a:ext cx="2546021" cy="676552"/>
            <a:chOff x="4241259" y="1183374"/>
            <a:chExt cx="2546021" cy="67655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D95DE42-3466-A826-E0A3-FDE68EAB4099}"/>
                </a:ext>
              </a:extLst>
            </p:cNvPr>
            <p:cNvSpPr txBox="1"/>
            <p:nvPr/>
          </p:nvSpPr>
          <p:spPr>
            <a:xfrm>
              <a:off x="6232320" y="1183374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link</a:t>
              </a:r>
              <a:endParaRPr lang="zh-CN" altLang="en-US" sz="2000" dirty="0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B94CEA0-B038-BBF2-A74D-785F01575854}"/>
                </a:ext>
              </a:extLst>
            </p:cNvPr>
            <p:cNvGrpSpPr/>
            <p:nvPr/>
          </p:nvGrpSpPr>
          <p:grpSpPr>
            <a:xfrm>
              <a:off x="4241259" y="1492042"/>
              <a:ext cx="1995618" cy="367884"/>
              <a:chOff x="4241259" y="3680775"/>
              <a:chExt cx="1995618" cy="36788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1D2FE37-C7A7-4BA8-0132-2FF279CABE85}"/>
                  </a:ext>
                </a:extLst>
              </p:cNvPr>
              <p:cNvSpPr/>
              <p:nvPr/>
            </p:nvSpPr>
            <p:spPr>
              <a:xfrm>
                <a:off x="4241259" y="3829016"/>
                <a:ext cx="1484607" cy="21964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FFEAF4D9-2A1C-B433-9D67-11B63B93D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1311" y="3680775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E5689E0-7625-B445-4E5E-B9D61B4944DA}"/>
              </a:ext>
            </a:extLst>
          </p:cNvPr>
          <p:cNvGrpSpPr/>
          <p:nvPr/>
        </p:nvGrpSpPr>
        <p:grpSpPr>
          <a:xfrm>
            <a:off x="8742918" y="4057978"/>
            <a:ext cx="2106623" cy="553784"/>
            <a:chOff x="4241260" y="1306143"/>
            <a:chExt cx="2106623" cy="553784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4CE9B3B-0B4F-0D43-BA48-A7BF52B79B08}"/>
                </a:ext>
              </a:extLst>
            </p:cNvPr>
            <p:cNvSpPr txBox="1"/>
            <p:nvPr/>
          </p:nvSpPr>
          <p:spPr>
            <a:xfrm>
              <a:off x="5804144" y="1306143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run</a:t>
              </a:r>
              <a:endParaRPr lang="zh-CN" altLang="en-US" sz="2000" dirty="0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35CA313-97D4-59C3-305A-90AB25D6B040}"/>
                </a:ext>
              </a:extLst>
            </p:cNvPr>
            <p:cNvGrpSpPr/>
            <p:nvPr/>
          </p:nvGrpSpPr>
          <p:grpSpPr>
            <a:xfrm>
              <a:off x="4241260" y="1550967"/>
              <a:ext cx="1595916" cy="308960"/>
              <a:chOff x="4241260" y="3739700"/>
              <a:chExt cx="1595916" cy="308960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D391087-D6A3-7988-01EB-99A3ADC9968F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1191658" cy="21964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F261EDFA-36AB-095F-1ABD-465569315F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1610" y="373970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7EE78D2-359A-D965-4991-CFA7E4AA7FC2}"/>
              </a:ext>
            </a:extLst>
          </p:cNvPr>
          <p:cNvGrpSpPr/>
          <p:nvPr/>
        </p:nvGrpSpPr>
        <p:grpSpPr>
          <a:xfrm>
            <a:off x="8704817" y="4935334"/>
            <a:ext cx="3416868" cy="707886"/>
            <a:chOff x="4241259" y="1183374"/>
            <a:chExt cx="3416868" cy="707886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470C73E-E420-3259-B65A-0922E5FCE084}"/>
                </a:ext>
              </a:extLst>
            </p:cNvPr>
            <p:cNvSpPr txBox="1"/>
            <p:nvPr/>
          </p:nvSpPr>
          <p:spPr>
            <a:xfrm>
              <a:off x="6137070" y="1183374"/>
              <a:ext cx="15210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compile and </a:t>
              </a:r>
            </a:p>
            <a:p>
              <a:r>
                <a:rPr lang="en-US" altLang="zh-CN" sz="2000" dirty="0"/>
                <a:t>link</a:t>
              </a:r>
              <a:endParaRPr lang="zh-CN" altLang="en-US" sz="2000" dirty="0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9750CE9-CD62-E4E9-7507-342A73B5F069}"/>
                </a:ext>
              </a:extLst>
            </p:cNvPr>
            <p:cNvGrpSpPr/>
            <p:nvPr/>
          </p:nvGrpSpPr>
          <p:grpSpPr>
            <a:xfrm>
              <a:off x="4241259" y="1492042"/>
              <a:ext cx="1995618" cy="367884"/>
              <a:chOff x="4241259" y="3680775"/>
              <a:chExt cx="1995618" cy="36788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BB74A29-D04D-4E62-3838-1910914D28A7}"/>
                  </a:ext>
                </a:extLst>
              </p:cNvPr>
              <p:cNvSpPr/>
              <p:nvPr/>
            </p:nvSpPr>
            <p:spPr>
              <a:xfrm>
                <a:off x="4241259" y="3829016"/>
                <a:ext cx="1484607" cy="21964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86A8E2CD-D9AB-A276-CDF4-230F4FFC2F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1311" y="3680775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7B11090-6844-106D-5282-66D8934E5EDD}"/>
              </a:ext>
            </a:extLst>
          </p:cNvPr>
          <p:cNvGrpSpPr/>
          <p:nvPr/>
        </p:nvGrpSpPr>
        <p:grpSpPr>
          <a:xfrm>
            <a:off x="8723867" y="5594372"/>
            <a:ext cx="2167800" cy="503289"/>
            <a:chOff x="4241259" y="1356637"/>
            <a:chExt cx="2167800" cy="503289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001499C-C282-0E53-195C-248EF0BF9F14}"/>
                </a:ext>
              </a:extLst>
            </p:cNvPr>
            <p:cNvSpPr txBox="1"/>
            <p:nvPr/>
          </p:nvSpPr>
          <p:spPr>
            <a:xfrm>
              <a:off x="5865320" y="1356637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run</a:t>
              </a:r>
              <a:endParaRPr lang="zh-CN" altLang="en-US" sz="2000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53268F0-7824-071E-7024-E40ED604801B}"/>
                </a:ext>
              </a:extLst>
            </p:cNvPr>
            <p:cNvGrpSpPr/>
            <p:nvPr/>
          </p:nvGrpSpPr>
          <p:grpSpPr>
            <a:xfrm>
              <a:off x="4241259" y="1588683"/>
              <a:ext cx="1614967" cy="271243"/>
              <a:chOff x="4241259" y="3777416"/>
              <a:chExt cx="1614967" cy="271243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7D0AC1D-AAC3-5DC1-03B0-0EC36D5258C9}"/>
                  </a:ext>
                </a:extLst>
              </p:cNvPr>
              <p:cNvSpPr/>
              <p:nvPr/>
            </p:nvSpPr>
            <p:spPr>
              <a:xfrm>
                <a:off x="4241259" y="3829016"/>
                <a:ext cx="1105933" cy="21964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9754AA51-8B34-2E41-590A-B5AF3D13C3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40660" y="3777416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87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gcc</a:t>
            </a:r>
            <a:r>
              <a:rPr lang="en-US" altLang="zh-CN" dirty="0">
                <a:sym typeface="+mn-ea"/>
              </a:rPr>
              <a:t> &amp; g++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676AA9-F8A6-34B8-9C41-89F251BD8A57}"/>
              </a:ext>
            </a:extLst>
          </p:cNvPr>
          <p:cNvSpPr txBox="1"/>
          <p:nvPr/>
        </p:nvSpPr>
        <p:spPr>
          <a:xfrm>
            <a:off x="620154" y="1384517"/>
            <a:ext cx="112719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b="1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With one step to generate an executable target file: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b="1" i="1" kern="0" spc="15" dirty="0" err="1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en-US" altLang="zh-CN" sz="2000" b="1" i="1" kern="0" spc="15" dirty="0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kern="0" spc="15" dirty="0" err="1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file_name</a:t>
            </a:r>
            <a:r>
              <a:rPr lang="en-US" altLang="zh-CN" sz="2000" b="1" kern="0" spc="15" dirty="0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or  </a:t>
            </a:r>
            <a:r>
              <a:rPr lang="en-US" altLang="zh-CN" sz="2000" b="1" i="1" kern="0" spc="15" dirty="0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g++ </a:t>
            </a:r>
            <a:r>
              <a:rPr lang="en-US" altLang="zh-CN" sz="2000" b="1" i="1" kern="0" spc="15" dirty="0" err="1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file_name</a:t>
            </a:r>
            <a:endParaRPr lang="en-US" altLang="zh-CN" sz="2000" b="1" i="1" kern="0" spc="15" dirty="0">
              <a:solidFill>
                <a:srgbClr val="00B0F0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kern="0" spc="15" dirty="0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This 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command is used to compile and create an executable file </a:t>
            </a:r>
            <a:r>
              <a:rPr lang="en-US" altLang="zh-CN" sz="2000" i="1" kern="0" spc="15" dirty="0" err="1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a.out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 (default target name).</a:t>
            </a:r>
            <a:endParaRPr lang="zh-CN" altLang="zh-CN" sz="20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E1F2CA-2808-D30C-87E1-5A21CF75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1" y="2591596"/>
            <a:ext cx="6229350" cy="9800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BA2DD7-08C9-79CB-F76C-27F3030ED170}"/>
              </a:ext>
            </a:extLst>
          </p:cNvPr>
          <p:cNvSpPr txBox="1"/>
          <p:nvPr/>
        </p:nvSpPr>
        <p:spPr>
          <a:xfrm>
            <a:off x="620154" y="2923008"/>
            <a:ext cx="385701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"Hello World!!!" &lt;&lt; </a:t>
            </a:r>
            <a:r>
              <a:rPr lang="en-US" altLang="zh-CN" dirty="0" err="1"/>
              <a:t>endl</a:t>
            </a:r>
            <a:r>
              <a:rPr lang="en-US" altLang="zh-CN" dirty="0"/>
              <a:t>;   </a:t>
            </a:r>
          </a:p>
          <a:p>
            <a:endParaRPr lang="en-US" altLang="zh-CN" dirty="0"/>
          </a:p>
          <a:p>
            <a:r>
              <a:rPr lang="en-US" altLang="zh-CN" dirty="0"/>
              <a:t>    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F8C0149-48E0-440E-E542-151842463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259781"/>
            <a:ext cx="5974488" cy="101566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4B05668-CA80-B4FB-8D80-E22972EE64AD}"/>
              </a:ext>
            </a:extLst>
          </p:cNvPr>
          <p:cNvSpPr/>
          <p:nvPr/>
        </p:nvSpPr>
        <p:spPr>
          <a:xfrm>
            <a:off x="10114942" y="2597278"/>
            <a:ext cx="977427" cy="2359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0B30F6-97B7-E914-777D-B125CA2CE143}"/>
              </a:ext>
            </a:extLst>
          </p:cNvPr>
          <p:cNvSpPr/>
          <p:nvPr/>
        </p:nvSpPr>
        <p:spPr>
          <a:xfrm>
            <a:off x="9581542" y="4378453"/>
            <a:ext cx="1353158" cy="2359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184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gcc</a:t>
            </a:r>
            <a:r>
              <a:rPr lang="en-US" altLang="zh-CN" dirty="0">
                <a:sym typeface="+mn-ea"/>
              </a:rPr>
              <a:t> &amp; g++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676AA9-F8A6-34B8-9C41-89F251BD8A57}"/>
              </a:ext>
            </a:extLst>
          </p:cNvPr>
          <p:cNvSpPr txBox="1"/>
          <p:nvPr/>
        </p:nvSpPr>
        <p:spPr>
          <a:xfrm>
            <a:off x="782079" y="1097852"/>
            <a:ext cx="112719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b="1" kern="0" spc="15" dirty="0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ompile multiple files</a:t>
            </a:r>
            <a:endParaRPr lang="en-US" altLang="zh-CN" sz="2000" kern="0" spc="15" dirty="0">
              <a:solidFill>
                <a:srgbClr val="273239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You can compile the files one by one and then link them to an executable file.</a:t>
            </a:r>
          </a:p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Another choi</a:t>
            </a:r>
            <a:r>
              <a:rPr lang="en-US" altLang="zh-CN" sz="2000" kern="0" spc="15" dirty="0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ce is using one step to list all the .c(or .</a:t>
            </a:r>
            <a:r>
              <a:rPr lang="en-US" altLang="zh-CN" sz="2000" kern="0" spc="15" dirty="0" err="1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cpp</a:t>
            </a:r>
            <a:r>
              <a:rPr lang="en-US" altLang="zh-CN" sz="2000" kern="0" spc="15" dirty="0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files after </a:t>
            </a:r>
            <a:r>
              <a:rPr lang="en-US" altLang="zh-CN" sz="2000" kern="0" spc="15" dirty="0" err="1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en-US" altLang="zh-CN" sz="2000" kern="0" spc="15" dirty="0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(or g++) command a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nd create an executable file named </a:t>
            </a:r>
            <a:r>
              <a:rPr lang="en-US" altLang="zh-CN" sz="2000" kern="0" spc="15" dirty="0" err="1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a.out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20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DA6CEE8-C298-6895-DF2C-F33D3734284E}"/>
              </a:ext>
            </a:extLst>
          </p:cNvPr>
          <p:cNvGrpSpPr/>
          <p:nvPr/>
        </p:nvGrpSpPr>
        <p:grpSpPr>
          <a:xfrm>
            <a:off x="404757" y="2485436"/>
            <a:ext cx="6024618" cy="3754874"/>
            <a:chOff x="404757" y="2485436"/>
            <a:chExt cx="6024618" cy="375487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1AB3B48-8A7B-BF7C-7C47-FAAB4D0A4CE3}"/>
                </a:ext>
              </a:extLst>
            </p:cNvPr>
            <p:cNvSpPr txBox="1"/>
            <p:nvPr/>
          </p:nvSpPr>
          <p:spPr>
            <a:xfrm>
              <a:off x="3020454" y="2485436"/>
              <a:ext cx="3408921" cy="37548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//</a:t>
              </a:r>
              <a:r>
                <a:rPr lang="en-US" altLang="zh-CN" sz="1400" dirty="0" err="1"/>
                <a:t>main.c</a:t>
              </a:r>
              <a:endParaRPr lang="en-US" altLang="zh-CN" sz="1400" dirty="0"/>
            </a:p>
            <a:p>
              <a:r>
                <a:rPr lang="en-US" altLang="zh-CN" sz="1400" dirty="0"/>
                <a:t>#include &lt;</a:t>
              </a:r>
              <a:r>
                <a:rPr lang="en-US" altLang="zh-CN" sz="1400" dirty="0" err="1"/>
                <a:t>stdio.h</a:t>
              </a:r>
              <a:r>
                <a:rPr lang="en-US" altLang="zh-CN" sz="1400" dirty="0"/>
                <a:t>&gt;</a:t>
              </a:r>
            </a:p>
            <a:p>
              <a:r>
                <a:rPr lang="en-US" altLang="zh-CN" sz="1400" dirty="0"/>
                <a:t>#include "</a:t>
              </a:r>
              <a:r>
                <a:rPr lang="en-US" altLang="zh-CN" sz="1400" dirty="0" err="1"/>
                <a:t>area.h</a:t>
              </a:r>
              <a:r>
                <a:rPr lang="en-US" altLang="zh-CN" sz="1400" dirty="0"/>
                <a:t>"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int main()</a:t>
              </a:r>
            </a:p>
            <a:p>
              <a:r>
                <a:rPr lang="en-US" altLang="zh-CN" sz="1400" dirty="0"/>
                <a:t>{</a:t>
              </a:r>
            </a:p>
            <a:p>
              <a:r>
                <a:rPr lang="en-US" altLang="zh-CN" sz="1400" dirty="0"/>
                <a:t>    double </a:t>
              </a:r>
              <a:r>
                <a:rPr lang="en-US" altLang="zh-CN" sz="1400" dirty="0" err="1"/>
                <a:t>r,area</a:t>
              </a:r>
              <a:r>
                <a:rPr lang="en-US" altLang="zh-CN" sz="1400" dirty="0"/>
                <a:t>;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    </a:t>
              </a:r>
              <a:r>
                <a:rPr lang="en-US" altLang="zh-CN" sz="1400" dirty="0" err="1"/>
                <a:t>printf</a:t>
              </a:r>
              <a:r>
                <a:rPr lang="en-US" altLang="zh-CN" sz="1400" dirty="0"/>
                <a:t>("Please input a </a:t>
              </a:r>
              <a:r>
                <a:rPr lang="en-US" altLang="zh-CN" sz="1400" dirty="0" err="1"/>
                <a:t>raduis</a:t>
              </a:r>
              <a:r>
                <a:rPr lang="en-US" altLang="zh-CN" sz="1400" dirty="0"/>
                <a:t>:");</a:t>
              </a:r>
            </a:p>
            <a:p>
              <a:r>
                <a:rPr lang="en-US" altLang="zh-CN" sz="1400" dirty="0"/>
                <a:t>    </a:t>
              </a:r>
              <a:r>
                <a:rPr lang="en-US" altLang="zh-CN" sz="1400" dirty="0" err="1"/>
                <a:t>scanf</a:t>
              </a:r>
              <a:r>
                <a:rPr lang="en-US" altLang="zh-CN" sz="1400" dirty="0"/>
                <a:t>("%</a:t>
              </a:r>
              <a:r>
                <a:rPr lang="en-US" altLang="zh-CN" sz="1400" dirty="0" err="1"/>
                <a:t>lf</a:t>
              </a:r>
              <a:r>
                <a:rPr lang="en-US" altLang="zh-CN" sz="1400" dirty="0"/>
                <a:t>", &amp;r);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    area = </a:t>
              </a:r>
              <a:r>
                <a:rPr lang="en-US" altLang="zh-CN" sz="1400" dirty="0" err="1"/>
                <a:t>compute_area</a:t>
              </a:r>
              <a:r>
                <a:rPr lang="en-US" altLang="zh-CN" sz="1400" dirty="0"/>
                <a:t>(r);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    </a:t>
              </a:r>
              <a:r>
                <a:rPr lang="en-US" altLang="zh-CN" sz="1400" dirty="0" err="1"/>
                <a:t>printf</a:t>
              </a:r>
              <a:r>
                <a:rPr lang="en-US" altLang="zh-CN" sz="1400" dirty="0"/>
                <a:t>("The area of %</a:t>
              </a:r>
              <a:r>
                <a:rPr lang="en-US" altLang="zh-CN" sz="1400" dirty="0" err="1"/>
                <a:t>lf</a:t>
              </a:r>
              <a:r>
                <a:rPr lang="en-US" altLang="zh-CN" sz="1400" dirty="0"/>
                <a:t> is %.4lf\n", r, area);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    return 0;</a:t>
              </a:r>
            </a:p>
            <a:p>
              <a:r>
                <a:rPr lang="en-US" altLang="zh-CN" sz="1400" dirty="0"/>
                <a:t>}</a:t>
              </a:r>
              <a:endParaRPr lang="zh-CN" altLang="en-US" sz="1400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DB6CD2E-55D4-A96D-B2F1-35167F18281B}"/>
                </a:ext>
              </a:extLst>
            </p:cNvPr>
            <p:cNvSpPr txBox="1"/>
            <p:nvPr/>
          </p:nvSpPr>
          <p:spPr>
            <a:xfrm>
              <a:off x="404757" y="2485436"/>
              <a:ext cx="2547993" cy="954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//</a:t>
              </a:r>
              <a:r>
                <a:rPr lang="en-US" altLang="zh-CN" sz="1400" dirty="0" err="1"/>
                <a:t>area.h</a:t>
              </a:r>
              <a:endParaRPr lang="en-US" altLang="zh-CN" sz="1400" dirty="0"/>
            </a:p>
            <a:p>
              <a:r>
                <a:rPr lang="en-US" altLang="zh-CN" sz="1400" dirty="0"/>
                <a:t>#define PI 3.1415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double </a:t>
              </a:r>
              <a:r>
                <a:rPr lang="en-US" altLang="zh-CN" sz="1400" dirty="0" err="1"/>
                <a:t>compute_area</a:t>
              </a:r>
              <a:r>
                <a:rPr lang="en-US" altLang="zh-CN" sz="1400" dirty="0"/>
                <a:t>(double r);</a:t>
              </a:r>
              <a:endParaRPr lang="zh-CN" altLang="en-US" sz="14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535CA4-30C3-D4DC-BCBC-A8922CF9D84B}"/>
                </a:ext>
              </a:extLst>
            </p:cNvPr>
            <p:cNvSpPr txBox="1"/>
            <p:nvPr/>
          </p:nvSpPr>
          <p:spPr>
            <a:xfrm>
              <a:off x="404757" y="3584222"/>
              <a:ext cx="2547993" cy="16004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//</a:t>
              </a:r>
              <a:r>
                <a:rPr lang="en-US" altLang="zh-CN" sz="1400" dirty="0" err="1"/>
                <a:t>area.c</a:t>
              </a:r>
              <a:endParaRPr lang="en-US" altLang="zh-CN" sz="1400" dirty="0"/>
            </a:p>
            <a:p>
              <a:r>
                <a:rPr lang="en-US" altLang="zh-CN" sz="1400" dirty="0"/>
                <a:t>#include "</a:t>
              </a:r>
              <a:r>
                <a:rPr lang="en-US" altLang="zh-CN" sz="1400" dirty="0" err="1"/>
                <a:t>area.h</a:t>
              </a:r>
              <a:r>
                <a:rPr lang="en-US" altLang="zh-CN" sz="1400" dirty="0"/>
                <a:t>"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double </a:t>
              </a:r>
              <a:r>
                <a:rPr lang="en-US" altLang="zh-CN" sz="1400" dirty="0" err="1"/>
                <a:t>compute_area</a:t>
              </a:r>
              <a:r>
                <a:rPr lang="en-US" altLang="zh-CN" sz="1400" dirty="0"/>
                <a:t>(double r)</a:t>
              </a:r>
            </a:p>
            <a:p>
              <a:r>
                <a:rPr lang="en-US" altLang="zh-CN" sz="1400" dirty="0"/>
                <a:t>{</a:t>
              </a:r>
            </a:p>
            <a:p>
              <a:r>
                <a:rPr lang="en-US" altLang="zh-CN" sz="1400" dirty="0"/>
                <a:t>    return PI * r * r;</a:t>
              </a:r>
            </a:p>
            <a:p>
              <a:r>
                <a:rPr lang="en-US" altLang="zh-CN" sz="1400" dirty="0"/>
                <a:t>}</a:t>
              </a:r>
              <a:endParaRPr lang="zh-CN" altLang="en-US" sz="1400" dirty="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1DC2A08-4050-905E-3E08-935F02F8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858" y="2571256"/>
            <a:ext cx="5529146" cy="15249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99BF28A-D16B-7509-8F32-4BD5CDD150A7}"/>
              </a:ext>
            </a:extLst>
          </p:cNvPr>
          <p:cNvSpPr/>
          <p:nvPr/>
        </p:nvSpPr>
        <p:spPr>
          <a:xfrm>
            <a:off x="10391167" y="2597277"/>
            <a:ext cx="962633" cy="3078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94B98E-ABAF-06FB-6AA4-47B0ED93E0CE}"/>
              </a:ext>
            </a:extLst>
          </p:cNvPr>
          <p:cNvSpPr/>
          <p:nvPr/>
        </p:nvSpPr>
        <p:spPr>
          <a:xfrm>
            <a:off x="10410217" y="3159253"/>
            <a:ext cx="1643787" cy="203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41586C4-4BFA-5492-0A96-A3D19C8DC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858" y="5074348"/>
            <a:ext cx="5591175" cy="6858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57F5311-3944-858D-65E1-D7070A14E4A2}"/>
              </a:ext>
            </a:extLst>
          </p:cNvPr>
          <p:cNvSpPr/>
          <p:nvPr/>
        </p:nvSpPr>
        <p:spPr>
          <a:xfrm>
            <a:off x="10848975" y="5073778"/>
            <a:ext cx="1262179" cy="203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58DEF4-22F6-1AF7-5F08-B7701BC8831B}"/>
              </a:ext>
            </a:extLst>
          </p:cNvPr>
          <p:cNvSpPr/>
          <p:nvPr/>
        </p:nvSpPr>
        <p:spPr>
          <a:xfrm>
            <a:off x="10406975" y="3584031"/>
            <a:ext cx="556097" cy="1663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6E568E-8055-46FA-02FA-10630EC7F5C7}"/>
              </a:ext>
            </a:extLst>
          </p:cNvPr>
          <p:cNvSpPr/>
          <p:nvPr/>
        </p:nvSpPr>
        <p:spPr>
          <a:xfrm>
            <a:off x="10848975" y="5305824"/>
            <a:ext cx="649119" cy="155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4270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1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924" y="1183907"/>
            <a:ext cx="10752812" cy="1723722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+mn-lt"/>
              </a:rPr>
              <a:t>1. Demonstrate two Linux commends which are introduced previously and randomly selected by the SA for creating a directory, changing to another directory, listing the subdirectories and files in a certain directory, removing files, copying and moving files.</a:t>
            </a:r>
            <a:endParaRPr kumimoji="1" lang="zh-CN" altLang="en-US" sz="2400" dirty="0">
              <a:latin typeface="+mn-lt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</p:spTree>
    <p:extLst>
      <p:ext uri="{BB962C8B-B14F-4D97-AF65-F5344CB8AC3E}">
        <p14:creationId xmlns:p14="http://schemas.microsoft.com/office/powerpoint/2010/main" val="401132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Commands in Linux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962693" y="1109209"/>
            <a:ext cx="10559276" cy="1227792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defTabSz="1186180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Linux is a family of open-source Unix operating systems based on the Linux Kernel. </a:t>
            </a:r>
          </a:p>
          <a:p>
            <a:pPr defTabSz="1186180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There are some popular distributions </a:t>
            </a:r>
          </a:p>
          <a:p>
            <a:pPr defTabSz="1186180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such as Ubuntu, Fedora, Debian, openSUSE, and Red Hat.</a:t>
            </a:r>
            <a:endParaRPr lang="zh-CN" altLang="en-US" sz="24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872367" y="2715341"/>
            <a:ext cx="10642660" cy="858460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defTabSz="1186180"/>
            <a:r>
              <a:rPr lang="en-US" altLang="zh-CN" sz="2400" dirty="0"/>
              <a:t>A Linux command is a program or utility that runs on the Command Line Interface – a console that interacts with the system via texts and processes.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6ABE1E8-0C86-0B0D-3091-99818D06DEBB}"/>
              </a:ext>
            </a:extLst>
          </p:cNvPr>
          <p:cNvGrpSpPr/>
          <p:nvPr/>
        </p:nvGrpSpPr>
        <p:grpSpPr>
          <a:xfrm>
            <a:off x="962693" y="3753445"/>
            <a:ext cx="6094378" cy="1086099"/>
            <a:chOff x="1053019" y="3107059"/>
            <a:chExt cx="6094378" cy="108609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AFED698-9CAF-34FD-50C8-56519C7A217C}"/>
                </a:ext>
              </a:extLst>
            </p:cNvPr>
            <p:cNvSpPr txBox="1"/>
            <p:nvPr/>
          </p:nvSpPr>
          <p:spPr>
            <a:xfrm>
              <a:off x="1053019" y="3731493"/>
              <a:ext cx="569715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0" dirty="0" err="1">
                  <a:solidFill>
                    <a:srgbClr val="00B0F0"/>
                  </a:solidFill>
                  <a:effectLst/>
                  <a:latin typeface="Muli"/>
                </a:rPr>
                <a:t>CommandName</a:t>
              </a:r>
              <a:r>
                <a:rPr lang="en-US" altLang="zh-CN" sz="2400" b="1" i="0" dirty="0">
                  <a:solidFill>
                    <a:srgbClr val="00B0F0"/>
                  </a:solidFill>
                  <a:effectLst/>
                  <a:latin typeface="Muli"/>
                </a:rPr>
                <a:t> [option(s)] [parameter(s)]</a:t>
              </a:r>
              <a:endParaRPr lang="zh-CN" alt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4CADE0-FACF-E40E-1BC0-4C83F1CE1ADF}"/>
                </a:ext>
              </a:extLst>
            </p:cNvPr>
            <p:cNvSpPr txBox="1"/>
            <p:nvPr/>
          </p:nvSpPr>
          <p:spPr>
            <a:xfrm>
              <a:off x="1053019" y="3107059"/>
              <a:ext cx="60943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0" i="0" dirty="0">
                  <a:solidFill>
                    <a:srgbClr val="36344D"/>
                  </a:solidFill>
                  <a:effectLst/>
                </a:rPr>
                <a:t>Linux command’s general syntax looks like:</a:t>
              </a:r>
              <a:endParaRPr lang="zh-CN" altLang="en-US" sz="2400" dirty="0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7C87C4B-2BAF-F14D-722B-5EBEED8EBCD4}"/>
              </a:ext>
            </a:extLst>
          </p:cNvPr>
          <p:cNvSpPr txBox="1"/>
          <p:nvPr/>
        </p:nvSpPr>
        <p:spPr>
          <a:xfrm>
            <a:off x="872367" y="5080671"/>
            <a:ext cx="108390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 err="1">
                <a:solidFill>
                  <a:srgbClr val="36344D"/>
                </a:solidFill>
                <a:effectLst/>
              </a:rPr>
              <a:t>CommandName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 is the rule that you want to perform.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36344D"/>
                </a:solidFill>
                <a:effectLst/>
              </a:rPr>
              <a:t>Option 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or </a:t>
            </a:r>
            <a:r>
              <a:rPr lang="en-US" altLang="zh-CN" sz="2000" b="1" i="0" dirty="0">
                <a:solidFill>
                  <a:srgbClr val="36344D"/>
                </a:solidFill>
                <a:effectLst/>
              </a:rPr>
              <a:t>flag 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modifies a command’s operation. To invoke it, use hyphens (</a:t>
            </a:r>
            <a:r>
              <a:rPr lang="en-US" altLang="zh-CN" sz="2000" dirty="0">
                <a:solidFill>
                  <a:srgbClr val="36344D"/>
                </a:solidFill>
              </a:rPr>
              <a:t>-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) or double hyphens (--).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36344D"/>
                </a:solidFill>
                <a:effectLst/>
              </a:rPr>
              <a:t>Parameter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 or </a:t>
            </a:r>
            <a:r>
              <a:rPr lang="en-US" altLang="zh-CN" sz="2000" b="1" i="0" dirty="0">
                <a:solidFill>
                  <a:srgbClr val="36344D"/>
                </a:solidFill>
                <a:effectLst/>
              </a:rPr>
              <a:t>argument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 specifies any necessary information for the command.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B34BCA4-ABEA-0E76-67B9-43679870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464" y="4016954"/>
            <a:ext cx="3188783" cy="91459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A53B269-9589-97AD-04C1-E720C7642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0" y="1011855"/>
            <a:ext cx="4365706" cy="274378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D657EEC-29CB-4F5F-54DB-0D53150EF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96" y="4016954"/>
            <a:ext cx="4518212" cy="248873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E662B48-EC76-4BF8-4B24-D5B2F1C57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35" y="881198"/>
            <a:ext cx="6209713" cy="307267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D8426C9-D518-1129-B082-A04673C5F207}"/>
              </a:ext>
            </a:extLst>
          </p:cNvPr>
          <p:cNvSpPr txBox="1">
            <a:spLocks/>
          </p:cNvSpPr>
          <p:nvPr/>
        </p:nvSpPr>
        <p:spPr>
          <a:xfrm>
            <a:off x="5121861" y="4878727"/>
            <a:ext cx="6832771" cy="2196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+mn-lt"/>
              </a:rPr>
              <a:t>2. Compile the 3 source files one by one using "g++ -c”, then link the generated object files together to generate an execute file.</a:t>
            </a:r>
          </a:p>
          <a:p>
            <a:pPr>
              <a:lnSpc>
                <a:spcPct val="100000"/>
              </a:lnSpc>
            </a:pPr>
            <a:endParaRPr kumimoji="1" lang="en-US" altLang="zh-CN" sz="24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+mn-lt"/>
              </a:rPr>
              <a:t>Demonstrate to a SA to pass the test.</a:t>
            </a:r>
            <a:endParaRPr kumimoji="1" lang="zh-CN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722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1D9AE5-8F1E-1714-9717-8B475901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47" y="1150641"/>
            <a:ext cx="8485152" cy="1306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3. Run the following source code and explain the result.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You need to explain the reason to a SA to pass the test.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581132-BA1D-A4BB-8CCD-1209A288ACAD}"/>
              </a:ext>
            </a:extLst>
          </p:cNvPr>
          <p:cNvSpPr txBox="1"/>
          <p:nvPr/>
        </p:nvSpPr>
        <p:spPr>
          <a:xfrm>
            <a:off x="2785620" y="2723508"/>
            <a:ext cx="3869703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size_t</a:t>
            </a:r>
            <a:r>
              <a:rPr lang="en-US" altLang="zh-CN" dirty="0"/>
              <a:t> n = 2; n &gt;= 0; n--)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"n = " &lt;&lt; n &lt;&lt; "  ";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224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1D9AE5-8F1E-1714-9717-8B475901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46" y="1218737"/>
            <a:ext cx="11053879" cy="1306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4. Run the following source code and explain the result.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You need to explain the reason to a SA to pass the test.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581132-BA1D-A4BB-8CCD-1209A288ACAD}"/>
              </a:ext>
            </a:extLst>
          </p:cNvPr>
          <p:cNvSpPr txBox="1"/>
          <p:nvPr/>
        </p:nvSpPr>
        <p:spPr>
          <a:xfrm>
            <a:off x="2678617" y="2207225"/>
            <a:ext cx="3869703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n = 5;</a:t>
            </a:r>
          </a:p>
          <a:p>
            <a:r>
              <a:rPr lang="en-US" altLang="zh-CN" dirty="0"/>
              <a:t>    int sum;</a:t>
            </a:r>
          </a:p>
          <a:p>
            <a:r>
              <a:rPr lang="en-US" altLang="zh-CN" dirty="0"/>
              <a:t>    while(n &gt;0){</a:t>
            </a:r>
          </a:p>
          <a:p>
            <a:r>
              <a:rPr lang="en-US" altLang="zh-CN" dirty="0"/>
              <a:t>        sum += n;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"n = " &lt;&lt; n &lt;&lt; "  ";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"  ";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501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1D9AE5-8F1E-1714-9717-8B475901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46" y="1150641"/>
            <a:ext cx="11053879" cy="10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5. Run the following source code and explain the result.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You need to explain the reason to a SA to pass the test.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581132-BA1D-A4BB-8CCD-1209A288ACAD}"/>
              </a:ext>
            </a:extLst>
          </p:cNvPr>
          <p:cNvSpPr txBox="1"/>
          <p:nvPr/>
        </p:nvSpPr>
        <p:spPr>
          <a:xfrm>
            <a:off x="2678617" y="2207225"/>
            <a:ext cx="3869703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n,fa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do{</a:t>
            </a:r>
          </a:p>
          <a:p>
            <a:r>
              <a:rPr lang="en-US" altLang="zh-CN" dirty="0"/>
              <a:t>        fa *= n;</a:t>
            </a:r>
          </a:p>
          <a:p>
            <a:r>
              <a:rPr lang="en-US" altLang="zh-CN" dirty="0"/>
              <a:t>        n++;</a:t>
            </a:r>
          </a:p>
          <a:p>
            <a:r>
              <a:rPr lang="en-US" altLang="zh-CN" dirty="0"/>
              <a:t>    }while(n &lt;= 10);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"fa = " &lt;&lt; fa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18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Common commands in Linux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962693" y="1109209"/>
            <a:ext cx="4651889" cy="489128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Linux directory and file commands: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EDF60B74-94D4-2A4A-504C-7FC52FE85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12473"/>
              </p:ext>
            </p:extLst>
          </p:nvPr>
        </p:nvGraphicFramePr>
        <p:xfrm>
          <a:off x="1219200" y="1663537"/>
          <a:ext cx="8128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604">
                  <a:extLst>
                    <a:ext uri="{9D8B030D-6E8A-4147-A177-3AD203B41FA5}">
                      <a16:colId xmlns:a16="http://schemas.microsoft.com/office/drawing/2014/main" val="1109363829"/>
                    </a:ext>
                  </a:extLst>
                </a:gridCol>
                <a:gridCol w="5125396">
                  <a:extLst>
                    <a:ext uri="{9D8B030D-6E8A-4147-A177-3AD203B41FA5}">
                      <a16:colId xmlns:a16="http://schemas.microsoft.com/office/drawing/2014/main" val="2933074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Command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Meaning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4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/>
                        <a:t>pwd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P</a:t>
                      </a:r>
                      <a:r>
                        <a:rPr lang="en-US" altLang="zh-CN" sz="2000" dirty="0"/>
                        <a:t>rint the name of current/</a:t>
                      </a:r>
                      <a:r>
                        <a:rPr lang="en-US" altLang="zh-CN" sz="2000" b="1" dirty="0"/>
                        <a:t>w</a:t>
                      </a:r>
                      <a:r>
                        <a:rPr lang="en-US" altLang="zh-CN" sz="2000" dirty="0"/>
                        <a:t>orking </a:t>
                      </a:r>
                      <a:r>
                        <a:rPr lang="en-US" altLang="zh-CN" sz="2000" b="1" dirty="0"/>
                        <a:t>d</a:t>
                      </a:r>
                      <a:r>
                        <a:rPr lang="en-US" altLang="zh-CN" sz="2000" dirty="0"/>
                        <a:t>irectory.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8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cd</a:t>
                      </a:r>
                      <a:r>
                        <a:rPr lang="en-US" altLang="zh-CN" sz="2000" dirty="0"/>
                        <a:t> &lt;directory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</a:t>
                      </a:r>
                      <a:r>
                        <a:rPr lang="en-US" altLang="zh-CN" sz="2000" dirty="0"/>
                        <a:t>hange the current </a:t>
                      </a:r>
                      <a:r>
                        <a:rPr lang="en-US" altLang="zh-CN" sz="2000" b="1" dirty="0"/>
                        <a:t>d</a:t>
                      </a:r>
                      <a:r>
                        <a:rPr lang="en-US" altLang="zh-CN" sz="2000" dirty="0"/>
                        <a:t>irectory.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0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ls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List</a:t>
                      </a:r>
                      <a:r>
                        <a:rPr lang="en-US" altLang="zh-CN" sz="2000" dirty="0"/>
                        <a:t> of content of a directory.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7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/>
                        <a:t>mkdir</a:t>
                      </a:r>
                      <a:r>
                        <a:rPr lang="en-US" altLang="zh-CN" sz="2000" dirty="0"/>
                        <a:t> &lt;directory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</a:t>
                      </a:r>
                      <a:r>
                        <a:rPr lang="en-US" altLang="zh-CN" sz="2000" dirty="0"/>
                        <a:t>a</a:t>
                      </a:r>
                      <a:r>
                        <a:rPr lang="en-US" altLang="zh-CN" sz="2000" b="1" dirty="0"/>
                        <a:t>k</a:t>
                      </a:r>
                      <a:r>
                        <a:rPr lang="en-US" altLang="zh-CN" sz="2000" dirty="0"/>
                        <a:t>e a new directory under any directory.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9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/>
                        <a:t>rmdir</a:t>
                      </a:r>
                      <a:r>
                        <a:rPr lang="en-US" altLang="zh-CN" sz="2000" dirty="0"/>
                        <a:t> &lt;directory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R</a:t>
                      </a:r>
                      <a:r>
                        <a:rPr lang="en-US" altLang="zh-CN" sz="2000" dirty="0"/>
                        <a:t>e</a:t>
                      </a:r>
                      <a:r>
                        <a:rPr lang="en-US" altLang="zh-CN" sz="2000" b="1" dirty="0"/>
                        <a:t>m</a:t>
                      </a:r>
                      <a:r>
                        <a:rPr lang="en-US" altLang="zh-CN" sz="2000" dirty="0"/>
                        <a:t>ove  directories without files.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cat</a:t>
                      </a:r>
                      <a:r>
                        <a:rPr lang="en-US" altLang="zh-CN" sz="2000" dirty="0"/>
                        <a:t> &lt;file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Display content of the file.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3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rm</a:t>
                      </a:r>
                      <a:r>
                        <a:rPr lang="en-US" altLang="zh-CN" sz="2000" dirty="0"/>
                        <a:t> &lt;file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R</a:t>
                      </a:r>
                      <a:r>
                        <a:rPr lang="en-US" altLang="zh-CN" sz="2000" dirty="0"/>
                        <a:t>e</a:t>
                      </a:r>
                      <a:r>
                        <a:rPr lang="en-US" altLang="zh-CN" sz="2000" b="1" dirty="0"/>
                        <a:t>m</a:t>
                      </a:r>
                      <a:r>
                        <a:rPr lang="en-US" altLang="zh-CN" sz="2000" dirty="0"/>
                        <a:t>ove a file.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94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cp</a:t>
                      </a:r>
                      <a:r>
                        <a:rPr lang="en-US" altLang="zh-CN" sz="2000" dirty="0"/>
                        <a:t> &lt;source&gt; &lt;</a:t>
                      </a:r>
                      <a:r>
                        <a:rPr lang="en-US" altLang="zh-CN" sz="2000" dirty="0" err="1"/>
                        <a:t>dest</a:t>
                      </a:r>
                      <a:r>
                        <a:rPr lang="en-US" altLang="zh-CN" sz="2000" dirty="0"/>
                        <a:t>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</a:t>
                      </a:r>
                      <a:r>
                        <a:rPr lang="en-US" altLang="zh-CN" sz="2000" b="0" dirty="0"/>
                        <a:t>o</a:t>
                      </a:r>
                      <a:r>
                        <a:rPr lang="en-US" altLang="zh-CN" sz="2000" b="1" dirty="0"/>
                        <a:t>p</a:t>
                      </a:r>
                      <a:r>
                        <a:rPr lang="en-US" altLang="zh-CN" sz="2000" b="0" dirty="0"/>
                        <a:t>y</a:t>
                      </a:r>
                      <a:r>
                        <a:rPr lang="en-US" altLang="zh-CN" sz="2000" dirty="0"/>
                        <a:t> a file or files to another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59513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mv</a:t>
                      </a:r>
                      <a:r>
                        <a:rPr lang="en-US" altLang="zh-CN" sz="2000" dirty="0"/>
                        <a:t>&lt;source&gt;&lt;</a:t>
                      </a:r>
                      <a:r>
                        <a:rPr lang="en-US" altLang="zh-CN" sz="2000" dirty="0" err="1"/>
                        <a:t>dest</a:t>
                      </a:r>
                      <a:r>
                        <a:rPr lang="en-US" altLang="zh-CN" sz="2000" dirty="0"/>
                        <a:t>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</a:t>
                      </a:r>
                      <a:r>
                        <a:rPr lang="en-US" altLang="zh-CN" sz="2000" dirty="0"/>
                        <a:t>o</a:t>
                      </a:r>
                      <a:r>
                        <a:rPr lang="en-US" altLang="zh-CN" sz="2000" b="1" dirty="0"/>
                        <a:t>v</a:t>
                      </a:r>
                      <a:r>
                        <a:rPr lang="en-US" altLang="zh-CN" sz="2000" dirty="0"/>
                        <a:t>e a file or files to another directory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5625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3DB4901-1353-94D2-D92B-3A04239DEFAB}"/>
              </a:ext>
            </a:extLst>
          </p:cNvPr>
          <p:cNvSpPr txBox="1"/>
          <p:nvPr/>
        </p:nvSpPr>
        <p:spPr>
          <a:xfrm>
            <a:off x="1504950" y="6132114"/>
            <a:ext cx="5381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https://www.javatpoint.com/linux-commands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92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CA1A9BB4-63B4-4353-F7E3-B00166C78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92" y="3691649"/>
            <a:ext cx="3881339" cy="5544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ym typeface="+mn-ea"/>
              </a:rPr>
              <a:t>pwd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950053" y="1918187"/>
            <a:ext cx="3534724" cy="489128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defTabSz="1186180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Start Ubuntu, you will see:</a:t>
            </a:r>
            <a:endParaRPr lang="zh-CN" altLang="en-US" sz="24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FED698-9CAF-34FD-50C8-56519C7A217C}"/>
              </a:ext>
            </a:extLst>
          </p:cNvPr>
          <p:cNvSpPr txBox="1"/>
          <p:nvPr/>
        </p:nvSpPr>
        <p:spPr>
          <a:xfrm>
            <a:off x="950053" y="3234849"/>
            <a:ext cx="8227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$</a:t>
            </a:r>
            <a:r>
              <a:rPr lang="en-US" altLang="zh-CN" sz="2400" i="0" dirty="0">
                <a:solidFill>
                  <a:srgbClr val="36344D"/>
                </a:solidFill>
                <a:effectLst/>
              </a:rPr>
              <a:t> or 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#</a:t>
            </a:r>
            <a:r>
              <a:rPr lang="en-US" altLang="zh-CN" sz="2400" i="0" dirty="0">
                <a:solidFill>
                  <a:srgbClr val="36344D"/>
                </a:solidFill>
                <a:effectLst/>
              </a:rPr>
              <a:t> is the prompt, you can type command now.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68033D-661C-6A17-0896-C94E8FB1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24" y="2597165"/>
            <a:ext cx="3616258" cy="32264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929D720-7579-93D0-E3D8-D3114C3EAA97}"/>
              </a:ext>
            </a:extLst>
          </p:cNvPr>
          <p:cNvSpPr/>
          <p:nvPr/>
        </p:nvSpPr>
        <p:spPr>
          <a:xfrm>
            <a:off x="4484776" y="2519467"/>
            <a:ext cx="246905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1D91146-9EDE-A2EA-5B83-18E76C703A74}"/>
              </a:ext>
            </a:extLst>
          </p:cNvPr>
          <p:cNvGrpSpPr/>
          <p:nvPr/>
        </p:nvGrpSpPr>
        <p:grpSpPr>
          <a:xfrm>
            <a:off x="950053" y="3957569"/>
            <a:ext cx="3179114" cy="878517"/>
            <a:chOff x="950053" y="3957569"/>
            <a:chExt cx="3179114" cy="87851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E2F9A39-C110-12A0-DBDC-D7434BF5926C}"/>
                </a:ext>
              </a:extLst>
            </p:cNvPr>
            <p:cNvSpPr/>
            <p:nvPr/>
          </p:nvSpPr>
          <p:spPr>
            <a:xfrm>
              <a:off x="950053" y="3957569"/>
              <a:ext cx="1715324" cy="2849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5A7C9878-B267-0C64-8FE6-08885CE82941}"/>
                </a:ext>
              </a:extLst>
            </p:cNvPr>
            <p:cNvCxnSpPr/>
            <p:nvPr/>
          </p:nvCxnSpPr>
          <p:spPr>
            <a:xfrm flipH="1" flipV="1">
              <a:off x="1376479" y="4242485"/>
              <a:ext cx="355044" cy="37815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D7B8906-E933-8269-4E39-178863D0451D}"/>
                </a:ext>
              </a:extLst>
            </p:cNvPr>
            <p:cNvSpPr txBox="1"/>
            <p:nvPr/>
          </p:nvSpPr>
          <p:spPr>
            <a:xfrm>
              <a:off x="1731523" y="4435976"/>
              <a:ext cx="2397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The current directory</a:t>
              </a:r>
              <a:endParaRPr lang="zh-CN" altLang="en-US" sz="2000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F02FF52-25B4-7009-B879-843FEA851A74}"/>
              </a:ext>
            </a:extLst>
          </p:cNvPr>
          <p:cNvSpPr txBox="1"/>
          <p:nvPr/>
        </p:nvSpPr>
        <p:spPr>
          <a:xfrm>
            <a:off x="962692" y="1198102"/>
            <a:ext cx="966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 the </a:t>
            </a:r>
            <a:r>
              <a:rPr lang="en-US" altLang="zh-CN" sz="2400" b="1" dirty="0" err="1">
                <a:solidFill>
                  <a:srgbClr val="00B0F0"/>
                </a:solidFill>
              </a:rPr>
              <a:t>pwd</a:t>
            </a:r>
            <a:r>
              <a:rPr lang="en-US" altLang="zh-CN" sz="2400" dirty="0"/>
              <a:t> command to display the current working directory you are in. 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BCEA0A-4DA6-F5DB-9C92-C2A80C38CDEC}"/>
              </a:ext>
            </a:extLst>
          </p:cNvPr>
          <p:cNvSpPr/>
          <p:nvPr/>
        </p:nvSpPr>
        <p:spPr>
          <a:xfrm>
            <a:off x="4339328" y="3634909"/>
            <a:ext cx="428018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6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17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196125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Absolute path and relative path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963037" y="1089363"/>
            <a:ext cx="11001983" cy="858460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A </a:t>
            </a:r>
            <a:r>
              <a:rPr lang="en-US" altLang="zh-CN" sz="2400" b="1" i="0" dirty="0">
                <a:solidFill>
                  <a:srgbClr val="333333"/>
                </a:solidFill>
                <a:effectLst/>
              </a:rPr>
              <a:t>path</a:t>
            </a:r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 is how you refer to files and directories. It gives the location of a file or directory in the Linux directory structure. It is composed of a </a:t>
            </a:r>
            <a:r>
              <a:rPr lang="en-US" altLang="zh-CN" sz="2400" b="1" i="0" dirty="0">
                <a:solidFill>
                  <a:srgbClr val="333333"/>
                </a:solidFill>
                <a:effectLst/>
              </a:rPr>
              <a:t>name</a:t>
            </a:r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 and </a:t>
            </a:r>
            <a:r>
              <a:rPr lang="en-US" altLang="zh-CN" sz="2400" b="1" i="0" dirty="0">
                <a:solidFill>
                  <a:srgbClr val="333333"/>
                </a:solidFill>
                <a:effectLst/>
              </a:rPr>
              <a:t>slash</a:t>
            </a:r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 syntax.</a:t>
            </a:r>
            <a:endParaRPr lang="en-US" altLang="zh-CN" sz="2400" b="0" i="0" dirty="0">
              <a:solidFill>
                <a:srgbClr val="36344D"/>
              </a:solidFill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43B369-6195-ECCF-0EF6-3C1B65267423}"/>
              </a:ext>
            </a:extLst>
          </p:cNvPr>
          <p:cNvSpPr txBox="1"/>
          <p:nvPr/>
        </p:nvSpPr>
        <p:spPr>
          <a:xfrm>
            <a:off x="963037" y="1955709"/>
            <a:ext cx="103867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</a:rPr>
              <a:t>I</a:t>
            </a:r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f the path starts with slash "/", the first slash denotes root. The rest of the slashes in the path are just separators.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553284-BFC7-573E-C6D0-8F779D97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37" y="2966395"/>
            <a:ext cx="5095875" cy="2209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DF71E3B9-BE1C-C0F8-1503-1BD5B71FF81E}"/>
              </a:ext>
            </a:extLst>
          </p:cNvPr>
          <p:cNvGrpSpPr/>
          <p:nvPr/>
        </p:nvGrpSpPr>
        <p:grpSpPr>
          <a:xfrm>
            <a:off x="1712068" y="2721114"/>
            <a:ext cx="10335653" cy="1374231"/>
            <a:chOff x="1712068" y="2721114"/>
            <a:chExt cx="10335653" cy="137423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EABC467-8E46-9BA1-14D6-31242672D739}"/>
                </a:ext>
              </a:extLst>
            </p:cNvPr>
            <p:cNvSpPr txBox="1"/>
            <p:nvPr/>
          </p:nvSpPr>
          <p:spPr>
            <a:xfrm>
              <a:off x="6312033" y="2721114"/>
              <a:ext cx="573568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0" i="0" dirty="0">
                  <a:solidFill>
                    <a:srgbClr val="333333"/>
                  </a:solidFill>
                  <a:effectLst/>
                </a:rPr>
                <a:t>The </a:t>
              </a:r>
              <a:r>
                <a:rPr lang="en-US" altLang="zh-CN" sz="2000" b="1" i="0" dirty="0">
                  <a:solidFill>
                    <a:srgbClr val="333333"/>
                  </a:solidFill>
                  <a:effectLst/>
                </a:rPr>
                <a:t>absolute path </a:t>
              </a:r>
              <a:r>
                <a:rPr lang="en-US" altLang="zh-CN" sz="2000" b="0" i="0" dirty="0">
                  <a:solidFill>
                    <a:srgbClr val="333333"/>
                  </a:solidFill>
                  <a:effectLst/>
                </a:rPr>
                <a:t>always starts from the root directory (/).</a:t>
              </a:r>
              <a:endParaRPr lang="zh-CN" altLang="en-US" sz="2000" dirty="0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E6AEF9B-54C2-6E8A-1461-CBB950538C44}"/>
                </a:ext>
              </a:extLst>
            </p:cNvPr>
            <p:cNvGrpSpPr/>
            <p:nvPr/>
          </p:nvGrpSpPr>
          <p:grpSpPr>
            <a:xfrm>
              <a:off x="1712068" y="3044757"/>
              <a:ext cx="5301575" cy="1050588"/>
              <a:chOff x="1712068" y="3044757"/>
              <a:chExt cx="5301575" cy="1050588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ACD99F3-8C5D-CE07-C2F1-FCA3A876D31E}"/>
                  </a:ext>
                </a:extLst>
              </p:cNvPr>
              <p:cNvSpPr/>
              <p:nvPr/>
            </p:nvSpPr>
            <p:spPr>
              <a:xfrm>
                <a:off x="1712068" y="3589506"/>
                <a:ext cx="4346844" cy="50583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FB12D2D1-1B0F-39BF-1969-25A198816F5F}"/>
                  </a:ext>
                </a:extLst>
              </p:cNvPr>
              <p:cNvCxnSpPr/>
              <p:nvPr/>
            </p:nvCxnSpPr>
            <p:spPr>
              <a:xfrm flipV="1">
                <a:off x="6058912" y="3044757"/>
                <a:ext cx="954731" cy="65047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807FF4-CB10-2211-4FEF-2DD095C37C17}"/>
              </a:ext>
            </a:extLst>
          </p:cNvPr>
          <p:cNvGrpSpPr/>
          <p:nvPr/>
        </p:nvGrpSpPr>
        <p:grpSpPr>
          <a:xfrm>
            <a:off x="1874196" y="4179653"/>
            <a:ext cx="10012191" cy="769571"/>
            <a:chOff x="1874196" y="4179653"/>
            <a:chExt cx="10012191" cy="76957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F94DEF3-D521-5DB4-3853-6C0B98D79CBC}"/>
                </a:ext>
              </a:extLst>
            </p:cNvPr>
            <p:cNvSpPr txBox="1"/>
            <p:nvPr/>
          </p:nvSpPr>
          <p:spPr>
            <a:xfrm>
              <a:off x="6464028" y="4549114"/>
              <a:ext cx="54223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0" i="0" dirty="0">
                  <a:solidFill>
                    <a:srgbClr val="333333"/>
                  </a:solidFill>
                  <a:effectLst/>
                </a:rPr>
                <a:t>A </a:t>
              </a:r>
              <a:r>
                <a:rPr lang="en-US" altLang="zh-CN" sz="2000" b="1" i="0" dirty="0">
                  <a:solidFill>
                    <a:srgbClr val="333333"/>
                  </a:solidFill>
                  <a:effectLst/>
                </a:rPr>
                <a:t>relative path </a:t>
              </a:r>
              <a:r>
                <a:rPr lang="en-US" altLang="zh-CN" sz="2000" b="0" i="0" dirty="0">
                  <a:solidFill>
                    <a:srgbClr val="333333"/>
                  </a:solidFill>
                  <a:effectLst/>
                </a:rPr>
                <a:t>starts from the current directory.</a:t>
              </a:r>
              <a:endParaRPr lang="zh-CN" altLang="en-US" sz="2000" dirty="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DE9DA71-E780-9AEF-74CF-072483AA5900}"/>
                </a:ext>
              </a:extLst>
            </p:cNvPr>
            <p:cNvGrpSpPr/>
            <p:nvPr/>
          </p:nvGrpSpPr>
          <p:grpSpPr>
            <a:xfrm>
              <a:off x="1874196" y="4179653"/>
              <a:ext cx="5139447" cy="503942"/>
              <a:chOff x="1712068" y="3589506"/>
              <a:chExt cx="5139447" cy="503942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6D37F3A-1F0B-C673-0BCF-7C89156112DC}"/>
                  </a:ext>
                </a:extLst>
              </p:cNvPr>
              <p:cNvSpPr/>
              <p:nvPr/>
            </p:nvSpPr>
            <p:spPr>
              <a:xfrm>
                <a:off x="1712068" y="3589506"/>
                <a:ext cx="3476017" cy="324253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0EE12F86-3ED1-3099-8D6B-91C4A4811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8085" y="3791833"/>
                <a:ext cx="1663430" cy="301615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D1962D06-B3A9-1586-AB24-BC456EC825C3}"/>
              </a:ext>
            </a:extLst>
          </p:cNvPr>
          <p:cNvSpPr txBox="1"/>
          <p:nvPr/>
        </p:nvSpPr>
        <p:spPr>
          <a:xfrm>
            <a:off x="838301" y="5462830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</a:rPr>
              <a:t>T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wo special relative paths:</a:t>
            </a:r>
            <a:endParaRPr lang="zh-CN" altLang="en-US" sz="2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E97675B-E1E2-312E-5760-950286C2AB7F}"/>
              </a:ext>
            </a:extLst>
          </p:cNvPr>
          <p:cNvSpPr txBox="1"/>
          <p:nvPr/>
        </p:nvSpPr>
        <p:spPr>
          <a:xfrm>
            <a:off x="1712068" y="5850374"/>
            <a:ext cx="80715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dirty="0">
                <a:solidFill>
                  <a:srgbClr val="00B0F0"/>
                </a:solidFill>
                <a:effectLst/>
              </a:rPr>
              <a:t>.</a:t>
            </a:r>
            <a:r>
              <a:rPr lang="en-US" altLang="zh-CN" sz="2000" b="0" i="0" dirty="0">
                <a:solidFill>
                  <a:srgbClr val="00B0F0"/>
                </a:solidFill>
                <a:effectLst/>
              </a:rPr>
              <a:t> 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( single dot) denotes the current directory in the path.</a:t>
            </a:r>
          </a:p>
          <a:p>
            <a:pPr algn="l"/>
            <a:r>
              <a:rPr lang="en-US" altLang="zh-CN" sz="2000" b="1" i="0" dirty="0">
                <a:solidFill>
                  <a:srgbClr val="00B0F0"/>
                </a:solidFill>
                <a:effectLst/>
              </a:rPr>
              <a:t>..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 (two dots) denotes the parent directory, i.e., one level above.</a:t>
            </a:r>
          </a:p>
        </p:txBody>
      </p:sp>
    </p:spTree>
    <p:extLst>
      <p:ext uri="{BB962C8B-B14F-4D97-AF65-F5344CB8AC3E}">
        <p14:creationId xmlns:p14="http://schemas.microsoft.com/office/powerpoint/2010/main" val="339106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140" y="166942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cd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1190017" y="961661"/>
            <a:ext cx="9500681" cy="489128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To navigate through the Linux files and directories, use the </a:t>
            </a:r>
            <a:r>
              <a:rPr lang="en-US" altLang="zh-CN" sz="2400" b="1" i="0" dirty="0">
                <a:solidFill>
                  <a:srgbClr val="00B0F0"/>
                </a:solidFill>
                <a:effectLst/>
              </a:rPr>
              <a:t>cd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 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command. 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8E4565D-37DF-8381-6414-5D2B630726FC}"/>
              </a:ext>
            </a:extLst>
          </p:cNvPr>
          <p:cNvSpPr txBox="1"/>
          <p:nvPr/>
        </p:nvSpPr>
        <p:spPr>
          <a:xfrm>
            <a:off x="1001949" y="4376578"/>
            <a:ext cx="8647890" cy="1966456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Here are some shortcuts to help you navigate: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cd ~[username] 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goes to another user’s home directory.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cd ..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moves one directory 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36344D"/>
                </a:solidFill>
              </a:rPr>
              <a:t>c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d -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moves to your previous directory.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36344D"/>
                </a:solidFill>
              </a:rPr>
              <a:t>cd</a:t>
            </a:r>
            <a:r>
              <a:rPr lang="en-US" altLang="zh-CN" sz="2400" dirty="0">
                <a:solidFill>
                  <a:srgbClr val="36344D"/>
                </a:solidFill>
              </a:rPr>
              <a:t> without an option will take you to the home folder. </a:t>
            </a:r>
            <a:endParaRPr lang="en-US" altLang="zh-CN" sz="2400" b="0" i="0" dirty="0">
              <a:solidFill>
                <a:srgbClr val="36344D"/>
              </a:solidFill>
              <a:effectLst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A69A26-4C83-1544-8F24-1E67284E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1" y="1630556"/>
            <a:ext cx="4593934" cy="2416149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9B9EF314-C9A3-8C0C-3E1D-05B3B4A62197}"/>
              </a:ext>
            </a:extLst>
          </p:cNvPr>
          <p:cNvGrpSpPr/>
          <p:nvPr/>
        </p:nvGrpSpPr>
        <p:grpSpPr>
          <a:xfrm>
            <a:off x="4241260" y="1355698"/>
            <a:ext cx="6984459" cy="488234"/>
            <a:chOff x="4241260" y="1355698"/>
            <a:chExt cx="6984459" cy="48823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4E033DC-1953-C81F-7C20-F6C31BD9322F}"/>
                </a:ext>
              </a:extLst>
            </p:cNvPr>
            <p:cNvSpPr txBox="1"/>
            <p:nvPr/>
          </p:nvSpPr>
          <p:spPr>
            <a:xfrm>
              <a:off x="5656181" y="1355698"/>
              <a:ext cx="55695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change the directory to the root directory of d drive</a:t>
              </a:r>
              <a:endParaRPr lang="zh-CN" altLang="en-US" sz="2000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7FDE2E0-6654-FB95-AEFB-6707560F4A00}"/>
                </a:ext>
              </a:extLst>
            </p:cNvPr>
            <p:cNvGrpSpPr/>
            <p:nvPr/>
          </p:nvGrpSpPr>
          <p:grpSpPr>
            <a:xfrm>
              <a:off x="4241260" y="1580687"/>
              <a:ext cx="1498059" cy="263245"/>
              <a:chOff x="4241260" y="3769420"/>
              <a:chExt cx="1498059" cy="263245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E45C1E7-8FC1-29C5-4FFF-CA5DC3EF05A6}"/>
                  </a:ext>
                </a:extLst>
              </p:cNvPr>
              <p:cNvSpPr/>
              <p:nvPr/>
            </p:nvSpPr>
            <p:spPr>
              <a:xfrm>
                <a:off x="4241260" y="3829017"/>
                <a:ext cx="1060314" cy="20364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60B28DBF-64D3-B682-299A-E3471D668D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3753" y="376942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E9ECF64-9286-5173-88F5-247AAA5599DF}"/>
              </a:ext>
            </a:extLst>
          </p:cNvPr>
          <p:cNvGrpSpPr/>
          <p:nvPr/>
        </p:nvGrpSpPr>
        <p:grpSpPr>
          <a:xfrm>
            <a:off x="4208834" y="2481422"/>
            <a:ext cx="6410840" cy="484419"/>
            <a:chOff x="4241260" y="1395161"/>
            <a:chExt cx="6410840" cy="484419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32A5AB-579A-B83E-6BEE-B5F053F741DC}"/>
                </a:ext>
              </a:extLst>
            </p:cNvPr>
            <p:cNvSpPr txBox="1"/>
            <p:nvPr/>
          </p:nvSpPr>
          <p:spPr>
            <a:xfrm>
              <a:off x="6128426" y="1395161"/>
              <a:ext cx="4523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change the directory to the root directory</a:t>
              </a:r>
              <a:endParaRPr lang="zh-CN" altLang="en-US" sz="2000" dirty="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7A9A46A-732F-9580-A028-790D43D4FF92}"/>
                </a:ext>
              </a:extLst>
            </p:cNvPr>
            <p:cNvGrpSpPr/>
            <p:nvPr/>
          </p:nvGrpSpPr>
          <p:grpSpPr>
            <a:xfrm>
              <a:off x="4241260" y="1581915"/>
              <a:ext cx="1887166" cy="297665"/>
              <a:chOff x="4241260" y="3770648"/>
              <a:chExt cx="1887166" cy="29766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B9F5AEF-673E-1511-0DF8-17BFE076F636}"/>
                  </a:ext>
                </a:extLst>
              </p:cNvPr>
              <p:cNvSpPr/>
              <p:nvPr/>
            </p:nvSpPr>
            <p:spPr>
              <a:xfrm>
                <a:off x="4241260" y="3770648"/>
                <a:ext cx="625813" cy="29766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9F2AB54D-E54A-3699-25F6-DB0271796641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4803843" y="3783949"/>
                <a:ext cx="1324583" cy="17492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ECAEF91-4104-B20D-8363-220834F3CD7B}"/>
              </a:ext>
            </a:extLst>
          </p:cNvPr>
          <p:cNvGrpSpPr/>
          <p:nvPr/>
        </p:nvGrpSpPr>
        <p:grpSpPr>
          <a:xfrm>
            <a:off x="5308059" y="1803303"/>
            <a:ext cx="5765800" cy="520029"/>
            <a:chOff x="4241260" y="1349343"/>
            <a:chExt cx="5765800" cy="520029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9D4C7C6-F547-132A-F05E-95215BFCCA8B}"/>
                </a:ext>
              </a:extLst>
            </p:cNvPr>
            <p:cNvSpPr txBox="1"/>
            <p:nvPr/>
          </p:nvSpPr>
          <p:spPr>
            <a:xfrm>
              <a:off x="5322188" y="1349343"/>
              <a:ext cx="46848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change the directory to the home directory</a:t>
              </a:r>
              <a:endParaRPr lang="zh-CN" altLang="en-US" sz="2000" dirty="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4217C27-846B-C54E-E699-39E70755F5B2}"/>
                </a:ext>
              </a:extLst>
            </p:cNvPr>
            <p:cNvGrpSpPr/>
            <p:nvPr/>
          </p:nvGrpSpPr>
          <p:grpSpPr>
            <a:xfrm>
              <a:off x="4241260" y="1580687"/>
              <a:ext cx="1031122" cy="288685"/>
              <a:chOff x="4241260" y="3769420"/>
              <a:chExt cx="1031122" cy="288685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F3E25BA-75CC-6C82-70D7-AA73F246C136}"/>
                  </a:ext>
                </a:extLst>
              </p:cNvPr>
              <p:cNvSpPr/>
              <p:nvPr/>
            </p:nvSpPr>
            <p:spPr>
              <a:xfrm>
                <a:off x="4241260" y="3829017"/>
                <a:ext cx="515566" cy="22908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83855755-07B6-2545-63A1-E72E6573A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56816" y="376942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00CF8C9-8BB5-38A1-1C1E-D5651A75ED1F}"/>
              </a:ext>
            </a:extLst>
          </p:cNvPr>
          <p:cNvGrpSpPr/>
          <p:nvPr/>
        </p:nvGrpSpPr>
        <p:grpSpPr>
          <a:xfrm>
            <a:off x="4215319" y="3084245"/>
            <a:ext cx="6462398" cy="520379"/>
            <a:chOff x="4241260" y="1417569"/>
            <a:chExt cx="6462398" cy="520379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35F690F-7E6D-DA6B-030E-8AF580945CA5}"/>
                </a:ext>
              </a:extLst>
            </p:cNvPr>
            <p:cNvSpPr txBox="1"/>
            <p:nvPr/>
          </p:nvSpPr>
          <p:spPr>
            <a:xfrm>
              <a:off x="6018786" y="1417569"/>
              <a:ext cx="46848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change the directory to the home directory</a:t>
              </a:r>
              <a:endParaRPr lang="zh-CN" altLang="en-US" sz="2000" dirty="0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ADBADCA-BCC7-83C4-3431-A591993C5222}"/>
                </a:ext>
              </a:extLst>
            </p:cNvPr>
            <p:cNvGrpSpPr/>
            <p:nvPr/>
          </p:nvGrpSpPr>
          <p:grpSpPr>
            <a:xfrm>
              <a:off x="4241260" y="1617624"/>
              <a:ext cx="1777526" cy="320324"/>
              <a:chOff x="4241260" y="3806357"/>
              <a:chExt cx="1777526" cy="3203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140705A-8171-B049-0A94-E0E32C868DCD}"/>
                  </a:ext>
                </a:extLst>
              </p:cNvPr>
              <p:cNvSpPr/>
              <p:nvPr/>
            </p:nvSpPr>
            <p:spPr>
              <a:xfrm>
                <a:off x="4241260" y="3829017"/>
                <a:ext cx="515566" cy="29766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287EEA2C-18AC-4E83-5C59-B1FDD1CDFA37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4756816" y="3806357"/>
                <a:ext cx="1261970" cy="1244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5919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A70D63C-7951-1208-DD46-B4CA6469B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709737"/>
            <a:ext cx="11182350" cy="34385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704" y="196125"/>
            <a:ext cx="4985410" cy="8336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ls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1089498" y="879084"/>
            <a:ext cx="11001983" cy="858460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The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 </a:t>
            </a:r>
            <a:r>
              <a:rPr lang="en-US" altLang="zh-CN" sz="2400" b="1" i="0" dirty="0">
                <a:solidFill>
                  <a:srgbClr val="00B0F0"/>
                </a:solidFill>
                <a:effectLst/>
              </a:rPr>
              <a:t>ls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command lists files and directories within a system. Running it without a flag or parameter will show the current working directory’s content.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65E587F-430C-B445-5DA8-1F25B405A212}"/>
              </a:ext>
            </a:extLst>
          </p:cNvPr>
          <p:cNvSpPr txBox="1"/>
          <p:nvPr/>
        </p:nvSpPr>
        <p:spPr>
          <a:xfrm>
            <a:off x="1190017" y="5170625"/>
            <a:ext cx="8469549" cy="1597124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Here are some options you can use with the 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ls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command: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ls -R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lists all the files in the subdirectories.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ls -a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shows hidden files in addition to the visible 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ls -l (or </a:t>
            </a:r>
            <a:r>
              <a:rPr lang="en-US" altLang="zh-CN" sz="2400" b="1" i="0" dirty="0" err="1">
                <a:solidFill>
                  <a:srgbClr val="36344D"/>
                </a:solidFill>
                <a:effectLst/>
              </a:rPr>
              <a:t>ll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) 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shows detail </a:t>
            </a:r>
            <a:r>
              <a:rPr lang="en-US" altLang="zh-CN" sz="2400" dirty="0">
                <a:solidFill>
                  <a:srgbClr val="36344D"/>
                </a:solidFill>
              </a:rPr>
              <a:t>information of subdirectory and files</a:t>
            </a:r>
            <a:endParaRPr lang="en-US" altLang="zh-CN" sz="2400" b="0" i="0" dirty="0">
              <a:solidFill>
                <a:srgbClr val="36344D"/>
              </a:solidFill>
              <a:effectLst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131D8C-F923-3F08-18D6-0AC01377CBA5}"/>
              </a:ext>
            </a:extLst>
          </p:cNvPr>
          <p:cNvGrpSpPr/>
          <p:nvPr/>
        </p:nvGrpSpPr>
        <p:grpSpPr>
          <a:xfrm>
            <a:off x="4085614" y="1669876"/>
            <a:ext cx="5795156" cy="441024"/>
            <a:chOff x="4241260" y="1436408"/>
            <a:chExt cx="5795156" cy="44102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1D057A6-D48C-D95A-C4EB-13383DDBF8B5}"/>
                </a:ext>
              </a:extLst>
            </p:cNvPr>
            <p:cNvSpPr txBox="1"/>
            <p:nvPr/>
          </p:nvSpPr>
          <p:spPr>
            <a:xfrm>
              <a:off x="5172456" y="1436408"/>
              <a:ext cx="4863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List subdirectory and files in  the current directory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7569E60-DC5C-2BE8-1955-B99BE7FA5B3A}"/>
                </a:ext>
              </a:extLst>
            </p:cNvPr>
            <p:cNvGrpSpPr/>
            <p:nvPr/>
          </p:nvGrpSpPr>
          <p:grpSpPr>
            <a:xfrm>
              <a:off x="4241260" y="1640283"/>
              <a:ext cx="931196" cy="237149"/>
              <a:chOff x="4241260" y="3829016"/>
              <a:chExt cx="931196" cy="237149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207FDF3-E13E-206B-30E4-3D34DE89758F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447471" cy="2371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87857CDE-70DB-F403-40D2-9DE27C2DD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6890" y="386383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39326D2-5451-2545-AEA6-7E022C191ADE}"/>
              </a:ext>
            </a:extLst>
          </p:cNvPr>
          <p:cNvGrpSpPr/>
          <p:nvPr/>
        </p:nvGrpSpPr>
        <p:grpSpPr>
          <a:xfrm>
            <a:off x="4111552" y="2373857"/>
            <a:ext cx="6161753" cy="369332"/>
            <a:chOff x="4241260" y="1540518"/>
            <a:chExt cx="6161753" cy="36933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86D2999-6C7D-9966-0C85-373F4B1DA1A3}"/>
                </a:ext>
              </a:extLst>
            </p:cNvPr>
            <p:cNvSpPr txBox="1"/>
            <p:nvPr/>
          </p:nvSpPr>
          <p:spPr>
            <a:xfrm>
              <a:off x="5546747" y="1540518"/>
              <a:ext cx="4856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List subdirectory and files in  the Demo1 directory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2831056-217D-832F-7DF6-6D1070286F14}"/>
                </a:ext>
              </a:extLst>
            </p:cNvPr>
            <p:cNvGrpSpPr/>
            <p:nvPr/>
          </p:nvGrpSpPr>
          <p:grpSpPr>
            <a:xfrm>
              <a:off x="4241260" y="1640283"/>
              <a:ext cx="1306754" cy="237149"/>
              <a:chOff x="4241260" y="3829016"/>
              <a:chExt cx="1306754" cy="23714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29FE258-1CEF-00A9-83A7-5D747C8EA37F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882406" cy="2371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C26EDE1-11D1-B003-6F12-8E47B64D9A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103" y="3883730"/>
                <a:ext cx="532911" cy="1129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ECD1050-000B-27FC-BB44-3ADED248D7A4}"/>
              </a:ext>
            </a:extLst>
          </p:cNvPr>
          <p:cNvGrpSpPr/>
          <p:nvPr/>
        </p:nvGrpSpPr>
        <p:grpSpPr>
          <a:xfrm>
            <a:off x="4088852" y="2749967"/>
            <a:ext cx="7159923" cy="338554"/>
            <a:chOff x="4241260" y="1540490"/>
            <a:chExt cx="7159923" cy="338554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9DE155F-7FAE-B65D-C79A-51E7F2453A41}"/>
                </a:ext>
              </a:extLst>
            </p:cNvPr>
            <p:cNvSpPr txBox="1"/>
            <p:nvPr/>
          </p:nvSpPr>
          <p:spPr>
            <a:xfrm>
              <a:off x="5304258" y="1540490"/>
              <a:ext cx="60969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List detail information of subdirectory and files in the current  directory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CF78CFC-B002-6FE3-09E5-F61021E96B5B}"/>
                </a:ext>
              </a:extLst>
            </p:cNvPr>
            <p:cNvGrpSpPr/>
            <p:nvPr/>
          </p:nvGrpSpPr>
          <p:grpSpPr>
            <a:xfrm>
              <a:off x="4241260" y="1640283"/>
              <a:ext cx="1073289" cy="237149"/>
              <a:chOff x="4241260" y="3829016"/>
              <a:chExt cx="1073289" cy="237149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47B0D9F-381C-46DA-81FE-988CA6A0B901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570630" cy="2371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B860FD75-9242-6392-BC5A-9D2960E6C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81638" y="3883730"/>
                <a:ext cx="532911" cy="1129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024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B0F6F3F-19B1-B27B-97B1-BBB587C3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93" y="1960225"/>
            <a:ext cx="10339703" cy="25144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196125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sym typeface="+mn-ea"/>
              </a:rPr>
              <a:t>mkdir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981690" y="1185399"/>
            <a:ext cx="10228619" cy="489128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Use the </a:t>
            </a:r>
            <a:r>
              <a:rPr lang="en-US" altLang="zh-CN" sz="2400" b="1" i="0" dirty="0" err="1">
                <a:solidFill>
                  <a:srgbClr val="00B0F0"/>
                </a:solidFill>
                <a:effectLst/>
              </a:rPr>
              <a:t>mkdir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command to create one or multiple directories at once.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E674D1C-8AB0-990D-F12B-6852E9988A6D}"/>
              </a:ext>
            </a:extLst>
          </p:cNvPr>
          <p:cNvGrpSpPr/>
          <p:nvPr/>
        </p:nvGrpSpPr>
        <p:grpSpPr>
          <a:xfrm>
            <a:off x="5062467" y="2066000"/>
            <a:ext cx="5957924" cy="733564"/>
            <a:chOff x="4241260" y="1132138"/>
            <a:chExt cx="5957924" cy="73356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CB0DF2F-E2DF-C72F-3B42-85B40264BD0D}"/>
                </a:ext>
              </a:extLst>
            </p:cNvPr>
            <p:cNvSpPr txBox="1"/>
            <p:nvPr/>
          </p:nvSpPr>
          <p:spPr>
            <a:xfrm>
              <a:off x="4686072" y="1132138"/>
              <a:ext cx="551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Create two subdirectories in  the current directory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520BA53-66AB-8901-40B3-E17D7FCBA7AD}"/>
                </a:ext>
              </a:extLst>
            </p:cNvPr>
            <p:cNvGrpSpPr/>
            <p:nvPr/>
          </p:nvGrpSpPr>
          <p:grpSpPr>
            <a:xfrm>
              <a:off x="4241260" y="1455455"/>
              <a:ext cx="1957659" cy="410247"/>
              <a:chOff x="4241260" y="3644188"/>
              <a:chExt cx="1957659" cy="410247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D7BC2F6-B350-883F-B575-B7E10B784B40}"/>
                  </a:ext>
                </a:extLst>
              </p:cNvPr>
              <p:cNvSpPr/>
              <p:nvPr/>
            </p:nvSpPr>
            <p:spPr>
              <a:xfrm>
                <a:off x="4241260" y="3858200"/>
                <a:ext cx="1957659" cy="19623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8E290562-CFD0-C97E-3C90-DB24061052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6890" y="3644188"/>
                <a:ext cx="384437" cy="1962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41614D6-D5F3-42FD-0F1D-1C94A6C248AE}"/>
              </a:ext>
            </a:extLst>
          </p:cNvPr>
          <p:cNvGrpSpPr/>
          <p:nvPr/>
        </p:nvGrpSpPr>
        <p:grpSpPr>
          <a:xfrm>
            <a:off x="5052739" y="2695059"/>
            <a:ext cx="5795829" cy="747609"/>
            <a:chOff x="4241260" y="1132138"/>
            <a:chExt cx="5795829" cy="747609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38F5B9-78C1-82A1-ED48-059FB429EB35}"/>
                </a:ext>
              </a:extLst>
            </p:cNvPr>
            <p:cNvSpPr txBox="1"/>
            <p:nvPr/>
          </p:nvSpPr>
          <p:spPr>
            <a:xfrm>
              <a:off x="4686072" y="1132138"/>
              <a:ext cx="5351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Create a subdirectory inside  the demo1 directory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BE4C0E0-537F-AEDD-DCC9-4EF3362DBC1D}"/>
                </a:ext>
              </a:extLst>
            </p:cNvPr>
            <p:cNvGrpSpPr/>
            <p:nvPr/>
          </p:nvGrpSpPr>
          <p:grpSpPr>
            <a:xfrm>
              <a:off x="4241260" y="1455455"/>
              <a:ext cx="2855848" cy="424292"/>
              <a:chOff x="4241260" y="3644188"/>
              <a:chExt cx="2855848" cy="42429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7D1EF11-0AD3-02A8-0186-7C807B978AB0}"/>
                  </a:ext>
                </a:extLst>
              </p:cNvPr>
              <p:cNvSpPr/>
              <p:nvPr/>
            </p:nvSpPr>
            <p:spPr>
              <a:xfrm>
                <a:off x="4241260" y="3858200"/>
                <a:ext cx="2855848" cy="21028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1EB60EFB-7770-645A-9A6E-9D7EFCBE5A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6890" y="3644188"/>
                <a:ext cx="384437" cy="1962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13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196125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sym typeface="+mn-ea"/>
              </a:rPr>
              <a:t>rmdir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C1FD918-B5E7-38FD-5692-1004F5560658}"/>
              </a:ext>
            </a:extLst>
          </p:cNvPr>
          <p:cNvSpPr txBox="1"/>
          <p:nvPr/>
        </p:nvSpPr>
        <p:spPr>
          <a:xfrm>
            <a:off x="1133288" y="1097850"/>
            <a:ext cx="11301904" cy="489128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  <a:latin typeface="Muli"/>
              </a:rPr>
              <a:t>Use the </a:t>
            </a:r>
            <a:r>
              <a:rPr lang="en-US" altLang="zh-CN" sz="2400" b="1" i="0" dirty="0" err="1">
                <a:solidFill>
                  <a:srgbClr val="00B0F0"/>
                </a:solidFill>
                <a:effectLst/>
                <a:latin typeface="Muli"/>
              </a:rPr>
              <a:t>rmdir</a:t>
            </a:r>
            <a:r>
              <a:rPr lang="en-US" altLang="zh-CN" sz="2400" b="0" i="0" dirty="0">
                <a:solidFill>
                  <a:srgbClr val="36344D"/>
                </a:solidFill>
                <a:effectLst/>
                <a:latin typeface="Muli"/>
              </a:rPr>
              <a:t> command to permanently delete an empty directory.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B90570-4599-1C2B-1DDA-F8E0EEC3C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58" y="1812485"/>
            <a:ext cx="9382125" cy="303847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63C4401A-144B-196A-2AF4-CA4953869671}"/>
              </a:ext>
            </a:extLst>
          </p:cNvPr>
          <p:cNvGrpSpPr/>
          <p:nvPr/>
        </p:nvGrpSpPr>
        <p:grpSpPr>
          <a:xfrm>
            <a:off x="4916547" y="3155497"/>
            <a:ext cx="4644936" cy="723428"/>
            <a:chOff x="4241260" y="1132138"/>
            <a:chExt cx="4644936" cy="72342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1A1D397-D01B-DC2F-C913-7E23A87759F0}"/>
                </a:ext>
              </a:extLst>
            </p:cNvPr>
            <p:cNvSpPr txBox="1"/>
            <p:nvPr/>
          </p:nvSpPr>
          <p:spPr>
            <a:xfrm>
              <a:off x="4686072" y="1132138"/>
              <a:ext cx="4200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Delete demo1 in  the current directory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7C814D1-2C73-BE76-48DC-F77BA741DFEB}"/>
                </a:ext>
              </a:extLst>
            </p:cNvPr>
            <p:cNvGrpSpPr/>
            <p:nvPr/>
          </p:nvGrpSpPr>
          <p:grpSpPr>
            <a:xfrm>
              <a:off x="4241260" y="1455455"/>
              <a:ext cx="1179453" cy="400111"/>
              <a:chOff x="4241260" y="3644188"/>
              <a:chExt cx="1179453" cy="400111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E5B5AB7-7BE0-6A8D-82CE-83BFF19DAEE4}"/>
                  </a:ext>
                </a:extLst>
              </p:cNvPr>
              <p:cNvSpPr/>
              <p:nvPr/>
            </p:nvSpPr>
            <p:spPr>
              <a:xfrm>
                <a:off x="4241260" y="3858201"/>
                <a:ext cx="1179453" cy="18609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DE2F81C7-A8B5-6370-711C-2E52C1E44F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6890" y="3644188"/>
                <a:ext cx="384437" cy="1962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9A768ED-633B-6DF5-FCBB-467AE7F2FBCF}"/>
              </a:ext>
            </a:extLst>
          </p:cNvPr>
          <p:cNvGrpSpPr/>
          <p:nvPr/>
        </p:nvGrpSpPr>
        <p:grpSpPr>
          <a:xfrm>
            <a:off x="4913303" y="3461708"/>
            <a:ext cx="5494380" cy="1017094"/>
            <a:chOff x="4241260" y="1052482"/>
            <a:chExt cx="5494380" cy="101709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EE030A5-4B33-300E-BF3B-47806554C57C}"/>
                </a:ext>
              </a:extLst>
            </p:cNvPr>
            <p:cNvSpPr txBox="1"/>
            <p:nvPr/>
          </p:nvSpPr>
          <p:spPr>
            <a:xfrm>
              <a:off x="5870415" y="1052482"/>
              <a:ext cx="3865225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bg1"/>
                  </a:solidFill>
                </a:rPr>
                <a:t>First delete the directory in demo1,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bg1"/>
                  </a:solidFill>
                </a:rPr>
                <a:t>then delete demo1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F06E6F1-A749-D856-2DAF-6396B547BEDE}"/>
                </a:ext>
              </a:extLst>
            </p:cNvPr>
            <p:cNvGrpSpPr/>
            <p:nvPr/>
          </p:nvGrpSpPr>
          <p:grpSpPr>
            <a:xfrm>
              <a:off x="4241260" y="1502740"/>
              <a:ext cx="2460263" cy="566836"/>
              <a:chOff x="4241260" y="3691473"/>
              <a:chExt cx="2460263" cy="566836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6AE42E0-0969-D59A-DCE6-4EB1A3441329}"/>
                  </a:ext>
                </a:extLst>
              </p:cNvPr>
              <p:cNvSpPr/>
              <p:nvPr/>
            </p:nvSpPr>
            <p:spPr>
              <a:xfrm>
                <a:off x="4241260" y="3858200"/>
                <a:ext cx="2460263" cy="40010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120CC42D-46A0-1950-92D1-CE8BF0668A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77799" y="3691473"/>
                <a:ext cx="384437" cy="1962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034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1876</Words>
  <Application>Microsoft Office PowerPoint</Application>
  <PresentationFormat>宽屏</PresentationFormat>
  <Paragraphs>244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Muli</vt:lpstr>
      <vt:lpstr>等线</vt:lpstr>
      <vt:lpstr>Arial</vt:lpstr>
      <vt:lpstr>Calibri</vt:lpstr>
      <vt:lpstr>Franklin Gothic Demi</vt:lpstr>
      <vt:lpstr>Franklin Gothic Medium</vt:lpstr>
      <vt:lpstr>Wingdings</vt:lpstr>
      <vt:lpstr>Office 主题</vt:lpstr>
      <vt:lpstr>1_Office 主题</vt:lpstr>
      <vt:lpstr>C/C++ Program Design</vt:lpstr>
      <vt:lpstr>Commands in Linux</vt:lpstr>
      <vt:lpstr>Common commands in Linux</vt:lpstr>
      <vt:lpstr>pwd command</vt:lpstr>
      <vt:lpstr>Absolute path and relative path</vt:lpstr>
      <vt:lpstr>cd command</vt:lpstr>
      <vt:lpstr>ls command</vt:lpstr>
      <vt:lpstr>mkdir command</vt:lpstr>
      <vt:lpstr>rmdir command</vt:lpstr>
      <vt:lpstr>rm command</vt:lpstr>
      <vt:lpstr>cp command and mv command</vt:lpstr>
      <vt:lpstr>cat command</vt:lpstr>
      <vt:lpstr>Some other commands</vt:lpstr>
      <vt:lpstr>Shortcut keys</vt:lpstr>
      <vt:lpstr>gcc &amp; g++</vt:lpstr>
      <vt:lpstr>gcc &amp; g++</vt:lpstr>
      <vt:lpstr>gcc &amp; g++</vt:lpstr>
      <vt:lpstr>gcc &amp; g++</vt:lpstr>
      <vt:lpstr>1. Demonstrate two Linux commends which are introduced previously and randomly selected by the SA for creating a directory, changing to another directory, listing the subdirectories and files in a certain directory, removing files, copying and moving files.</vt:lpstr>
      <vt:lpstr>PowerPoint 演示文稿</vt:lpstr>
      <vt:lpstr>PowerPoint 演示文稿</vt:lpstr>
      <vt:lpstr>PowerPoint 演示文稿</vt:lpstr>
      <vt:lpstr>PowerPoint 演示文稿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maydlee@163.com</cp:lastModifiedBy>
  <cp:revision>400</cp:revision>
  <dcterms:created xsi:type="dcterms:W3CDTF">2020-09-05T08:11:00Z</dcterms:created>
  <dcterms:modified xsi:type="dcterms:W3CDTF">2023-03-01T09:11:31Z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