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478" r:id="rId4"/>
    <p:sldId id="435" r:id="rId5"/>
    <p:sldId id="436" r:id="rId6"/>
    <p:sldId id="437" r:id="rId7"/>
    <p:sldId id="438" r:id="rId8"/>
    <p:sldId id="523" r:id="rId9"/>
    <p:sldId id="568" r:id="rId10"/>
    <p:sldId id="569" r:id="rId11"/>
    <p:sldId id="442" r:id="rId12"/>
    <p:sldId id="443" r:id="rId13"/>
    <p:sldId id="570" r:id="rId14"/>
    <p:sldId id="486" r:id="rId15"/>
    <p:sldId id="571" r:id="rId16"/>
    <p:sldId id="413" r:id="rId17"/>
    <p:sldId id="425" r:id="rId18"/>
    <p:sldId id="427" r:id="rId19"/>
    <p:sldId id="429" r:id="rId20"/>
    <p:sldId id="453" r:id="rId21"/>
    <p:sldId id="428" r:id="rId22"/>
    <p:sldId id="342" r:id="rId23"/>
    <p:sldId id="430" r:id="rId24"/>
    <p:sldId id="483" r:id="rId25"/>
    <p:sldId id="572" r:id="rId26"/>
    <p:sldId id="522" r:id="rId27"/>
    <p:sldId id="44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36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923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99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3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166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6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70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0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41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4, </a:t>
            </a:r>
            <a:r>
              <a:rPr lang="en-US" altLang="zh-CN" sz="3600" dirty="0" err="1">
                <a:latin typeface="Franklin Gothic Medium" panose="020B0603020102020204" pitchFamily="34" charset="0"/>
              </a:rPr>
              <a:t>Makefile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5042" y="785654"/>
          <a:ext cx="4956448" cy="481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457700" imgH="4333875" progId="Photoshop.Image.13">
                  <p:embed/>
                </p:oleObj>
              </mc:Choice>
              <mc:Fallback>
                <p:oleObj name="Image" r:id="rId3" imgW="4457700" imgH="4333875" progId="Photoshop.Image.13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042" y="785654"/>
                        <a:ext cx="4956448" cy="4818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920633" y="4314199"/>
            <a:ext cx="2017639" cy="1214196"/>
            <a:chOff x="2068500" y="4780854"/>
            <a:chExt cx="2223139" cy="1338345"/>
          </a:xfrm>
        </p:grpSpPr>
        <p:sp>
          <p:nvSpPr>
            <p:cNvPr id="3" name="矩形 2"/>
            <p:cNvSpPr/>
            <p:nvPr/>
          </p:nvSpPr>
          <p:spPr>
            <a:xfrm>
              <a:off x="2068500" y="4780854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59241" y="5753658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595" y="5759159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Content Placeholder 2"/>
          <p:cNvSpPr txBox="1"/>
          <p:nvPr/>
        </p:nvSpPr>
        <p:spPr bwMode="auto">
          <a:xfrm>
            <a:off x="6506975" y="1710500"/>
            <a:ext cx="5228144" cy="1700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671" tIns="53836" rIns="107671" bIns="53836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$@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Object Files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$^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all the prerequisites files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$&lt;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the first prerequisite file</a:t>
            </a:r>
            <a:endParaRPr kumimoji="0" lang="zh-CN" altLang="zh-CN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endParaRPr kumimoji="0" lang="en-US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4126" y="4932086"/>
            <a:ext cx="5228144" cy="1541922"/>
            <a:chOff x="191538" y="5513510"/>
            <a:chExt cx="5760640" cy="1699583"/>
          </a:xfrm>
        </p:grpSpPr>
        <p:sp>
          <p:nvSpPr>
            <p:cNvPr id="8" name="矩形 7"/>
            <p:cNvSpPr/>
            <p:nvPr/>
          </p:nvSpPr>
          <p:spPr>
            <a:xfrm>
              <a:off x="297419" y="5513510"/>
              <a:ext cx="1440160" cy="2547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Content Placeholder 2"/>
            <p:cNvSpPr txBox="1"/>
            <p:nvPr/>
          </p:nvSpPr>
          <p:spPr bwMode="auto">
            <a:xfrm>
              <a:off x="191538" y="6275929"/>
              <a:ext cx="5760640" cy="937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is a model rule, which indicates that all the .o objects depend on the .</a:t>
              </a:r>
              <a:r>
                <a:rPr kumimoji="0" 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701725" y="5768292"/>
              <a:ext cx="144016" cy="6742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02713" y="5650166"/>
          <a:ext cx="5980579" cy="5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4943475" imgH="438150" progId="Photoshop.Image.13">
                  <p:embed/>
                </p:oleObj>
              </mc:Choice>
              <mc:Fallback>
                <p:oleObj name="Image" r:id="rId5" imgW="4943475" imgH="438150" progId="Photoshop.Image.1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2713" y="5650166"/>
                        <a:ext cx="5980579" cy="530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335744" y="270045"/>
            <a:ext cx="1056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All the 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files are compiled to the .o files, so we can 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like this: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3431" y="947725"/>
          <a:ext cx="4421965" cy="517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467225" imgH="5229225" progId="Photoshop.Image.13">
                  <p:embed/>
                </p:oleObj>
              </mc:Choice>
              <mc:Fallback>
                <p:oleObj name="Image" r:id="rId3" imgW="4467225" imgH="5229225" progId="Photoshop.Image.13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431" y="947725"/>
                        <a:ext cx="4421965" cy="5176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85019" y="3951627"/>
          <a:ext cx="6649090" cy="49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5495925" imgH="409575" progId="Photoshop.Image.13">
                  <p:embed/>
                </p:oleObj>
              </mc:Choice>
              <mc:Fallback>
                <p:oleObj name="Image" r:id="rId5" imgW="5495925" imgH="409575" progId="Photoshop.Image.1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5019" y="3951627"/>
                        <a:ext cx="6649090" cy="49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1541377" y="335672"/>
            <a:ext cx="788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Using phony target to clean up compiled results automatically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4338" y="5258850"/>
            <a:ext cx="10848109" cy="1211056"/>
            <a:chOff x="629717" y="6010497"/>
            <a:chExt cx="11953010" cy="1334885"/>
          </a:xfrm>
        </p:grpSpPr>
        <p:sp>
          <p:nvSpPr>
            <p:cNvPr id="9" name="矩形 8"/>
            <p:cNvSpPr/>
            <p:nvPr/>
          </p:nvSpPr>
          <p:spPr>
            <a:xfrm>
              <a:off x="629717" y="6010497"/>
              <a:ext cx="3390230" cy="95379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5376082" y="6408220"/>
              <a:ext cx="7206645" cy="93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Adding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.PHONY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a target will prevent making from confusing the phony target with a file name.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870077" y="6219125"/>
              <a:ext cx="1584176" cy="6924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43868" y="3938124"/>
            <a:ext cx="1241684" cy="261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400924" y="1687652"/>
            <a:ext cx="4571263" cy="2250471"/>
            <a:chOff x="3817365" y="5718129"/>
            <a:chExt cx="6101384" cy="2035470"/>
          </a:xfrm>
        </p:grpSpPr>
        <p:sp>
          <p:nvSpPr>
            <p:cNvPr id="15" name="Content Placeholder 2"/>
            <p:cNvSpPr txBox="1"/>
            <p:nvPr/>
          </p:nvSpPr>
          <p:spPr bwMode="auto">
            <a:xfrm>
              <a:off x="3817365" y="5718129"/>
              <a:ext cx="6101384" cy="1695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Because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clean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is a label not a target, the command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clean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 execute the clean part. Only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command can not execute clean part.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6804983" y="7271881"/>
              <a:ext cx="1449312" cy="481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6484" y="1324338"/>
            <a:ext cx="842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search file 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  SRC = $(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./*.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374" y="307743"/>
            <a:ext cx="380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Functions in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368" y="1089015"/>
            <a:ext cx="8316551" cy="1462596"/>
            <a:chOff x="695871" y="5547206"/>
            <a:chExt cx="9163608" cy="1612141"/>
          </a:xfrm>
        </p:grpSpPr>
        <p:sp>
          <p:nvSpPr>
            <p:cNvPr id="9" name="矩形 8"/>
            <p:cNvSpPr/>
            <p:nvPr/>
          </p:nvSpPr>
          <p:spPr>
            <a:xfrm>
              <a:off x="695871" y="6537780"/>
              <a:ext cx="4686374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4098841" y="5547206"/>
              <a:ext cx="5760638" cy="937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Search all the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directory, and return to SRC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613569" y="6317625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82781" y="3314278"/>
          <a:ext cx="3457815" cy="99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2857500" imgH="819150" progId="Photoshop.Image.13">
                  <p:embed/>
                </p:oleObj>
              </mc:Choice>
              <mc:Fallback>
                <p:oleObj name="Image" r:id="rId3" imgW="2857500" imgH="819150" progId="Photoshop.Image.13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2781" y="3314278"/>
                        <a:ext cx="3457815" cy="99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21374" y="4844079"/>
          <a:ext cx="6038209" cy="47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4991100" imgH="390525" progId="Photoshop.Image.13">
                  <p:embed/>
                </p:oleObj>
              </mc:Choice>
              <mc:Fallback>
                <p:oleObj name="Image" r:id="rId5" imgW="4991100" imgH="390525" progId="Photoshop.Image.1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1374" y="4844079"/>
                        <a:ext cx="6038209" cy="47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518777" y="5054508"/>
            <a:ext cx="7452702" cy="1104982"/>
            <a:chOff x="765017" y="6537781"/>
            <a:chExt cx="8211774" cy="1217966"/>
          </a:xfrm>
        </p:grpSpPr>
        <p:sp>
          <p:nvSpPr>
            <p:cNvPr id="20" name="矩形 19"/>
            <p:cNvSpPr/>
            <p:nvPr/>
          </p:nvSpPr>
          <p:spPr>
            <a:xfrm>
              <a:off x="765017" y="6537781"/>
              <a:ext cx="5328592" cy="28894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Content Placeholder 2"/>
            <p:cNvSpPr txBox="1"/>
            <p:nvPr/>
          </p:nvSpPr>
          <p:spPr bwMode="auto">
            <a:xfrm>
              <a:off x="3216151" y="7106617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216151" y="6767976"/>
              <a:ext cx="144016" cy="428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568618" y="5585609"/>
          <a:ext cx="6003631" cy="72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962525" imgH="600075" progId="Photoshop.Image.13">
                  <p:embed/>
                </p:oleObj>
              </mc:Choice>
              <mc:Fallback>
                <p:oleObj name="Image" r:id="rId2" imgW="4962525" imgH="600075" progId="Photoshop.Image.13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8618" y="5585609"/>
                        <a:ext cx="6003631" cy="726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/>
        </p:nvSpPr>
        <p:spPr>
          <a:xfrm>
            <a:off x="828374" y="456432"/>
            <a:ext cx="781098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(pattern substitution): replace file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$(</a:t>
            </a: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original pattern, target pattern, file list)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61761" y="1599150"/>
            <a:ext cx="8640937" cy="1204884"/>
            <a:chOff x="397722" y="5718129"/>
            <a:chExt cx="9521027" cy="1328083"/>
          </a:xfrm>
        </p:grpSpPr>
        <p:sp>
          <p:nvSpPr>
            <p:cNvPr id="5" name="矩形 4"/>
            <p:cNvSpPr/>
            <p:nvPr/>
          </p:nvSpPr>
          <p:spPr>
            <a:xfrm>
              <a:off x="397722" y="6424645"/>
              <a:ext cx="5519639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Content Placeholder 2"/>
            <p:cNvSpPr txBox="1"/>
            <p:nvPr/>
          </p:nvSpPr>
          <p:spPr bwMode="auto">
            <a:xfrm>
              <a:off x="4158109" y="5718129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682715" y="6139760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/>
          <p:nvPr/>
        </p:nvSpPr>
        <p:spPr>
          <a:xfrm>
            <a:off x="867856" y="1863424"/>
            <a:ext cx="638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OBJ = $(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%.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 %.o, $(SRC))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86726" y="5806414"/>
            <a:ext cx="9643754" cy="1171614"/>
            <a:chOff x="695871" y="6537780"/>
            <a:chExt cx="10625988" cy="1291410"/>
          </a:xfrm>
        </p:grpSpPr>
        <p:sp>
          <p:nvSpPr>
            <p:cNvPr id="12" name="矩形 11"/>
            <p:cNvSpPr/>
            <p:nvPr/>
          </p:nvSpPr>
          <p:spPr>
            <a:xfrm>
              <a:off x="695871" y="6537780"/>
              <a:ext cx="5184576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Content Placeholder 2"/>
            <p:cNvSpPr txBox="1"/>
            <p:nvPr/>
          </p:nvSpPr>
          <p:spPr bwMode="auto">
            <a:xfrm>
              <a:off x="5561219" y="7180060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14" name="直接箭头连接符 13"/>
            <p:cNvCxnSpPr>
              <a:stCxn id="13" idx="1"/>
            </p:cNvCxnSpPr>
            <p:nvPr/>
          </p:nvCxnSpPr>
          <p:spPr>
            <a:xfrm flipH="1" flipV="1">
              <a:off x="5232375" y="7153615"/>
              <a:ext cx="328844" cy="351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13485" y="3195485"/>
          <a:ext cx="4817889" cy="1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3981450" imgH="1428750" progId="Photoshop.Image.13">
                  <p:embed/>
                </p:oleObj>
              </mc:Choice>
              <mc:Fallback>
                <p:oleObj name="Image" r:id="rId4" imgW="3981450" imgH="1428750" progId="Photoshop.Image.1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3485" y="3195485"/>
                        <a:ext cx="4817889" cy="172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357407" y="226762"/>
          <a:ext cx="4170989" cy="194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3448050" imgH="1609725" progId="Photoshop.Image.13">
                  <p:embed/>
                </p:oleObj>
              </mc:Choice>
              <mc:Fallback>
                <p:oleObj name="Image" r:id="rId2" imgW="3448050" imgH="1609725" progId="Photoshop.Image.1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7407" y="226762"/>
                        <a:ext cx="4170989" cy="1947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2069" y="513234"/>
          <a:ext cx="5121024" cy="566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705475" imgH="6276975" progId="Photoshop.Image.13">
                  <p:embed/>
                </p:oleObj>
              </mc:Choice>
              <mc:Fallback>
                <p:oleObj name="Image" r:id="rId4" imgW="5705475" imgH="6276975" progId="Photoshop.Image.1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069" y="513234"/>
                        <a:ext cx="5121024" cy="5665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010925" y="1498306"/>
            <a:ext cx="3689236" cy="425113"/>
            <a:chOff x="5310237" y="5751316"/>
            <a:chExt cx="4064992" cy="468581"/>
          </a:xfrm>
        </p:grpSpPr>
        <p:sp>
          <p:nvSpPr>
            <p:cNvPr id="8" name="矩形 7"/>
            <p:cNvSpPr/>
            <p:nvPr/>
          </p:nvSpPr>
          <p:spPr>
            <a:xfrm>
              <a:off x="5310237" y="5766365"/>
              <a:ext cx="864096" cy="32037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Content Placeholder 2"/>
            <p:cNvSpPr txBox="1"/>
            <p:nvPr/>
          </p:nvSpPr>
          <p:spPr bwMode="auto">
            <a:xfrm>
              <a:off x="6678389" y="5751316"/>
              <a:ext cx="2696840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81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.</a:t>
              </a:r>
              <a:r>
                <a:rPr kumimoji="0" lang="en-US" sz="181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181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are in </a:t>
              </a:r>
              <a:r>
                <a:rPr kumimoji="0" lang="en-US" sz="181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src</a:t>
              </a:r>
              <a:endParaRPr kumimoji="0" lang="en-US" sz="18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直接箭头连接符 9"/>
            <p:cNvCxnSpPr>
              <a:stCxn id="9" idx="1"/>
              <a:endCxn id="8" idx="3"/>
            </p:cNvCxnSpPr>
            <p:nvPr/>
          </p:nvCxnSpPr>
          <p:spPr>
            <a:xfrm flipH="1" flipV="1">
              <a:off x="6174333" y="5926551"/>
              <a:ext cx="504056" cy="59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7010925" y="1186959"/>
            <a:ext cx="3332942" cy="425113"/>
            <a:chOff x="5310237" y="5751316"/>
            <a:chExt cx="3672408" cy="468581"/>
          </a:xfrm>
        </p:grpSpPr>
        <p:sp>
          <p:nvSpPr>
            <p:cNvPr id="14" name="矩形 13"/>
            <p:cNvSpPr/>
            <p:nvPr/>
          </p:nvSpPr>
          <p:spPr>
            <a:xfrm>
              <a:off x="5310237" y="5766365"/>
              <a:ext cx="864096" cy="32037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Content Placeholder 2"/>
            <p:cNvSpPr txBox="1"/>
            <p:nvPr/>
          </p:nvSpPr>
          <p:spPr bwMode="auto">
            <a:xfrm>
              <a:off x="6678389" y="5751316"/>
              <a:ext cx="2304256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81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.h files are in </a:t>
              </a:r>
              <a:r>
                <a:rPr kumimoji="0" lang="en-US" sz="181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</a:t>
              </a:r>
              <a:endParaRPr kumimoji="0" lang="en-US" sz="18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直接箭头连接符 15"/>
            <p:cNvCxnSpPr>
              <a:stCxn id="15" idx="1"/>
              <a:endCxn id="14" idx="3"/>
            </p:cNvCxnSpPr>
            <p:nvPr/>
          </p:nvCxnSpPr>
          <p:spPr>
            <a:xfrm flipH="1" flipV="1">
              <a:off x="6174333" y="5926551"/>
              <a:ext cx="504056" cy="59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8986" y="953124"/>
            <a:ext cx="4414387" cy="711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8986" y="1860557"/>
            <a:ext cx="1838434" cy="32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99853" y="5317069"/>
            <a:ext cx="6504526" cy="877263"/>
            <a:chOff x="5839327" y="5859368"/>
            <a:chExt cx="7167024" cy="966962"/>
          </a:xfrm>
        </p:grpSpPr>
        <p:sp>
          <p:nvSpPr>
            <p:cNvPr id="21" name="矩形 20"/>
            <p:cNvSpPr/>
            <p:nvPr/>
          </p:nvSpPr>
          <p:spPr>
            <a:xfrm>
              <a:off x="5949567" y="6370538"/>
              <a:ext cx="7056784" cy="45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http://www.gnu.org/software/make/manual/make.html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9327" y="5859368"/>
              <a:ext cx="2481259" cy="455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GNU Make Manual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99853" y="3826024"/>
          <a:ext cx="6597347" cy="111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5857875" imgH="990600" progId="Photoshop.Image.13">
                  <p:embed/>
                </p:oleObj>
              </mc:Choice>
              <mc:Fallback>
                <p:oleObj name="Image" r:id="rId6" imgW="5857875" imgH="990600" progId="Photoshop.Image.1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9853" y="3826024"/>
                        <a:ext cx="6597347" cy="111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893762" y="4671221"/>
            <a:ext cx="1110981" cy="32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89344" y="1891835"/>
            <a:ext cx="3607919" cy="627430"/>
            <a:chOff x="6078018" y="5751316"/>
            <a:chExt cx="3385576" cy="468581"/>
          </a:xfrm>
        </p:grpSpPr>
        <p:sp>
          <p:nvSpPr>
            <p:cNvPr id="24" name="Content Placeholder 2"/>
            <p:cNvSpPr txBox="1"/>
            <p:nvPr/>
          </p:nvSpPr>
          <p:spPr bwMode="auto">
            <a:xfrm>
              <a:off x="6582073" y="5751316"/>
              <a:ext cx="2881521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81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-I</a:t>
              </a:r>
              <a:r>
                <a:rPr kumimoji="0" lang="en-US" sz="181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means search file(s) in the specified folder i.e. </a:t>
              </a:r>
              <a:r>
                <a:rPr kumimoji="0" lang="en-US" sz="1815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</a:t>
              </a:r>
              <a:r>
                <a:rPr kumimoji="0" lang="en-US" sz="181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folder</a:t>
              </a:r>
            </a:p>
          </p:txBody>
        </p:sp>
        <p:cxnSp>
          <p:nvCxnSpPr>
            <p:cNvPr id="25" name="直接箭头连接符 24"/>
            <p:cNvCxnSpPr>
              <a:stCxn id="24" idx="1"/>
            </p:cNvCxnSpPr>
            <p:nvPr/>
          </p:nvCxnSpPr>
          <p:spPr>
            <a:xfrm flipH="1" flipV="1">
              <a:off x="6078018" y="5926552"/>
              <a:ext cx="504055" cy="590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57366" y="3861049"/>
          <a:ext cx="7155666" cy="235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7991475" imgH="2619375" progId="Photoshop.Image.13">
                  <p:embed/>
                </p:oleObj>
              </mc:Choice>
              <mc:Fallback>
                <p:oleObj name="Image" r:id="rId3" imgW="7991475" imgH="2619375" progId="Photoshop.Image.1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7366" y="3861049"/>
                        <a:ext cx="7155666" cy="2359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9496" y="188640"/>
            <a:ext cx="688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Keyboard input and terminal output of string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1544" y="971437"/>
            <a:ext cx="2944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printf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%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----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%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----float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%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-----char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%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-----string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87688" y="4774279"/>
            <a:ext cx="2343556" cy="4814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5680" y="5445225"/>
            <a:ext cx="2343556" cy="48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86420" y="4881310"/>
            <a:ext cx="1529260" cy="804665"/>
            <a:chOff x="162420" y="4881309"/>
            <a:chExt cx="1529260" cy="804665"/>
          </a:xfrm>
        </p:grpSpPr>
        <p:cxnSp>
          <p:nvCxnSpPr>
            <p:cNvPr id="7" name="直接箭头连接符 6"/>
            <p:cNvCxnSpPr>
              <a:endCxn id="9" idx="1"/>
            </p:cNvCxnSpPr>
            <p:nvPr/>
          </p:nvCxnSpPr>
          <p:spPr>
            <a:xfrm>
              <a:off x="1115616" y="5445224"/>
              <a:ext cx="576064" cy="2407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2420" y="4881309"/>
              <a:ext cx="128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Why only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Computer?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69259" y="884622"/>
          <a:ext cx="3740646" cy="265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4314825" imgH="3067050" progId="Photoshop.Image.13">
                  <p:embed/>
                </p:oleObj>
              </mc:Choice>
              <mc:Fallback>
                <p:oleObj name="Image" r:id="rId5" imgW="4314825" imgH="3067050" progId="Photoshop.Image.1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9259" y="884622"/>
                        <a:ext cx="3740646" cy="2659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464152" y="2250238"/>
            <a:ext cx="360040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98524" y="2438644"/>
            <a:ext cx="242658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63552" y="6372036"/>
            <a:ext cx="698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uses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whitespace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—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spaces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and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newlines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 separate a string.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3" grpId="0" animBg="1"/>
      <p:bldP spid="13" grpId="0" animBg="1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55728" y="4005064"/>
          <a:ext cx="8012272" cy="248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8020050" imgH="2466975" progId="Photoshop.Image.13">
                  <p:embed/>
                </p:oleObj>
              </mc:Choice>
              <mc:Fallback>
                <p:oleObj name="Image" r:id="rId3" imgW="8020050" imgH="2466975" progId="Photoshop.Image.1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5728" y="4005064"/>
                        <a:ext cx="8012272" cy="2481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1230" y="783694"/>
            <a:ext cx="259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C: gets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puts</a:t>
            </a:r>
          </a:p>
        </p:txBody>
      </p:sp>
      <p:sp>
        <p:nvSpPr>
          <p:cNvPr id="9" name="矩形 8"/>
          <p:cNvSpPr/>
          <p:nvPr/>
        </p:nvSpPr>
        <p:spPr>
          <a:xfrm>
            <a:off x="2592481" y="5708384"/>
            <a:ext cx="2991628" cy="58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08905" y="4749610"/>
            <a:ext cx="2297059" cy="1754326"/>
            <a:chOff x="-1115095" y="4833588"/>
            <a:chExt cx="2297059" cy="1754326"/>
          </a:xfrm>
        </p:grpSpPr>
        <p:cxnSp>
          <p:nvCxnSpPr>
            <p:cNvPr id="7" name="直接箭头连接符 6"/>
            <p:cNvCxnSpPr>
              <a:endCxn id="9" idx="1"/>
            </p:cNvCxnSpPr>
            <p:nvPr/>
          </p:nvCxnSpPr>
          <p:spPr>
            <a:xfrm>
              <a:off x="492417" y="5813142"/>
              <a:ext cx="576064" cy="1883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115095" y="4833588"/>
              <a:ext cx="22970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Use gets to gain 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sentence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with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 space.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gets()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stops reading input when it encounters a newline or end of file.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34135" y="3271138"/>
            <a:ext cx="3783215" cy="1886055"/>
            <a:chOff x="110134" y="3271137"/>
            <a:chExt cx="3783215" cy="1886055"/>
          </a:xfrm>
        </p:grpSpPr>
        <p:sp>
          <p:nvSpPr>
            <p:cNvPr id="8" name="矩形 7"/>
            <p:cNvSpPr/>
            <p:nvPr/>
          </p:nvSpPr>
          <p:spPr>
            <a:xfrm>
              <a:off x="1122813" y="4407949"/>
              <a:ext cx="2297059" cy="7492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34" y="3271137"/>
              <a:ext cx="3783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There is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warning due to using gets().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You can use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fgets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() function instead.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02927" y="3854659"/>
              <a:ext cx="1376785" cy="79847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59731" y="682572"/>
          <a:ext cx="3683620" cy="288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3905250" imgH="3057525" progId="Photoshop.Image.13">
                  <p:embed/>
                </p:oleObj>
              </mc:Choice>
              <mc:Fallback>
                <p:oleObj name="Image" r:id="rId5" imgW="3905250" imgH="3057525" progId="Photoshop.Image.1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9731" y="682572"/>
                        <a:ext cx="3683620" cy="288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236184" y="2096339"/>
            <a:ext cx="3425681" cy="329874"/>
            <a:chOff x="1712183" y="2096339"/>
            <a:chExt cx="3425681" cy="32987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12183" y="2096339"/>
            <a:ext cx="2347926" cy="32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7" imgW="2305050" imgH="323850" progId="Photoshop.Image.13">
                    <p:embed/>
                  </p:oleObj>
                </mc:Choice>
                <mc:Fallback>
                  <p:oleObj name="Image" r:id="rId7" imgW="2305050" imgH="323850" progId="Photoshop.Image.13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12183" y="2096339"/>
                          <a:ext cx="2347926" cy="32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/>
            <p:nvPr/>
          </p:nvCxnSpPr>
          <p:spPr>
            <a:xfrm>
              <a:off x="3922907" y="2304030"/>
              <a:ext cx="1214957" cy="2599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6672064" y="2204864"/>
            <a:ext cx="93610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3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44291" y="4915717"/>
          <a:ext cx="7572456" cy="138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7829550" imgH="1419225" progId="Photoshop.Image.13">
                  <p:embed/>
                </p:oleObj>
              </mc:Choice>
              <mc:Fallback>
                <p:oleObj name="Image" r:id="rId3" imgW="7829550" imgH="1419225" progId="Photoshop.Image.1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4291" y="4915717"/>
                        <a:ext cx="7572456" cy="1384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971436"/>
            <a:ext cx="278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C++: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5495" y="6372036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is to use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whitespace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--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spaces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and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newlines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to separate a string.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19736" y="5579668"/>
            <a:ext cx="2376264" cy="497705"/>
            <a:chOff x="2195736" y="5579667"/>
            <a:chExt cx="2376264" cy="497705"/>
          </a:xfrm>
        </p:grpSpPr>
        <p:sp>
          <p:nvSpPr>
            <p:cNvPr id="9" name="矩形 8"/>
            <p:cNvSpPr/>
            <p:nvPr/>
          </p:nvSpPr>
          <p:spPr>
            <a:xfrm>
              <a:off x="2195736" y="5836622"/>
              <a:ext cx="987166" cy="24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57515" y="5579667"/>
              <a:ext cx="1614485" cy="2569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8591" y="5282560"/>
            <a:ext cx="538993" cy="344388"/>
            <a:chOff x="2214590" y="5282560"/>
            <a:chExt cx="538993" cy="344388"/>
          </a:xfrm>
        </p:grpSpPr>
        <p:sp>
          <p:nvSpPr>
            <p:cNvPr id="8" name="矩形 7"/>
            <p:cNvSpPr/>
            <p:nvPr/>
          </p:nvSpPr>
          <p:spPr>
            <a:xfrm>
              <a:off x="2413193" y="5282560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14590" y="5454754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68238" y="715096"/>
          <a:ext cx="4981996" cy="41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4991100" imgH="4133850" progId="Photoshop.Image.13">
                  <p:embed/>
                </p:oleObj>
              </mc:Choice>
              <mc:Fallback>
                <p:oleObj name="Image" r:id="rId5" imgW="4991100" imgH="4133850" progId="Photoshop.Image.1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8238" y="715096"/>
                        <a:ext cx="4981996" cy="41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951984" y="2775604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51984" y="3685074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8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9497" y="5270434"/>
          <a:ext cx="9025149" cy="132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8124825" imgH="1190625" progId="Photoshop.Image.13">
                  <p:embed/>
                </p:oleObj>
              </mc:Choice>
              <mc:Fallback>
                <p:oleObj name="Image" r:id="rId3" imgW="8124825" imgH="1190625" progId="Photoshop.Image.1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9497" y="5270434"/>
                        <a:ext cx="9025149" cy="1326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83671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C++: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cin.getline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 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cin.get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 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817932" y="5755187"/>
            <a:ext cx="1388462" cy="381836"/>
            <a:chOff x="1293932" y="5755187"/>
            <a:chExt cx="1388462" cy="381836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523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83632" y="6141982"/>
            <a:ext cx="2808312" cy="489221"/>
            <a:chOff x="1259632" y="6141981"/>
            <a:chExt cx="2808312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1885771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632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95800" y="1346915"/>
          <a:ext cx="3997920" cy="35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4705350" imgH="4171950" progId="Photoshop.Image.13">
                  <p:embed/>
                </p:oleObj>
              </mc:Choice>
              <mc:Fallback>
                <p:oleObj name="Image" r:id="rId5" imgW="4705350" imgH="4171950" progId="Photoshop.Image.1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5800" y="1346915"/>
                        <a:ext cx="3997920" cy="35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87888" y="3093834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0270" y="3878805"/>
            <a:ext cx="1539786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2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47528" y="5013176"/>
          <a:ext cx="8186810" cy="121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715000" imgH="847725" progId="Photoshop.Image.13">
                  <p:embed/>
                </p:oleObj>
              </mc:Choice>
              <mc:Fallback>
                <p:oleObj name="Image" r:id="rId3" imgW="5715000" imgH="847725" progId="Photoshop.Image.13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528" y="5013176"/>
                        <a:ext cx="8186810" cy="121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83671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C++: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cin.getline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 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cin.get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 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141118" y="5279615"/>
            <a:ext cx="1388462" cy="381836"/>
            <a:chOff x="1293932" y="5755187"/>
            <a:chExt cx="1388462" cy="381836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523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43672" y="5711664"/>
            <a:ext cx="3384376" cy="489221"/>
            <a:chOff x="1259632" y="6141981"/>
            <a:chExt cx="3384376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2461835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632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95800" y="1346915"/>
          <a:ext cx="3997920" cy="35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4705350" imgH="4171950" progId="Photoshop.Image.13">
                  <p:embed/>
                </p:oleObj>
              </mc:Choice>
              <mc:Fallback>
                <p:oleObj name="Image" r:id="rId5" imgW="4705350" imgH="4171950" progId="Photoshop.Image.1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5800" y="1346915"/>
                        <a:ext cx="3997920" cy="35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87888" y="3093834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0270" y="3878805"/>
            <a:ext cx="1539786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97131" y="6083140"/>
            <a:ext cx="5055903" cy="782686"/>
            <a:chOff x="3773130" y="6083140"/>
            <a:chExt cx="5055903" cy="782686"/>
          </a:xfrm>
        </p:grpSpPr>
        <p:cxnSp>
          <p:nvCxnSpPr>
            <p:cNvPr id="17" name="直接箭头连接符 16"/>
            <p:cNvCxnSpPr/>
            <p:nvPr/>
          </p:nvCxnSpPr>
          <p:spPr>
            <a:xfrm flipH="1" flipV="1">
              <a:off x="3773130" y="6083140"/>
              <a:ext cx="643803" cy="39204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"/>
            <p:cNvSpPr txBox="1"/>
            <p:nvPr/>
          </p:nvSpPr>
          <p:spPr>
            <a:xfrm>
              <a:off x="4294331" y="6219495"/>
              <a:ext cx="4534702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If the length of input string is greater than 20,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it can only store first 19 characters in str.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75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Makefile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70863" y="1675464"/>
            <a:ext cx="3513180" cy="612239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What is a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51480" y="2561256"/>
            <a:ext cx="10925407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 tool to simplify and organize compilation.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set of commands with variable names and targets 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You can compile your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project(program) or only compile the update files in the  project by using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7688" y="5229200"/>
          <a:ext cx="7359580" cy="83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8039100" imgH="904875" progId="Photoshop.Image.13">
                  <p:embed/>
                </p:oleObj>
              </mc:Choice>
              <mc:Fallback>
                <p:oleObj name="Image" r:id="rId3" imgW="8039100" imgH="904875" progId="Photoshop.Image.1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7688" y="5229200"/>
                        <a:ext cx="7359580" cy="83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9086" y="1447616"/>
            <a:ext cx="3831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getline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and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get()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both read an entire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input line—that is, up until a newline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character. However,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getline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discard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newline character, whereas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get()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leave it in the input queue.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59497" y="4869161"/>
            <a:ext cx="4983603" cy="1248861"/>
            <a:chOff x="35496" y="4869160"/>
            <a:chExt cx="4983603" cy="1248861"/>
          </a:xfrm>
        </p:grpSpPr>
        <p:sp>
          <p:nvSpPr>
            <p:cNvPr id="8" name="矩形 7"/>
            <p:cNvSpPr/>
            <p:nvPr/>
          </p:nvSpPr>
          <p:spPr>
            <a:xfrm>
              <a:off x="1691680" y="5877272"/>
              <a:ext cx="3327419" cy="24074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96" y="4869160"/>
              <a:ext cx="1795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Program runs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without entering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another string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直接箭头连接符 14"/>
            <p:cNvCxnSpPr>
              <a:endCxn id="8" idx="1"/>
            </p:cNvCxnSpPr>
            <p:nvPr/>
          </p:nvCxnSpPr>
          <p:spPr>
            <a:xfrm>
              <a:off x="1377176" y="5752257"/>
              <a:ext cx="314504" cy="24539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295800" y="5545012"/>
            <a:ext cx="1385054" cy="366561"/>
            <a:chOff x="2771800" y="5545011"/>
            <a:chExt cx="1385054" cy="366561"/>
          </a:xfrm>
        </p:grpSpPr>
        <p:sp>
          <p:nvSpPr>
            <p:cNvPr id="9" name="矩形 8"/>
            <p:cNvSpPr/>
            <p:nvPr/>
          </p:nvSpPr>
          <p:spPr>
            <a:xfrm>
              <a:off x="2987824" y="5545011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800" y="5726906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3202" y="1394869"/>
          <a:ext cx="3803421" cy="319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4924425" imgH="4133850" progId="Photoshop.Image.13">
                  <p:embed/>
                </p:oleObj>
              </mc:Choice>
              <mc:Fallback>
                <p:oleObj name="Image" r:id="rId5" imgW="4924425" imgH="4133850" progId="Photoshop.Image.1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3202" y="1394869"/>
                        <a:ext cx="3803421" cy="319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927648" y="2996953"/>
            <a:ext cx="1368152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5404" y="3715272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1892641" y="78292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C++: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cin.getline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 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cin.get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9924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57026" y="4898326"/>
          <a:ext cx="8772536" cy="127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8001000" imgH="1162050" progId="Photoshop.Image.13">
                  <p:embed/>
                </p:oleObj>
              </mc:Choice>
              <mc:Fallback>
                <p:oleObj name="Image" r:id="rId3" imgW="8001000" imgH="1162050" progId="Photoshop.Image.1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7026" y="4898326"/>
                        <a:ext cx="8772536" cy="127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28173" y="149230"/>
          <a:ext cx="4510740" cy="415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4800600" imgH="4419600" progId="Photoshop.Image.13">
                  <p:embed/>
                </p:oleObj>
              </mc:Choice>
              <mc:Fallback>
                <p:oleObj name="Image" r:id="rId5" imgW="4800600" imgH="4419600" progId="Photoshop.Image.1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8173" y="149230"/>
                        <a:ext cx="4510740" cy="415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999656" y="5370558"/>
            <a:ext cx="1385054" cy="362699"/>
            <a:chOff x="1475656" y="5370557"/>
            <a:chExt cx="1385054" cy="362699"/>
          </a:xfrm>
        </p:grpSpPr>
        <p:sp>
          <p:nvSpPr>
            <p:cNvPr id="8" name="矩形 7"/>
            <p:cNvSpPr/>
            <p:nvPr/>
          </p:nvSpPr>
          <p:spPr>
            <a:xfrm>
              <a:off x="1691680" y="53705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75656" y="5548590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702834" y="2740278"/>
            <a:ext cx="1169030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5102" y="5780550"/>
            <a:ext cx="2764586" cy="456762"/>
            <a:chOff x="2671511" y="5589240"/>
            <a:chExt cx="2764586" cy="456762"/>
          </a:xfrm>
        </p:grpSpPr>
        <p:sp>
          <p:nvSpPr>
            <p:cNvPr id="10" name="矩形 9"/>
            <p:cNvSpPr/>
            <p:nvPr/>
          </p:nvSpPr>
          <p:spPr>
            <a:xfrm>
              <a:off x="3516595" y="5589240"/>
              <a:ext cx="1919502" cy="1912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71511" y="5805253"/>
              <a:ext cx="1919502" cy="24074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69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9496" y="4604991"/>
          <a:ext cx="9133818" cy="94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7734300" imgH="790575" progId="Photoshop.Image.13">
                  <p:embed/>
                </p:oleObj>
              </mc:Choice>
              <mc:Fallback>
                <p:oleObj name="Image" r:id="rId3" imgW="7734300" imgH="790575" progId="Photoshop.Image.1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9496" y="4604991"/>
                        <a:ext cx="9133818" cy="940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76318" y="1446981"/>
          <a:ext cx="4206916" cy="269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4772025" imgH="3057525" progId="Photoshop.Image.13">
                  <p:embed/>
                </p:oleObj>
              </mc:Choice>
              <mc:Fallback>
                <p:oleObj name="Image" r:id="rId5" imgW="4772025" imgH="3057525" progId="Photoshop.Image.1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6318" y="1446981"/>
                        <a:ext cx="4206916" cy="2696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1919536" y="836712"/>
            <a:ext cx="4952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C++ string using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 data 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9086" y="1447617"/>
            <a:ext cx="3610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getline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function takes the input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stream as the first parameter which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is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as the location of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line to be stored.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99656" y="5055046"/>
            <a:ext cx="1944216" cy="490190"/>
            <a:chOff x="1475656" y="5055046"/>
            <a:chExt cx="1944216" cy="490190"/>
          </a:xfrm>
        </p:grpSpPr>
        <p:sp>
          <p:nvSpPr>
            <p:cNvPr id="9" name="矩形 8"/>
            <p:cNvSpPr/>
            <p:nvPr/>
          </p:nvSpPr>
          <p:spPr>
            <a:xfrm>
              <a:off x="1682253" y="5055046"/>
              <a:ext cx="1728192" cy="235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5656" y="5309511"/>
              <a:ext cx="1944216" cy="235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823686" y="3054846"/>
            <a:ext cx="1616130" cy="230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6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670" y="1970789"/>
            <a:ext cx="3435893" cy="1458211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First, complete the code, then run the program and explain the result to SA. If it has bugs, fix them.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475683" y="1179691"/>
            <a:ext cx="7895431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 &lt;iostream&gt;</a:t>
            </a:r>
          </a:p>
          <a:p>
            <a:r>
              <a:rPr lang="en-US" altLang="zh-CN" sz="1400" b="0" dirty="0">
                <a:effectLst/>
              </a:rPr>
              <a:t>#include &lt;</a:t>
            </a:r>
            <a:r>
              <a:rPr lang="en-US" altLang="zh-CN" sz="1400" b="0" dirty="0" err="1">
                <a:effectLst/>
              </a:rPr>
              <a:t>string.h</a:t>
            </a:r>
            <a:r>
              <a:rPr lang="en-US" altLang="zh-CN" sz="1400" b="0" dirty="0">
                <a:effectLst/>
              </a:rPr>
              <a:t>&gt;</a:t>
            </a:r>
          </a:p>
          <a:p>
            <a:r>
              <a:rPr lang="en-US" altLang="zh-CN" sz="1400" b="0" dirty="0">
                <a:effectLst/>
              </a:rPr>
              <a:t>using namespace std;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int main()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    int cards[4]{};</a:t>
            </a:r>
          </a:p>
          <a:p>
            <a:r>
              <a:rPr lang="en-US" altLang="zh-CN" sz="1400" b="0" dirty="0">
                <a:effectLst/>
              </a:rPr>
              <a:t>    int hands[4];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int price[] = {2.8,3.7,5,9};</a:t>
            </a:r>
          </a:p>
          <a:p>
            <a:r>
              <a:rPr lang="en-US" altLang="zh-CN" sz="1400" b="0" dirty="0">
                <a:effectLst/>
              </a:rPr>
              <a:t>    char direction[4] {'L',82,'U',68};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char title[] = "</a:t>
            </a:r>
            <a:r>
              <a:rPr lang="en-US" altLang="zh-CN" sz="1400" b="0" dirty="0" err="1">
                <a:effectLst/>
              </a:rPr>
              <a:t>ChartGPT</a:t>
            </a:r>
            <a:r>
              <a:rPr lang="en-US" altLang="zh-CN" sz="1400" b="0" dirty="0">
                <a:effectLst/>
              </a:rPr>
              <a:t> is an awesome tool.";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cards[0]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(cards[0])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price[0]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(price[1])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&lt;&lt; ",length of direction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(direction)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&lt;&lt; ",length of title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(title)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//Print the value and address of each element in cards and hands respectively.</a:t>
            </a:r>
          </a:p>
          <a:p>
            <a:r>
              <a:rPr lang="en-US" altLang="zh-CN" sz="1400" dirty="0"/>
              <a:t>    …….</a:t>
            </a:r>
            <a:endParaRPr lang="en-US" altLang="zh-CN" sz="1400" b="0" dirty="0">
              <a:effectLst/>
            </a:endParaRPr>
          </a:p>
          <a:p>
            <a:r>
              <a:rPr lang="en-US" altLang="zh-CN" sz="1400" b="0" dirty="0">
                <a:effectLst/>
              </a:rPr>
              <a:t>  </a:t>
            </a:r>
          </a:p>
          <a:p>
            <a:r>
              <a:rPr lang="en-US" altLang="zh-CN" sz="1400" b="0" dirty="0">
                <a:effectLst/>
              </a:rPr>
              <a:t>    return 0;</a:t>
            </a:r>
          </a:p>
          <a:p>
            <a:r>
              <a:rPr lang="en-US" altLang="zh-CN" sz="1400" b="0" dirty="0"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331" y="1130281"/>
            <a:ext cx="5483469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You can write a program to check whether you system is little-endian or big-endian.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961700"/>
            <a:ext cx="4407425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effectLst/>
              </a:rPr>
              <a:t>#include &lt;</a:t>
            </a:r>
            <a:r>
              <a:rPr lang="en-US" altLang="zh-CN" sz="1600" b="0" dirty="0" err="1">
                <a:effectLst/>
              </a:rPr>
              <a:t>stdio.h</a:t>
            </a:r>
            <a:r>
              <a:rPr lang="en-US" altLang="zh-CN" sz="1600" b="0" dirty="0">
                <a:effectLst/>
              </a:rPr>
              <a:t>&gt;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union data{</a:t>
            </a:r>
          </a:p>
          <a:p>
            <a:r>
              <a:rPr lang="en-US" altLang="zh-CN" sz="1600" b="0" dirty="0">
                <a:effectLst/>
              </a:rPr>
              <a:t>    int n;</a:t>
            </a:r>
          </a:p>
          <a:p>
            <a:r>
              <a:rPr lang="en-US" altLang="zh-CN" sz="1600" b="0" dirty="0">
                <a:effectLst/>
              </a:rPr>
              <a:t>    char </a:t>
            </a:r>
            <a:r>
              <a:rPr lang="en-US" altLang="zh-CN" sz="1600" b="0" dirty="0" err="1">
                <a:effectLst/>
              </a:rPr>
              <a:t>ch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short m;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main()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union data a;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("%d, %d\n",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(a),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(union data) 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0x40;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a.ch = '9';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 = 0x2059;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0x3E25AD54;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</a:t>
            </a:r>
          </a:p>
          <a:p>
            <a:r>
              <a:rPr lang="en-US" altLang="zh-CN" sz="1600" b="0" dirty="0">
                <a:effectLst/>
              </a:rPr>
              <a:t>  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25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Design a struct “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” which contains two enumeration types as its member. The first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“Day” for (Sunday, Monday, ...), and the second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“Weather” for (Sunny, Rainy, ...).</a:t>
            </a:r>
          </a:p>
          <a:p>
            <a:r>
              <a:rPr lang="en-US" altLang="zh-CN" sz="2400" dirty="0"/>
              <a:t>Define a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function “bool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 )” . It will return true if the day is at weekend and the weather is good.</a:t>
            </a:r>
          </a:p>
          <a:p>
            <a:r>
              <a:rPr lang="en-US" altLang="zh-CN" sz="2400" dirty="0"/>
              <a:t>Call function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() in main().</a:t>
            </a:r>
          </a:p>
        </p:txBody>
      </p:sp>
    </p:spTree>
    <p:extLst>
      <p:ext uri="{BB962C8B-B14F-4D97-AF65-F5344CB8AC3E}">
        <p14:creationId xmlns:p14="http://schemas.microsoft.com/office/powerpoint/2010/main" val="3287789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1374041"/>
            <a:ext cx="9848736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The </a:t>
            </a:r>
            <a:r>
              <a:rPr kumimoji="1" lang="en-US" altLang="zh-CN" sz="2400" i="1" dirty="0"/>
              <a:t>Fibonacci numbers </a:t>
            </a:r>
            <a:r>
              <a:rPr kumimoji="1" lang="en-US" altLang="zh-CN" sz="2400" dirty="0"/>
              <a:t>are : 1,1,2,3,5,8…….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Please define a function in </a:t>
            </a:r>
            <a:r>
              <a:rPr kumimoji="1" lang="en-US" altLang="zh-CN" sz="2400" b="1" dirty="0"/>
              <a:t>fib.cpp </a:t>
            </a:r>
            <a:r>
              <a:rPr kumimoji="1" lang="en-US" altLang="zh-CN" sz="2400" dirty="0"/>
              <a:t>to compute the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th Fibonacci number.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then print Fibonacci numbers from 1 to n, 10 numbers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manage the source files.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dirty="0"/>
              <a:t>Exercise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4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3" y="3097763"/>
            <a:ext cx="654367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14" y="3097763"/>
            <a:ext cx="1247775" cy="1857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414" y="5483959"/>
            <a:ext cx="1276350" cy="1181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23" y="5869721"/>
            <a:ext cx="6896100" cy="4095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8061" y="2790843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Before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50499" y="514527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After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13" y="274271"/>
            <a:ext cx="6798670" cy="54159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Suppose we have four source files as follows:</a:t>
            </a:r>
            <a:endParaRPr kumimoji="0" lang="zh-CN" altLang="en-US" sz="28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64" y="4016954"/>
            <a:ext cx="3188783" cy="9145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1011855"/>
            <a:ext cx="4365706" cy="274378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6" y="4016954"/>
            <a:ext cx="4518212" cy="24887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01109" y="5127535"/>
            <a:ext cx="6367398" cy="77877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Normally, you can compile these files  by the following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command:</a:t>
            </a:r>
            <a:endParaRPr kumimoji="0" lang="zh-CN" altLang="en-US" sz="21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30" y="6042130"/>
            <a:ext cx="5497925" cy="3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35" y="881198"/>
            <a:ext cx="6209713" cy="30726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7724" y="1325656"/>
            <a:ext cx="9596551" cy="121671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How about if there are hundreds of files to compile? Do you think it is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comfortable to write g++ or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gcc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compilation command by mentioning  all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these hundreds file names? Now you can choose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688" y="3037806"/>
            <a:ext cx="9988133" cy="1586051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name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must be either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without extension.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You can write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 any text editor. A rule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including three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There are many rules in the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75" y="1074570"/>
            <a:ext cx="9695168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consists of a set of rules. A rule including three 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288" y="2236393"/>
            <a:ext cx="3560411" cy="1340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:  prerequisites</a:t>
            </a:r>
          </a:p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&lt;TAB&gt; command</a:t>
            </a:r>
            <a:endParaRPr kumimoji="0" lang="zh-CN" altLang="en-US" sz="281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72" y="3951435"/>
            <a:ext cx="11009502" cy="1955383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an object file, which is generated by a program.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Typically, there is only one per rule.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file names, separated by spaces, as input to create the target.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a series of steps that make carries out.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These need to start with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tab character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not spaces.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8939" y="1337743"/>
          <a:ext cx="10534123" cy="293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258425" imgH="2857500" progId="Photoshop.Image.13">
                  <p:embed/>
                </p:oleObj>
              </mc:Choice>
              <mc:Fallback>
                <p:oleObj name="Image" r:id="rId2" imgW="10258425" imgH="2857500" progId="Photoshop.Image.13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8939" y="1337743"/>
                        <a:ext cx="10534123" cy="2935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253197" y="1449737"/>
            <a:ext cx="8109864" cy="1488950"/>
            <a:chOff x="413693" y="1671758"/>
            <a:chExt cx="8935870" cy="1641193"/>
          </a:xfrm>
        </p:grpSpPr>
        <p:sp>
          <p:nvSpPr>
            <p:cNvPr id="4" name="TextBox 2"/>
            <p:cNvSpPr txBox="1"/>
            <p:nvPr/>
          </p:nvSpPr>
          <p:spPr>
            <a:xfrm>
              <a:off x="413693" y="1671758"/>
              <a:ext cx="4174917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15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comments begin with #</a:t>
              </a:r>
              <a:endParaRPr kumimoji="0" lang="zh-CN" altLang="en-US" sz="2815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02127" y="2709909"/>
              <a:ext cx="8147436" cy="603042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673833" y="2111879"/>
              <a:ext cx="518581" cy="588975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893762" y="3118860"/>
            <a:ext cx="2221961" cy="655683"/>
            <a:chOff x="-172733" y="556295"/>
            <a:chExt cx="2448272" cy="722725"/>
          </a:xfrm>
        </p:grpSpPr>
        <p:sp>
          <p:nvSpPr>
            <p:cNvPr id="15" name="TextBox 14"/>
            <p:cNvSpPr txBox="1"/>
            <p:nvPr/>
          </p:nvSpPr>
          <p:spPr>
            <a:xfrm>
              <a:off x="-172733" y="682044"/>
              <a:ext cx="1202352" cy="59697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15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target</a:t>
              </a:r>
              <a:endParaRPr kumimoji="0" lang="zh-CN" altLang="en-US" sz="2815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334" y="556295"/>
              <a:ext cx="843205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835379" y="797527"/>
              <a:ext cx="596955" cy="20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151809" y="2840834"/>
            <a:ext cx="6239641" cy="632192"/>
            <a:chOff x="1202127" y="2456358"/>
            <a:chExt cx="6875160" cy="696833"/>
          </a:xfrm>
        </p:grpSpPr>
        <p:sp>
          <p:nvSpPr>
            <p:cNvPr id="20" name="TextBox 19"/>
            <p:cNvSpPr txBox="1"/>
            <p:nvPr/>
          </p:nvSpPr>
          <p:spPr>
            <a:xfrm>
              <a:off x="5731097" y="2456358"/>
              <a:ext cx="2346190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15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prerequisites</a:t>
              </a:r>
              <a:endParaRPr kumimoji="0" lang="zh-CN" altLang="en-US" sz="2815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02127" y="2775646"/>
              <a:ext cx="4568751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5410838" y="2762813"/>
              <a:ext cx="504056" cy="12574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754619" y="3520286"/>
            <a:ext cx="8486568" cy="1706766"/>
            <a:chOff x="-445049" y="1230228"/>
            <a:chExt cx="9350941" cy="1881281"/>
          </a:xfrm>
        </p:grpSpPr>
        <p:sp>
          <p:nvSpPr>
            <p:cNvPr id="25" name="TextBox 24"/>
            <p:cNvSpPr txBox="1"/>
            <p:nvPr/>
          </p:nvSpPr>
          <p:spPr>
            <a:xfrm>
              <a:off x="-445049" y="2177478"/>
              <a:ext cx="9350941" cy="934031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commands</a:t>
              </a:r>
            </a:p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g++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is compiler name,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-o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is linker flag and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hello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is binary file name.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626193" y="1230228"/>
              <a:ext cx="6435006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212327" y="1485501"/>
              <a:ext cx="1620302" cy="87342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51836" y="3456696"/>
            <a:ext cx="1788409" cy="2878351"/>
            <a:chOff x="304978" y="556295"/>
            <a:chExt cx="1970562" cy="3172660"/>
          </a:xfrm>
        </p:grpSpPr>
        <p:sp>
          <p:nvSpPr>
            <p:cNvPr id="33" name="TextBox 14"/>
            <p:cNvSpPr txBox="1"/>
            <p:nvPr/>
          </p:nvSpPr>
          <p:spPr>
            <a:xfrm>
              <a:off x="304978" y="1573636"/>
              <a:ext cx="1629649" cy="2155319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Put the </a:t>
              </a:r>
            </a:p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makefile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</a:p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together</a:t>
              </a:r>
            </a:p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with your</a:t>
              </a:r>
            </a:p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programs.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9724" y="556295"/>
              <a:ext cx="1055816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622768" y="933840"/>
              <a:ext cx="596956" cy="8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02504" y="814928"/>
          <a:ext cx="8495734" cy="218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010150" imgH="1285875" progId="Photoshop.Image.13">
                  <p:embed/>
                </p:oleObj>
              </mc:Choice>
              <mc:Fallback>
                <p:oleObj name="Image" r:id="rId2" imgW="5010150" imgH="1285875" progId="Photoshop.Image.1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2504" y="814928"/>
                        <a:ext cx="8495734" cy="218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5746" y="293249"/>
            <a:ext cx="4650966" cy="478055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 the command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VScode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17961" y="814928"/>
            <a:ext cx="784222" cy="32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1801" y="1491039"/>
            <a:ext cx="9829179" cy="2110071"/>
            <a:chOff x="1050984" y="-531490"/>
            <a:chExt cx="10830300" cy="2325824"/>
          </a:xfrm>
        </p:grpSpPr>
        <p:sp>
          <p:nvSpPr>
            <p:cNvPr id="8" name="TextBox 7"/>
            <p:cNvSpPr txBox="1"/>
            <p:nvPr/>
          </p:nvSpPr>
          <p:spPr>
            <a:xfrm>
              <a:off x="1050984" y="1267398"/>
              <a:ext cx="10830300" cy="52693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If you don’t install make in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VScode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, install it first according to the instruction.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67008" y="-531490"/>
              <a:ext cx="4176464" cy="10805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2707168" y="597551"/>
              <a:ext cx="432048" cy="8158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69460" y="3886463"/>
          <a:ext cx="8886241" cy="81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3933825" imgH="361950" progId="Photoshop.Image.13">
                  <p:embed/>
                </p:oleObj>
              </mc:Choice>
              <mc:Fallback>
                <p:oleObj name="Image" r:id="rId4" imgW="3933825" imgH="361950" progId="Photoshop.Image.1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9460" y="3886463"/>
                        <a:ext cx="8886241" cy="817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902399" y="4307415"/>
            <a:ext cx="8395839" cy="841324"/>
            <a:chOff x="1411025" y="1158124"/>
            <a:chExt cx="9250972" cy="927348"/>
          </a:xfrm>
        </p:grpSpPr>
        <p:sp>
          <p:nvSpPr>
            <p:cNvPr id="13" name="TextBox 7"/>
            <p:cNvSpPr txBox="1"/>
            <p:nvPr/>
          </p:nvSpPr>
          <p:spPr>
            <a:xfrm>
              <a:off x="1967496" y="1558537"/>
              <a:ext cx="7019605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Run the commands in the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makefile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automatically.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11025" y="1158124"/>
              <a:ext cx="9250972" cy="4496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1867221" y="1508619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8710072" y="3915421"/>
            <a:ext cx="784222" cy="32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915649" y="5366961"/>
          <a:ext cx="4944676" cy="81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4086225" imgH="676275" progId="Photoshop.Image.13">
                  <p:embed/>
                </p:oleObj>
              </mc:Choice>
              <mc:Fallback>
                <p:oleObj name="Image" r:id="rId6" imgW="4086225" imgH="676275" progId="Photoshop.Image.1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649" y="5366961"/>
                        <a:ext cx="4944676" cy="81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5172616" y="5348948"/>
            <a:ext cx="3204623" cy="704585"/>
            <a:chOff x="2875811" y="1246263"/>
            <a:chExt cx="3531020" cy="776627"/>
          </a:xfrm>
        </p:grpSpPr>
        <p:sp>
          <p:nvSpPr>
            <p:cNvPr id="20" name="TextBox 7"/>
            <p:cNvSpPr txBox="1"/>
            <p:nvPr/>
          </p:nvSpPr>
          <p:spPr>
            <a:xfrm>
              <a:off x="3677220" y="1495955"/>
              <a:ext cx="2729611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Run your program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875811" y="1246263"/>
              <a:ext cx="790647" cy="2623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463801" y="1528979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933545" y="5601739"/>
            <a:ext cx="3087123" cy="1068317"/>
            <a:chOff x="2875811" y="1246263"/>
            <a:chExt cx="3401552" cy="1177550"/>
          </a:xfrm>
        </p:grpSpPr>
        <p:sp>
          <p:nvSpPr>
            <p:cNvPr id="24" name="TextBox 7"/>
            <p:cNvSpPr txBox="1"/>
            <p:nvPr/>
          </p:nvSpPr>
          <p:spPr>
            <a:xfrm>
              <a:off x="5098114" y="1896878"/>
              <a:ext cx="1179249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output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75811" y="1246263"/>
              <a:ext cx="2447901" cy="6432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4891664" y="1889504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80821" y="1710604"/>
          <a:ext cx="6716855" cy="284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371850" imgH="1428750" progId="Photoshop.Image.13">
                  <p:embed/>
                </p:oleObj>
              </mc:Choice>
              <mc:Fallback>
                <p:oleObj name="Image" r:id="rId3" imgW="3371850" imgH="1428750" progId="Photoshop.Image.1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0821" y="1710604"/>
                        <a:ext cx="6716855" cy="2847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669" y="995666"/>
            <a:ext cx="7647684" cy="478055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To improve  the efficiency of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we use variables.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22617" y="2259139"/>
            <a:ext cx="3286070" cy="1155839"/>
            <a:chOff x="465336" y="2488774"/>
            <a:chExt cx="3620762" cy="1274023"/>
          </a:xfrm>
        </p:grpSpPr>
        <p:sp>
          <p:nvSpPr>
            <p:cNvPr id="10" name="矩形 9"/>
            <p:cNvSpPr/>
            <p:nvPr/>
          </p:nvSpPr>
          <p:spPr>
            <a:xfrm>
              <a:off x="2789954" y="2841813"/>
              <a:ext cx="1296144" cy="521561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4723" y="3385252"/>
              <a:ext cx="803694" cy="37754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5336" y="2488774"/>
              <a:ext cx="2890239" cy="1096075"/>
              <a:chOff x="465336" y="2488774"/>
              <a:chExt cx="2890239" cy="109607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65336" y="2488774"/>
                <a:ext cx="2890239" cy="1096075"/>
                <a:chOff x="755847" y="-267883"/>
                <a:chExt cx="2890239" cy="1096075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55847" y="301256"/>
                  <a:ext cx="1467505" cy="526936"/>
                </a:xfrm>
                <a:prstGeom prst="rect">
                  <a:avLst/>
                </a:prstGeom>
                <a:noFill/>
              </p:spPr>
              <p:txBody>
                <a:bodyPr wrap="none" lIns="107671" tIns="53836" rIns="107671" bIns="53836" rtlCol="0">
                  <a:spAutoFit/>
                </a:bodyPr>
                <a:lstStyle/>
                <a:p>
                  <a:pPr marL="0" marR="0" lvl="0" indent="0" algn="l" defTabSz="107696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variables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101359" y="-267883"/>
                  <a:ext cx="544727" cy="377545"/>
                </a:xfrm>
                <a:prstGeom prst="rect">
                  <a:avLst/>
                </a:prstGeom>
                <a:noFill/>
                <a:ln w="254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07696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85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9" name="直接箭头连接符 8"/>
                <p:cNvCxnSpPr/>
                <p:nvPr/>
              </p:nvCxnSpPr>
              <p:spPr>
                <a:xfrm flipH="1">
                  <a:off x="2308198" y="-139791"/>
                  <a:ext cx="803694" cy="77110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1959585" y="3157627"/>
                <a:ext cx="887696" cy="192775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017687" y="3398224"/>
                <a:ext cx="829594" cy="13107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1634299" y="3494351"/>
            <a:ext cx="8213545" cy="1475126"/>
            <a:chOff x="2111511" y="1230227"/>
            <a:chExt cx="9050112" cy="1625956"/>
          </a:xfrm>
        </p:grpSpPr>
        <p:sp>
          <p:nvSpPr>
            <p:cNvPr id="24" name="TextBox 23"/>
            <p:cNvSpPr txBox="1"/>
            <p:nvPr/>
          </p:nvSpPr>
          <p:spPr>
            <a:xfrm>
              <a:off x="2111511" y="2329247"/>
              <a:ext cx="9050112" cy="52693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Write target, prerequisite and commands by variables using ‘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$()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’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2116" y="1230227"/>
              <a:ext cx="5595730" cy="8321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4651385" y="1972686"/>
              <a:ext cx="720080" cy="4871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1371598" y="324528"/>
            <a:ext cx="9681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Defining Macros/Variables in the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makefile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235904" y="4601862"/>
          <a:ext cx="5508601" cy="7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05250" imgH="542925" progId="Photoshop.Image.13">
                  <p:embed/>
                </p:oleObj>
              </mc:Choice>
              <mc:Fallback>
                <p:oleObj name="Image" r:id="rId3" imgW="3905250" imgH="542925" progId="Photoshop.Image.13">
                  <p:embed/>
                  <p:pic>
                    <p:nvPicPr>
                      <p:cNvPr id="34" name="对象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5904" y="4601862"/>
                        <a:ext cx="5508601" cy="76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328061" y="1424851"/>
          <a:ext cx="4833291" cy="463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3657600" imgH="3505200" progId="Photoshop.Image.13">
                  <p:embed/>
                </p:oleObj>
              </mc:Choice>
              <mc:Fallback>
                <p:oleObj name="Image" r:id="rId5" imgW="3657600" imgH="3505200" progId="Photoshop.Image.13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8061" y="1424851"/>
                        <a:ext cx="4833291" cy="463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9446" y="461071"/>
            <a:ext cx="9645219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only one source file is modified, we need not compile all the files. So, let’s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0340" y="2793408"/>
            <a:ext cx="2776783" cy="2791279"/>
            <a:chOff x="116520" y="3869916"/>
            <a:chExt cx="3059603" cy="3076686"/>
          </a:xfrm>
        </p:grpSpPr>
        <p:grpSp>
          <p:nvGrpSpPr>
            <p:cNvPr id="8" name="组合 7"/>
            <p:cNvGrpSpPr/>
            <p:nvPr/>
          </p:nvGrpSpPr>
          <p:grpSpPr>
            <a:xfrm>
              <a:off x="116520" y="3869916"/>
              <a:ext cx="3059603" cy="2212590"/>
              <a:chOff x="1392302" y="2285740"/>
              <a:chExt cx="3059603" cy="221259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769596" y="3248330"/>
                <a:ext cx="1013620" cy="36004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974" y="4120785"/>
                <a:ext cx="1614931" cy="377545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392302" y="2285740"/>
                <a:ext cx="2621791" cy="1920520"/>
                <a:chOff x="1392302" y="2285740"/>
                <a:chExt cx="2621791" cy="192052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392302" y="2285740"/>
                  <a:ext cx="2621791" cy="1920520"/>
                  <a:chOff x="1682813" y="-470917"/>
                  <a:chExt cx="2621791" cy="1920520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2813" y="1022038"/>
                    <a:ext cx="964258" cy="427565"/>
                  </a:xfrm>
                  <a:prstGeom prst="rect">
                    <a:avLst/>
                  </a:prstGeom>
                  <a:noFill/>
                </p:spPr>
                <p:txBody>
                  <a:bodyPr wrap="none" lIns="107671" tIns="53836" rIns="107671" bIns="53836" rtlCol="0">
                    <a:spAutoFit/>
                  </a:bodyPr>
                  <a:lstStyle/>
                  <a:p>
                    <a:pPr marL="0" marR="0" lvl="0" indent="0" algn="l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1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targets</a:t>
                    </a:r>
                    <a:endParaRPr kumimoji="0" lang="zh-CN" altLang="en-US" sz="181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101359" y="-470917"/>
                    <a:ext cx="1203245" cy="377545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8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17" name="直接箭头连接符 16"/>
                  <p:cNvCxnSpPr/>
                  <p:nvPr/>
                </p:nvCxnSpPr>
                <p:spPr>
                  <a:xfrm flipH="1">
                    <a:off x="2475836" y="-93372"/>
                    <a:ext cx="877810" cy="125898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/>
                <p:nvPr/>
              </p:nvCxnSpPr>
              <p:spPr>
                <a:xfrm flipH="1">
                  <a:off x="2185324" y="3509986"/>
                  <a:ext cx="676641" cy="4122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 flipH="1" flipV="1">
                  <a:off x="2185324" y="3922266"/>
                  <a:ext cx="661958" cy="190515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1482697" y="6569057"/>
              <a:ext cx="1693426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995265" y="5506441"/>
              <a:ext cx="507466" cy="122413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组合 1024"/>
          <p:cNvGrpSpPr/>
          <p:nvPr/>
        </p:nvGrpSpPr>
        <p:grpSpPr>
          <a:xfrm>
            <a:off x="1782782" y="3102239"/>
            <a:ext cx="1594606" cy="2507390"/>
            <a:chOff x="2059431" y="4515835"/>
            <a:chExt cx="1757020" cy="2763769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2059431" y="4515835"/>
              <a:ext cx="2754" cy="622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069877" y="5469963"/>
              <a:ext cx="0" cy="4865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069877" y="6406404"/>
              <a:ext cx="0" cy="4865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曲线连接符 1023"/>
            <p:cNvCxnSpPr/>
            <p:nvPr/>
          </p:nvCxnSpPr>
          <p:spPr>
            <a:xfrm rot="5400000" flipH="1" flipV="1">
              <a:off x="1789195" y="5252347"/>
              <a:ext cx="2441510" cy="1613003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471352" y="3609756"/>
            <a:ext cx="5029345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main.cpp is modified, it is compiled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by make.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6226703" y="4882692"/>
            <a:ext cx="1699147" cy="180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88111" y="1490309"/>
            <a:ext cx="4833291" cy="1276336"/>
            <a:chOff x="7419869" y="1859418"/>
            <a:chExt cx="5180012" cy="1128039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7419869" y="1859418"/>
            <a:ext cx="5180012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7" imgW="3886200" imgH="504825" progId="Photoshop.Image.13">
                    <p:embed/>
                  </p:oleObj>
                </mc:Choice>
                <mc:Fallback>
                  <p:oleObj name="Image" r:id="rId7" imgW="3886200" imgH="504825" progId="Photoshop.Image.13">
                    <p:embed/>
                    <p:pic>
                      <p:nvPicPr>
                        <p:cNvPr id="5" name="对象 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19869" y="1859418"/>
                          <a:ext cx="5180012" cy="673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7420338" y="2530257"/>
            <a:ext cx="517954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9" imgW="3867150" imgH="342900" progId="Photoshop.Image.13">
                    <p:embed/>
                  </p:oleObj>
                </mc:Choice>
                <mc:Fallback>
                  <p:oleObj name="Image" r:id="rId9" imgW="3867150" imgH="342900" progId="Photoshop.Image.13">
                    <p:embed/>
                    <p:pic>
                      <p:nvPicPr>
                        <p:cNvPr id="21" name="对象 2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20338" y="2530257"/>
                          <a:ext cx="5179542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1567</Words>
  <Application>Microsoft Macintosh PowerPoint</Application>
  <PresentationFormat>宽屏</PresentationFormat>
  <Paragraphs>176</Paragraphs>
  <Slides>26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Arial</vt:lpstr>
      <vt:lpstr>Calibri</vt:lpstr>
      <vt:lpstr>Franklin Gothic Demi</vt:lpstr>
      <vt:lpstr>Franklin Gothic Medium</vt:lpstr>
      <vt:lpstr>Times New Roman</vt:lpstr>
      <vt:lpstr>Wingdings</vt:lpstr>
      <vt:lpstr>Office 主题</vt:lpstr>
      <vt:lpstr>1_Office 主题</vt:lpstr>
      <vt:lpstr>Image</vt:lpstr>
      <vt:lpstr>C/C++ Program Design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  <vt:lpstr>Exercise 3</vt:lpstr>
      <vt:lpstr>The Fibonacci numbers are : 1,1,2,3,5,8……. Please define a function in fib.cpp to compute the nth Fibonacci number. In main.cpp, prompts the user to input an integer n, then print Fibonacci numbers from 1 to n, 10 numbers per line. Write a makefile to manage the source files.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410</cp:revision>
  <dcterms:created xsi:type="dcterms:W3CDTF">2020-09-05T08:11:00Z</dcterms:created>
  <dcterms:modified xsi:type="dcterms:W3CDTF">2023-03-06T04:45:57Z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