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444" r:id="rId4"/>
    <p:sldId id="440" r:id="rId5"/>
    <p:sldId id="487" r:id="rId6"/>
    <p:sldId id="489" r:id="rId7"/>
    <p:sldId id="445" r:id="rId8"/>
    <p:sldId id="447" r:id="rId9"/>
    <p:sldId id="448" r:id="rId10"/>
    <p:sldId id="449" r:id="rId11"/>
    <p:sldId id="490" r:id="rId12"/>
    <p:sldId id="450" r:id="rId13"/>
    <p:sldId id="441" r:id="rId14"/>
    <p:sldId id="1004" r:id="rId15"/>
    <p:sldId id="1003" r:id="rId16"/>
    <p:sldId id="1005" r:id="rId17"/>
    <p:sldId id="481" r:id="rId18"/>
    <p:sldId id="4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</a:t>
            </a:r>
            <a:r>
              <a:rPr lang="en-US" altLang="zh-CN" sz="3600" dirty="0" err="1">
                <a:latin typeface="Franklin Gothic Medium" panose="020B0603020102020204" pitchFamily="34" charset="0"/>
                <a:sym typeface="+mn-ea"/>
              </a:rPr>
              <a:t>CMake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649" y="800446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Multi-source files in a project</a:t>
            </a:r>
            <a:endParaRPr kumimoji="0" lang="zh-CN" altLang="en-US" sz="3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306919" y="3967090"/>
            <a:ext cx="5845469" cy="496945"/>
          </a:xfrm>
          <a:prstGeom prst="rect">
            <a:avLst/>
          </a:prstGeom>
          <a:noFill/>
        </p:spPr>
        <p:txBody>
          <a:bodyPr wrap="none" lIns="84339" tIns="42171" rIns="84339" bIns="4217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7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aux_source_directory</a:t>
            </a:r>
            <a:r>
              <a:rPr kumimoji="0" lang="en-US" altLang="zh-CN" sz="267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(&lt;</a:t>
            </a:r>
            <a:r>
              <a:rPr kumimoji="0" lang="en-US" altLang="zh-CN" sz="26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dir</a:t>
            </a:r>
            <a:r>
              <a:rPr kumimoji="0" lang="en-US" altLang="zh-CN" sz="267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 &lt;variable&gt;)</a:t>
            </a:r>
            <a:endParaRPr kumimoji="0" lang="zh-CN" altLang="en-US" sz="2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76324" y="4450275"/>
            <a:ext cx="6471237" cy="1296395"/>
            <a:chOff x="889312" y="5840497"/>
            <a:chExt cx="7013219" cy="140497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89312" y="6091427"/>
              <a:ext cx="7013219" cy="1154042"/>
            </a:xfrm>
            <a:prstGeom prst="rect">
              <a:avLst/>
            </a:prstGeom>
          </p:spPr>
          <p:txBody>
            <a:bodyPr wrap="square" lIns="84339" tIns="42171" rIns="84339" bIns="4217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  command finds all the source files in the specified directory indicated by &lt;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dir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&gt; and stores the results in the specified variable indicated by &lt;variable&gt;.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12898" y="1711277"/>
            <a:ext cx="11366203" cy="14312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there are several files in directory, put each file into the </a:t>
            </a:r>
            <a:r>
              <a:rPr kumimoji="0" lang="en-US" altLang="zh-CN" sz="286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add_executable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command is not recommended. The better way is using </a:t>
            </a:r>
            <a:r>
              <a:rPr kumimoji="0" lang="en-US" altLang="zh-CN" sz="286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aux_source_directory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8326" y="1166546"/>
          <a:ext cx="5248442" cy="237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267200" imgH="1933575" progId="Photoshop.Image.13">
                  <p:embed/>
                </p:oleObj>
              </mc:Choice>
              <mc:Fallback>
                <p:oleObj name="Image" r:id="rId2" imgW="4267200" imgH="1933575" progId="Photoshop.Image.1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8326" y="1166546"/>
                        <a:ext cx="5248442" cy="237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4865" y="37585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1094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Multi-source files in a project</a:t>
            </a:r>
            <a:endParaRPr kumimoji="0" lang="zh-CN" altLang="en-US" sz="3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10082" y="1897423"/>
            <a:ext cx="7636944" cy="902701"/>
            <a:chOff x="4384832" y="750296"/>
            <a:chExt cx="8276557" cy="978305"/>
          </a:xfrm>
        </p:grpSpPr>
        <p:sp>
          <p:nvSpPr>
            <p:cNvPr id="28" name="TextBox 27"/>
            <p:cNvSpPr txBox="1"/>
            <p:nvPr/>
          </p:nvSpPr>
          <p:spPr>
            <a:xfrm>
              <a:off x="7260789" y="750296"/>
              <a:ext cx="5400600" cy="412185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1094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Store all files in the current directory into DIR_SRCS.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4832" y="1329118"/>
              <a:ext cx="1795837" cy="399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4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097391" y="1036141"/>
              <a:ext cx="1229519" cy="492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74894" y="2495411"/>
            <a:ext cx="6573472" cy="1011173"/>
            <a:chOff x="4452477" y="632739"/>
            <a:chExt cx="7124017" cy="1095862"/>
          </a:xfrm>
        </p:grpSpPr>
        <p:sp>
          <p:nvSpPr>
            <p:cNvPr id="20" name="TextBox 19"/>
            <p:cNvSpPr txBox="1"/>
            <p:nvPr/>
          </p:nvSpPr>
          <p:spPr>
            <a:xfrm>
              <a:off x="6540703" y="632739"/>
              <a:ext cx="5035791" cy="704531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1094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Compile the  source files in the variable by </a:t>
              </a:r>
              <a:r>
                <a:rPr kumimoji="0" lang="en-US" altLang="zh-CN" sz="1755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${ }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into an executable file named CmakeDemo2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52477" y="1329118"/>
              <a:ext cx="1795837" cy="399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4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32681" y="952798"/>
              <a:ext cx="652038" cy="338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68508" y="3258854"/>
          <a:ext cx="5580017" cy="35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505450" imgH="3457575" progId="Photoshop.Image.13">
                  <p:embed/>
                </p:oleObj>
              </mc:Choice>
              <mc:Fallback>
                <p:oleObj name="Image" r:id="rId4" imgW="5505450" imgH="3457575" progId="Photoshop.Image.1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8508" y="3258854"/>
                        <a:ext cx="5580017" cy="35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96001" y="6551832"/>
            <a:ext cx="5381900" cy="265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762" y="1859946"/>
          <a:ext cx="5617919" cy="45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981575" imgH="4000500" progId="Photoshop.Image.13">
                  <p:embed/>
                </p:oleObj>
              </mc:Choice>
              <mc:Fallback>
                <p:oleObj name="Image" r:id="rId2" imgW="4981575" imgH="4000500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1762" y="1859946"/>
                        <a:ext cx="5617919" cy="451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7585" y="147064"/>
            <a:ext cx="985870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Multi-source files in a project in different directories</a:t>
            </a:r>
            <a:endParaRPr kumimoji="0" lang="zh-CN" altLang="en-US" sz="3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777" y="1169931"/>
            <a:ext cx="5617919" cy="437101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write CMakeLists.txt in CmakeDemo3 folder.</a:t>
            </a:r>
            <a:endParaRPr kumimoji="0" lang="zh-CN" altLang="en-US" sz="21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6985" y="4998056"/>
            <a:ext cx="7997360" cy="1067261"/>
            <a:chOff x="1572156" y="958338"/>
            <a:chExt cx="8667158" cy="1156650"/>
          </a:xfrm>
        </p:grpSpPr>
        <p:sp>
          <p:nvSpPr>
            <p:cNvPr id="9" name="TextBox 8"/>
            <p:cNvSpPr txBox="1"/>
            <p:nvPr/>
          </p:nvSpPr>
          <p:spPr>
            <a:xfrm>
              <a:off x="1572156" y="1410456"/>
              <a:ext cx="4675752" cy="704532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Include the header file which is stored 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include directory.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8701" y="958338"/>
              <a:ext cx="3770613" cy="4521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676613" y="1274095"/>
              <a:ext cx="792088" cy="3209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962442" y="4229888"/>
            <a:ext cx="7655049" cy="704088"/>
            <a:chOff x="-243306" y="1034207"/>
            <a:chExt cx="8296179" cy="763056"/>
          </a:xfrm>
        </p:grpSpPr>
        <p:sp>
          <p:nvSpPr>
            <p:cNvPr id="16" name="TextBox 15"/>
            <p:cNvSpPr txBox="1"/>
            <p:nvPr/>
          </p:nvSpPr>
          <p:spPr>
            <a:xfrm>
              <a:off x="-243306" y="1385079"/>
              <a:ext cx="3770613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All .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cpp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files are in the 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src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directory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52673" y="1034207"/>
              <a:ext cx="1800200" cy="274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315886" y="1311691"/>
              <a:ext cx="2936786" cy="2745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4771" y="1187818"/>
            <a:ext cx="3406388" cy="3190802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178397" y="1217900"/>
              <a:ext cx="1833571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./CMakeDemo3</a:t>
              </a:r>
              <a:endParaRPr kumimoji="0" lang="zh-CN" altLang="en-US" sz="184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98709" y="138218"/>
          <a:ext cx="7697618" cy="570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257925" imgH="4638675" progId="Photoshop.Image.13">
                  <p:embed/>
                </p:oleObj>
              </mc:Choice>
              <mc:Fallback>
                <p:oleObj name="Image" r:id="rId3" imgW="6257925" imgH="4638675" progId="Photoshop.Image.13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709" y="138218"/>
                        <a:ext cx="7697618" cy="570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矩形 1026"/>
          <p:cNvSpPr/>
          <p:nvPr/>
        </p:nvSpPr>
        <p:spPr>
          <a:xfrm>
            <a:off x="7114167" y="204661"/>
            <a:ext cx="1063092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5895" y="4423546"/>
            <a:ext cx="739147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922" y="4140963"/>
            <a:ext cx="6253400" cy="282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9585" y="5586562"/>
            <a:ext cx="2657728" cy="257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65547" y="5781235"/>
            <a:ext cx="6883931" cy="1020441"/>
            <a:chOff x="496582" y="4726871"/>
            <a:chExt cx="9335056" cy="1020441"/>
          </a:xfrm>
        </p:grpSpPr>
        <p:sp>
          <p:nvSpPr>
            <p:cNvPr id="9" name="文本框 8"/>
            <p:cNvSpPr txBox="1"/>
            <p:nvPr/>
          </p:nvSpPr>
          <p:spPr>
            <a:xfrm>
              <a:off x="496582" y="5347202"/>
              <a:ext cx="60975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https://riptutorial.com/cmake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96582" y="4726871"/>
              <a:ext cx="93350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For more about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tutorial):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https://cmake.org/cmake/help/latest/guide/tutorial/index.html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905" y="1395457"/>
            <a:ext cx="3523488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164853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38257"/>
            <a:ext cx="5437707" cy="5747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50" b="0" dirty="0">
                <a:effectLst/>
              </a:rPr>
              <a:t>#include &lt;iostream&gt;</a:t>
            </a:r>
          </a:p>
          <a:p>
            <a:r>
              <a:rPr lang="en-US" altLang="zh-CN" sz="1050" b="0" dirty="0">
                <a:effectLst/>
              </a:rPr>
              <a:t>using namespace std;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int main()</a:t>
            </a:r>
          </a:p>
          <a:p>
            <a:r>
              <a:rPr lang="en-US" altLang="zh-CN" sz="1050" b="0" dirty="0">
                <a:effectLst/>
              </a:rPr>
              <a:t>{</a:t>
            </a:r>
          </a:p>
          <a:p>
            <a:r>
              <a:rPr lang="en-US" altLang="zh-CN" sz="1050" b="0" dirty="0">
                <a:effectLst/>
              </a:rPr>
              <a:t>    char *pc, cc = 'A';</a:t>
            </a:r>
          </a:p>
          <a:p>
            <a:r>
              <a:rPr lang="en-US" altLang="zh-CN" sz="1050" b="0" dirty="0">
                <a:effectLst/>
              </a:rPr>
              <a:t>    int *pi, ii = 10;</a:t>
            </a:r>
          </a:p>
          <a:p>
            <a:r>
              <a:rPr lang="en-US" altLang="zh-CN" sz="1050" b="0" dirty="0">
                <a:effectLst/>
              </a:rPr>
              <a:t>    float *pf, ff = 23.4f;</a:t>
            </a:r>
          </a:p>
          <a:p>
            <a:r>
              <a:rPr lang="en-US" altLang="zh-CN" sz="1050" b="0" dirty="0">
                <a:effectLst/>
              </a:rPr>
              <a:t>    double *pd, dd = 123.78;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pc = &amp;cc;</a:t>
            </a:r>
          </a:p>
          <a:p>
            <a:r>
              <a:rPr lang="en-US" altLang="zh-CN" sz="1050" b="0" dirty="0">
                <a:effectLst/>
              </a:rPr>
              <a:t>    pi = &amp;ii;</a:t>
            </a:r>
          </a:p>
          <a:p>
            <a:r>
              <a:rPr lang="en-US" altLang="zh-CN" sz="1050" b="0" dirty="0">
                <a:effectLst/>
              </a:rPr>
              <a:t>    pf = &amp;ff;</a:t>
            </a:r>
          </a:p>
          <a:p>
            <a:r>
              <a:rPr lang="en-US" altLang="zh-CN" sz="1050" b="0" dirty="0">
                <a:effectLst/>
              </a:rPr>
              <a:t>    pd = &amp;dd;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(cc)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(cc) &lt;&lt; ",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(pc)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(pc)  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(ii)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(ii) &lt;&lt; ",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(pi)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(pi) &lt;&lt;  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(ff)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(ff) &lt;&lt; ",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(pf)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(pf) &lt;&lt;  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(dd)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(dd) &lt;&lt; ",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(pd) = " &lt;&lt; </a:t>
            </a:r>
            <a:r>
              <a:rPr lang="en-US" altLang="zh-CN" sz="1050" b="0" dirty="0" err="1">
                <a:effectLst/>
              </a:rPr>
              <a:t>sizeof</a:t>
            </a:r>
            <a:r>
              <a:rPr lang="en-US" altLang="zh-CN" sz="1050" b="0" dirty="0">
                <a:effectLst/>
              </a:rPr>
              <a:t>(pd) &lt;&lt;  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"&amp;pc = " &lt;&lt; &amp;pc &lt;&lt; ", pc = " &lt;&lt; </a:t>
            </a:r>
            <a:r>
              <a:rPr lang="en-US" altLang="zh-CN" sz="1050" b="0" dirty="0" err="1">
                <a:effectLst/>
              </a:rPr>
              <a:t>static_cast</a:t>
            </a:r>
            <a:r>
              <a:rPr lang="en-US" altLang="zh-CN" sz="1050" b="0" dirty="0">
                <a:effectLst/>
              </a:rPr>
              <a:t> &lt;void*&gt;(pc) &lt;&lt; ", *pc = " &lt;&lt; *pc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"&amp;pi = " &lt;&lt; &amp;pi &lt;&lt; ", pi = " &lt;&lt; pi &lt;&lt; ", *pi = " &lt;&lt; *pi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"&amp;pf = " &lt;&lt; &amp;pf &lt;&lt; ", pf = " &lt;&lt; pf &lt;&lt; ", *pf = " &lt;&lt; *pf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"&amp;pd = " &lt;&lt; &amp;pd &lt;&lt; ", pd = " &lt;&lt; pd &lt;&lt; ", *pd = " &lt;&lt; *pd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const char *msg = "C/C++ programming is fun.";</a:t>
            </a:r>
          </a:p>
          <a:p>
            <a:r>
              <a:rPr lang="en-US" altLang="zh-CN" sz="1050" b="0" dirty="0">
                <a:effectLst/>
              </a:rPr>
              <a:t>    const char *copy;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copy = msg;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"msg = " &lt;&lt; msg &lt;&lt; ",its address is: " &lt;&lt; (void*)msg &lt;&lt; ", &amp;msg = " &lt;&lt; &amp;msg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r>
              <a:rPr lang="en-US" altLang="zh-CN" sz="1050" b="0" dirty="0">
                <a:effectLst/>
              </a:rPr>
              <a:t>    </a:t>
            </a:r>
            <a:r>
              <a:rPr lang="en-US" altLang="zh-CN" sz="1050" b="0" dirty="0" err="1">
                <a:effectLst/>
              </a:rPr>
              <a:t>cout</a:t>
            </a:r>
            <a:r>
              <a:rPr lang="en-US" altLang="zh-CN" sz="1050" b="0" dirty="0">
                <a:effectLst/>
              </a:rPr>
              <a:t> &lt;&lt; "copy= " &lt;&lt; copy &lt;&lt; ",its address is: " &lt;&lt; (void*)copy &lt;&lt; ", &amp;copy= " &lt;&lt; &amp;copy &lt;&lt; </a:t>
            </a:r>
            <a:r>
              <a:rPr lang="en-US" altLang="zh-CN" sz="1050" b="0" dirty="0" err="1">
                <a:effectLst/>
              </a:rPr>
              <a:t>endl</a:t>
            </a:r>
            <a:r>
              <a:rPr lang="en-US" altLang="zh-CN" sz="1050" b="0" dirty="0">
                <a:effectLst/>
              </a:rPr>
              <a:t>;</a:t>
            </a:r>
          </a:p>
          <a:p>
            <a:br>
              <a:rPr lang="en-US" altLang="zh-CN" sz="1050" b="0" dirty="0">
                <a:effectLst/>
              </a:rPr>
            </a:br>
            <a:r>
              <a:rPr lang="en-US" altLang="zh-CN" sz="1050" b="0" dirty="0">
                <a:effectLst/>
              </a:rPr>
              <a:t>    return 0;</a:t>
            </a:r>
          </a:p>
          <a:p>
            <a:r>
              <a:rPr lang="en-US" altLang="zh-CN" sz="105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73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63" y="1240009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1130281"/>
            <a:ext cx="4031873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#include&lt;stdio.h&gt;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 </a:t>
            </a:r>
          </a:p>
          <a:p>
            <a:r>
              <a:rPr lang="en-US" altLang="zh-CN" sz="1400" b="0" dirty="0">
                <a:effectLst/>
              </a:rPr>
              <a:t>{ </a:t>
            </a:r>
          </a:p>
          <a:p>
            <a:r>
              <a:rPr lang="en-US" altLang="zh-CN" sz="1400" b="0" dirty="0">
                <a:effectLst/>
              </a:rPr>
              <a:t>    int a[]={2,4,6,8,10},y=1,*p;</a:t>
            </a:r>
          </a:p>
          <a:p>
            <a:r>
              <a:rPr lang="en-US" altLang="zh-CN" sz="1400" b="0" dirty="0">
                <a:effectLst/>
              </a:rPr>
              <a:t>    p=&amp;a[1];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("a = %p\np = %p\</a:t>
            </a:r>
            <a:r>
              <a:rPr lang="en-US" altLang="zh-CN" sz="1400" b="0" dirty="0" err="1">
                <a:effectLst/>
              </a:rPr>
              <a:t>n",a</a:t>
            </a:r>
            <a:r>
              <a:rPr lang="en-US" altLang="zh-CN" sz="1400" b="0" dirty="0">
                <a:effectLst/>
              </a:rPr>
              <a:t>, p);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for(int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 = 0;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 &lt; 3;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++) </a:t>
            </a:r>
          </a:p>
          <a:p>
            <a:r>
              <a:rPr lang="en-US" altLang="zh-CN" sz="1400" b="0" dirty="0">
                <a:effectLst/>
              </a:rPr>
              <a:t>        y += *(</a:t>
            </a:r>
            <a:r>
              <a:rPr lang="en-US" altLang="zh-CN" sz="1400" b="0" dirty="0" err="1">
                <a:effectLst/>
              </a:rPr>
              <a:t>p+i</a:t>
            </a:r>
            <a:r>
              <a:rPr lang="en-US" altLang="zh-CN" sz="1400" b="0" dirty="0">
                <a:effectLst/>
              </a:rPr>
              <a:t>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("y = %d\n\</a:t>
            </a:r>
            <a:r>
              <a:rPr lang="en-US" altLang="zh-CN" sz="1400" b="0" dirty="0" err="1">
                <a:effectLst/>
              </a:rPr>
              <a:t>n",y</a:t>
            </a:r>
            <a:r>
              <a:rPr lang="en-US" altLang="zh-CN" sz="1400" b="0" dirty="0">
                <a:effectLst/>
              </a:rPr>
              <a:t>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int b[5]={1,2,3,4,5};</a:t>
            </a:r>
          </a:p>
          <a:p>
            <a:r>
              <a:rPr lang="en-US" altLang="zh-CN" sz="1400" b="0" dirty="0">
                <a:effectLst/>
              </a:rPr>
              <a:t>    int *</a:t>
            </a:r>
            <a:r>
              <a:rPr lang="en-US" altLang="zh-CN" sz="1400" b="0" dirty="0" err="1">
                <a:effectLst/>
              </a:rPr>
              <a:t>ptr</a:t>
            </a:r>
            <a:r>
              <a:rPr lang="en-US" altLang="zh-CN" sz="1400" b="0" dirty="0">
                <a:effectLst/>
              </a:rPr>
              <a:t>=(int*)(&amp;b+1);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("b = %p\nb+4 = %p\</a:t>
            </a:r>
            <a:r>
              <a:rPr lang="en-US" altLang="zh-CN" sz="1400" b="0" dirty="0" err="1">
                <a:effectLst/>
              </a:rPr>
              <a:t>nptr</a:t>
            </a:r>
            <a:r>
              <a:rPr lang="en-US" altLang="zh-CN" sz="1400" b="0" dirty="0">
                <a:effectLst/>
              </a:rPr>
              <a:t> = %p\n",b,b+4,ptr);</a:t>
            </a:r>
          </a:p>
          <a:p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("%</a:t>
            </a:r>
            <a:r>
              <a:rPr lang="en-US" altLang="zh-CN" sz="1400" b="0" dirty="0" err="1">
                <a:effectLst/>
              </a:rPr>
              <a:t>d,%d</a:t>
            </a:r>
            <a:r>
              <a:rPr lang="en-US" altLang="zh-CN" sz="1400" b="0" dirty="0">
                <a:effectLst/>
              </a:rPr>
              <a:t>\n",*(b+1),*(ptr-1));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return 0;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05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63" y="1240009"/>
            <a:ext cx="460970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1130281"/>
            <a:ext cx="4148508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 int a[][4]={1,3,5,7,9,11,13,15,17,19}; </a:t>
            </a:r>
          </a:p>
          <a:p>
            <a:r>
              <a:rPr lang="en-US" altLang="zh-CN" sz="1400" b="0" dirty="0">
                <a:effectLst/>
              </a:rPr>
              <a:t>    int *p=*(a+1);</a:t>
            </a:r>
          </a:p>
          <a:p>
            <a:r>
              <a:rPr lang="en-US" altLang="zh-CN" sz="1400" b="0" dirty="0">
                <a:effectLst/>
              </a:rPr>
              <a:t>    p += 3;</a:t>
            </a:r>
          </a:p>
          <a:p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"*p++ = " &lt;&lt; *p++ &lt;&lt; ",*p = " &lt;&lt; *p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 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const char *pc = "Welcome to programming.", *r;</a:t>
            </a:r>
          </a:p>
          <a:p>
            <a:r>
              <a:rPr lang="en-US" altLang="zh-CN" sz="1400" b="0" dirty="0">
                <a:effectLst/>
              </a:rPr>
              <a:t>    long *q = (long *)pc;</a:t>
            </a:r>
          </a:p>
          <a:p>
            <a:r>
              <a:rPr lang="en-US" altLang="zh-CN" sz="1400" b="0" dirty="0">
                <a:effectLst/>
              </a:rPr>
              <a:t>    q++;</a:t>
            </a:r>
          </a:p>
          <a:p>
            <a:r>
              <a:rPr lang="en-US" altLang="zh-CN" sz="1400" b="0" dirty="0">
                <a:effectLst/>
              </a:rPr>
              <a:t>    r = (char *)q;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r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unsigned int m = 0x3E56AF67;</a:t>
            </a:r>
          </a:p>
          <a:p>
            <a:r>
              <a:rPr lang="en-US" altLang="zh-CN" sz="1400" b="0" dirty="0">
                <a:effectLst/>
              </a:rPr>
              <a:t>    unsigned short *pm = (unsigned short *) &amp;m;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"*pm = " &lt;&lt;  hex &lt;&lt; *pm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65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lvl="1" indent="0">
              <a:spcBef>
                <a:spcPts val="1200"/>
              </a:spcBef>
              <a:buSzPct val="68000"/>
              <a:buNone/>
            </a:pPr>
            <a:r>
              <a:rPr lang="en-US" altLang="zh-CN" sz="2800" dirty="0"/>
              <a:t>Write a program that use </a:t>
            </a:r>
            <a:r>
              <a:rPr lang="en-US" altLang="zh-CN" sz="2800" b="1" i="1" dirty="0"/>
              <a:t>new</a:t>
            </a:r>
            <a:r>
              <a:rPr lang="en-US" altLang="zh-CN" sz="2800" dirty="0"/>
              <a:t> to allocate the array dynamically for five integers. 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The five values will be stored in an array using a pointer.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Print the elements of the array in reverse order using a pointer.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two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two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make, and then run the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296" y="4235962"/>
            <a:ext cx="11520977" cy="1812933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marL="0" marR="0" lvl="0" indent="0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 prototypes:</a:t>
            </a:r>
          </a:p>
          <a:p>
            <a:pPr marL="403225" marR="0" lvl="0" indent="-403225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inputstu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stuinfo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[] , int n),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asks the user to enter each of the preceding items of information to set the corresponding members of the structure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and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compute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the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average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score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for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each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student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.</a:t>
            </a:r>
          </a:p>
          <a:p>
            <a:pPr marL="403225" marR="0" lvl="0" indent="-403225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showstu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stuinfo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[] , int n)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,displays the contents of the structure, one student one line.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struct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stuinfo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double score[3];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double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ave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385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What is </a:t>
            </a:r>
            <a:r>
              <a:rPr kumimoji="0" lang="en-US" altLang="zh-CN" sz="369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</a:t>
            </a:r>
            <a:r>
              <a:rPr kumimoji="0" lang="en-US" altLang="zh-CN" sz="36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69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/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60" b="1" dirty="0">
                <a:solidFill>
                  <a:srgbClr val="00B0F0"/>
                </a:solidFill>
              </a:rPr>
              <a:t>   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an open-source, cross-platform family of tools designed to build, test and package software.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used to control the software compilation process using simple platform and compiler independent configuration files,  and generate native </a:t>
            </a:r>
            <a:r>
              <a:rPr lang="en-US" altLang="zh-CN" sz="2860" dirty="0" err="1"/>
              <a:t>makefiles</a:t>
            </a:r>
            <a:r>
              <a:rPr lang="en-US" altLang="zh-CN" sz="2860" dirty="0"/>
              <a:t> and workspaces that can be used in the compiler environment of your choice.</a:t>
            </a:r>
            <a:endParaRPr lang="en-US" sz="286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0A10A31-52E2-1A40-BE26-53F9F3EF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97" y="13625"/>
            <a:ext cx="3216003" cy="18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348A3A-4D5C-3F49-8137-5A153A34E003}"/>
              </a:ext>
            </a:extLst>
          </p:cNvPr>
          <p:cNvSpPr/>
          <p:nvPr/>
        </p:nvSpPr>
        <p:spPr>
          <a:xfrm>
            <a:off x="1290289" y="5504504"/>
            <a:ext cx="409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more information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https://cmake.org/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161" y="1009332"/>
            <a:ext cx="9843959" cy="1363124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needs 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CMakeLists.txt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run properly.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CMakeLists.txt consists of 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, 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comments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8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6" y="2892110"/>
            <a:ext cx="11397589" cy="202349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421640" marR="0" lvl="0" indent="-421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include  command name, brackets and parameters ,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parameters are separated by spaces. Commands are not case sensitive.</a:t>
            </a:r>
          </a:p>
          <a:p>
            <a:pPr marL="421640" marR="0" lvl="0" indent="-421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6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Comments</a:t>
            </a: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begins  with ‘#’.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3" y="2215457"/>
            <a:ext cx="4960520" cy="168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0073" y="332467"/>
            <a:ext cx="6027145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 A single source file in a project</a:t>
            </a:r>
            <a:endParaRPr kumimoji="0" lang="zh-CN" altLang="en-US" sz="3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75" y="1055216"/>
            <a:ext cx="10962250" cy="9058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most basic project is an executable built from source code files. For simple projects, a three-line </a:t>
            </a:r>
            <a:r>
              <a:rPr kumimoji="0" lang="en-US" altLang="zh-CN" sz="258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CMakeLists.txt </a:t>
            </a:r>
            <a:r>
              <a:rPr kumimoji="0" lang="en-US" altLang="zh-CN" sz="25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 is all that is required.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1883" y="1900807"/>
            <a:ext cx="10564472" cy="919838"/>
            <a:chOff x="1411024" y="849846"/>
            <a:chExt cx="11449273" cy="996878"/>
          </a:xfrm>
        </p:grpSpPr>
        <p:sp>
          <p:nvSpPr>
            <p:cNvPr id="8" name="TextBox 7"/>
            <p:cNvSpPr txBox="1"/>
            <p:nvPr/>
          </p:nvSpPr>
          <p:spPr>
            <a:xfrm>
              <a:off x="7121337" y="849846"/>
              <a:ext cx="5738960" cy="996878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Specifies the minimum required version of 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</a:t>
              </a:r>
              <a:r>
                <a:rPr kumimoji="0" lang="en-US" altLang="zh-CN" sz="1755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175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--version 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 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Vscode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terminal window to check the 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version in your computer. 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4" y="1180444"/>
              <a:ext cx="5400601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79878" y="1134067"/>
              <a:ext cx="491787" cy="207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81889" y="2819429"/>
            <a:ext cx="7968098" cy="414812"/>
            <a:chOff x="1411025" y="1067288"/>
            <a:chExt cx="8635446" cy="449553"/>
          </a:xfrm>
        </p:grpSpPr>
        <p:sp>
          <p:nvSpPr>
            <p:cNvPr id="12" name="TextBox 11"/>
            <p:cNvSpPr txBox="1"/>
            <p:nvPr/>
          </p:nvSpPr>
          <p:spPr>
            <a:xfrm>
              <a:off x="6883627" y="1067288"/>
              <a:ext cx="316284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Defines the project name.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813820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箭头连接符 13"/>
            <p:cNvCxnSpPr>
              <a:stCxn id="12" idx="1"/>
              <a:endCxn id="13" idx="3"/>
            </p:cNvCxnSpPr>
            <p:nvPr/>
          </p:nvCxnSpPr>
          <p:spPr>
            <a:xfrm flipH="1">
              <a:off x="4224845" y="1273381"/>
              <a:ext cx="2658782" cy="54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1888" y="3483386"/>
            <a:ext cx="11361791" cy="665956"/>
            <a:chOff x="1411024" y="1139296"/>
            <a:chExt cx="12313369" cy="721730"/>
          </a:xfrm>
        </p:grpSpPr>
        <p:sp>
          <p:nvSpPr>
            <p:cNvPr id="17" name="TextBox 16"/>
            <p:cNvSpPr txBox="1"/>
            <p:nvPr/>
          </p:nvSpPr>
          <p:spPr>
            <a:xfrm>
              <a:off x="7315681" y="1156497"/>
              <a:ext cx="6408712" cy="704529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Adds the hello executable target which will be built from main.cpp.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5278263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6595601" y="1320413"/>
              <a:ext cx="752768" cy="1789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450" y="3758411"/>
            <a:ext cx="2491622" cy="1358423"/>
            <a:chOff x="17654" y="3966275"/>
            <a:chExt cx="2700301" cy="1472194"/>
          </a:xfrm>
        </p:grpSpPr>
        <p:sp>
          <p:nvSpPr>
            <p:cNvPr id="20" name="TextBox 19"/>
            <p:cNvSpPr txBox="1"/>
            <p:nvPr/>
          </p:nvSpPr>
          <p:spPr>
            <a:xfrm>
              <a:off x="17654" y="4441636"/>
              <a:ext cx="2700301" cy="996833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 first parameter indicates the filename of executable file.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333556" y="3966275"/>
              <a:ext cx="384394" cy="475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06394" y="3796666"/>
            <a:ext cx="2491622" cy="1026437"/>
            <a:chOff x="3258013" y="4033717"/>
            <a:chExt cx="2700301" cy="1112404"/>
          </a:xfrm>
        </p:grpSpPr>
        <p:sp>
          <p:nvSpPr>
            <p:cNvPr id="22" name="TextBox 21"/>
            <p:cNvSpPr txBox="1"/>
            <p:nvPr/>
          </p:nvSpPr>
          <p:spPr>
            <a:xfrm>
              <a:off x="3258013" y="4441634"/>
              <a:ext cx="2700301" cy="704487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 second parameter indicates the source file.</a:t>
              </a:r>
              <a:endParaRPr kumimoji="0" lang="zh-CN" altLang="en-US" sz="17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403076" y="4033717"/>
              <a:ext cx="485229" cy="407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7577" y="5522002"/>
            <a:ext cx="6343200" cy="763665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Store the CMakeLists.txt file in the same directory as  the main.cpp.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959764" y="3914853"/>
            <a:ext cx="3986591" cy="2817165"/>
            <a:chOff x="7542485" y="4304793"/>
            <a:chExt cx="4320478" cy="3053110"/>
          </a:xfrm>
        </p:grpSpPr>
        <p:sp>
          <p:nvSpPr>
            <p:cNvPr id="25" name="TextBox 24"/>
            <p:cNvSpPr txBox="1"/>
            <p:nvPr/>
          </p:nvSpPr>
          <p:spPr>
            <a:xfrm>
              <a:off x="7542485" y="4304793"/>
              <a:ext cx="4306089" cy="489206"/>
            </a:xfrm>
            <a:prstGeom prst="rect">
              <a:avLst/>
            </a:prstGeom>
            <a:noFill/>
          </p:spPr>
          <p:txBody>
            <a:bodyPr wrap="none" lIns="109465" tIns="54734" rIns="109465" bIns="5473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Suppose we have a main.cpp file</a:t>
              </a:r>
              <a:endParaRPr kumimoji="0" lang="zh-CN" altLang="en-US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758508" y="4811715"/>
            <a:ext cx="4104455" cy="25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3838575" imgH="2381250" progId="Photoshop.Image.13">
                    <p:embed/>
                  </p:oleObj>
                </mc:Choice>
                <mc:Fallback>
                  <p:oleObj name="Image" r:id="rId3" imgW="3838575" imgH="2381250" progId="Photoshop.Image.13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58508" y="4811715"/>
                          <a:ext cx="4104455" cy="2546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B5840A1-FE61-3B52-ACFD-780DDE85D595}"/>
              </a:ext>
            </a:extLst>
          </p:cNvPr>
          <p:cNvGrpSpPr/>
          <p:nvPr/>
        </p:nvGrpSpPr>
        <p:grpSpPr>
          <a:xfrm>
            <a:off x="1312089" y="505499"/>
            <a:ext cx="7319130" cy="5634614"/>
            <a:chOff x="1312089" y="505499"/>
            <a:chExt cx="7319130" cy="56346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089" y="505499"/>
              <a:ext cx="7319130" cy="563461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57EB11-9120-620F-00B8-22C389F9F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907" y="1428330"/>
              <a:ext cx="1198343" cy="23496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099352" y="3167827"/>
            <a:ext cx="3986593" cy="1116679"/>
            <a:chOff x="216141" y="38822"/>
            <a:chExt cx="4320480" cy="1210204"/>
          </a:xfrm>
        </p:grpSpPr>
        <p:sp>
          <p:nvSpPr>
            <p:cNvPr id="13" name="矩形 12"/>
            <p:cNvSpPr/>
            <p:nvPr/>
          </p:nvSpPr>
          <p:spPr>
            <a:xfrm>
              <a:off x="773733" y="960990"/>
              <a:ext cx="522528" cy="288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3973"/>
                <a:gd name="adj2" fmla="val 943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Type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. to generate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makefile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0824" y="4272327"/>
            <a:ext cx="5640019" cy="958895"/>
            <a:chOff x="-1575763" y="-357296"/>
            <a:chExt cx="6112384" cy="1039205"/>
          </a:xfrm>
        </p:grpSpPr>
        <p:sp>
          <p:nvSpPr>
            <p:cNvPr id="16" name="矩形 15"/>
            <p:cNvSpPr/>
            <p:nvPr/>
          </p:nvSpPr>
          <p:spPr>
            <a:xfrm>
              <a:off x="-1575763" y="-357296"/>
              <a:ext cx="3160056" cy="454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Install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first by instruction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48882" y="1138335"/>
            <a:ext cx="106368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64995A-104D-52A6-236A-89780BFEE964}"/>
              </a:ext>
            </a:extLst>
          </p:cNvPr>
          <p:cNvGrpSpPr/>
          <p:nvPr/>
        </p:nvGrpSpPr>
        <p:grpSpPr>
          <a:xfrm>
            <a:off x="1956199" y="180902"/>
            <a:ext cx="8438289" cy="6496196"/>
            <a:chOff x="1956199" y="180902"/>
            <a:chExt cx="8438289" cy="64961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6199" y="180902"/>
              <a:ext cx="8438289" cy="649619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CB0D36-884C-86F5-0D55-61F13D03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809" y="1247013"/>
              <a:ext cx="1333479" cy="261466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6909606" y="4378601"/>
            <a:ext cx="1576683" cy="24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1707" y="6286058"/>
            <a:ext cx="2325512" cy="19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3589"/>
              </p:ext>
            </p:extLst>
          </p:nvPr>
        </p:nvGraphicFramePr>
        <p:xfrm>
          <a:off x="1283573" y="638385"/>
          <a:ext cx="7083188" cy="436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591175" imgH="3448050" progId="Photoshop.Image.13">
                  <p:embed/>
                </p:oleObj>
              </mc:Choice>
              <mc:Fallback>
                <p:oleObj name="Image" r:id="rId2" imgW="5591175" imgH="3448050" progId="Photoshop.Image.1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3573" y="638385"/>
                        <a:ext cx="7083188" cy="4367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692263" y="647527"/>
            <a:ext cx="4313571" cy="1741861"/>
            <a:chOff x="773733" y="947480"/>
            <a:chExt cx="4674842" cy="1887746"/>
          </a:xfrm>
        </p:grpSpPr>
        <p:sp>
          <p:nvSpPr>
            <p:cNvPr id="3" name="矩形 2"/>
            <p:cNvSpPr/>
            <p:nvPr/>
          </p:nvSpPr>
          <p:spPr>
            <a:xfrm>
              <a:off x="773733" y="947480"/>
              <a:ext cx="1061593" cy="259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11207" y="1375138"/>
              <a:ext cx="4637368" cy="1460088"/>
            </a:xfrm>
            <a:prstGeom prst="wedgeRoundRectCallout">
              <a:avLst>
                <a:gd name="adj1" fmla="val -29412"/>
                <a:gd name="adj2" fmla="val -64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Run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to generate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makefle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12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indicates the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makefile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is stored in the current directory.  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6459" y="4740201"/>
            <a:ext cx="6803997" cy="265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51515"/>
              </p:ext>
            </p:extLst>
          </p:nvPr>
        </p:nvGraphicFramePr>
        <p:xfrm>
          <a:off x="1416459" y="5954928"/>
          <a:ext cx="9021814" cy="63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7334250" imgH="514350" progId="Photoshop.Image.13">
                  <p:embed/>
                </p:oleObj>
              </mc:Choice>
              <mc:Fallback>
                <p:oleObj name="Image" r:id="rId4" imgW="7334250" imgH="514350" progId="Photoshop.Image.1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459" y="5954928"/>
                        <a:ext cx="9021814" cy="63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096001" y="4889326"/>
            <a:ext cx="5404535" cy="1645045"/>
            <a:chOff x="1876190" y="5430250"/>
            <a:chExt cx="5857178" cy="1782822"/>
          </a:xfrm>
        </p:grpSpPr>
        <p:sp>
          <p:nvSpPr>
            <p:cNvPr id="11" name="矩形 10"/>
            <p:cNvSpPr/>
            <p:nvPr/>
          </p:nvSpPr>
          <p:spPr>
            <a:xfrm>
              <a:off x="1876190" y="6853032"/>
              <a:ext cx="1049215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圆角矩形标注 5"/>
            <p:cNvSpPr/>
            <p:nvPr/>
          </p:nvSpPr>
          <p:spPr>
            <a:xfrm>
              <a:off x="3699391" y="5430250"/>
              <a:ext cx="4033977" cy="1152128"/>
            </a:xfrm>
            <a:prstGeom prst="wedgeRoundRectCallout">
              <a:avLst>
                <a:gd name="adj1" fmla="val -71423"/>
                <a:gd name="adj2" fmla="val 836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makefile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file is created automatically after running </a:t>
              </a:r>
              <a:r>
                <a:rPr kumimoji="0" lang="en-US" altLang="zh-CN" sz="212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cmake</a:t>
              </a: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in the current directory.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8184" y="3582130"/>
          <a:ext cx="6103896" cy="4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962525" imgH="390525" progId="Photoshop.Image.13">
                  <p:embed/>
                </p:oleObj>
              </mc:Choice>
              <mc:Fallback>
                <p:oleObj name="Image" r:id="rId2" imgW="4962525" imgH="390525" progId="Photoshop.Image.13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8184" y="3582130"/>
                        <a:ext cx="6103896" cy="4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752" y="1781757"/>
          <a:ext cx="6455452" cy="12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248275" imgH="1019175" progId="Photoshop.Image.13">
                  <p:embed/>
                </p:oleObj>
              </mc:Choice>
              <mc:Fallback>
                <p:oleObj name="Image" r:id="rId4" imgW="5248275" imgH="1019175" progId="Photoshop.Image.1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7752" y="1781757"/>
                        <a:ext cx="6455452" cy="12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10323" y="1805591"/>
            <a:ext cx="4391958" cy="773485"/>
            <a:chOff x="1205783" y="1259451"/>
            <a:chExt cx="4759797" cy="838266"/>
          </a:xfrm>
        </p:grpSpPr>
        <p:sp>
          <p:nvSpPr>
            <p:cNvPr id="5" name="矩形 4"/>
            <p:cNvSpPr/>
            <p:nvPr/>
          </p:nvSpPr>
          <p:spPr>
            <a:xfrm>
              <a:off x="1205783" y="1259451"/>
              <a:ext cx="716263" cy="2728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2644567" y="1259451"/>
              <a:ext cx="3321013" cy="838266"/>
            </a:xfrm>
            <a:prstGeom prst="wedgeRoundRectCallout">
              <a:avLst>
                <a:gd name="adj1" fmla="val -70920"/>
                <a:gd name="adj2" fmla="val -262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Execute  make to compile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 program.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6701" y="3563841"/>
            <a:ext cx="3219340" cy="717932"/>
            <a:chOff x="1427551" y="4910561"/>
            <a:chExt cx="3488966" cy="778061"/>
          </a:xfrm>
        </p:grpSpPr>
        <p:sp>
          <p:nvSpPr>
            <p:cNvPr id="10" name="矩形 9"/>
            <p:cNvSpPr/>
            <p:nvPr/>
          </p:nvSpPr>
          <p:spPr>
            <a:xfrm>
              <a:off x="1427551" y="4910561"/>
              <a:ext cx="966048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612261" y="5112558"/>
              <a:ext cx="2304256" cy="576064"/>
            </a:xfrm>
            <a:prstGeom prst="wedgeRoundRectCallout">
              <a:avLst>
                <a:gd name="adj1" fmla="val -63259"/>
                <a:gd name="adj2" fmla="val -408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Run the program</a:t>
              </a:r>
              <a:endParaRPr kumimoji="0" lang="zh-CN" altLang="en-US" sz="21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25070" y="2706532"/>
            <a:ext cx="1993297" cy="32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7752" y="3750227"/>
            <a:ext cx="1594637" cy="32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628" y="3267067"/>
          <a:ext cx="6443734" cy="16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238750" imgH="1362075" progId="Photoshop.Image.13">
                  <p:embed/>
                </p:oleObj>
              </mc:Choice>
              <mc:Fallback>
                <p:oleObj name="Image" r:id="rId2" imgW="5238750" imgH="1362075" progId="Photoshop.Image.13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628" y="3267067"/>
                        <a:ext cx="6443734" cy="167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848417" y="111580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Multi-source files in a project</a:t>
            </a:r>
            <a:endParaRPr kumimoji="0" lang="zh-CN" altLang="en-US" sz="3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66" y="2530610"/>
            <a:ext cx="7042099" cy="550786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There are three files in the same directory.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44975" y="4553306"/>
            <a:ext cx="5514788" cy="854577"/>
            <a:chOff x="2203113" y="709509"/>
            <a:chExt cx="5976664" cy="926149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97666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Add  the function.cpp to the </a:t>
              </a:r>
              <a:r>
                <a:rPr kumimoji="0" lang="en-US" altLang="zh-CN" sz="175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add_executable</a:t>
              </a:r>
              <a:r>
                <a:rPr kumimoji="0" lang="en-US" altLang="zh-CN" sz="175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command.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7530" y="709509"/>
              <a:ext cx="172819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80066" y="3000008"/>
          <a:ext cx="5020221" cy="39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953125" imgH="4629150" progId="Photoshop.Image.13">
                  <p:embed/>
                </p:oleObj>
              </mc:Choice>
              <mc:Fallback>
                <p:oleObj name="Image" r:id="rId4" imgW="5953125" imgH="4629150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0066" y="3000008"/>
                        <a:ext cx="5020221" cy="390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41792" y="3001249"/>
            <a:ext cx="596731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614140" y="5887400"/>
            <a:ext cx="465102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24624" y="492261"/>
            <a:ext cx="2764591" cy="2308289"/>
            <a:chOff x="8479781" y="595551"/>
            <a:chExt cx="2996132" cy="25016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613" y="658765"/>
              <a:ext cx="2781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79781" y="595551"/>
              <a:ext cx="1819673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./CmakeDemo2</a:t>
              </a:r>
              <a:endParaRPr kumimoji="0" lang="zh-CN" altLang="en-US" sz="184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491307" y="6684718"/>
            <a:ext cx="1793967" cy="21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25535" y="5702552"/>
            <a:ext cx="4318809" cy="18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20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1503</Words>
  <Application>Microsoft Office PowerPoint</Application>
  <PresentationFormat>宽屏</PresentationFormat>
  <Paragraphs>139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Exercise 4</vt:lpstr>
      <vt:lpstr>Exercises 5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417</cp:revision>
  <dcterms:created xsi:type="dcterms:W3CDTF">2020-09-05T08:11:00Z</dcterms:created>
  <dcterms:modified xsi:type="dcterms:W3CDTF">2023-03-10T08:44:02Z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