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481" r:id="rId3"/>
    <p:sldId id="1032" r:id="rId4"/>
    <p:sldId id="1033" r:id="rId5"/>
    <p:sldId id="1018" r:id="rId6"/>
    <p:sldId id="1019" r:id="rId7"/>
    <p:sldId id="1034" r:id="rId8"/>
    <p:sldId id="1021" r:id="rId9"/>
    <p:sldId id="1022" r:id="rId10"/>
    <p:sldId id="1028" r:id="rId11"/>
    <p:sldId id="1030" r:id="rId12"/>
    <p:sldId id="1031" r:id="rId13"/>
    <p:sldId id="102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25" autoAdjust="0"/>
    <p:restoredTop sz="94660"/>
  </p:normalViewPr>
  <p:slideViewPr>
    <p:cSldViewPr snapToGrid="0">
      <p:cViewPr>
        <p:scale>
          <a:sx n="129" d="100"/>
          <a:sy n="129" d="100"/>
        </p:scale>
        <p:origin x="-312" y="1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2023/3/22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2023/3/22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2023/3/22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2023/3/22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2023/3/22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2023/3/22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2023/3/22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2023/3/22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sym typeface="+mn-ea"/>
              </a:rPr>
              <a:t>Lab 6, static library</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 </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5722" y="115059"/>
            <a:ext cx="7358730" cy="833631"/>
          </a:xfrm>
        </p:spPr>
        <p:txBody>
          <a:bodyPr/>
          <a:lstStyle/>
          <a:p>
            <a:r>
              <a:rPr lang="en-US" altLang="zh-CN" dirty="0">
                <a:sym typeface="+mn-ea"/>
              </a:rPr>
              <a:t>Exercise 1</a:t>
            </a:r>
            <a:endParaRPr lang="zh-CN" altLang="en-US" dirty="0"/>
          </a:p>
        </p:txBody>
      </p:sp>
      <p:sp>
        <p:nvSpPr>
          <p:cNvPr id="7" name="文本框 6">
            <a:extLst>
              <a:ext uri="{FF2B5EF4-FFF2-40B4-BE49-F238E27FC236}">
                <a16:creationId xmlns:a16="http://schemas.microsoft.com/office/drawing/2014/main" id="{4124F44F-ADE9-DC84-CFFC-1A3591B1A9D6}"/>
              </a:ext>
            </a:extLst>
          </p:cNvPr>
          <p:cNvSpPr txBox="1"/>
          <p:nvPr/>
        </p:nvSpPr>
        <p:spPr>
          <a:xfrm>
            <a:off x="1523101" y="793022"/>
            <a:ext cx="5643012" cy="4278094"/>
          </a:xfrm>
          <a:prstGeom prst="rect">
            <a:avLst/>
          </a:prstGeom>
          <a:solidFill>
            <a:schemeClr val="bg2"/>
          </a:solidFill>
          <a:ln>
            <a:solidFill>
              <a:schemeClr val="tx1"/>
            </a:solidFill>
          </a:ln>
        </p:spPr>
        <p:txBody>
          <a:bodyPr wrap="square">
            <a:spAutoFit/>
          </a:bodyPr>
          <a:lstStyle/>
          <a:p>
            <a:r>
              <a:rPr lang="en-US" altLang="zh-CN" sz="1600" b="0" dirty="0">
                <a:solidFill>
                  <a:srgbClr val="AF00DB"/>
                </a:solidFill>
                <a:effectLst/>
                <a:latin typeface="Menlo" panose="020B0609030804020204" pitchFamily="49" charset="0"/>
              </a:rPr>
              <a:t>#include</a:t>
            </a:r>
            <a:r>
              <a:rPr lang="en-US" altLang="zh-CN" sz="1600" b="0" dirty="0">
                <a:solidFill>
                  <a:srgbClr val="0000FF"/>
                </a:solidFill>
                <a:effectLst/>
                <a:latin typeface="Menlo" panose="020B0609030804020204" pitchFamily="49" charset="0"/>
              </a:rPr>
              <a:t> </a:t>
            </a:r>
            <a:r>
              <a:rPr lang="en-US" altLang="zh-CN" sz="1600" b="0" dirty="0">
                <a:solidFill>
                  <a:srgbClr val="A31515"/>
                </a:solidFill>
                <a:effectLst/>
                <a:latin typeface="Menlo" panose="020B0609030804020204" pitchFamily="49" charset="0"/>
              </a:rPr>
              <a:t>&lt;iostream&gt;</a:t>
            </a:r>
            <a:endParaRPr lang="en-US" altLang="zh-CN" sz="1600" b="0" dirty="0">
              <a:solidFill>
                <a:srgbClr val="000000"/>
              </a:solidFill>
              <a:effectLst/>
              <a:latin typeface="Menlo" panose="020B0609030804020204" pitchFamily="49" charset="0"/>
            </a:endParaRPr>
          </a:p>
          <a:p>
            <a:r>
              <a:rPr lang="en-US" altLang="zh-CN" sz="1600" b="0" dirty="0">
                <a:solidFill>
                  <a:srgbClr val="AF00DB"/>
                </a:solidFill>
                <a:effectLst/>
                <a:latin typeface="Menlo" panose="020B0609030804020204" pitchFamily="49" charset="0"/>
              </a:rPr>
              <a:t>using</a:t>
            </a:r>
            <a:r>
              <a:rPr lang="en-US" altLang="zh-CN" sz="1600" b="0" dirty="0">
                <a:solidFill>
                  <a:srgbClr val="000000"/>
                </a:solidFill>
                <a:effectLst/>
                <a:latin typeface="Menlo" panose="020B0609030804020204" pitchFamily="49" charset="0"/>
              </a:rPr>
              <a:t> </a:t>
            </a:r>
            <a:r>
              <a:rPr lang="en-US" altLang="zh-CN" sz="1600" b="0" dirty="0">
                <a:solidFill>
                  <a:srgbClr val="0000FF"/>
                </a:solidFill>
                <a:effectLst/>
                <a:latin typeface="Menlo" panose="020B0609030804020204" pitchFamily="49" charset="0"/>
              </a:rPr>
              <a:t>namespace</a:t>
            </a:r>
            <a:r>
              <a:rPr lang="en-US" altLang="zh-CN" sz="1600" b="0" dirty="0">
                <a:solidFill>
                  <a:srgbClr val="000000"/>
                </a:solidFill>
                <a:effectLst/>
                <a:latin typeface="Menlo" panose="020B0609030804020204" pitchFamily="49" charset="0"/>
              </a:rPr>
              <a:t> </a:t>
            </a:r>
            <a:r>
              <a:rPr lang="en-US" altLang="zh-CN" sz="1600" b="0" dirty="0">
                <a:solidFill>
                  <a:srgbClr val="267F99"/>
                </a:solidFill>
                <a:effectLst/>
                <a:latin typeface="Menlo" panose="020B0609030804020204" pitchFamily="49" charset="0"/>
              </a:rPr>
              <a:t>std</a:t>
            </a:r>
            <a:r>
              <a:rPr lang="en-US" altLang="zh-CN" sz="1600" b="0" dirty="0">
                <a:solidFill>
                  <a:srgbClr val="000000"/>
                </a:solidFill>
                <a:effectLst/>
                <a:latin typeface="Menlo" panose="020B0609030804020204" pitchFamily="49" charset="0"/>
              </a:rPr>
              <a:t>;</a:t>
            </a:r>
          </a:p>
          <a:p>
            <a:r>
              <a:rPr lang="en-US" altLang="zh-CN" sz="1600" b="0" dirty="0">
                <a:solidFill>
                  <a:srgbClr val="AF00DB"/>
                </a:solidFill>
                <a:effectLst/>
                <a:latin typeface="Menlo" panose="020B0609030804020204" pitchFamily="49" charset="0"/>
              </a:rPr>
              <a:t>#define</a:t>
            </a:r>
            <a:r>
              <a:rPr lang="en-US" altLang="zh-CN" sz="1600" b="0" dirty="0">
                <a:solidFill>
                  <a:srgbClr val="0000FF"/>
                </a:solidFill>
                <a:effectLst/>
                <a:latin typeface="Menlo" panose="020B0609030804020204" pitchFamily="49" charset="0"/>
              </a:rPr>
              <a:t> SIZE </a:t>
            </a:r>
            <a:r>
              <a:rPr lang="en-US" altLang="zh-CN" sz="1600" b="0" dirty="0">
                <a:solidFill>
                  <a:srgbClr val="098658"/>
                </a:solidFill>
                <a:effectLst/>
                <a:latin typeface="Menlo" panose="020B0609030804020204" pitchFamily="49" charset="0"/>
              </a:rPr>
              <a:t>5</a:t>
            </a:r>
            <a:endParaRPr lang="en-US" altLang="zh-CN" sz="1600" b="0" dirty="0">
              <a:solidFill>
                <a:srgbClr val="000000"/>
              </a:solidFill>
              <a:effectLst/>
              <a:latin typeface="Menlo" panose="020B0609030804020204" pitchFamily="49" charset="0"/>
            </a:endParaRPr>
          </a:p>
          <a:p>
            <a:r>
              <a:rPr lang="en-US" altLang="zh-CN" sz="1600" b="0" dirty="0">
                <a:solidFill>
                  <a:srgbClr val="0000FF"/>
                </a:solidFill>
                <a:effectLst/>
                <a:latin typeface="Menlo" panose="020B0609030804020204" pitchFamily="49" charset="0"/>
              </a:rPr>
              <a:t>int</a:t>
            </a:r>
            <a:r>
              <a:rPr lang="en-US" altLang="zh-CN" sz="1600" b="0" dirty="0">
                <a:solidFill>
                  <a:srgbClr val="000000"/>
                </a:solidFill>
                <a:effectLst/>
                <a:latin typeface="Menlo" panose="020B0609030804020204" pitchFamily="49" charset="0"/>
              </a:rPr>
              <a:t> </a:t>
            </a:r>
            <a:r>
              <a:rPr lang="en-US" altLang="zh-CN" sz="1600" b="0" dirty="0">
                <a:solidFill>
                  <a:srgbClr val="795E26"/>
                </a:solidFill>
                <a:effectLst/>
                <a:latin typeface="Menlo" panose="020B0609030804020204" pitchFamily="49" charset="0"/>
              </a:rPr>
              <a:t>main</a:t>
            </a:r>
            <a:r>
              <a:rPr lang="en-US" altLang="zh-CN" sz="1600" b="0" dirty="0">
                <a:solidFill>
                  <a:srgbClr val="000000"/>
                </a:solidFill>
                <a:effectLst/>
                <a:latin typeface="Menlo" panose="020B0609030804020204" pitchFamily="49" charset="0"/>
              </a:rPr>
              <a:t>()</a:t>
            </a:r>
          </a:p>
          <a:p>
            <a:r>
              <a:rPr lang="en-US" altLang="zh-CN" sz="1600" b="0" dirty="0">
                <a:solidFill>
                  <a:srgbClr val="000000"/>
                </a:solidFill>
                <a:effectLst/>
                <a:latin typeface="Menlo" panose="020B0609030804020204" pitchFamily="49" charset="0"/>
              </a:rPr>
              <a:t>{</a:t>
            </a:r>
          </a:p>
          <a:p>
            <a:r>
              <a:rPr lang="en-US" altLang="zh-CN" sz="1600" b="0" dirty="0">
                <a:solidFill>
                  <a:srgbClr val="0000FF"/>
                </a:solidFill>
                <a:effectLst/>
                <a:latin typeface="Menlo" panose="020B0609030804020204" pitchFamily="49" charset="0"/>
              </a:rPr>
              <a:t>    int</a:t>
            </a:r>
            <a:r>
              <a:rPr lang="en-US" altLang="zh-CN" sz="1600" b="0" dirty="0">
                <a:solidFill>
                  <a:srgbClr val="000000"/>
                </a:solidFill>
                <a:effectLst/>
                <a:latin typeface="Menlo" panose="020B0609030804020204" pitchFamily="49" charset="0"/>
              </a:rPr>
              <a:t> </a:t>
            </a:r>
            <a:r>
              <a:rPr lang="en-US" altLang="zh-CN" sz="1600" b="0" dirty="0">
                <a:solidFill>
                  <a:srgbClr val="0000FF"/>
                </a:solidFill>
                <a:effectLst/>
                <a:latin typeface="Menlo" panose="020B0609030804020204" pitchFamily="49" charset="0"/>
              </a:rPr>
              <a:t>const</a:t>
            </a:r>
            <a:r>
              <a:rPr lang="en-US" altLang="zh-CN" sz="1600" b="0" dirty="0">
                <a:solidFill>
                  <a:srgbClr val="000000"/>
                </a:solidFill>
                <a:effectLst/>
                <a:latin typeface="Menlo" panose="020B0609030804020204" pitchFamily="49" charset="0"/>
              </a:rPr>
              <a:t> *</a:t>
            </a:r>
            <a:r>
              <a:rPr lang="en-US" altLang="zh-CN" sz="1600" b="0" dirty="0">
                <a:solidFill>
                  <a:srgbClr val="001080"/>
                </a:solidFill>
                <a:effectLst/>
                <a:latin typeface="Menlo" panose="020B0609030804020204" pitchFamily="49" charset="0"/>
              </a:rPr>
              <a:t>pa</a:t>
            </a:r>
            <a:r>
              <a:rPr lang="en-US" altLang="zh-CN" sz="1600" b="0" dirty="0">
                <a:solidFill>
                  <a:srgbClr val="000000"/>
                </a:solidFill>
                <a:effectLst/>
                <a:latin typeface="Menlo" panose="020B0609030804020204" pitchFamily="49" charset="0"/>
              </a:rPr>
              <a:t> = </a:t>
            </a:r>
            <a:r>
              <a:rPr lang="en-US" altLang="zh-CN" sz="1600" b="0" dirty="0">
                <a:solidFill>
                  <a:srgbClr val="AF00DB"/>
                </a:solidFill>
                <a:effectLst/>
                <a:latin typeface="Menlo" panose="020B0609030804020204" pitchFamily="49" charset="0"/>
              </a:rPr>
              <a:t>new</a:t>
            </a:r>
            <a:r>
              <a:rPr lang="en-US" altLang="zh-CN" sz="1600" b="0" dirty="0">
                <a:solidFill>
                  <a:srgbClr val="000000"/>
                </a:solidFill>
                <a:effectLst/>
                <a:latin typeface="Menlo" panose="020B0609030804020204" pitchFamily="49" charset="0"/>
              </a:rPr>
              <a:t> </a:t>
            </a:r>
            <a:r>
              <a:rPr lang="en-US" altLang="zh-CN" sz="1600" b="0" dirty="0">
                <a:solidFill>
                  <a:srgbClr val="0000FF"/>
                </a:solidFill>
                <a:effectLst/>
                <a:latin typeface="Menlo" panose="020B0609030804020204" pitchFamily="49" charset="0"/>
              </a:rPr>
              <a:t>int</a:t>
            </a:r>
            <a:r>
              <a:rPr lang="en-US" altLang="zh-CN" sz="1600" b="0" dirty="0">
                <a:solidFill>
                  <a:srgbClr val="000000"/>
                </a:solidFill>
                <a:effectLst/>
                <a:latin typeface="Menlo" panose="020B0609030804020204" pitchFamily="49" charset="0"/>
              </a:rPr>
              <a:t>[</a:t>
            </a:r>
            <a:r>
              <a:rPr lang="en-US" altLang="zh-CN" sz="1600" b="0" dirty="0">
                <a:solidFill>
                  <a:srgbClr val="0000FF"/>
                </a:solidFill>
                <a:effectLst/>
                <a:latin typeface="Menlo" panose="020B0609030804020204" pitchFamily="49" charset="0"/>
              </a:rPr>
              <a:t>SIZE</a:t>
            </a:r>
            <a:r>
              <a:rPr lang="en-US" altLang="zh-CN" sz="1600" b="0" dirty="0">
                <a:solidFill>
                  <a:srgbClr val="000000"/>
                </a:solidFill>
                <a:effectLst/>
                <a:latin typeface="Menlo" panose="020B0609030804020204" pitchFamily="49" charset="0"/>
              </a:rPr>
              <a:t>]{</a:t>
            </a:r>
            <a:r>
              <a:rPr lang="en-US" altLang="zh-CN" sz="1600" b="0" dirty="0">
                <a:solidFill>
                  <a:srgbClr val="098658"/>
                </a:solidFill>
                <a:effectLst/>
                <a:latin typeface="Menlo" panose="020B0609030804020204" pitchFamily="49" charset="0"/>
              </a:rPr>
              <a:t>3</a:t>
            </a:r>
            <a:r>
              <a:rPr lang="en-US" altLang="zh-CN" sz="1600" b="0" dirty="0">
                <a:solidFill>
                  <a:srgbClr val="000000"/>
                </a:solidFill>
                <a:effectLst/>
                <a:latin typeface="Menlo" panose="020B0609030804020204" pitchFamily="49" charset="0"/>
              </a:rPr>
              <a:t>,</a:t>
            </a:r>
            <a:r>
              <a:rPr lang="en-US" altLang="zh-CN" sz="1600" b="0" dirty="0">
                <a:solidFill>
                  <a:srgbClr val="098658"/>
                </a:solidFill>
                <a:effectLst/>
                <a:latin typeface="Menlo" panose="020B0609030804020204" pitchFamily="49" charset="0"/>
              </a:rPr>
              <a:t>5</a:t>
            </a:r>
            <a:r>
              <a:rPr lang="en-US" altLang="zh-CN" sz="1600" b="0" dirty="0">
                <a:solidFill>
                  <a:srgbClr val="000000"/>
                </a:solidFill>
                <a:effectLst/>
                <a:latin typeface="Menlo" panose="020B0609030804020204" pitchFamily="49" charset="0"/>
              </a:rPr>
              <a:t>,</a:t>
            </a:r>
            <a:r>
              <a:rPr lang="en-US" altLang="zh-CN" sz="1600" b="0" dirty="0">
                <a:solidFill>
                  <a:srgbClr val="098658"/>
                </a:solidFill>
                <a:effectLst/>
                <a:latin typeface="Menlo" panose="020B0609030804020204" pitchFamily="49" charset="0"/>
              </a:rPr>
              <a:t>8</a:t>
            </a:r>
            <a:r>
              <a:rPr lang="en-US" altLang="zh-CN" sz="1600" b="0" dirty="0">
                <a:solidFill>
                  <a:srgbClr val="000000"/>
                </a:solidFill>
                <a:effectLst/>
                <a:latin typeface="Menlo" panose="020B0609030804020204" pitchFamily="49" charset="0"/>
              </a:rPr>
              <a:t>,</a:t>
            </a:r>
            <a:r>
              <a:rPr lang="en-US" altLang="zh-CN" sz="1600" b="0" dirty="0">
                <a:solidFill>
                  <a:srgbClr val="098658"/>
                </a:solidFill>
                <a:effectLst/>
                <a:latin typeface="Menlo" panose="020B0609030804020204" pitchFamily="49" charset="0"/>
              </a:rPr>
              <a:t>2</a:t>
            </a:r>
            <a:r>
              <a:rPr lang="en-US" altLang="zh-CN" sz="1600" b="0" dirty="0">
                <a:solidFill>
                  <a:srgbClr val="000000"/>
                </a:solidFill>
                <a:effectLst/>
                <a:latin typeface="Menlo" panose="020B0609030804020204" pitchFamily="49" charset="0"/>
              </a:rPr>
              <a:t>,</a:t>
            </a:r>
            <a:r>
              <a:rPr lang="en-US" altLang="zh-CN" sz="1600" b="0" dirty="0">
                <a:solidFill>
                  <a:srgbClr val="098658"/>
                </a:solidFill>
                <a:effectLst/>
                <a:latin typeface="Menlo" panose="020B0609030804020204" pitchFamily="49" charset="0"/>
              </a:rPr>
              <a:t>6</a:t>
            </a:r>
            <a:r>
              <a:rPr lang="en-US" altLang="zh-CN" sz="1600" b="0" dirty="0">
                <a:solidFill>
                  <a:srgbClr val="000000"/>
                </a:solidFill>
                <a:effectLst/>
                <a:latin typeface="Menlo" panose="020B0609030804020204" pitchFamily="49" charset="0"/>
              </a:rPr>
              <a:t>};</a:t>
            </a:r>
          </a:p>
          <a:p>
            <a:r>
              <a:rPr lang="en-US" altLang="zh-CN" sz="1600" b="0" dirty="0">
                <a:solidFill>
                  <a:srgbClr val="0000FF"/>
                </a:solidFill>
                <a:effectLst/>
                <a:latin typeface="Menlo" panose="020B0609030804020204" pitchFamily="49" charset="0"/>
              </a:rPr>
              <a:t>    int</a:t>
            </a:r>
            <a:r>
              <a:rPr lang="en-US" altLang="zh-CN" sz="1600" b="0" dirty="0">
                <a:solidFill>
                  <a:srgbClr val="000000"/>
                </a:solidFill>
                <a:effectLst/>
                <a:latin typeface="Menlo" panose="020B0609030804020204" pitchFamily="49" charset="0"/>
              </a:rPr>
              <a:t> </a:t>
            </a:r>
            <a:r>
              <a:rPr lang="en-US" altLang="zh-CN" sz="1600" b="0" dirty="0">
                <a:solidFill>
                  <a:srgbClr val="001080"/>
                </a:solidFill>
                <a:effectLst/>
                <a:latin typeface="Menlo" panose="020B0609030804020204" pitchFamily="49" charset="0"/>
              </a:rPr>
              <a:t>total</a:t>
            </a:r>
            <a:r>
              <a:rPr lang="en-US" altLang="zh-CN" sz="1600" b="0" dirty="0">
                <a:solidFill>
                  <a:srgbClr val="000000"/>
                </a:solidFill>
                <a:effectLst/>
                <a:latin typeface="Menlo" panose="020B0609030804020204" pitchFamily="49" charset="0"/>
              </a:rPr>
              <a:t> = </a:t>
            </a:r>
            <a:r>
              <a:rPr lang="en-US" altLang="zh-CN" sz="1600" b="0" dirty="0">
                <a:solidFill>
                  <a:srgbClr val="795E26"/>
                </a:solidFill>
                <a:effectLst/>
                <a:latin typeface="Menlo" panose="020B0609030804020204" pitchFamily="49" charset="0"/>
              </a:rPr>
              <a:t>sum</a:t>
            </a:r>
            <a:r>
              <a:rPr lang="en-US" altLang="zh-CN" sz="1600" b="0" dirty="0">
                <a:solidFill>
                  <a:srgbClr val="000000"/>
                </a:solidFill>
                <a:effectLst/>
                <a:latin typeface="Menlo" panose="020B0609030804020204" pitchFamily="49" charset="0"/>
              </a:rPr>
              <a:t>(</a:t>
            </a:r>
            <a:r>
              <a:rPr lang="en-US" altLang="zh-CN" sz="1600" b="0" dirty="0" err="1">
                <a:solidFill>
                  <a:srgbClr val="001080"/>
                </a:solidFill>
                <a:effectLst/>
                <a:latin typeface="Menlo" panose="020B0609030804020204" pitchFamily="49" charset="0"/>
              </a:rPr>
              <a:t>pa</a:t>
            </a:r>
            <a:r>
              <a:rPr lang="en-US" altLang="zh-CN" sz="1600" b="0" dirty="0" err="1">
                <a:solidFill>
                  <a:srgbClr val="000000"/>
                </a:solidFill>
                <a:effectLst/>
                <a:latin typeface="Menlo" panose="020B0609030804020204" pitchFamily="49" charset="0"/>
              </a:rPr>
              <a:t>,</a:t>
            </a:r>
            <a:r>
              <a:rPr lang="en-US" altLang="zh-CN" sz="1600" b="0" dirty="0" err="1">
                <a:solidFill>
                  <a:srgbClr val="0000FF"/>
                </a:solidFill>
                <a:effectLst/>
                <a:latin typeface="Menlo" panose="020B0609030804020204" pitchFamily="49" charset="0"/>
              </a:rPr>
              <a:t>SIZE</a:t>
            </a:r>
            <a:r>
              <a:rPr lang="en-US" altLang="zh-CN" sz="1600" b="0" dirty="0">
                <a:solidFill>
                  <a:srgbClr val="000000"/>
                </a:solidFill>
                <a:effectLst/>
                <a:latin typeface="Menlo" panose="020B0609030804020204" pitchFamily="49" charset="0"/>
              </a:rPr>
              <a:t>);</a:t>
            </a:r>
          </a:p>
          <a:p>
            <a:r>
              <a:rPr lang="en-US" altLang="zh-CN" sz="1600" b="0" dirty="0">
                <a:solidFill>
                  <a:srgbClr val="001080"/>
                </a:solidFill>
                <a:effectLst/>
                <a:latin typeface="Menlo" panose="020B0609030804020204" pitchFamily="49" charset="0"/>
              </a:rPr>
              <a:t>    </a:t>
            </a:r>
            <a:r>
              <a:rPr lang="en-US" altLang="zh-CN" sz="1600" b="0" dirty="0" err="1">
                <a:solidFill>
                  <a:srgbClr val="001080"/>
                </a:solidFill>
                <a:effectLst/>
                <a:latin typeface="Menlo" panose="020B0609030804020204" pitchFamily="49" charset="0"/>
              </a:rPr>
              <a:t>cout</a:t>
            </a:r>
            <a:r>
              <a:rPr lang="en-US" altLang="zh-CN" sz="1600" b="0" dirty="0">
                <a:solidFill>
                  <a:srgbClr val="000000"/>
                </a:solidFill>
                <a:effectLst/>
                <a:latin typeface="Menlo" panose="020B0609030804020204" pitchFamily="49" charset="0"/>
              </a:rPr>
              <a:t> </a:t>
            </a:r>
            <a:r>
              <a:rPr lang="en-US" altLang="zh-CN" sz="1600" b="0" dirty="0">
                <a:solidFill>
                  <a:srgbClr val="795E26"/>
                </a:solidFill>
                <a:effectLst/>
                <a:latin typeface="Menlo" panose="020B0609030804020204" pitchFamily="49" charset="0"/>
              </a:rPr>
              <a:t>&lt;&lt;</a:t>
            </a:r>
            <a:r>
              <a:rPr lang="en-US" altLang="zh-CN" sz="1600" b="0" dirty="0">
                <a:solidFill>
                  <a:srgbClr val="000000"/>
                </a:solidFill>
                <a:effectLst/>
                <a:latin typeface="Menlo" panose="020B0609030804020204" pitchFamily="49" charset="0"/>
              </a:rPr>
              <a:t> </a:t>
            </a:r>
            <a:r>
              <a:rPr lang="en-US" altLang="zh-CN" sz="1600" b="0" dirty="0">
                <a:solidFill>
                  <a:srgbClr val="A31515"/>
                </a:solidFill>
                <a:effectLst/>
                <a:latin typeface="Menlo" panose="020B0609030804020204" pitchFamily="49" charset="0"/>
              </a:rPr>
              <a:t>"sum = "</a:t>
            </a:r>
            <a:r>
              <a:rPr lang="en-US" altLang="zh-CN" sz="1600" b="0" dirty="0">
                <a:solidFill>
                  <a:srgbClr val="000000"/>
                </a:solidFill>
                <a:effectLst/>
                <a:latin typeface="Menlo" panose="020B0609030804020204" pitchFamily="49" charset="0"/>
              </a:rPr>
              <a:t> </a:t>
            </a:r>
            <a:r>
              <a:rPr lang="en-US" altLang="zh-CN" sz="1600" b="0" dirty="0">
                <a:solidFill>
                  <a:srgbClr val="795E26"/>
                </a:solidFill>
                <a:effectLst/>
                <a:latin typeface="Menlo" panose="020B0609030804020204" pitchFamily="49" charset="0"/>
              </a:rPr>
              <a:t>&lt;&lt;</a:t>
            </a:r>
            <a:r>
              <a:rPr lang="en-US" altLang="zh-CN" sz="1600" b="0" dirty="0">
                <a:solidFill>
                  <a:srgbClr val="000000"/>
                </a:solidFill>
                <a:effectLst/>
                <a:latin typeface="Menlo" panose="020B0609030804020204" pitchFamily="49" charset="0"/>
              </a:rPr>
              <a:t> </a:t>
            </a:r>
            <a:r>
              <a:rPr lang="en-US" altLang="zh-CN" sz="1600" b="0" dirty="0">
                <a:solidFill>
                  <a:srgbClr val="001080"/>
                </a:solidFill>
                <a:effectLst/>
                <a:latin typeface="Menlo" panose="020B0609030804020204" pitchFamily="49" charset="0"/>
              </a:rPr>
              <a:t>total</a:t>
            </a:r>
            <a:r>
              <a:rPr lang="en-US" altLang="zh-CN" sz="1600" b="0" dirty="0">
                <a:solidFill>
                  <a:srgbClr val="000000"/>
                </a:solidFill>
                <a:effectLst/>
                <a:latin typeface="Menlo" panose="020B0609030804020204" pitchFamily="49" charset="0"/>
              </a:rPr>
              <a:t> </a:t>
            </a:r>
            <a:r>
              <a:rPr lang="en-US" altLang="zh-CN" sz="1600" b="0" dirty="0">
                <a:solidFill>
                  <a:srgbClr val="795E26"/>
                </a:solidFill>
                <a:effectLst/>
                <a:latin typeface="Menlo" panose="020B0609030804020204" pitchFamily="49" charset="0"/>
              </a:rPr>
              <a:t>&lt;&lt;</a:t>
            </a:r>
            <a:r>
              <a:rPr lang="en-US" altLang="zh-CN" sz="1600" b="0" dirty="0">
                <a:solidFill>
                  <a:srgbClr val="000000"/>
                </a:solidFill>
                <a:effectLst/>
                <a:latin typeface="Menlo" panose="020B0609030804020204" pitchFamily="49" charset="0"/>
              </a:rPr>
              <a:t> </a:t>
            </a:r>
            <a:r>
              <a:rPr lang="en-US" altLang="zh-CN" sz="1600" b="0" dirty="0" err="1">
                <a:solidFill>
                  <a:srgbClr val="795E26"/>
                </a:solidFill>
                <a:effectLst/>
                <a:latin typeface="Menlo" panose="020B0609030804020204" pitchFamily="49" charset="0"/>
              </a:rPr>
              <a:t>endl</a:t>
            </a:r>
            <a:r>
              <a:rPr lang="en-US" altLang="zh-CN" sz="1600" b="0" dirty="0">
                <a:solidFill>
                  <a:srgbClr val="000000"/>
                </a:solidFill>
                <a:effectLst/>
                <a:latin typeface="Menlo" panose="020B0609030804020204" pitchFamily="49" charset="0"/>
              </a:rPr>
              <a:t>;</a:t>
            </a:r>
          </a:p>
          <a:p>
            <a:r>
              <a:rPr lang="en-US" altLang="zh-CN" sz="1600" b="0" dirty="0">
                <a:solidFill>
                  <a:srgbClr val="AF00DB"/>
                </a:solidFill>
                <a:effectLst/>
                <a:latin typeface="Menlo" panose="020B0609030804020204" pitchFamily="49" charset="0"/>
              </a:rPr>
              <a:t>    return</a:t>
            </a:r>
            <a:r>
              <a:rPr lang="en-US" altLang="zh-CN" sz="1600" b="0" dirty="0">
                <a:solidFill>
                  <a:srgbClr val="000000"/>
                </a:solidFill>
                <a:effectLst/>
                <a:latin typeface="Menlo" panose="020B0609030804020204" pitchFamily="49" charset="0"/>
              </a:rPr>
              <a:t> </a:t>
            </a:r>
            <a:r>
              <a:rPr lang="en-US" altLang="zh-CN" sz="1600" b="0" dirty="0">
                <a:solidFill>
                  <a:srgbClr val="098658"/>
                </a:solidFill>
                <a:effectLst/>
                <a:latin typeface="Menlo" panose="020B0609030804020204" pitchFamily="49" charset="0"/>
              </a:rPr>
              <a:t>0</a:t>
            </a:r>
            <a:r>
              <a:rPr lang="en-US" altLang="zh-CN" sz="1600" b="0" dirty="0">
                <a:solidFill>
                  <a:srgbClr val="000000"/>
                </a:solidFill>
                <a:effectLst/>
                <a:latin typeface="Menlo" panose="020B0609030804020204" pitchFamily="49" charset="0"/>
              </a:rPr>
              <a:t>;</a:t>
            </a:r>
          </a:p>
          <a:p>
            <a:r>
              <a:rPr lang="en-US" altLang="zh-CN" sz="1600" b="0" dirty="0">
                <a:solidFill>
                  <a:srgbClr val="000000"/>
                </a:solidFill>
                <a:effectLst/>
                <a:latin typeface="Menlo" panose="020B0609030804020204" pitchFamily="49" charset="0"/>
              </a:rPr>
              <a:t>}</a:t>
            </a:r>
          </a:p>
          <a:p>
            <a:r>
              <a:rPr lang="en-US" altLang="zh-CN" sz="1600" b="0" dirty="0">
                <a:solidFill>
                  <a:srgbClr val="0000FF"/>
                </a:solidFill>
                <a:effectLst/>
                <a:latin typeface="Menlo" panose="020B0609030804020204" pitchFamily="49" charset="0"/>
              </a:rPr>
              <a:t>int</a:t>
            </a:r>
            <a:r>
              <a:rPr lang="en-US" altLang="zh-CN" sz="1600" b="0" dirty="0">
                <a:solidFill>
                  <a:srgbClr val="000000"/>
                </a:solidFill>
                <a:effectLst/>
                <a:latin typeface="Menlo" panose="020B0609030804020204" pitchFamily="49" charset="0"/>
              </a:rPr>
              <a:t> </a:t>
            </a:r>
            <a:r>
              <a:rPr lang="en-US" altLang="zh-CN" sz="1600" b="0" dirty="0">
                <a:solidFill>
                  <a:srgbClr val="795E26"/>
                </a:solidFill>
                <a:effectLst/>
                <a:latin typeface="Menlo" panose="020B0609030804020204" pitchFamily="49" charset="0"/>
              </a:rPr>
              <a:t>sum</a:t>
            </a:r>
            <a:r>
              <a:rPr lang="en-US" altLang="zh-CN" sz="1600" b="0" dirty="0">
                <a:solidFill>
                  <a:srgbClr val="000000"/>
                </a:solidFill>
                <a:effectLst/>
                <a:latin typeface="Menlo" panose="020B0609030804020204" pitchFamily="49" charset="0"/>
              </a:rPr>
              <a:t>(</a:t>
            </a:r>
            <a:r>
              <a:rPr lang="en-US" altLang="zh-CN" sz="1600" b="0" dirty="0">
                <a:solidFill>
                  <a:srgbClr val="0000FF"/>
                </a:solidFill>
                <a:effectLst/>
                <a:latin typeface="Menlo" panose="020B0609030804020204" pitchFamily="49" charset="0"/>
              </a:rPr>
              <a:t>const</a:t>
            </a:r>
            <a:r>
              <a:rPr lang="en-US" altLang="zh-CN" sz="1600" b="0" dirty="0">
                <a:solidFill>
                  <a:srgbClr val="000000"/>
                </a:solidFill>
                <a:effectLst/>
                <a:latin typeface="Menlo" panose="020B0609030804020204" pitchFamily="49" charset="0"/>
              </a:rPr>
              <a:t> </a:t>
            </a:r>
            <a:r>
              <a:rPr lang="en-US" altLang="zh-CN" sz="1600" b="0" dirty="0">
                <a:solidFill>
                  <a:srgbClr val="0000FF"/>
                </a:solidFill>
                <a:effectLst/>
                <a:latin typeface="Menlo" panose="020B0609030804020204" pitchFamily="49" charset="0"/>
              </a:rPr>
              <a:t>int</a:t>
            </a:r>
            <a:r>
              <a:rPr lang="en-US" altLang="zh-CN" sz="1600" b="0" dirty="0">
                <a:solidFill>
                  <a:srgbClr val="000000"/>
                </a:solidFill>
                <a:effectLst/>
                <a:latin typeface="Menlo" panose="020B0609030804020204" pitchFamily="49" charset="0"/>
              </a:rPr>
              <a:t> </a:t>
            </a:r>
            <a:r>
              <a:rPr lang="en-US" altLang="zh-CN" sz="1600" b="0" dirty="0">
                <a:solidFill>
                  <a:srgbClr val="0000FF"/>
                </a:solidFill>
                <a:effectLst/>
                <a:latin typeface="Menlo" panose="020B0609030804020204" pitchFamily="49" charset="0"/>
              </a:rPr>
              <a:t>*</a:t>
            </a:r>
            <a:r>
              <a:rPr lang="en-US" altLang="zh-CN" sz="1600" b="0" dirty="0" err="1">
                <a:solidFill>
                  <a:srgbClr val="001080"/>
                </a:solidFill>
                <a:effectLst/>
                <a:latin typeface="Menlo" panose="020B0609030804020204" pitchFamily="49" charset="0"/>
              </a:rPr>
              <a:t>pArray</a:t>
            </a:r>
            <a:r>
              <a:rPr lang="en-US" altLang="zh-CN" sz="1600" b="0" dirty="0">
                <a:solidFill>
                  <a:srgbClr val="000000"/>
                </a:solidFill>
                <a:effectLst/>
                <a:latin typeface="Menlo" panose="020B0609030804020204" pitchFamily="49" charset="0"/>
              </a:rPr>
              <a:t>, </a:t>
            </a:r>
            <a:r>
              <a:rPr lang="en-US" altLang="zh-CN" sz="1600" b="0" dirty="0">
                <a:solidFill>
                  <a:srgbClr val="0000FF"/>
                </a:solidFill>
                <a:effectLst/>
                <a:latin typeface="Menlo" panose="020B0609030804020204" pitchFamily="49" charset="0"/>
              </a:rPr>
              <a:t>int</a:t>
            </a:r>
            <a:r>
              <a:rPr lang="en-US" altLang="zh-CN" sz="1600" b="0" dirty="0">
                <a:solidFill>
                  <a:srgbClr val="000000"/>
                </a:solidFill>
                <a:effectLst/>
                <a:latin typeface="Menlo" panose="020B0609030804020204" pitchFamily="49" charset="0"/>
              </a:rPr>
              <a:t> </a:t>
            </a:r>
            <a:r>
              <a:rPr lang="en-US" altLang="zh-CN" sz="1600" b="0" dirty="0">
                <a:solidFill>
                  <a:srgbClr val="001080"/>
                </a:solidFill>
                <a:effectLst/>
                <a:latin typeface="Menlo" panose="020B0609030804020204" pitchFamily="49" charset="0"/>
              </a:rPr>
              <a:t>n</a:t>
            </a:r>
            <a:r>
              <a:rPr lang="en-US" altLang="zh-CN" sz="1600" b="0" dirty="0">
                <a:solidFill>
                  <a:srgbClr val="000000"/>
                </a:solidFill>
                <a:effectLst/>
                <a:latin typeface="Menlo" panose="020B0609030804020204" pitchFamily="49" charset="0"/>
              </a:rPr>
              <a:t>)</a:t>
            </a:r>
          </a:p>
          <a:p>
            <a:r>
              <a:rPr lang="en-US" altLang="zh-CN" sz="1600" b="0" dirty="0">
                <a:solidFill>
                  <a:srgbClr val="000000"/>
                </a:solidFill>
                <a:effectLst/>
                <a:latin typeface="Menlo" panose="020B0609030804020204" pitchFamily="49" charset="0"/>
              </a:rPr>
              <a:t>{</a:t>
            </a:r>
          </a:p>
          <a:p>
            <a:r>
              <a:rPr lang="en-US" altLang="zh-CN" sz="1600" b="0" dirty="0">
                <a:solidFill>
                  <a:srgbClr val="0000FF"/>
                </a:solidFill>
                <a:effectLst/>
                <a:latin typeface="Menlo" panose="020B0609030804020204" pitchFamily="49" charset="0"/>
              </a:rPr>
              <a:t>    int</a:t>
            </a:r>
            <a:r>
              <a:rPr lang="en-US" altLang="zh-CN" sz="1600" b="0" dirty="0">
                <a:solidFill>
                  <a:srgbClr val="000000"/>
                </a:solidFill>
                <a:effectLst/>
                <a:latin typeface="Menlo" panose="020B0609030804020204" pitchFamily="49" charset="0"/>
              </a:rPr>
              <a:t> </a:t>
            </a:r>
            <a:r>
              <a:rPr lang="en-US" altLang="zh-CN" sz="1600" b="0" dirty="0">
                <a:solidFill>
                  <a:srgbClr val="001080"/>
                </a:solidFill>
                <a:effectLst/>
                <a:latin typeface="Menlo" panose="020B0609030804020204" pitchFamily="49" charset="0"/>
              </a:rPr>
              <a:t>s</a:t>
            </a:r>
            <a:r>
              <a:rPr lang="en-US" altLang="zh-CN" sz="1600" b="0" dirty="0">
                <a:solidFill>
                  <a:srgbClr val="000000"/>
                </a:solidFill>
                <a:effectLst/>
                <a:latin typeface="Menlo" panose="020B0609030804020204" pitchFamily="49" charset="0"/>
              </a:rPr>
              <a:t> = </a:t>
            </a:r>
            <a:r>
              <a:rPr lang="en-US" altLang="zh-CN" sz="1600" b="0" dirty="0">
                <a:solidFill>
                  <a:srgbClr val="098658"/>
                </a:solidFill>
                <a:effectLst/>
                <a:latin typeface="Menlo" panose="020B0609030804020204" pitchFamily="49" charset="0"/>
              </a:rPr>
              <a:t>0</a:t>
            </a:r>
            <a:r>
              <a:rPr lang="en-US" altLang="zh-CN" sz="1600" b="0" dirty="0">
                <a:solidFill>
                  <a:srgbClr val="000000"/>
                </a:solidFill>
                <a:effectLst/>
                <a:latin typeface="Menlo" panose="020B0609030804020204" pitchFamily="49" charset="0"/>
              </a:rPr>
              <a:t>;</a:t>
            </a:r>
          </a:p>
          <a:p>
            <a:r>
              <a:rPr lang="en-US" altLang="zh-CN" sz="1600" b="0" dirty="0">
                <a:solidFill>
                  <a:srgbClr val="AF00DB"/>
                </a:solidFill>
                <a:effectLst/>
                <a:latin typeface="Menlo" panose="020B0609030804020204" pitchFamily="49" charset="0"/>
              </a:rPr>
              <a:t>    for</a:t>
            </a:r>
            <a:r>
              <a:rPr lang="en-US" altLang="zh-CN" sz="1600" b="0" dirty="0">
                <a:solidFill>
                  <a:srgbClr val="000000"/>
                </a:solidFill>
                <a:effectLst/>
                <a:latin typeface="Menlo" panose="020B0609030804020204" pitchFamily="49" charset="0"/>
              </a:rPr>
              <a:t>(</a:t>
            </a:r>
            <a:r>
              <a:rPr lang="en-US" altLang="zh-CN" sz="1600" b="0" dirty="0">
                <a:solidFill>
                  <a:srgbClr val="0000FF"/>
                </a:solidFill>
                <a:effectLst/>
                <a:latin typeface="Menlo" panose="020B0609030804020204" pitchFamily="49" charset="0"/>
              </a:rPr>
              <a:t>int</a:t>
            </a:r>
            <a:r>
              <a:rPr lang="en-US" altLang="zh-CN" sz="1600" b="0" dirty="0">
                <a:solidFill>
                  <a:srgbClr val="000000"/>
                </a:solidFill>
                <a:effectLst/>
                <a:latin typeface="Menlo" panose="020B0609030804020204" pitchFamily="49" charset="0"/>
              </a:rPr>
              <a:t> </a:t>
            </a:r>
            <a:r>
              <a:rPr lang="en-US" altLang="zh-CN" sz="1600" b="0" dirty="0" err="1">
                <a:solidFill>
                  <a:srgbClr val="001080"/>
                </a:solidFill>
                <a:effectLst/>
                <a:latin typeface="Menlo" panose="020B0609030804020204" pitchFamily="49" charset="0"/>
              </a:rPr>
              <a:t>i</a:t>
            </a:r>
            <a:r>
              <a:rPr lang="en-US" altLang="zh-CN" sz="1600" b="0" dirty="0">
                <a:solidFill>
                  <a:srgbClr val="000000"/>
                </a:solidFill>
                <a:effectLst/>
                <a:latin typeface="Menlo" panose="020B0609030804020204" pitchFamily="49" charset="0"/>
              </a:rPr>
              <a:t> = </a:t>
            </a:r>
            <a:r>
              <a:rPr lang="en-US" altLang="zh-CN" sz="1600" b="0" dirty="0">
                <a:solidFill>
                  <a:srgbClr val="098658"/>
                </a:solidFill>
                <a:effectLst/>
                <a:latin typeface="Menlo" panose="020B0609030804020204" pitchFamily="49" charset="0"/>
              </a:rPr>
              <a:t>0</a:t>
            </a:r>
            <a:r>
              <a:rPr lang="en-US" altLang="zh-CN" sz="1600" b="0" dirty="0">
                <a:solidFill>
                  <a:srgbClr val="000000"/>
                </a:solidFill>
                <a:effectLst/>
                <a:latin typeface="Menlo" panose="020B0609030804020204" pitchFamily="49" charset="0"/>
              </a:rPr>
              <a:t>; </a:t>
            </a:r>
            <a:r>
              <a:rPr lang="en-US" altLang="zh-CN" sz="1600" b="0" dirty="0" err="1">
                <a:solidFill>
                  <a:srgbClr val="001080"/>
                </a:solidFill>
                <a:effectLst/>
                <a:latin typeface="Menlo" panose="020B0609030804020204" pitchFamily="49" charset="0"/>
              </a:rPr>
              <a:t>i</a:t>
            </a:r>
            <a:r>
              <a:rPr lang="en-US" altLang="zh-CN" sz="1600" b="0" dirty="0">
                <a:solidFill>
                  <a:srgbClr val="000000"/>
                </a:solidFill>
                <a:effectLst/>
                <a:latin typeface="Menlo" panose="020B0609030804020204" pitchFamily="49" charset="0"/>
              </a:rPr>
              <a:t> &lt; </a:t>
            </a:r>
            <a:r>
              <a:rPr lang="en-US" altLang="zh-CN" sz="1600" b="0" dirty="0">
                <a:solidFill>
                  <a:srgbClr val="001080"/>
                </a:solidFill>
                <a:effectLst/>
                <a:latin typeface="Menlo" panose="020B0609030804020204" pitchFamily="49" charset="0"/>
              </a:rPr>
              <a:t>n</a:t>
            </a:r>
            <a:r>
              <a:rPr lang="en-US" altLang="zh-CN" sz="1600" b="0" dirty="0">
                <a:solidFill>
                  <a:srgbClr val="000000"/>
                </a:solidFill>
                <a:effectLst/>
                <a:latin typeface="Menlo" panose="020B0609030804020204" pitchFamily="49" charset="0"/>
              </a:rPr>
              <a:t>; </a:t>
            </a:r>
            <a:r>
              <a:rPr lang="en-US" altLang="zh-CN" sz="1600" b="0" dirty="0" err="1">
                <a:solidFill>
                  <a:srgbClr val="001080"/>
                </a:solidFill>
                <a:effectLst/>
                <a:latin typeface="Menlo" panose="020B0609030804020204" pitchFamily="49" charset="0"/>
              </a:rPr>
              <a:t>i</a:t>
            </a:r>
            <a:r>
              <a:rPr lang="en-US" altLang="zh-CN" sz="1600" b="0" dirty="0">
                <a:solidFill>
                  <a:srgbClr val="000000"/>
                </a:solidFill>
                <a:effectLst/>
                <a:latin typeface="Menlo" panose="020B0609030804020204" pitchFamily="49" charset="0"/>
              </a:rPr>
              <a:t>++)</a:t>
            </a:r>
          </a:p>
          <a:p>
            <a:r>
              <a:rPr lang="en-US" altLang="zh-CN" sz="1600" b="0" dirty="0">
                <a:solidFill>
                  <a:srgbClr val="001080"/>
                </a:solidFill>
                <a:effectLst/>
                <a:latin typeface="Menlo" panose="020B0609030804020204" pitchFamily="49" charset="0"/>
              </a:rPr>
              <a:t>         s</a:t>
            </a:r>
            <a:r>
              <a:rPr lang="en-US" altLang="zh-CN" sz="1600" b="0" dirty="0">
                <a:solidFill>
                  <a:srgbClr val="000000"/>
                </a:solidFill>
                <a:effectLst/>
                <a:latin typeface="Menlo" panose="020B0609030804020204" pitchFamily="49" charset="0"/>
              </a:rPr>
              <a:t> += </a:t>
            </a:r>
            <a:r>
              <a:rPr lang="en-US" altLang="zh-CN" sz="1600" b="0" dirty="0" err="1">
                <a:solidFill>
                  <a:srgbClr val="001080"/>
                </a:solidFill>
                <a:effectLst/>
                <a:latin typeface="Menlo" panose="020B0609030804020204" pitchFamily="49" charset="0"/>
              </a:rPr>
              <a:t>pArray</a:t>
            </a:r>
            <a:r>
              <a:rPr lang="en-US" altLang="zh-CN" sz="1600" b="0" dirty="0">
                <a:solidFill>
                  <a:srgbClr val="000000"/>
                </a:solidFill>
                <a:effectLst/>
                <a:latin typeface="Menlo" panose="020B0609030804020204" pitchFamily="49" charset="0"/>
              </a:rPr>
              <a:t>[</a:t>
            </a:r>
            <a:r>
              <a:rPr lang="en-US" altLang="zh-CN" sz="1600" b="0" dirty="0" err="1">
                <a:solidFill>
                  <a:srgbClr val="001080"/>
                </a:solidFill>
                <a:effectLst/>
                <a:latin typeface="Menlo" panose="020B0609030804020204" pitchFamily="49" charset="0"/>
              </a:rPr>
              <a:t>i</a:t>
            </a:r>
            <a:r>
              <a:rPr lang="en-US" altLang="zh-CN" sz="1600" b="0" dirty="0">
                <a:solidFill>
                  <a:srgbClr val="000000"/>
                </a:solidFill>
                <a:effectLst/>
                <a:latin typeface="Menlo" panose="020B0609030804020204" pitchFamily="49" charset="0"/>
              </a:rPr>
              <a:t>];</a:t>
            </a:r>
          </a:p>
          <a:p>
            <a:r>
              <a:rPr lang="en-US" altLang="zh-CN" sz="1600" b="0" dirty="0">
                <a:solidFill>
                  <a:srgbClr val="AF00DB"/>
                </a:solidFill>
                <a:effectLst/>
                <a:latin typeface="Menlo" panose="020B0609030804020204" pitchFamily="49" charset="0"/>
              </a:rPr>
              <a:t>     return</a:t>
            </a:r>
            <a:r>
              <a:rPr lang="en-US" altLang="zh-CN" sz="1600" b="0" dirty="0">
                <a:solidFill>
                  <a:srgbClr val="000000"/>
                </a:solidFill>
                <a:effectLst/>
                <a:latin typeface="Menlo" panose="020B0609030804020204" pitchFamily="49" charset="0"/>
              </a:rPr>
              <a:t> </a:t>
            </a:r>
            <a:r>
              <a:rPr lang="en-US" altLang="zh-CN" sz="1600" b="0" dirty="0">
                <a:solidFill>
                  <a:srgbClr val="001080"/>
                </a:solidFill>
                <a:effectLst/>
                <a:latin typeface="Menlo" panose="020B0609030804020204" pitchFamily="49" charset="0"/>
              </a:rPr>
              <a:t>s</a:t>
            </a:r>
            <a:r>
              <a:rPr lang="en-US" altLang="zh-CN" sz="1600" b="0" dirty="0">
                <a:solidFill>
                  <a:srgbClr val="000000"/>
                </a:solidFill>
                <a:effectLst/>
                <a:latin typeface="Menlo" panose="020B0609030804020204" pitchFamily="49" charset="0"/>
              </a:rPr>
              <a:t>;</a:t>
            </a:r>
          </a:p>
          <a:p>
            <a:r>
              <a:rPr lang="en-US" altLang="zh-CN" sz="1600" b="0" dirty="0">
                <a:solidFill>
                  <a:srgbClr val="000000"/>
                </a:solidFill>
                <a:effectLst/>
                <a:latin typeface="Menlo" panose="020B0609030804020204" pitchFamily="49" charset="0"/>
              </a:rPr>
              <a:t>}</a:t>
            </a:r>
          </a:p>
        </p:txBody>
      </p:sp>
      <p:sp>
        <p:nvSpPr>
          <p:cNvPr id="8" name="文本框 7">
            <a:extLst>
              <a:ext uri="{FF2B5EF4-FFF2-40B4-BE49-F238E27FC236}">
                <a16:creationId xmlns:a16="http://schemas.microsoft.com/office/drawing/2014/main" id="{06B1763E-83AA-ABB4-2AB0-25B78E847677}"/>
              </a:ext>
            </a:extLst>
          </p:cNvPr>
          <p:cNvSpPr txBox="1"/>
          <p:nvPr/>
        </p:nvSpPr>
        <p:spPr>
          <a:xfrm>
            <a:off x="7323492" y="1648169"/>
            <a:ext cx="4868508" cy="2725048"/>
          </a:xfrm>
          <a:prstGeom prst="rect">
            <a:avLst/>
          </a:prstGeom>
          <a:noFill/>
        </p:spPr>
        <p:txBody>
          <a:bodyPr wrap="square" rtlCol="0">
            <a:spAutoFit/>
          </a:bodyPr>
          <a:lstStyle/>
          <a:p>
            <a:r>
              <a:rPr lang="en-US" altLang="zh-CN" sz="2400" dirty="0"/>
              <a:t>Fix bugs of the program and run it correctly</a:t>
            </a:r>
          </a:p>
          <a:p>
            <a:r>
              <a:rPr lang="en-US" altLang="zh-CN" sz="2400" dirty="0"/>
              <a:t>without memory leak.</a:t>
            </a:r>
          </a:p>
          <a:p>
            <a:r>
              <a:rPr lang="en-US" altLang="zh-CN" sz="2400" b="1" dirty="0"/>
              <a:t>Note:</a:t>
            </a:r>
            <a:r>
              <a:rPr lang="en-US" altLang="zh-CN" sz="2400" dirty="0"/>
              <a:t> In a function with pointer parameters, the pointers should be checked first. If there is no such statement, please add it.</a:t>
            </a:r>
            <a:endParaRPr lang="zh-CN" altLang="en-US" sz="2400" dirty="0"/>
          </a:p>
        </p:txBody>
      </p:sp>
    </p:spTree>
    <p:extLst>
      <p:ext uri="{BB962C8B-B14F-4D97-AF65-F5344CB8AC3E}">
        <p14:creationId xmlns:p14="http://schemas.microsoft.com/office/powerpoint/2010/main" val="3563947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5722" y="115059"/>
            <a:ext cx="7358730" cy="833631"/>
          </a:xfrm>
        </p:spPr>
        <p:txBody>
          <a:bodyPr/>
          <a:lstStyle/>
          <a:p>
            <a:r>
              <a:rPr lang="en-US" altLang="zh-CN" dirty="0">
                <a:sym typeface="+mn-ea"/>
              </a:rPr>
              <a:t>Exercise 2</a:t>
            </a:r>
            <a:endParaRPr lang="zh-CN" altLang="en-US" dirty="0"/>
          </a:p>
        </p:txBody>
      </p:sp>
      <p:sp>
        <p:nvSpPr>
          <p:cNvPr id="7" name="文本框 6">
            <a:extLst>
              <a:ext uri="{FF2B5EF4-FFF2-40B4-BE49-F238E27FC236}">
                <a16:creationId xmlns:a16="http://schemas.microsoft.com/office/drawing/2014/main" id="{4124F44F-ADE9-DC84-CFFC-1A3591B1A9D6}"/>
              </a:ext>
            </a:extLst>
          </p:cNvPr>
          <p:cNvSpPr txBox="1"/>
          <p:nvPr/>
        </p:nvSpPr>
        <p:spPr>
          <a:xfrm>
            <a:off x="1232453" y="1191439"/>
            <a:ext cx="4863548" cy="4647426"/>
          </a:xfrm>
          <a:prstGeom prst="rect">
            <a:avLst/>
          </a:prstGeom>
          <a:solidFill>
            <a:schemeClr val="bg2"/>
          </a:solidFill>
          <a:ln>
            <a:solidFill>
              <a:schemeClr val="tx1"/>
            </a:solidFill>
          </a:ln>
        </p:spPr>
        <p:txBody>
          <a:bodyPr wrap="square">
            <a:spAutoFit/>
          </a:bodyPr>
          <a:lstStyle/>
          <a:p>
            <a:r>
              <a:rPr lang="en-US" altLang="zh-CN" sz="1600" b="0" dirty="0">
                <a:solidFill>
                  <a:srgbClr val="AF00DB"/>
                </a:solidFill>
                <a:effectLst/>
                <a:latin typeface="Menlo" panose="020B0609030804020204" pitchFamily="49" charset="0"/>
              </a:rPr>
              <a:t>#include</a:t>
            </a:r>
            <a:r>
              <a:rPr lang="en-US" altLang="zh-CN" sz="1600" b="0" dirty="0">
                <a:solidFill>
                  <a:srgbClr val="0000FF"/>
                </a:solidFill>
                <a:effectLst/>
                <a:latin typeface="Menlo" panose="020B0609030804020204" pitchFamily="49" charset="0"/>
              </a:rPr>
              <a:t> </a:t>
            </a:r>
            <a:r>
              <a:rPr lang="en-US" altLang="zh-CN" sz="1600" b="0" dirty="0">
                <a:solidFill>
                  <a:srgbClr val="A31515"/>
                </a:solidFill>
                <a:effectLst/>
                <a:latin typeface="Menlo" panose="020B0609030804020204" pitchFamily="49" charset="0"/>
              </a:rPr>
              <a:t>&lt;iostream&gt;</a:t>
            </a:r>
            <a:endParaRPr lang="en-US" altLang="zh-CN" sz="1600" b="0" dirty="0">
              <a:solidFill>
                <a:srgbClr val="000000"/>
              </a:solidFill>
              <a:effectLst/>
              <a:latin typeface="Menlo" panose="020B0609030804020204" pitchFamily="49" charset="0"/>
            </a:endParaRPr>
          </a:p>
          <a:p>
            <a:r>
              <a:rPr lang="en-US" altLang="zh-CN" sz="1600" b="0" dirty="0">
                <a:solidFill>
                  <a:srgbClr val="AF00DB"/>
                </a:solidFill>
                <a:effectLst/>
                <a:latin typeface="Menlo" panose="020B0609030804020204" pitchFamily="49" charset="0"/>
              </a:rPr>
              <a:t>using</a:t>
            </a:r>
            <a:r>
              <a:rPr lang="en-US" altLang="zh-CN" sz="1600" b="0" dirty="0">
                <a:solidFill>
                  <a:srgbClr val="000000"/>
                </a:solidFill>
                <a:effectLst/>
                <a:latin typeface="Menlo" panose="020B0609030804020204" pitchFamily="49" charset="0"/>
              </a:rPr>
              <a:t> </a:t>
            </a:r>
            <a:r>
              <a:rPr lang="en-US" altLang="zh-CN" sz="1600" b="0" dirty="0">
                <a:solidFill>
                  <a:srgbClr val="0000FF"/>
                </a:solidFill>
                <a:effectLst/>
                <a:latin typeface="Menlo" panose="020B0609030804020204" pitchFamily="49" charset="0"/>
              </a:rPr>
              <a:t>namespace</a:t>
            </a:r>
            <a:r>
              <a:rPr lang="en-US" altLang="zh-CN" sz="1600" b="0" dirty="0">
                <a:solidFill>
                  <a:srgbClr val="000000"/>
                </a:solidFill>
                <a:effectLst/>
                <a:latin typeface="Menlo" panose="020B0609030804020204" pitchFamily="49" charset="0"/>
              </a:rPr>
              <a:t> </a:t>
            </a:r>
            <a:r>
              <a:rPr lang="en-US" altLang="zh-CN" sz="1600" b="0" dirty="0">
                <a:solidFill>
                  <a:srgbClr val="267F99"/>
                </a:solidFill>
                <a:effectLst/>
                <a:latin typeface="Menlo" panose="020B0609030804020204" pitchFamily="49" charset="0"/>
              </a:rPr>
              <a:t>std</a:t>
            </a:r>
            <a:r>
              <a:rPr lang="en-US" altLang="zh-CN" sz="1600" b="0" dirty="0">
                <a:solidFill>
                  <a:srgbClr val="000000"/>
                </a:solidFill>
                <a:effectLst/>
                <a:latin typeface="Menlo" panose="020B0609030804020204" pitchFamily="49" charset="0"/>
              </a:rPr>
              <a:t>;</a:t>
            </a:r>
          </a:p>
          <a:p>
            <a:r>
              <a:rPr lang="en-US" altLang="zh-CN" sz="1600" b="0" dirty="0">
                <a:solidFill>
                  <a:srgbClr val="0000FF"/>
                </a:solidFill>
                <a:effectLst/>
                <a:latin typeface="Menlo" panose="020B0609030804020204" pitchFamily="49" charset="0"/>
              </a:rPr>
              <a:t>int</a:t>
            </a:r>
            <a:r>
              <a:rPr lang="en-US" altLang="zh-CN" sz="1600" b="0" dirty="0">
                <a:solidFill>
                  <a:srgbClr val="000000"/>
                </a:solidFill>
                <a:effectLst/>
                <a:latin typeface="Menlo" panose="020B0609030804020204" pitchFamily="49" charset="0"/>
              </a:rPr>
              <a:t> </a:t>
            </a:r>
            <a:r>
              <a:rPr lang="en-US" altLang="zh-CN" sz="1600" b="0" dirty="0">
                <a:solidFill>
                  <a:srgbClr val="0000FF"/>
                </a:solidFill>
                <a:effectLst/>
                <a:latin typeface="Menlo" panose="020B0609030804020204" pitchFamily="49" charset="0"/>
              </a:rPr>
              <a:t>*</a:t>
            </a:r>
            <a:r>
              <a:rPr lang="en-US" altLang="zh-CN" sz="1600" b="0" dirty="0">
                <a:solidFill>
                  <a:srgbClr val="000000"/>
                </a:solidFill>
                <a:effectLst/>
                <a:latin typeface="Menlo" panose="020B0609030804020204" pitchFamily="49" charset="0"/>
              </a:rPr>
              <a:t> </a:t>
            </a:r>
            <a:r>
              <a:rPr lang="en-US" altLang="zh-CN" sz="1600" b="0" dirty="0" err="1">
                <a:solidFill>
                  <a:srgbClr val="795E26"/>
                </a:solidFill>
                <a:effectLst/>
                <a:latin typeface="Menlo" panose="020B0609030804020204" pitchFamily="49" charset="0"/>
              </a:rPr>
              <a:t>create_array</a:t>
            </a:r>
            <a:r>
              <a:rPr lang="en-US" altLang="zh-CN" sz="1600" b="0" dirty="0">
                <a:solidFill>
                  <a:srgbClr val="000000"/>
                </a:solidFill>
                <a:effectLst/>
                <a:latin typeface="Menlo" panose="020B0609030804020204" pitchFamily="49" charset="0"/>
              </a:rPr>
              <a:t>(</a:t>
            </a:r>
            <a:r>
              <a:rPr lang="en-US" altLang="zh-CN" sz="1600" b="0" dirty="0">
                <a:solidFill>
                  <a:srgbClr val="0000FF"/>
                </a:solidFill>
                <a:effectLst/>
                <a:latin typeface="Menlo" panose="020B0609030804020204" pitchFamily="49" charset="0"/>
              </a:rPr>
              <a:t>int</a:t>
            </a:r>
            <a:r>
              <a:rPr lang="en-US" altLang="zh-CN" sz="1600" b="0" dirty="0">
                <a:solidFill>
                  <a:srgbClr val="000000"/>
                </a:solidFill>
                <a:effectLst/>
                <a:latin typeface="Menlo" panose="020B0609030804020204" pitchFamily="49" charset="0"/>
              </a:rPr>
              <a:t> </a:t>
            </a:r>
            <a:r>
              <a:rPr lang="en-US" altLang="zh-CN" sz="1600" b="0" dirty="0">
                <a:solidFill>
                  <a:srgbClr val="001080"/>
                </a:solidFill>
                <a:effectLst/>
                <a:latin typeface="Menlo" panose="020B0609030804020204" pitchFamily="49" charset="0"/>
              </a:rPr>
              <a:t>size</a:t>
            </a:r>
            <a:r>
              <a:rPr lang="en-US" altLang="zh-CN" sz="1600" b="0" dirty="0">
                <a:solidFill>
                  <a:srgbClr val="000000"/>
                </a:solidFill>
                <a:effectLst/>
                <a:latin typeface="Menlo" panose="020B0609030804020204" pitchFamily="49" charset="0"/>
              </a:rPr>
              <a:t>)</a:t>
            </a:r>
          </a:p>
          <a:p>
            <a:r>
              <a:rPr lang="en-US" altLang="zh-CN" sz="1600" b="0" dirty="0">
                <a:solidFill>
                  <a:srgbClr val="000000"/>
                </a:solidFill>
                <a:effectLst/>
                <a:latin typeface="Menlo" panose="020B0609030804020204" pitchFamily="49" charset="0"/>
              </a:rPr>
              <a:t>{</a:t>
            </a:r>
          </a:p>
          <a:p>
            <a:r>
              <a:rPr lang="en-US" altLang="zh-CN" sz="1600" b="0" dirty="0">
                <a:solidFill>
                  <a:srgbClr val="0000FF"/>
                </a:solidFill>
                <a:effectLst/>
                <a:latin typeface="Menlo" panose="020B0609030804020204" pitchFamily="49" charset="0"/>
              </a:rPr>
              <a:t>    int</a:t>
            </a:r>
            <a:r>
              <a:rPr lang="en-US" altLang="zh-CN" sz="1600" b="0" dirty="0">
                <a:solidFill>
                  <a:srgbClr val="000000"/>
                </a:solidFill>
                <a:effectLst/>
                <a:latin typeface="Menlo" panose="020B0609030804020204" pitchFamily="49" charset="0"/>
              </a:rPr>
              <a:t> </a:t>
            </a:r>
            <a:r>
              <a:rPr lang="en-US" altLang="zh-CN" sz="1600" b="0" dirty="0" err="1">
                <a:solidFill>
                  <a:srgbClr val="001080"/>
                </a:solidFill>
                <a:effectLst/>
                <a:latin typeface="Menlo" panose="020B0609030804020204" pitchFamily="49" charset="0"/>
              </a:rPr>
              <a:t>arr</a:t>
            </a:r>
            <a:r>
              <a:rPr lang="en-US" altLang="zh-CN" sz="1600" b="0" dirty="0">
                <a:solidFill>
                  <a:srgbClr val="000000"/>
                </a:solidFill>
                <a:effectLst/>
                <a:latin typeface="Menlo" panose="020B0609030804020204" pitchFamily="49" charset="0"/>
              </a:rPr>
              <a:t>[</a:t>
            </a:r>
            <a:r>
              <a:rPr lang="en-US" altLang="zh-CN" sz="1600" b="0" dirty="0">
                <a:solidFill>
                  <a:srgbClr val="001080"/>
                </a:solidFill>
                <a:effectLst/>
                <a:latin typeface="Menlo" panose="020B0609030804020204" pitchFamily="49" charset="0"/>
              </a:rPr>
              <a:t>size</a:t>
            </a:r>
            <a:r>
              <a:rPr lang="en-US" altLang="zh-CN" sz="1600" b="0" dirty="0">
                <a:solidFill>
                  <a:srgbClr val="000000"/>
                </a:solidFill>
                <a:effectLst/>
                <a:latin typeface="Menlo" panose="020B0609030804020204" pitchFamily="49" charset="0"/>
              </a:rPr>
              <a:t>];</a:t>
            </a:r>
          </a:p>
          <a:p>
            <a:br>
              <a:rPr lang="en-US" altLang="zh-CN" sz="1600" b="0" dirty="0">
                <a:solidFill>
                  <a:srgbClr val="000000"/>
                </a:solidFill>
                <a:effectLst/>
                <a:latin typeface="Menlo" panose="020B0609030804020204" pitchFamily="49" charset="0"/>
              </a:rPr>
            </a:br>
            <a:r>
              <a:rPr lang="en-US" altLang="zh-CN" sz="1600" b="0" dirty="0">
                <a:solidFill>
                  <a:srgbClr val="000000"/>
                </a:solidFill>
                <a:effectLst/>
                <a:latin typeface="Menlo" panose="020B0609030804020204" pitchFamily="49" charset="0"/>
              </a:rPr>
              <a:t>    </a:t>
            </a:r>
            <a:r>
              <a:rPr lang="en-US" altLang="zh-CN" sz="1600" b="0" dirty="0">
                <a:solidFill>
                  <a:srgbClr val="AF00DB"/>
                </a:solidFill>
                <a:effectLst/>
                <a:latin typeface="Menlo" panose="020B0609030804020204" pitchFamily="49" charset="0"/>
              </a:rPr>
              <a:t>for</a:t>
            </a:r>
            <a:r>
              <a:rPr lang="en-US" altLang="zh-CN" sz="1600" b="0" dirty="0">
                <a:solidFill>
                  <a:srgbClr val="000000"/>
                </a:solidFill>
                <a:effectLst/>
                <a:latin typeface="Menlo" panose="020B0609030804020204" pitchFamily="49" charset="0"/>
              </a:rPr>
              <a:t>(</a:t>
            </a:r>
            <a:r>
              <a:rPr lang="en-US" altLang="zh-CN" sz="1600" b="0" dirty="0">
                <a:solidFill>
                  <a:srgbClr val="0000FF"/>
                </a:solidFill>
                <a:effectLst/>
                <a:latin typeface="Menlo" panose="020B0609030804020204" pitchFamily="49" charset="0"/>
              </a:rPr>
              <a:t>int</a:t>
            </a:r>
            <a:r>
              <a:rPr lang="en-US" altLang="zh-CN" sz="1600" b="0" dirty="0">
                <a:solidFill>
                  <a:srgbClr val="000000"/>
                </a:solidFill>
                <a:effectLst/>
                <a:latin typeface="Menlo" panose="020B0609030804020204" pitchFamily="49" charset="0"/>
              </a:rPr>
              <a:t> </a:t>
            </a:r>
            <a:r>
              <a:rPr lang="en-US" altLang="zh-CN" sz="1600" b="0" dirty="0" err="1">
                <a:solidFill>
                  <a:srgbClr val="001080"/>
                </a:solidFill>
                <a:effectLst/>
                <a:latin typeface="Menlo" panose="020B0609030804020204" pitchFamily="49" charset="0"/>
              </a:rPr>
              <a:t>i</a:t>
            </a:r>
            <a:r>
              <a:rPr lang="en-US" altLang="zh-CN" sz="1600" b="0" dirty="0">
                <a:solidFill>
                  <a:srgbClr val="000000"/>
                </a:solidFill>
                <a:effectLst/>
                <a:latin typeface="Menlo" panose="020B0609030804020204" pitchFamily="49" charset="0"/>
              </a:rPr>
              <a:t> = </a:t>
            </a:r>
            <a:r>
              <a:rPr lang="en-US" altLang="zh-CN" sz="1600" b="0" dirty="0">
                <a:solidFill>
                  <a:srgbClr val="098658"/>
                </a:solidFill>
                <a:effectLst/>
                <a:latin typeface="Menlo" panose="020B0609030804020204" pitchFamily="49" charset="0"/>
              </a:rPr>
              <a:t>0</a:t>
            </a:r>
            <a:r>
              <a:rPr lang="en-US" altLang="zh-CN" sz="1600" b="0" dirty="0">
                <a:solidFill>
                  <a:srgbClr val="000000"/>
                </a:solidFill>
                <a:effectLst/>
                <a:latin typeface="Menlo" panose="020B0609030804020204" pitchFamily="49" charset="0"/>
              </a:rPr>
              <a:t>; </a:t>
            </a:r>
            <a:r>
              <a:rPr lang="en-US" altLang="zh-CN" sz="1600" b="0" dirty="0" err="1">
                <a:solidFill>
                  <a:srgbClr val="001080"/>
                </a:solidFill>
                <a:effectLst/>
                <a:latin typeface="Menlo" panose="020B0609030804020204" pitchFamily="49" charset="0"/>
              </a:rPr>
              <a:t>i</a:t>
            </a:r>
            <a:r>
              <a:rPr lang="en-US" altLang="zh-CN" sz="1600" b="0" dirty="0">
                <a:solidFill>
                  <a:srgbClr val="000000"/>
                </a:solidFill>
                <a:effectLst/>
                <a:latin typeface="Menlo" panose="020B0609030804020204" pitchFamily="49" charset="0"/>
              </a:rPr>
              <a:t> &lt; </a:t>
            </a:r>
            <a:r>
              <a:rPr lang="en-US" altLang="zh-CN" sz="1600" b="0" dirty="0">
                <a:solidFill>
                  <a:srgbClr val="001080"/>
                </a:solidFill>
                <a:effectLst/>
                <a:latin typeface="Menlo" panose="020B0609030804020204" pitchFamily="49" charset="0"/>
              </a:rPr>
              <a:t>size</a:t>
            </a:r>
            <a:r>
              <a:rPr lang="en-US" altLang="zh-CN" sz="1600" b="0" dirty="0">
                <a:solidFill>
                  <a:srgbClr val="000000"/>
                </a:solidFill>
                <a:effectLst/>
                <a:latin typeface="Menlo" panose="020B0609030804020204" pitchFamily="49" charset="0"/>
              </a:rPr>
              <a:t>; </a:t>
            </a:r>
            <a:r>
              <a:rPr lang="en-US" altLang="zh-CN" sz="1600" b="0" dirty="0" err="1">
                <a:solidFill>
                  <a:srgbClr val="001080"/>
                </a:solidFill>
                <a:effectLst/>
                <a:latin typeface="Menlo" panose="020B0609030804020204" pitchFamily="49" charset="0"/>
              </a:rPr>
              <a:t>i</a:t>
            </a:r>
            <a:r>
              <a:rPr lang="en-US" altLang="zh-CN" sz="1600" b="0" dirty="0">
                <a:solidFill>
                  <a:srgbClr val="000000"/>
                </a:solidFill>
                <a:effectLst/>
                <a:latin typeface="Menlo" panose="020B0609030804020204" pitchFamily="49" charset="0"/>
              </a:rPr>
              <a:t>++)</a:t>
            </a:r>
          </a:p>
          <a:p>
            <a:r>
              <a:rPr lang="en-US" altLang="zh-CN" sz="1600" b="0" dirty="0">
                <a:solidFill>
                  <a:srgbClr val="001080"/>
                </a:solidFill>
                <a:effectLst/>
                <a:latin typeface="Menlo" panose="020B0609030804020204" pitchFamily="49" charset="0"/>
              </a:rPr>
              <a:t>        </a:t>
            </a:r>
            <a:r>
              <a:rPr lang="en-US" altLang="zh-CN" sz="1600" b="0" dirty="0" err="1">
                <a:solidFill>
                  <a:srgbClr val="001080"/>
                </a:solidFill>
                <a:effectLst/>
                <a:latin typeface="Menlo" panose="020B0609030804020204" pitchFamily="49" charset="0"/>
              </a:rPr>
              <a:t>arr</a:t>
            </a:r>
            <a:r>
              <a:rPr lang="en-US" altLang="zh-CN" sz="1600" b="0" dirty="0">
                <a:solidFill>
                  <a:srgbClr val="000000"/>
                </a:solidFill>
                <a:effectLst/>
                <a:latin typeface="Menlo" panose="020B0609030804020204" pitchFamily="49" charset="0"/>
              </a:rPr>
              <a:t>[</a:t>
            </a:r>
            <a:r>
              <a:rPr lang="en-US" altLang="zh-CN" sz="1600" b="0" dirty="0" err="1">
                <a:solidFill>
                  <a:srgbClr val="001080"/>
                </a:solidFill>
                <a:effectLst/>
                <a:latin typeface="Menlo" panose="020B0609030804020204" pitchFamily="49" charset="0"/>
              </a:rPr>
              <a:t>i</a:t>
            </a:r>
            <a:r>
              <a:rPr lang="en-US" altLang="zh-CN" sz="1600" b="0" dirty="0">
                <a:solidFill>
                  <a:srgbClr val="000000"/>
                </a:solidFill>
                <a:effectLst/>
                <a:latin typeface="Menlo" panose="020B0609030804020204" pitchFamily="49" charset="0"/>
              </a:rPr>
              <a:t>] = </a:t>
            </a:r>
            <a:r>
              <a:rPr lang="en-US" altLang="zh-CN" sz="1600" b="0" dirty="0" err="1">
                <a:solidFill>
                  <a:srgbClr val="001080"/>
                </a:solidFill>
                <a:effectLst/>
                <a:latin typeface="Menlo" panose="020B0609030804020204" pitchFamily="49" charset="0"/>
              </a:rPr>
              <a:t>i</a:t>
            </a:r>
            <a:r>
              <a:rPr lang="en-US" altLang="zh-CN" sz="1600" b="0" dirty="0">
                <a:solidFill>
                  <a:srgbClr val="000000"/>
                </a:solidFill>
                <a:effectLst/>
                <a:latin typeface="Menlo" panose="020B0609030804020204" pitchFamily="49" charset="0"/>
              </a:rPr>
              <a:t> * </a:t>
            </a:r>
            <a:r>
              <a:rPr lang="en-US" altLang="zh-CN" sz="1600" b="0" dirty="0">
                <a:solidFill>
                  <a:srgbClr val="098658"/>
                </a:solidFill>
                <a:effectLst/>
                <a:latin typeface="Menlo" panose="020B0609030804020204" pitchFamily="49" charset="0"/>
              </a:rPr>
              <a:t>10</a:t>
            </a:r>
            <a:r>
              <a:rPr lang="en-US" altLang="zh-CN" sz="1600" b="0" dirty="0">
                <a:solidFill>
                  <a:srgbClr val="000000"/>
                </a:solidFill>
                <a:effectLst/>
                <a:latin typeface="Menlo" panose="020B0609030804020204" pitchFamily="49" charset="0"/>
              </a:rPr>
              <a:t>;</a:t>
            </a:r>
          </a:p>
          <a:p>
            <a:r>
              <a:rPr lang="en-US" altLang="zh-CN" sz="1600" b="0" dirty="0">
                <a:solidFill>
                  <a:srgbClr val="AF00DB"/>
                </a:solidFill>
                <a:effectLst/>
                <a:latin typeface="Menlo" panose="020B0609030804020204" pitchFamily="49" charset="0"/>
              </a:rPr>
              <a:t>    return</a:t>
            </a:r>
            <a:r>
              <a:rPr lang="en-US" altLang="zh-CN" sz="1600" b="0" dirty="0">
                <a:solidFill>
                  <a:srgbClr val="000000"/>
                </a:solidFill>
                <a:effectLst/>
                <a:latin typeface="Menlo" panose="020B0609030804020204" pitchFamily="49" charset="0"/>
              </a:rPr>
              <a:t> </a:t>
            </a:r>
            <a:r>
              <a:rPr lang="en-US" altLang="zh-CN" sz="1600" b="0" dirty="0" err="1">
                <a:solidFill>
                  <a:srgbClr val="001080"/>
                </a:solidFill>
                <a:effectLst/>
                <a:latin typeface="Menlo" panose="020B0609030804020204" pitchFamily="49" charset="0"/>
              </a:rPr>
              <a:t>arr</a:t>
            </a:r>
            <a:r>
              <a:rPr lang="en-US" altLang="zh-CN" sz="1600" b="0" dirty="0">
                <a:solidFill>
                  <a:srgbClr val="000000"/>
                </a:solidFill>
                <a:effectLst/>
                <a:latin typeface="Menlo" panose="020B0609030804020204" pitchFamily="49" charset="0"/>
              </a:rPr>
              <a:t>;</a:t>
            </a:r>
          </a:p>
          <a:p>
            <a:r>
              <a:rPr lang="en-US" altLang="zh-CN" sz="1600" b="0" dirty="0">
                <a:solidFill>
                  <a:srgbClr val="000000"/>
                </a:solidFill>
                <a:effectLst/>
                <a:latin typeface="Menlo" panose="020B0609030804020204" pitchFamily="49" charset="0"/>
              </a:rPr>
              <a:t>}</a:t>
            </a:r>
          </a:p>
          <a:p>
            <a:r>
              <a:rPr lang="en-US" altLang="zh-CN" sz="1600" b="0" dirty="0">
                <a:solidFill>
                  <a:srgbClr val="0000FF"/>
                </a:solidFill>
                <a:effectLst/>
                <a:latin typeface="Menlo" panose="020B0609030804020204" pitchFamily="49" charset="0"/>
              </a:rPr>
              <a:t>int</a:t>
            </a:r>
            <a:r>
              <a:rPr lang="en-US" altLang="zh-CN" sz="1600" b="0" dirty="0">
                <a:solidFill>
                  <a:srgbClr val="000000"/>
                </a:solidFill>
                <a:effectLst/>
                <a:latin typeface="Menlo" panose="020B0609030804020204" pitchFamily="49" charset="0"/>
              </a:rPr>
              <a:t> </a:t>
            </a:r>
            <a:r>
              <a:rPr lang="en-US" altLang="zh-CN" sz="1600" b="0" dirty="0">
                <a:solidFill>
                  <a:srgbClr val="795E26"/>
                </a:solidFill>
                <a:effectLst/>
                <a:latin typeface="Menlo" panose="020B0609030804020204" pitchFamily="49" charset="0"/>
              </a:rPr>
              <a:t>main</a:t>
            </a:r>
            <a:r>
              <a:rPr lang="en-US" altLang="zh-CN" sz="1600" b="0" dirty="0">
                <a:solidFill>
                  <a:srgbClr val="000000"/>
                </a:solidFill>
                <a:effectLst/>
                <a:latin typeface="Menlo" panose="020B0609030804020204" pitchFamily="49" charset="0"/>
              </a:rPr>
              <a:t>()</a:t>
            </a:r>
          </a:p>
          <a:p>
            <a:r>
              <a:rPr lang="en-US" altLang="zh-CN" sz="1600" b="0" dirty="0">
                <a:solidFill>
                  <a:srgbClr val="000000"/>
                </a:solidFill>
                <a:effectLst/>
                <a:latin typeface="Menlo" panose="020B0609030804020204" pitchFamily="49" charset="0"/>
              </a:rPr>
              <a:t>{</a:t>
            </a:r>
          </a:p>
          <a:p>
            <a:r>
              <a:rPr lang="en-US" altLang="zh-CN" sz="1600" b="0" dirty="0">
                <a:solidFill>
                  <a:srgbClr val="0000FF"/>
                </a:solidFill>
                <a:effectLst/>
                <a:latin typeface="Menlo" panose="020B0609030804020204" pitchFamily="49" charset="0"/>
              </a:rPr>
              <a:t>    int</a:t>
            </a:r>
            <a:r>
              <a:rPr lang="en-US" altLang="zh-CN" sz="1600" b="0" dirty="0">
                <a:solidFill>
                  <a:srgbClr val="000000"/>
                </a:solidFill>
                <a:effectLst/>
                <a:latin typeface="Menlo" panose="020B0609030804020204" pitchFamily="49" charset="0"/>
              </a:rPr>
              <a:t> </a:t>
            </a:r>
            <a:r>
              <a:rPr lang="en-US" altLang="zh-CN" sz="1600" b="0" dirty="0" err="1">
                <a:solidFill>
                  <a:srgbClr val="001080"/>
                </a:solidFill>
                <a:effectLst/>
                <a:latin typeface="Menlo" panose="020B0609030804020204" pitchFamily="49" charset="0"/>
              </a:rPr>
              <a:t>len</a:t>
            </a:r>
            <a:r>
              <a:rPr lang="en-US" altLang="zh-CN" sz="1600" b="0" dirty="0">
                <a:solidFill>
                  <a:srgbClr val="000000"/>
                </a:solidFill>
                <a:effectLst/>
                <a:latin typeface="Menlo" panose="020B0609030804020204" pitchFamily="49" charset="0"/>
              </a:rPr>
              <a:t> = </a:t>
            </a:r>
            <a:r>
              <a:rPr lang="en-US" altLang="zh-CN" sz="1600" b="0" dirty="0">
                <a:solidFill>
                  <a:srgbClr val="098658"/>
                </a:solidFill>
                <a:effectLst/>
                <a:latin typeface="Menlo" panose="020B0609030804020204" pitchFamily="49" charset="0"/>
              </a:rPr>
              <a:t>16</a:t>
            </a:r>
            <a:r>
              <a:rPr lang="en-US" altLang="zh-CN" sz="1600" b="0" dirty="0">
                <a:solidFill>
                  <a:srgbClr val="000000"/>
                </a:solidFill>
                <a:effectLst/>
                <a:latin typeface="Menlo" panose="020B0609030804020204" pitchFamily="49" charset="0"/>
              </a:rPr>
              <a:t>;</a:t>
            </a:r>
          </a:p>
          <a:p>
            <a:r>
              <a:rPr lang="en-US" altLang="zh-CN" sz="1600" b="0" dirty="0">
                <a:solidFill>
                  <a:srgbClr val="0000FF"/>
                </a:solidFill>
                <a:effectLst/>
                <a:latin typeface="Menlo" panose="020B0609030804020204" pitchFamily="49" charset="0"/>
              </a:rPr>
              <a:t>    int</a:t>
            </a:r>
            <a:r>
              <a:rPr lang="en-US" altLang="zh-CN" sz="1600" b="0" dirty="0">
                <a:solidFill>
                  <a:srgbClr val="000000"/>
                </a:solidFill>
                <a:effectLst/>
                <a:latin typeface="Menlo" panose="020B0609030804020204" pitchFamily="49" charset="0"/>
              </a:rPr>
              <a:t> *</a:t>
            </a:r>
            <a:r>
              <a:rPr lang="en-US" altLang="zh-CN" sz="1600" b="0" dirty="0" err="1">
                <a:solidFill>
                  <a:srgbClr val="001080"/>
                </a:solidFill>
                <a:effectLst/>
                <a:latin typeface="Menlo" panose="020B0609030804020204" pitchFamily="49" charset="0"/>
              </a:rPr>
              <a:t>ptr</a:t>
            </a:r>
            <a:r>
              <a:rPr lang="en-US" altLang="zh-CN" sz="1600" b="0" dirty="0">
                <a:solidFill>
                  <a:srgbClr val="000000"/>
                </a:solidFill>
                <a:effectLst/>
                <a:latin typeface="Menlo" panose="020B0609030804020204" pitchFamily="49" charset="0"/>
              </a:rPr>
              <a:t> = </a:t>
            </a:r>
            <a:r>
              <a:rPr lang="en-US" altLang="zh-CN" sz="1600" b="0" dirty="0" err="1">
                <a:solidFill>
                  <a:srgbClr val="795E26"/>
                </a:solidFill>
                <a:effectLst/>
                <a:latin typeface="Menlo" panose="020B0609030804020204" pitchFamily="49" charset="0"/>
              </a:rPr>
              <a:t>create_array</a:t>
            </a:r>
            <a:r>
              <a:rPr lang="en-US" altLang="zh-CN" sz="1600" b="0" dirty="0">
                <a:solidFill>
                  <a:srgbClr val="000000"/>
                </a:solidFill>
                <a:effectLst/>
                <a:latin typeface="Menlo" panose="020B0609030804020204" pitchFamily="49" charset="0"/>
              </a:rPr>
              <a:t>(</a:t>
            </a:r>
            <a:r>
              <a:rPr lang="en-US" altLang="zh-CN" sz="1600" b="0" dirty="0" err="1">
                <a:solidFill>
                  <a:srgbClr val="001080"/>
                </a:solidFill>
                <a:effectLst/>
                <a:latin typeface="Menlo" panose="020B0609030804020204" pitchFamily="49" charset="0"/>
              </a:rPr>
              <a:t>len</a:t>
            </a:r>
            <a:r>
              <a:rPr lang="en-US" altLang="zh-CN" sz="1600" b="0" dirty="0">
                <a:solidFill>
                  <a:srgbClr val="000000"/>
                </a:solidFill>
                <a:effectLst/>
                <a:latin typeface="Menlo" panose="020B0609030804020204" pitchFamily="49" charset="0"/>
              </a:rPr>
              <a:t>);</a:t>
            </a:r>
          </a:p>
          <a:p>
            <a:r>
              <a:rPr lang="en-US" altLang="zh-CN" sz="1600" b="0" dirty="0">
                <a:solidFill>
                  <a:srgbClr val="AF00DB"/>
                </a:solidFill>
                <a:effectLst/>
                <a:latin typeface="Menlo" panose="020B0609030804020204" pitchFamily="49" charset="0"/>
              </a:rPr>
              <a:t>    for</a:t>
            </a:r>
            <a:r>
              <a:rPr lang="en-US" altLang="zh-CN" sz="1600" b="0" dirty="0">
                <a:solidFill>
                  <a:srgbClr val="000000"/>
                </a:solidFill>
                <a:effectLst/>
                <a:latin typeface="Menlo" panose="020B0609030804020204" pitchFamily="49" charset="0"/>
              </a:rPr>
              <a:t>(</a:t>
            </a:r>
            <a:r>
              <a:rPr lang="en-US" altLang="zh-CN" sz="1600" b="0" dirty="0">
                <a:solidFill>
                  <a:srgbClr val="0000FF"/>
                </a:solidFill>
                <a:effectLst/>
                <a:latin typeface="Menlo" panose="020B0609030804020204" pitchFamily="49" charset="0"/>
              </a:rPr>
              <a:t>int</a:t>
            </a:r>
            <a:r>
              <a:rPr lang="en-US" altLang="zh-CN" sz="1600" b="0" dirty="0">
                <a:solidFill>
                  <a:srgbClr val="000000"/>
                </a:solidFill>
                <a:effectLst/>
                <a:latin typeface="Menlo" panose="020B0609030804020204" pitchFamily="49" charset="0"/>
              </a:rPr>
              <a:t> </a:t>
            </a:r>
            <a:r>
              <a:rPr lang="en-US" altLang="zh-CN" sz="1600" b="0" dirty="0" err="1">
                <a:solidFill>
                  <a:srgbClr val="001080"/>
                </a:solidFill>
                <a:effectLst/>
                <a:latin typeface="Menlo" panose="020B0609030804020204" pitchFamily="49" charset="0"/>
              </a:rPr>
              <a:t>i</a:t>
            </a:r>
            <a:r>
              <a:rPr lang="en-US" altLang="zh-CN" sz="1600" b="0" dirty="0">
                <a:solidFill>
                  <a:srgbClr val="000000"/>
                </a:solidFill>
                <a:effectLst/>
                <a:latin typeface="Menlo" panose="020B0609030804020204" pitchFamily="49" charset="0"/>
              </a:rPr>
              <a:t> = </a:t>
            </a:r>
            <a:r>
              <a:rPr lang="en-US" altLang="zh-CN" sz="1600" b="0" dirty="0">
                <a:solidFill>
                  <a:srgbClr val="098658"/>
                </a:solidFill>
                <a:effectLst/>
                <a:latin typeface="Menlo" panose="020B0609030804020204" pitchFamily="49" charset="0"/>
              </a:rPr>
              <a:t>0</a:t>
            </a:r>
            <a:r>
              <a:rPr lang="en-US" altLang="zh-CN" sz="1600" b="0" dirty="0">
                <a:solidFill>
                  <a:srgbClr val="000000"/>
                </a:solidFill>
                <a:effectLst/>
                <a:latin typeface="Menlo" panose="020B0609030804020204" pitchFamily="49" charset="0"/>
              </a:rPr>
              <a:t>; </a:t>
            </a:r>
            <a:r>
              <a:rPr lang="en-US" altLang="zh-CN" sz="1600" b="0" dirty="0" err="1">
                <a:solidFill>
                  <a:srgbClr val="001080"/>
                </a:solidFill>
                <a:effectLst/>
                <a:latin typeface="Menlo" panose="020B0609030804020204" pitchFamily="49" charset="0"/>
              </a:rPr>
              <a:t>i</a:t>
            </a:r>
            <a:r>
              <a:rPr lang="en-US" altLang="zh-CN" sz="1600" b="0" dirty="0">
                <a:solidFill>
                  <a:srgbClr val="000000"/>
                </a:solidFill>
                <a:effectLst/>
                <a:latin typeface="Menlo" panose="020B0609030804020204" pitchFamily="49" charset="0"/>
              </a:rPr>
              <a:t> &lt; </a:t>
            </a:r>
            <a:r>
              <a:rPr lang="en-US" altLang="zh-CN" sz="1600" b="0" dirty="0" err="1">
                <a:solidFill>
                  <a:srgbClr val="001080"/>
                </a:solidFill>
                <a:effectLst/>
                <a:latin typeface="Menlo" panose="020B0609030804020204" pitchFamily="49" charset="0"/>
              </a:rPr>
              <a:t>len</a:t>
            </a:r>
            <a:r>
              <a:rPr lang="en-US" altLang="zh-CN" sz="1600" b="0" dirty="0">
                <a:solidFill>
                  <a:srgbClr val="000000"/>
                </a:solidFill>
                <a:effectLst/>
                <a:latin typeface="Menlo" panose="020B0609030804020204" pitchFamily="49" charset="0"/>
              </a:rPr>
              <a:t>; </a:t>
            </a:r>
            <a:r>
              <a:rPr lang="en-US" altLang="zh-CN" sz="1600" b="0" dirty="0" err="1">
                <a:solidFill>
                  <a:srgbClr val="001080"/>
                </a:solidFill>
                <a:effectLst/>
                <a:latin typeface="Menlo" panose="020B0609030804020204" pitchFamily="49" charset="0"/>
              </a:rPr>
              <a:t>i</a:t>
            </a:r>
            <a:r>
              <a:rPr lang="en-US" altLang="zh-CN" sz="1600" b="0" dirty="0">
                <a:solidFill>
                  <a:srgbClr val="000000"/>
                </a:solidFill>
                <a:effectLst/>
                <a:latin typeface="Menlo" panose="020B0609030804020204" pitchFamily="49" charset="0"/>
              </a:rPr>
              <a:t>++)</a:t>
            </a:r>
          </a:p>
          <a:p>
            <a:r>
              <a:rPr lang="en-US" altLang="zh-CN" sz="1600" b="0" dirty="0">
                <a:solidFill>
                  <a:srgbClr val="001080"/>
                </a:solidFill>
                <a:effectLst/>
                <a:latin typeface="Menlo" panose="020B0609030804020204" pitchFamily="49" charset="0"/>
              </a:rPr>
              <a:t>        </a:t>
            </a:r>
            <a:r>
              <a:rPr lang="en-US" altLang="zh-CN" sz="1600" b="0" dirty="0" err="1">
                <a:solidFill>
                  <a:srgbClr val="001080"/>
                </a:solidFill>
                <a:effectLst/>
                <a:latin typeface="Menlo" panose="020B0609030804020204" pitchFamily="49" charset="0"/>
              </a:rPr>
              <a:t>cout</a:t>
            </a:r>
            <a:r>
              <a:rPr lang="en-US" altLang="zh-CN" sz="1600" b="0" dirty="0">
                <a:solidFill>
                  <a:srgbClr val="000000"/>
                </a:solidFill>
                <a:effectLst/>
                <a:latin typeface="Menlo" panose="020B0609030804020204" pitchFamily="49" charset="0"/>
              </a:rPr>
              <a:t> </a:t>
            </a:r>
            <a:r>
              <a:rPr lang="en-US" altLang="zh-CN" sz="1600" b="0" dirty="0">
                <a:solidFill>
                  <a:srgbClr val="795E26"/>
                </a:solidFill>
                <a:effectLst/>
                <a:latin typeface="Menlo" panose="020B0609030804020204" pitchFamily="49" charset="0"/>
              </a:rPr>
              <a:t>&lt;&lt;</a:t>
            </a:r>
            <a:r>
              <a:rPr lang="en-US" altLang="zh-CN" sz="1600" b="0" dirty="0">
                <a:solidFill>
                  <a:srgbClr val="000000"/>
                </a:solidFill>
                <a:effectLst/>
                <a:latin typeface="Menlo" panose="020B0609030804020204" pitchFamily="49" charset="0"/>
              </a:rPr>
              <a:t> </a:t>
            </a:r>
            <a:r>
              <a:rPr lang="en-US" altLang="zh-CN" sz="1600" b="0" dirty="0" err="1">
                <a:solidFill>
                  <a:srgbClr val="001080"/>
                </a:solidFill>
                <a:effectLst/>
                <a:latin typeface="Menlo" panose="020B0609030804020204" pitchFamily="49" charset="0"/>
              </a:rPr>
              <a:t>ptr</a:t>
            </a:r>
            <a:r>
              <a:rPr lang="en-US" altLang="zh-CN" sz="1600" b="0" dirty="0">
                <a:solidFill>
                  <a:srgbClr val="000000"/>
                </a:solidFill>
                <a:effectLst/>
                <a:latin typeface="Menlo" panose="020B0609030804020204" pitchFamily="49" charset="0"/>
              </a:rPr>
              <a:t>[</a:t>
            </a:r>
            <a:r>
              <a:rPr lang="en-US" altLang="zh-CN" sz="1600" b="0" dirty="0" err="1">
                <a:solidFill>
                  <a:srgbClr val="001080"/>
                </a:solidFill>
                <a:effectLst/>
                <a:latin typeface="Menlo" panose="020B0609030804020204" pitchFamily="49" charset="0"/>
              </a:rPr>
              <a:t>i</a:t>
            </a:r>
            <a:r>
              <a:rPr lang="en-US" altLang="zh-CN" sz="1600" b="0" dirty="0">
                <a:solidFill>
                  <a:srgbClr val="000000"/>
                </a:solidFill>
                <a:effectLst/>
                <a:latin typeface="Menlo" panose="020B0609030804020204" pitchFamily="49" charset="0"/>
              </a:rPr>
              <a:t>] </a:t>
            </a:r>
            <a:r>
              <a:rPr lang="en-US" altLang="zh-CN" sz="1600" b="0" dirty="0">
                <a:solidFill>
                  <a:srgbClr val="795E26"/>
                </a:solidFill>
                <a:effectLst/>
                <a:latin typeface="Menlo" panose="020B0609030804020204" pitchFamily="49" charset="0"/>
              </a:rPr>
              <a:t>&lt;&lt;</a:t>
            </a:r>
            <a:r>
              <a:rPr lang="en-US" altLang="zh-CN" sz="1600" b="0" dirty="0">
                <a:solidFill>
                  <a:srgbClr val="000000"/>
                </a:solidFill>
                <a:effectLst/>
                <a:latin typeface="Menlo" panose="020B0609030804020204" pitchFamily="49" charset="0"/>
              </a:rPr>
              <a:t> </a:t>
            </a:r>
            <a:r>
              <a:rPr lang="en-US" altLang="zh-CN" sz="1600" b="0" dirty="0">
                <a:solidFill>
                  <a:srgbClr val="A31515"/>
                </a:solidFill>
                <a:effectLst/>
                <a:latin typeface="Menlo" panose="020B0609030804020204" pitchFamily="49" charset="0"/>
              </a:rPr>
              <a:t>" "</a:t>
            </a:r>
            <a:r>
              <a:rPr lang="en-US" altLang="zh-CN" sz="1600" b="0" dirty="0">
                <a:solidFill>
                  <a:srgbClr val="000000"/>
                </a:solidFill>
                <a:effectLst/>
                <a:latin typeface="Menlo" panose="020B0609030804020204" pitchFamily="49" charset="0"/>
              </a:rPr>
              <a:t>;</a:t>
            </a:r>
          </a:p>
          <a:p>
            <a:r>
              <a:rPr lang="en-US" altLang="zh-CN" sz="1600" b="0" dirty="0">
                <a:solidFill>
                  <a:srgbClr val="AF00DB"/>
                </a:solidFill>
                <a:effectLst/>
                <a:latin typeface="Menlo" panose="020B0609030804020204" pitchFamily="49" charset="0"/>
              </a:rPr>
              <a:t>    return</a:t>
            </a:r>
            <a:r>
              <a:rPr lang="en-US" altLang="zh-CN" sz="1600" b="0" dirty="0">
                <a:solidFill>
                  <a:srgbClr val="000000"/>
                </a:solidFill>
                <a:effectLst/>
                <a:latin typeface="Menlo" panose="020B0609030804020204" pitchFamily="49" charset="0"/>
              </a:rPr>
              <a:t> </a:t>
            </a:r>
            <a:r>
              <a:rPr lang="en-US" altLang="zh-CN" sz="1600" b="0" dirty="0">
                <a:solidFill>
                  <a:srgbClr val="098658"/>
                </a:solidFill>
                <a:effectLst/>
                <a:latin typeface="Menlo" panose="020B0609030804020204" pitchFamily="49" charset="0"/>
              </a:rPr>
              <a:t>0</a:t>
            </a:r>
            <a:r>
              <a:rPr lang="en-US" altLang="zh-CN" sz="1600" b="0" dirty="0">
                <a:solidFill>
                  <a:srgbClr val="000000"/>
                </a:solidFill>
                <a:effectLst/>
                <a:latin typeface="Menlo" panose="020B0609030804020204" pitchFamily="49" charset="0"/>
              </a:rPr>
              <a:t>;</a:t>
            </a:r>
          </a:p>
          <a:p>
            <a:r>
              <a:rPr lang="en-US" altLang="zh-CN" sz="1600" b="0" dirty="0">
                <a:solidFill>
                  <a:srgbClr val="000000"/>
                </a:solidFill>
                <a:effectLst/>
                <a:latin typeface="Menlo" panose="020B0609030804020204" pitchFamily="49" charset="0"/>
              </a:rPr>
              <a:t>}</a:t>
            </a:r>
          </a:p>
        </p:txBody>
      </p:sp>
      <p:sp>
        <p:nvSpPr>
          <p:cNvPr id="8" name="文本框 7">
            <a:extLst>
              <a:ext uri="{FF2B5EF4-FFF2-40B4-BE49-F238E27FC236}">
                <a16:creationId xmlns:a16="http://schemas.microsoft.com/office/drawing/2014/main" id="{06B1763E-83AA-ABB4-2AB0-25B78E847677}"/>
              </a:ext>
            </a:extLst>
          </p:cNvPr>
          <p:cNvSpPr txBox="1"/>
          <p:nvPr/>
        </p:nvSpPr>
        <p:spPr>
          <a:xfrm>
            <a:off x="6225094" y="1598902"/>
            <a:ext cx="5649111" cy="2308324"/>
          </a:xfrm>
          <a:prstGeom prst="rect">
            <a:avLst/>
          </a:prstGeom>
          <a:noFill/>
        </p:spPr>
        <p:txBody>
          <a:bodyPr wrap="none" rtlCol="0">
            <a:spAutoFit/>
          </a:bodyPr>
          <a:lstStyle/>
          <a:p>
            <a:r>
              <a:rPr lang="en-US" altLang="zh-CN" sz="2400" dirty="0"/>
              <a:t>What compilation warnings occur when </a:t>
            </a:r>
          </a:p>
          <a:p>
            <a:r>
              <a:rPr lang="en-US" altLang="zh-CN" sz="2400" dirty="0"/>
              <a:t>you compile the program? Why?</a:t>
            </a:r>
          </a:p>
          <a:p>
            <a:r>
              <a:rPr lang="en-US" altLang="zh-CN" sz="2400" dirty="0"/>
              <a:t>What will happen if you ignore the warning </a:t>
            </a:r>
          </a:p>
          <a:p>
            <a:r>
              <a:rPr lang="en-US" altLang="zh-CN" sz="2400" dirty="0"/>
              <a:t>and run the program?</a:t>
            </a:r>
          </a:p>
          <a:p>
            <a:r>
              <a:rPr lang="en-US" altLang="zh-CN" sz="2400" dirty="0"/>
              <a:t>Fix bugs of the program and run it correctly </a:t>
            </a:r>
          </a:p>
          <a:p>
            <a:r>
              <a:rPr lang="en-US" altLang="zh-CN" sz="2400" dirty="0"/>
              <a:t>without memory leak.</a:t>
            </a:r>
            <a:endParaRPr lang="zh-CN" altLang="en-US" sz="2400" dirty="0"/>
          </a:p>
        </p:txBody>
      </p:sp>
    </p:spTree>
    <p:extLst>
      <p:ext uri="{BB962C8B-B14F-4D97-AF65-F5344CB8AC3E}">
        <p14:creationId xmlns:p14="http://schemas.microsoft.com/office/powerpoint/2010/main" val="3879862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5722" y="115059"/>
            <a:ext cx="7358730" cy="833631"/>
          </a:xfrm>
        </p:spPr>
        <p:txBody>
          <a:bodyPr/>
          <a:lstStyle/>
          <a:p>
            <a:r>
              <a:rPr lang="en-US" altLang="zh-CN" dirty="0">
                <a:sym typeface="+mn-ea"/>
              </a:rPr>
              <a:t>Exercise 3</a:t>
            </a:r>
            <a:endParaRPr lang="zh-CN" altLang="en-US" dirty="0"/>
          </a:p>
        </p:txBody>
      </p:sp>
      <p:sp>
        <p:nvSpPr>
          <p:cNvPr id="7" name="文本框 6">
            <a:extLst>
              <a:ext uri="{FF2B5EF4-FFF2-40B4-BE49-F238E27FC236}">
                <a16:creationId xmlns:a16="http://schemas.microsoft.com/office/drawing/2014/main" id="{4124F44F-ADE9-DC84-CFFC-1A3591B1A9D6}"/>
              </a:ext>
            </a:extLst>
          </p:cNvPr>
          <p:cNvSpPr txBox="1"/>
          <p:nvPr/>
        </p:nvSpPr>
        <p:spPr>
          <a:xfrm>
            <a:off x="1365722" y="1110630"/>
            <a:ext cx="5304417" cy="5632311"/>
          </a:xfrm>
          <a:prstGeom prst="rect">
            <a:avLst/>
          </a:prstGeom>
          <a:solidFill>
            <a:schemeClr val="bg2"/>
          </a:solidFill>
          <a:ln>
            <a:solidFill>
              <a:schemeClr val="tx1"/>
            </a:solidFill>
          </a:ln>
        </p:spPr>
        <p:txBody>
          <a:bodyPr wrap="square">
            <a:spAutoFit/>
          </a:bodyPr>
          <a:lstStyle/>
          <a:p>
            <a:r>
              <a:rPr lang="en-US" altLang="zh-CN" sz="1200" b="0" dirty="0">
                <a:solidFill>
                  <a:srgbClr val="AF00DB"/>
                </a:solidFill>
                <a:effectLst/>
                <a:latin typeface="Menlo" panose="020B0609030804020204" pitchFamily="49" charset="0"/>
              </a:rPr>
              <a:t>#include</a:t>
            </a:r>
            <a:r>
              <a:rPr lang="en-US" altLang="zh-CN" sz="1200" b="0" dirty="0">
                <a:solidFill>
                  <a:srgbClr val="0000FF"/>
                </a:solidFill>
                <a:effectLst/>
                <a:latin typeface="Menlo" panose="020B0609030804020204" pitchFamily="49" charset="0"/>
              </a:rPr>
              <a:t> </a:t>
            </a:r>
            <a:r>
              <a:rPr lang="en-US" altLang="zh-CN" sz="1200" b="0" dirty="0">
                <a:solidFill>
                  <a:srgbClr val="A31515"/>
                </a:solidFill>
                <a:effectLst/>
                <a:latin typeface="Menlo" panose="020B0609030804020204" pitchFamily="49" charset="0"/>
              </a:rPr>
              <a:t>&lt;iostream&gt;</a:t>
            </a:r>
            <a:endParaRPr lang="en-US" altLang="zh-CN" sz="1200" b="0" dirty="0">
              <a:solidFill>
                <a:srgbClr val="000000"/>
              </a:solidFill>
              <a:effectLst/>
              <a:latin typeface="Menlo" panose="020B0609030804020204" pitchFamily="49" charset="0"/>
            </a:endParaRPr>
          </a:p>
          <a:p>
            <a:r>
              <a:rPr lang="en-US" altLang="zh-CN" sz="1200" b="0" dirty="0">
                <a:solidFill>
                  <a:srgbClr val="AF00DB"/>
                </a:solidFill>
                <a:effectLst/>
                <a:latin typeface="Menlo" panose="020B0609030804020204" pitchFamily="49" charset="0"/>
              </a:rPr>
              <a:t>#define</a:t>
            </a:r>
            <a:r>
              <a:rPr lang="en-US" altLang="zh-CN" sz="1200" b="0" dirty="0">
                <a:solidFill>
                  <a:srgbClr val="0000FF"/>
                </a:solidFill>
                <a:effectLst/>
                <a:latin typeface="Menlo" panose="020B0609030804020204" pitchFamily="49" charset="0"/>
              </a:rPr>
              <a:t> SIZE </a:t>
            </a:r>
            <a:r>
              <a:rPr lang="en-US" altLang="zh-CN" sz="1200" b="0" dirty="0">
                <a:solidFill>
                  <a:srgbClr val="098658"/>
                </a:solidFill>
                <a:effectLst/>
                <a:latin typeface="Menlo" panose="020B0609030804020204" pitchFamily="49" charset="0"/>
              </a:rPr>
              <a:t>5</a:t>
            </a:r>
            <a:endParaRPr lang="en-US" altLang="zh-CN" sz="1200" b="0" dirty="0">
              <a:solidFill>
                <a:srgbClr val="000000"/>
              </a:solidFill>
              <a:effectLst/>
              <a:latin typeface="Menlo" panose="020B0609030804020204" pitchFamily="49" charset="0"/>
            </a:endParaRPr>
          </a:p>
          <a:p>
            <a:r>
              <a:rPr lang="en-US" altLang="zh-CN" sz="1200" b="0" dirty="0">
                <a:solidFill>
                  <a:srgbClr val="0000FF"/>
                </a:solidFill>
                <a:effectLst/>
                <a:latin typeface="Menlo" panose="020B0609030804020204" pitchFamily="49" charset="0"/>
              </a:rPr>
              <a:t>void</a:t>
            </a:r>
            <a:r>
              <a:rPr lang="en-US" altLang="zh-CN" sz="1200" b="0" dirty="0">
                <a:solidFill>
                  <a:srgbClr val="000000"/>
                </a:solidFill>
                <a:effectLst/>
                <a:latin typeface="Menlo" panose="020B0609030804020204" pitchFamily="49" charset="0"/>
              </a:rPr>
              <a:t> </a:t>
            </a:r>
            <a:r>
              <a:rPr lang="en-US" altLang="zh-CN" sz="1200" b="0" dirty="0">
                <a:solidFill>
                  <a:srgbClr val="795E26"/>
                </a:solidFill>
                <a:effectLst/>
                <a:latin typeface="Menlo" panose="020B0609030804020204" pitchFamily="49" charset="0"/>
              </a:rPr>
              <a:t>sum</a:t>
            </a:r>
            <a:r>
              <a:rPr lang="en-US" altLang="zh-CN" sz="1200" b="0" dirty="0">
                <a:solidFill>
                  <a:srgbClr val="000000"/>
                </a:solidFill>
                <a:effectLst/>
                <a:latin typeface="Menlo" panose="020B0609030804020204" pitchFamily="49" charset="0"/>
              </a:rPr>
              <a:t>(</a:t>
            </a:r>
            <a:r>
              <a:rPr lang="en-US" altLang="zh-CN" sz="1200" b="0" dirty="0">
                <a:solidFill>
                  <a:srgbClr val="0000FF"/>
                </a:solidFill>
                <a:effectLst/>
                <a:latin typeface="Menlo" panose="020B0609030804020204" pitchFamily="49" charset="0"/>
              </a:rPr>
              <a:t>const</a:t>
            </a:r>
            <a:r>
              <a:rPr lang="en-US" altLang="zh-CN" sz="1200" b="0" dirty="0">
                <a:solidFill>
                  <a:srgbClr val="000000"/>
                </a:solidFill>
                <a:effectLst/>
                <a:latin typeface="Menlo" panose="020B0609030804020204" pitchFamily="49" charset="0"/>
              </a:rPr>
              <a:t> </a:t>
            </a:r>
            <a:r>
              <a:rPr lang="en-US" altLang="zh-CN" sz="1200" b="0" dirty="0">
                <a:solidFill>
                  <a:srgbClr val="0000FF"/>
                </a:solidFill>
                <a:effectLst/>
                <a:latin typeface="Menlo" panose="020B0609030804020204" pitchFamily="49" charset="0"/>
              </a:rPr>
              <a:t>int</a:t>
            </a:r>
            <a:r>
              <a:rPr lang="en-US" altLang="zh-CN" sz="1200" b="0" dirty="0">
                <a:solidFill>
                  <a:srgbClr val="000000"/>
                </a:solidFill>
                <a:effectLst/>
                <a:latin typeface="Menlo" panose="020B0609030804020204" pitchFamily="49" charset="0"/>
              </a:rPr>
              <a:t> </a:t>
            </a:r>
            <a:r>
              <a:rPr lang="en-US" altLang="zh-CN" sz="1200" b="0" dirty="0">
                <a:solidFill>
                  <a:srgbClr val="0000FF"/>
                </a:solidFill>
                <a:effectLst/>
                <a:latin typeface="Menlo" panose="020B0609030804020204" pitchFamily="49" charset="0"/>
              </a:rPr>
              <a:t>*</a:t>
            </a:r>
            <a:r>
              <a:rPr lang="en-US" altLang="zh-CN" sz="1200" b="0" dirty="0">
                <a:solidFill>
                  <a:srgbClr val="000000"/>
                </a:solidFill>
                <a:effectLst/>
                <a:latin typeface="Menlo" panose="020B0609030804020204" pitchFamily="49" charset="0"/>
              </a:rPr>
              <a:t>, </a:t>
            </a:r>
            <a:r>
              <a:rPr lang="en-US" altLang="zh-CN" sz="1200" b="0" dirty="0">
                <a:solidFill>
                  <a:srgbClr val="0000FF"/>
                </a:solidFill>
                <a:effectLst/>
                <a:latin typeface="Menlo" panose="020B0609030804020204" pitchFamily="49" charset="0"/>
              </a:rPr>
              <a:t>const</a:t>
            </a:r>
            <a:r>
              <a:rPr lang="en-US" altLang="zh-CN" sz="1200" b="0" dirty="0">
                <a:solidFill>
                  <a:srgbClr val="000000"/>
                </a:solidFill>
                <a:effectLst/>
                <a:latin typeface="Menlo" panose="020B0609030804020204" pitchFamily="49" charset="0"/>
              </a:rPr>
              <a:t> </a:t>
            </a:r>
            <a:r>
              <a:rPr lang="en-US" altLang="zh-CN" sz="1200" b="0" dirty="0">
                <a:solidFill>
                  <a:srgbClr val="0000FF"/>
                </a:solidFill>
                <a:effectLst/>
                <a:latin typeface="Menlo" panose="020B0609030804020204" pitchFamily="49" charset="0"/>
              </a:rPr>
              <a:t>int</a:t>
            </a:r>
            <a:r>
              <a:rPr lang="en-US" altLang="zh-CN" sz="1200" b="0" dirty="0">
                <a:solidFill>
                  <a:srgbClr val="000000"/>
                </a:solidFill>
                <a:effectLst/>
                <a:latin typeface="Menlo" panose="020B0609030804020204" pitchFamily="49" charset="0"/>
              </a:rPr>
              <a:t> </a:t>
            </a:r>
            <a:r>
              <a:rPr lang="en-US" altLang="zh-CN" sz="1200" b="0" dirty="0">
                <a:solidFill>
                  <a:srgbClr val="0000FF"/>
                </a:solidFill>
                <a:effectLst/>
                <a:latin typeface="Menlo" panose="020B0609030804020204" pitchFamily="49" charset="0"/>
              </a:rPr>
              <a:t>*</a:t>
            </a:r>
            <a:r>
              <a:rPr lang="en-US" altLang="zh-CN" sz="1200" b="0" dirty="0">
                <a:solidFill>
                  <a:srgbClr val="000000"/>
                </a:solidFill>
                <a:effectLst/>
                <a:latin typeface="Menlo" panose="020B0609030804020204" pitchFamily="49" charset="0"/>
              </a:rPr>
              <a:t>, </a:t>
            </a:r>
            <a:r>
              <a:rPr lang="en-US" altLang="zh-CN" sz="1200" b="0" dirty="0">
                <a:solidFill>
                  <a:srgbClr val="0000FF"/>
                </a:solidFill>
                <a:effectLst/>
                <a:latin typeface="Menlo" panose="020B0609030804020204" pitchFamily="49" charset="0"/>
              </a:rPr>
              <a:t>int</a:t>
            </a:r>
            <a:r>
              <a:rPr lang="en-US" altLang="zh-CN" sz="1200" b="0" dirty="0">
                <a:solidFill>
                  <a:srgbClr val="000000"/>
                </a:solidFill>
                <a:effectLst/>
                <a:latin typeface="Menlo" panose="020B0609030804020204" pitchFamily="49" charset="0"/>
              </a:rPr>
              <a:t>);</a:t>
            </a:r>
          </a:p>
          <a:p>
            <a:r>
              <a:rPr lang="en-US" altLang="zh-CN" sz="1200" b="0" dirty="0">
                <a:solidFill>
                  <a:srgbClr val="0000FF"/>
                </a:solidFill>
                <a:effectLst/>
                <a:latin typeface="Menlo" panose="020B0609030804020204" pitchFamily="49" charset="0"/>
              </a:rPr>
              <a:t>int</a:t>
            </a:r>
            <a:r>
              <a:rPr lang="en-US" altLang="zh-CN" sz="1200" b="0" dirty="0">
                <a:solidFill>
                  <a:srgbClr val="000000"/>
                </a:solidFill>
                <a:effectLst/>
                <a:latin typeface="Menlo" panose="020B0609030804020204" pitchFamily="49" charset="0"/>
              </a:rPr>
              <a:t> </a:t>
            </a:r>
            <a:r>
              <a:rPr lang="en-US" altLang="zh-CN" sz="1200" b="0" dirty="0">
                <a:solidFill>
                  <a:srgbClr val="795E26"/>
                </a:solidFill>
                <a:effectLst/>
                <a:latin typeface="Menlo" panose="020B0609030804020204" pitchFamily="49" charset="0"/>
              </a:rPr>
              <a:t>main</a:t>
            </a:r>
            <a:r>
              <a:rPr lang="en-US" altLang="zh-CN" sz="1200" b="0" dirty="0">
                <a:solidFill>
                  <a:srgbClr val="000000"/>
                </a:solidFill>
                <a:effectLst/>
                <a:latin typeface="Menlo" panose="020B0609030804020204" pitchFamily="49" charset="0"/>
              </a:rPr>
              <a:t>() </a:t>
            </a:r>
          </a:p>
          <a:p>
            <a:r>
              <a:rPr lang="en-US" altLang="zh-CN" sz="1200" b="0" dirty="0">
                <a:solidFill>
                  <a:srgbClr val="000000"/>
                </a:solidFill>
                <a:effectLst/>
                <a:latin typeface="Menlo" panose="020B0609030804020204" pitchFamily="49" charset="0"/>
              </a:rPr>
              <a:t>{</a:t>
            </a:r>
          </a:p>
          <a:p>
            <a:r>
              <a:rPr lang="en-US" altLang="zh-CN" sz="1200" b="0" dirty="0">
                <a:solidFill>
                  <a:srgbClr val="0000FF"/>
                </a:solidFill>
                <a:effectLst/>
                <a:latin typeface="Menlo" panose="020B0609030804020204" pitchFamily="49" charset="0"/>
              </a:rPr>
              <a:t>    int</a:t>
            </a:r>
            <a:r>
              <a:rPr lang="en-US" altLang="zh-CN" sz="1200" b="0" dirty="0">
                <a:solidFill>
                  <a:srgbClr val="000000"/>
                </a:solidFill>
                <a:effectLst/>
                <a:latin typeface="Menlo" panose="020B0609030804020204" pitchFamily="49" charset="0"/>
              </a:rPr>
              <a:t> </a:t>
            </a:r>
            <a:r>
              <a:rPr lang="en-US" altLang="zh-CN" sz="1200" b="0" dirty="0">
                <a:solidFill>
                  <a:srgbClr val="001080"/>
                </a:solidFill>
                <a:effectLst/>
                <a:latin typeface="Menlo" panose="020B0609030804020204" pitchFamily="49" charset="0"/>
              </a:rPr>
              <a:t>a</a:t>
            </a:r>
            <a:r>
              <a:rPr lang="en-US" altLang="zh-CN" sz="1200" b="0" dirty="0">
                <a:solidFill>
                  <a:srgbClr val="000000"/>
                </a:solidFill>
                <a:effectLst/>
                <a:latin typeface="Menlo" panose="020B0609030804020204" pitchFamily="49" charset="0"/>
              </a:rPr>
              <a:t>[</a:t>
            </a:r>
            <a:r>
              <a:rPr lang="en-US" altLang="zh-CN" sz="1200" b="0" dirty="0">
                <a:solidFill>
                  <a:srgbClr val="0000FF"/>
                </a:solidFill>
                <a:effectLst/>
                <a:latin typeface="Menlo" panose="020B0609030804020204" pitchFamily="49" charset="0"/>
              </a:rPr>
              <a:t>SIZE</a:t>
            </a:r>
            <a:r>
              <a:rPr lang="en-US" altLang="zh-CN" sz="1200" b="0" dirty="0">
                <a:solidFill>
                  <a:srgbClr val="000000"/>
                </a:solidFill>
                <a:effectLst/>
                <a:latin typeface="Menlo" panose="020B0609030804020204" pitchFamily="49" charset="0"/>
              </a:rPr>
              <a:t>] = {</a:t>
            </a:r>
            <a:r>
              <a:rPr lang="en-US" altLang="zh-CN" sz="1200" b="0" dirty="0">
                <a:solidFill>
                  <a:srgbClr val="098658"/>
                </a:solidFill>
                <a:effectLst/>
                <a:latin typeface="Menlo" panose="020B0609030804020204" pitchFamily="49" charset="0"/>
              </a:rPr>
              <a:t>10</a:t>
            </a:r>
            <a:r>
              <a:rPr lang="en-US" altLang="zh-CN" sz="1200" b="0" dirty="0">
                <a:solidFill>
                  <a:srgbClr val="000000"/>
                </a:solidFill>
                <a:effectLst/>
                <a:latin typeface="Menlo" panose="020B0609030804020204" pitchFamily="49" charset="0"/>
              </a:rPr>
              <a:t>,</a:t>
            </a:r>
            <a:r>
              <a:rPr lang="en-US" altLang="zh-CN" sz="1200" b="0" dirty="0">
                <a:solidFill>
                  <a:srgbClr val="098658"/>
                </a:solidFill>
                <a:effectLst/>
                <a:latin typeface="Menlo" panose="020B0609030804020204" pitchFamily="49" charset="0"/>
              </a:rPr>
              <a:t>20</a:t>
            </a:r>
            <a:r>
              <a:rPr lang="en-US" altLang="zh-CN" sz="1200" b="0" dirty="0">
                <a:solidFill>
                  <a:srgbClr val="000000"/>
                </a:solidFill>
                <a:effectLst/>
                <a:latin typeface="Menlo" panose="020B0609030804020204" pitchFamily="49" charset="0"/>
              </a:rPr>
              <a:t>,</a:t>
            </a:r>
            <a:r>
              <a:rPr lang="en-US" altLang="zh-CN" sz="1200" b="0" dirty="0">
                <a:solidFill>
                  <a:srgbClr val="098658"/>
                </a:solidFill>
                <a:effectLst/>
                <a:latin typeface="Menlo" panose="020B0609030804020204" pitchFamily="49" charset="0"/>
              </a:rPr>
              <a:t>30</a:t>
            </a:r>
            <a:r>
              <a:rPr lang="en-US" altLang="zh-CN" sz="1200" b="0" dirty="0">
                <a:solidFill>
                  <a:srgbClr val="000000"/>
                </a:solidFill>
                <a:effectLst/>
                <a:latin typeface="Menlo" panose="020B0609030804020204" pitchFamily="49" charset="0"/>
              </a:rPr>
              <a:t>,</a:t>
            </a:r>
            <a:r>
              <a:rPr lang="en-US" altLang="zh-CN" sz="1200" b="0" dirty="0">
                <a:solidFill>
                  <a:srgbClr val="098658"/>
                </a:solidFill>
                <a:effectLst/>
                <a:latin typeface="Menlo" panose="020B0609030804020204" pitchFamily="49" charset="0"/>
              </a:rPr>
              <a:t>40</a:t>
            </a:r>
            <a:r>
              <a:rPr lang="en-US" altLang="zh-CN" sz="1200" b="0" dirty="0">
                <a:solidFill>
                  <a:srgbClr val="000000"/>
                </a:solidFill>
                <a:effectLst/>
                <a:latin typeface="Menlo" panose="020B0609030804020204" pitchFamily="49" charset="0"/>
              </a:rPr>
              <a:t>,</a:t>
            </a:r>
            <a:r>
              <a:rPr lang="en-US" altLang="zh-CN" sz="1200" b="0" dirty="0">
                <a:solidFill>
                  <a:srgbClr val="098658"/>
                </a:solidFill>
                <a:effectLst/>
                <a:latin typeface="Menlo" panose="020B0609030804020204" pitchFamily="49" charset="0"/>
              </a:rPr>
              <a:t>50</a:t>
            </a:r>
            <a:r>
              <a:rPr lang="en-US" altLang="zh-CN" sz="1200" b="0" dirty="0">
                <a:solidFill>
                  <a:srgbClr val="000000"/>
                </a:solidFill>
                <a:effectLst/>
                <a:latin typeface="Menlo" panose="020B0609030804020204" pitchFamily="49" charset="0"/>
              </a:rPr>
              <a:t>};</a:t>
            </a:r>
          </a:p>
          <a:p>
            <a:r>
              <a:rPr lang="en-US" altLang="zh-CN" sz="1200" b="0" dirty="0">
                <a:solidFill>
                  <a:srgbClr val="0000FF"/>
                </a:solidFill>
                <a:effectLst/>
                <a:latin typeface="Menlo" panose="020B0609030804020204" pitchFamily="49" charset="0"/>
              </a:rPr>
              <a:t>    int</a:t>
            </a:r>
            <a:r>
              <a:rPr lang="en-US" altLang="zh-CN" sz="1200" b="0" dirty="0">
                <a:solidFill>
                  <a:srgbClr val="000000"/>
                </a:solidFill>
                <a:effectLst/>
                <a:latin typeface="Menlo" panose="020B0609030804020204" pitchFamily="49" charset="0"/>
              </a:rPr>
              <a:t> </a:t>
            </a:r>
            <a:r>
              <a:rPr lang="en-US" altLang="zh-CN" sz="1200" b="0" dirty="0">
                <a:solidFill>
                  <a:srgbClr val="001080"/>
                </a:solidFill>
                <a:effectLst/>
                <a:latin typeface="Menlo" panose="020B0609030804020204" pitchFamily="49" charset="0"/>
              </a:rPr>
              <a:t>b</a:t>
            </a:r>
            <a:r>
              <a:rPr lang="en-US" altLang="zh-CN" sz="1200" b="0" dirty="0">
                <a:solidFill>
                  <a:srgbClr val="000000"/>
                </a:solidFill>
                <a:effectLst/>
                <a:latin typeface="Menlo" panose="020B0609030804020204" pitchFamily="49" charset="0"/>
              </a:rPr>
              <a:t>[</a:t>
            </a:r>
            <a:r>
              <a:rPr lang="en-US" altLang="zh-CN" sz="1200" b="0" dirty="0">
                <a:solidFill>
                  <a:srgbClr val="0000FF"/>
                </a:solidFill>
                <a:effectLst/>
                <a:latin typeface="Menlo" panose="020B0609030804020204" pitchFamily="49" charset="0"/>
              </a:rPr>
              <a:t>SIZE</a:t>
            </a:r>
            <a:r>
              <a:rPr lang="en-US" altLang="zh-CN" sz="1200" b="0" dirty="0">
                <a:solidFill>
                  <a:srgbClr val="000000"/>
                </a:solidFill>
                <a:effectLst/>
                <a:latin typeface="Menlo" panose="020B0609030804020204" pitchFamily="49" charset="0"/>
              </a:rPr>
              <a:t>] = {</a:t>
            </a:r>
            <a:r>
              <a:rPr lang="en-US" altLang="zh-CN" sz="1200" b="0" dirty="0">
                <a:solidFill>
                  <a:srgbClr val="098658"/>
                </a:solidFill>
                <a:effectLst/>
                <a:latin typeface="Menlo" panose="020B0609030804020204" pitchFamily="49" charset="0"/>
              </a:rPr>
              <a:t>1</a:t>
            </a:r>
            <a:r>
              <a:rPr lang="en-US" altLang="zh-CN" sz="1200" b="0" dirty="0">
                <a:solidFill>
                  <a:srgbClr val="000000"/>
                </a:solidFill>
                <a:effectLst/>
                <a:latin typeface="Menlo" panose="020B0609030804020204" pitchFamily="49" charset="0"/>
              </a:rPr>
              <a:t>,</a:t>
            </a:r>
            <a:r>
              <a:rPr lang="en-US" altLang="zh-CN" sz="1200" b="0" dirty="0">
                <a:solidFill>
                  <a:srgbClr val="098658"/>
                </a:solidFill>
                <a:effectLst/>
                <a:latin typeface="Menlo" panose="020B0609030804020204" pitchFamily="49" charset="0"/>
              </a:rPr>
              <a:t>2</a:t>
            </a:r>
            <a:r>
              <a:rPr lang="en-US" altLang="zh-CN" sz="1200" b="0" dirty="0">
                <a:solidFill>
                  <a:srgbClr val="000000"/>
                </a:solidFill>
                <a:effectLst/>
                <a:latin typeface="Menlo" panose="020B0609030804020204" pitchFamily="49" charset="0"/>
              </a:rPr>
              <a:t>,</a:t>
            </a:r>
            <a:r>
              <a:rPr lang="en-US" altLang="zh-CN" sz="1200" b="0" dirty="0">
                <a:solidFill>
                  <a:srgbClr val="098658"/>
                </a:solidFill>
                <a:effectLst/>
                <a:latin typeface="Menlo" panose="020B0609030804020204" pitchFamily="49" charset="0"/>
              </a:rPr>
              <a:t>3</a:t>
            </a:r>
            <a:r>
              <a:rPr lang="en-US" altLang="zh-CN" sz="1200" b="0" dirty="0">
                <a:solidFill>
                  <a:srgbClr val="000000"/>
                </a:solidFill>
                <a:effectLst/>
                <a:latin typeface="Menlo" panose="020B0609030804020204" pitchFamily="49" charset="0"/>
              </a:rPr>
              <a:t>,</a:t>
            </a:r>
            <a:r>
              <a:rPr lang="en-US" altLang="zh-CN" sz="1200" b="0" dirty="0">
                <a:solidFill>
                  <a:srgbClr val="098658"/>
                </a:solidFill>
                <a:effectLst/>
                <a:latin typeface="Menlo" panose="020B0609030804020204" pitchFamily="49" charset="0"/>
              </a:rPr>
              <a:t>4</a:t>
            </a:r>
            <a:r>
              <a:rPr lang="en-US" altLang="zh-CN" sz="1200" b="0" dirty="0">
                <a:solidFill>
                  <a:srgbClr val="000000"/>
                </a:solidFill>
                <a:effectLst/>
                <a:latin typeface="Menlo" panose="020B0609030804020204" pitchFamily="49" charset="0"/>
              </a:rPr>
              <a:t>,</a:t>
            </a:r>
            <a:r>
              <a:rPr lang="en-US" altLang="zh-CN" sz="1200" b="0" dirty="0">
                <a:solidFill>
                  <a:srgbClr val="098658"/>
                </a:solidFill>
                <a:effectLst/>
                <a:latin typeface="Menlo" panose="020B0609030804020204" pitchFamily="49" charset="0"/>
              </a:rPr>
              <a:t>5</a:t>
            </a:r>
            <a:r>
              <a:rPr lang="en-US" altLang="zh-CN" sz="1200" b="0" dirty="0">
                <a:solidFill>
                  <a:srgbClr val="000000"/>
                </a:solidFill>
                <a:effectLst/>
                <a:latin typeface="Menlo" panose="020B0609030804020204" pitchFamily="49" charset="0"/>
              </a:rPr>
              <a:t>};</a:t>
            </a:r>
          </a:p>
          <a:p>
            <a:r>
              <a:rPr lang="en-US" altLang="zh-CN" sz="1200" b="0" dirty="0">
                <a:solidFill>
                  <a:srgbClr val="267F99"/>
                </a:solidFill>
                <a:effectLst/>
                <a:latin typeface="Menlo" panose="020B0609030804020204" pitchFamily="49" charset="0"/>
              </a:rPr>
              <a:t>    std</a:t>
            </a:r>
            <a:r>
              <a:rPr lang="en-US" altLang="zh-CN" sz="1200" b="0" dirty="0">
                <a:solidFill>
                  <a:srgbClr val="000000"/>
                </a:solidFill>
                <a:effectLst/>
                <a:latin typeface="Menlo" panose="020B0609030804020204" pitchFamily="49" charset="0"/>
              </a:rPr>
              <a:t>::</a:t>
            </a:r>
            <a:r>
              <a:rPr lang="en-US" altLang="zh-CN" sz="1200" b="0" dirty="0" err="1">
                <a:solidFill>
                  <a:srgbClr val="001080"/>
                </a:solidFill>
                <a:effectLst/>
                <a:latin typeface="Menlo" panose="020B0609030804020204" pitchFamily="49" charset="0"/>
              </a:rPr>
              <a:t>cout</a:t>
            </a:r>
            <a:r>
              <a:rPr lang="en-US" altLang="zh-CN" sz="1200" b="0" dirty="0">
                <a:solidFill>
                  <a:srgbClr val="000000"/>
                </a:solidFill>
                <a:effectLst/>
                <a:latin typeface="Menlo" panose="020B0609030804020204" pitchFamily="49" charset="0"/>
              </a:rPr>
              <a:t> </a:t>
            </a:r>
            <a:r>
              <a:rPr lang="en-US" altLang="zh-CN" sz="1200" b="0" dirty="0">
                <a:solidFill>
                  <a:srgbClr val="795E26"/>
                </a:solidFill>
                <a:effectLst/>
                <a:latin typeface="Menlo" panose="020B0609030804020204" pitchFamily="49" charset="0"/>
              </a:rPr>
              <a:t>&lt;&lt;</a:t>
            </a:r>
            <a:r>
              <a:rPr lang="en-US" altLang="zh-CN" sz="1200" b="0" dirty="0">
                <a:solidFill>
                  <a:srgbClr val="000000"/>
                </a:solidFill>
                <a:effectLst/>
                <a:latin typeface="Menlo" panose="020B0609030804020204" pitchFamily="49" charset="0"/>
              </a:rPr>
              <a:t> </a:t>
            </a:r>
            <a:r>
              <a:rPr lang="en-US" altLang="zh-CN" sz="1200" b="0" dirty="0">
                <a:solidFill>
                  <a:srgbClr val="A31515"/>
                </a:solidFill>
                <a:effectLst/>
                <a:latin typeface="Menlo" panose="020B0609030804020204" pitchFamily="49" charset="0"/>
              </a:rPr>
              <a:t>"Before calling the function, the contents of a are:"</a:t>
            </a:r>
            <a:r>
              <a:rPr lang="en-US" altLang="zh-CN" sz="1200" b="0" dirty="0">
                <a:solidFill>
                  <a:srgbClr val="000000"/>
                </a:solidFill>
                <a:effectLst/>
                <a:latin typeface="Menlo" panose="020B0609030804020204" pitchFamily="49" charset="0"/>
              </a:rPr>
              <a:t> </a:t>
            </a:r>
            <a:r>
              <a:rPr lang="en-US" altLang="zh-CN" sz="1200" b="0" dirty="0">
                <a:solidFill>
                  <a:srgbClr val="795E26"/>
                </a:solidFill>
                <a:effectLst/>
                <a:latin typeface="Menlo" panose="020B0609030804020204" pitchFamily="49" charset="0"/>
              </a:rPr>
              <a:t>&lt;&lt;</a:t>
            </a:r>
            <a:r>
              <a:rPr lang="en-US" altLang="zh-CN" sz="1200" b="0" dirty="0">
                <a:solidFill>
                  <a:srgbClr val="000000"/>
                </a:solidFill>
                <a:effectLst/>
                <a:latin typeface="Menlo" panose="020B0609030804020204" pitchFamily="49" charset="0"/>
              </a:rPr>
              <a:t> </a:t>
            </a:r>
            <a:r>
              <a:rPr lang="en-US" altLang="zh-CN" sz="1200" b="0" dirty="0">
                <a:solidFill>
                  <a:srgbClr val="267F99"/>
                </a:solidFill>
                <a:effectLst/>
                <a:latin typeface="Menlo" panose="020B0609030804020204" pitchFamily="49" charset="0"/>
              </a:rPr>
              <a:t>std</a:t>
            </a:r>
            <a:r>
              <a:rPr lang="en-US" altLang="zh-CN" sz="1200" b="0" dirty="0">
                <a:solidFill>
                  <a:srgbClr val="000000"/>
                </a:solidFill>
                <a:effectLst/>
                <a:latin typeface="Menlo" panose="020B0609030804020204" pitchFamily="49" charset="0"/>
              </a:rPr>
              <a:t>::</a:t>
            </a:r>
            <a:r>
              <a:rPr lang="en-US" altLang="zh-CN" sz="1200" b="0" dirty="0" err="1">
                <a:solidFill>
                  <a:srgbClr val="795E26"/>
                </a:solidFill>
                <a:effectLst/>
                <a:latin typeface="Menlo" panose="020B0609030804020204" pitchFamily="49" charset="0"/>
              </a:rPr>
              <a:t>endl</a:t>
            </a:r>
            <a:r>
              <a:rPr lang="en-US" altLang="zh-CN" sz="1200" b="0" dirty="0">
                <a:solidFill>
                  <a:srgbClr val="000000"/>
                </a:solidFill>
                <a:effectLst/>
                <a:latin typeface="Menlo" panose="020B0609030804020204" pitchFamily="49" charset="0"/>
              </a:rPr>
              <a:t>;</a:t>
            </a:r>
          </a:p>
          <a:p>
            <a:r>
              <a:rPr lang="en-US" altLang="zh-CN" sz="1200" b="0" dirty="0">
                <a:solidFill>
                  <a:srgbClr val="AF00DB"/>
                </a:solidFill>
                <a:effectLst/>
                <a:latin typeface="Menlo" panose="020B0609030804020204" pitchFamily="49" charset="0"/>
              </a:rPr>
              <a:t>    for</a:t>
            </a:r>
            <a:r>
              <a:rPr lang="en-US" altLang="zh-CN" sz="1200" b="0" dirty="0">
                <a:solidFill>
                  <a:srgbClr val="000000"/>
                </a:solidFill>
                <a:effectLst/>
                <a:latin typeface="Menlo" panose="020B0609030804020204" pitchFamily="49" charset="0"/>
              </a:rPr>
              <a:t>(</a:t>
            </a:r>
            <a:r>
              <a:rPr lang="en-US" altLang="zh-CN" sz="1200" b="0" dirty="0">
                <a:solidFill>
                  <a:srgbClr val="0000FF"/>
                </a:solidFill>
                <a:effectLst/>
                <a:latin typeface="Menlo" panose="020B0609030804020204" pitchFamily="49" charset="0"/>
              </a:rPr>
              <a:t>int</a:t>
            </a:r>
            <a:r>
              <a:rPr lang="en-US" altLang="zh-CN" sz="1200" b="0" dirty="0">
                <a:solidFill>
                  <a:srgbClr val="000000"/>
                </a:solidFill>
                <a:effectLst/>
                <a:latin typeface="Menlo" panose="020B0609030804020204" pitchFamily="49" charset="0"/>
              </a:rPr>
              <a:t> </a:t>
            </a:r>
            <a:r>
              <a:rPr lang="en-US" altLang="zh-CN" sz="1200" b="0" dirty="0" err="1">
                <a:solidFill>
                  <a:srgbClr val="001080"/>
                </a:solidFill>
                <a:effectLst/>
                <a:latin typeface="Menlo" panose="020B0609030804020204" pitchFamily="49" charset="0"/>
              </a:rPr>
              <a:t>i</a:t>
            </a:r>
            <a:r>
              <a:rPr lang="en-US" altLang="zh-CN" sz="1200" b="0" dirty="0">
                <a:solidFill>
                  <a:srgbClr val="000000"/>
                </a:solidFill>
                <a:effectLst/>
                <a:latin typeface="Menlo" panose="020B0609030804020204" pitchFamily="49" charset="0"/>
              </a:rPr>
              <a:t> = </a:t>
            </a:r>
            <a:r>
              <a:rPr lang="en-US" altLang="zh-CN" sz="1200" b="0" dirty="0">
                <a:solidFill>
                  <a:srgbClr val="098658"/>
                </a:solidFill>
                <a:effectLst/>
                <a:latin typeface="Menlo" panose="020B0609030804020204" pitchFamily="49" charset="0"/>
              </a:rPr>
              <a:t>0</a:t>
            </a:r>
            <a:r>
              <a:rPr lang="en-US" altLang="zh-CN" sz="1200" b="0" dirty="0">
                <a:solidFill>
                  <a:srgbClr val="000000"/>
                </a:solidFill>
                <a:effectLst/>
                <a:latin typeface="Menlo" panose="020B0609030804020204" pitchFamily="49" charset="0"/>
              </a:rPr>
              <a:t>; </a:t>
            </a:r>
            <a:r>
              <a:rPr lang="en-US" altLang="zh-CN" sz="1200" b="0" dirty="0" err="1">
                <a:solidFill>
                  <a:srgbClr val="001080"/>
                </a:solidFill>
                <a:effectLst/>
                <a:latin typeface="Menlo" panose="020B0609030804020204" pitchFamily="49" charset="0"/>
              </a:rPr>
              <a:t>i</a:t>
            </a:r>
            <a:r>
              <a:rPr lang="en-US" altLang="zh-CN" sz="1200" b="0" dirty="0">
                <a:solidFill>
                  <a:srgbClr val="000000"/>
                </a:solidFill>
                <a:effectLst/>
                <a:latin typeface="Menlo" panose="020B0609030804020204" pitchFamily="49" charset="0"/>
              </a:rPr>
              <a:t> &lt; </a:t>
            </a:r>
            <a:r>
              <a:rPr lang="en-US" altLang="zh-CN" sz="1200" b="0" dirty="0">
                <a:solidFill>
                  <a:srgbClr val="0000FF"/>
                </a:solidFill>
                <a:effectLst/>
                <a:latin typeface="Menlo" panose="020B0609030804020204" pitchFamily="49" charset="0"/>
              </a:rPr>
              <a:t>SIZE</a:t>
            </a:r>
            <a:r>
              <a:rPr lang="en-US" altLang="zh-CN" sz="1200" b="0" dirty="0">
                <a:solidFill>
                  <a:srgbClr val="000000"/>
                </a:solidFill>
                <a:effectLst/>
                <a:latin typeface="Menlo" panose="020B0609030804020204" pitchFamily="49" charset="0"/>
              </a:rPr>
              <a:t>; </a:t>
            </a:r>
            <a:r>
              <a:rPr lang="en-US" altLang="zh-CN" sz="1200" b="0" dirty="0" err="1">
                <a:solidFill>
                  <a:srgbClr val="001080"/>
                </a:solidFill>
                <a:effectLst/>
                <a:latin typeface="Menlo" panose="020B0609030804020204" pitchFamily="49" charset="0"/>
              </a:rPr>
              <a:t>i</a:t>
            </a:r>
            <a:r>
              <a:rPr lang="en-US" altLang="zh-CN" sz="1200" b="0" dirty="0">
                <a:solidFill>
                  <a:srgbClr val="000000"/>
                </a:solidFill>
                <a:effectLst/>
                <a:latin typeface="Menlo" panose="020B0609030804020204" pitchFamily="49" charset="0"/>
              </a:rPr>
              <a:t>++)</a:t>
            </a:r>
          </a:p>
          <a:p>
            <a:r>
              <a:rPr lang="en-US" altLang="zh-CN" sz="1200" b="0" dirty="0">
                <a:solidFill>
                  <a:srgbClr val="267F99"/>
                </a:solidFill>
                <a:effectLst/>
                <a:latin typeface="Menlo" panose="020B0609030804020204" pitchFamily="49" charset="0"/>
              </a:rPr>
              <a:t>        std</a:t>
            </a:r>
            <a:r>
              <a:rPr lang="en-US" altLang="zh-CN" sz="1200" b="0" dirty="0">
                <a:solidFill>
                  <a:srgbClr val="000000"/>
                </a:solidFill>
                <a:effectLst/>
                <a:latin typeface="Menlo" panose="020B0609030804020204" pitchFamily="49" charset="0"/>
              </a:rPr>
              <a:t>::</a:t>
            </a:r>
            <a:r>
              <a:rPr lang="en-US" altLang="zh-CN" sz="1200" b="0" dirty="0" err="1">
                <a:solidFill>
                  <a:srgbClr val="001080"/>
                </a:solidFill>
                <a:effectLst/>
                <a:latin typeface="Menlo" panose="020B0609030804020204" pitchFamily="49" charset="0"/>
              </a:rPr>
              <a:t>cout</a:t>
            </a:r>
            <a:r>
              <a:rPr lang="en-US" altLang="zh-CN" sz="1200" b="0" dirty="0">
                <a:solidFill>
                  <a:srgbClr val="000000"/>
                </a:solidFill>
                <a:effectLst/>
                <a:latin typeface="Menlo" panose="020B0609030804020204" pitchFamily="49" charset="0"/>
              </a:rPr>
              <a:t> </a:t>
            </a:r>
            <a:r>
              <a:rPr lang="en-US" altLang="zh-CN" sz="1200" b="0" dirty="0">
                <a:solidFill>
                  <a:srgbClr val="795E26"/>
                </a:solidFill>
                <a:effectLst/>
                <a:latin typeface="Menlo" panose="020B0609030804020204" pitchFamily="49" charset="0"/>
              </a:rPr>
              <a:t>&lt;&lt;</a:t>
            </a:r>
            <a:r>
              <a:rPr lang="en-US" altLang="zh-CN" sz="1200" b="0" dirty="0">
                <a:solidFill>
                  <a:srgbClr val="000000"/>
                </a:solidFill>
                <a:effectLst/>
                <a:latin typeface="Menlo" panose="020B0609030804020204" pitchFamily="49" charset="0"/>
              </a:rPr>
              <a:t> </a:t>
            </a:r>
            <a:r>
              <a:rPr lang="en-US" altLang="zh-CN" sz="1200" b="0" dirty="0">
                <a:solidFill>
                  <a:srgbClr val="001080"/>
                </a:solidFill>
                <a:effectLst/>
                <a:latin typeface="Menlo" panose="020B0609030804020204" pitchFamily="49" charset="0"/>
              </a:rPr>
              <a:t>a</a:t>
            </a:r>
            <a:r>
              <a:rPr lang="en-US" altLang="zh-CN" sz="1200" b="0" dirty="0">
                <a:solidFill>
                  <a:srgbClr val="000000"/>
                </a:solidFill>
                <a:effectLst/>
                <a:latin typeface="Menlo" panose="020B0609030804020204" pitchFamily="49" charset="0"/>
              </a:rPr>
              <a:t>[</a:t>
            </a:r>
            <a:r>
              <a:rPr lang="en-US" altLang="zh-CN" sz="1200" b="0" dirty="0" err="1">
                <a:solidFill>
                  <a:srgbClr val="001080"/>
                </a:solidFill>
                <a:effectLst/>
                <a:latin typeface="Menlo" panose="020B0609030804020204" pitchFamily="49" charset="0"/>
              </a:rPr>
              <a:t>i</a:t>
            </a:r>
            <a:r>
              <a:rPr lang="en-US" altLang="zh-CN" sz="1200" b="0" dirty="0">
                <a:solidFill>
                  <a:srgbClr val="000000"/>
                </a:solidFill>
                <a:effectLst/>
                <a:latin typeface="Menlo" panose="020B0609030804020204" pitchFamily="49" charset="0"/>
              </a:rPr>
              <a:t>] </a:t>
            </a:r>
            <a:r>
              <a:rPr lang="en-US" altLang="zh-CN" sz="1200" b="0" dirty="0">
                <a:solidFill>
                  <a:srgbClr val="795E26"/>
                </a:solidFill>
                <a:effectLst/>
                <a:latin typeface="Menlo" panose="020B0609030804020204" pitchFamily="49" charset="0"/>
              </a:rPr>
              <a:t>&lt;&lt;</a:t>
            </a:r>
            <a:r>
              <a:rPr lang="en-US" altLang="zh-CN" sz="1200" b="0" dirty="0">
                <a:solidFill>
                  <a:srgbClr val="000000"/>
                </a:solidFill>
                <a:effectLst/>
                <a:latin typeface="Menlo" panose="020B0609030804020204" pitchFamily="49" charset="0"/>
              </a:rPr>
              <a:t> </a:t>
            </a:r>
            <a:r>
              <a:rPr lang="en-US" altLang="zh-CN" sz="1200" b="0" dirty="0">
                <a:solidFill>
                  <a:srgbClr val="A31515"/>
                </a:solidFill>
                <a:effectLst/>
                <a:latin typeface="Menlo" panose="020B0609030804020204" pitchFamily="49" charset="0"/>
              </a:rPr>
              <a:t>" "</a:t>
            </a:r>
            <a:r>
              <a:rPr lang="en-US" altLang="zh-CN" sz="1200" b="0" dirty="0">
                <a:solidFill>
                  <a:srgbClr val="000000"/>
                </a:solidFill>
                <a:effectLst/>
                <a:latin typeface="Menlo" panose="020B0609030804020204" pitchFamily="49" charset="0"/>
              </a:rPr>
              <a:t>;</a:t>
            </a:r>
          </a:p>
          <a:p>
            <a:r>
              <a:rPr lang="en-US" altLang="zh-CN" sz="1200" b="0" dirty="0">
                <a:solidFill>
                  <a:srgbClr val="008000"/>
                </a:solidFill>
                <a:effectLst/>
                <a:latin typeface="Menlo" panose="020B0609030804020204" pitchFamily="49" charset="0"/>
              </a:rPr>
              <a:t>    // passing arrays to function</a:t>
            </a:r>
            <a:endParaRPr lang="en-US" altLang="zh-CN" sz="1200" b="0" dirty="0">
              <a:solidFill>
                <a:srgbClr val="000000"/>
              </a:solidFill>
              <a:effectLst/>
              <a:latin typeface="Menlo" panose="020B0609030804020204" pitchFamily="49" charset="0"/>
            </a:endParaRPr>
          </a:p>
          <a:p>
            <a:r>
              <a:rPr lang="en-US" altLang="zh-CN" sz="1200" b="0" dirty="0">
                <a:solidFill>
                  <a:srgbClr val="795E26"/>
                </a:solidFill>
                <a:effectLst/>
                <a:latin typeface="Menlo" panose="020B0609030804020204" pitchFamily="49" charset="0"/>
              </a:rPr>
              <a:t>    sum</a:t>
            </a:r>
            <a:r>
              <a:rPr lang="en-US" altLang="zh-CN" sz="1200" b="0" dirty="0">
                <a:solidFill>
                  <a:srgbClr val="000000"/>
                </a:solidFill>
                <a:effectLst/>
                <a:latin typeface="Menlo" panose="020B0609030804020204" pitchFamily="49" charset="0"/>
              </a:rPr>
              <a:t>(</a:t>
            </a:r>
            <a:r>
              <a:rPr lang="en-US" altLang="zh-CN" sz="1200" b="0" dirty="0" err="1">
                <a:solidFill>
                  <a:srgbClr val="001080"/>
                </a:solidFill>
                <a:effectLst/>
                <a:latin typeface="Menlo" panose="020B0609030804020204" pitchFamily="49" charset="0"/>
              </a:rPr>
              <a:t>a</a:t>
            </a:r>
            <a:r>
              <a:rPr lang="en-US" altLang="zh-CN" sz="1200" b="0" dirty="0" err="1">
                <a:solidFill>
                  <a:srgbClr val="000000"/>
                </a:solidFill>
                <a:effectLst/>
                <a:latin typeface="Menlo" panose="020B0609030804020204" pitchFamily="49" charset="0"/>
              </a:rPr>
              <a:t>,</a:t>
            </a:r>
            <a:r>
              <a:rPr lang="en-US" altLang="zh-CN" sz="1200" b="0" dirty="0" err="1">
                <a:solidFill>
                  <a:srgbClr val="001080"/>
                </a:solidFill>
                <a:effectLst/>
                <a:latin typeface="Menlo" panose="020B0609030804020204" pitchFamily="49" charset="0"/>
              </a:rPr>
              <a:t>b</a:t>
            </a:r>
            <a:r>
              <a:rPr lang="en-US" altLang="zh-CN" sz="1200" b="0" dirty="0" err="1">
                <a:solidFill>
                  <a:srgbClr val="000000"/>
                </a:solidFill>
                <a:effectLst/>
                <a:latin typeface="Menlo" panose="020B0609030804020204" pitchFamily="49" charset="0"/>
              </a:rPr>
              <a:t>,</a:t>
            </a:r>
            <a:r>
              <a:rPr lang="en-US" altLang="zh-CN" sz="1200" b="0" dirty="0" err="1">
                <a:solidFill>
                  <a:srgbClr val="0000FF"/>
                </a:solidFill>
                <a:effectLst/>
                <a:latin typeface="Menlo" panose="020B0609030804020204" pitchFamily="49" charset="0"/>
              </a:rPr>
              <a:t>SIZE</a:t>
            </a:r>
            <a:r>
              <a:rPr lang="en-US" altLang="zh-CN" sz="1200" b="0" dirty="0">
                <a:solidFill>
                  <a:srgbClr val="000000"/>
                </a:solidFill>
                <a:effectLst/>
                <a:latin typeface="Menlo" panose="020B0609030804020204" pitchFamily="49" charset="0"/>
              </a:rPr>
              <a:t>);</a:t>
            </a:r>
          </a:p>
          <a:p>
            <a:br>
              <a:rPr lang="en-US" altLang="zh-CN" sz="1200" b="0" dirty="0">
                <a:solidFill>
                  <a:srgbClr val="000000"/>
                </a:solidFill>
                <a:effectLst/>
                <a:latin typeface="Menlo" panose="020B0609030804020204" pitchFamily="49" charset="0"/>
              </a:rPr>
            </a:br>
            <a:r>
              <a:rPr lang="en-US" altLang="zh-CN" sz="1200" b="0" dirty="0">
                <a:solidFill>
                  <a:srgbClr val="000000"/>
                </a:solidFill>
                <a:effectLst/>
                <a:latin typeface="Menlo" panose="020B0609030804020204" pitchFamily="49" charset="0"/>
              </a:rPr>
              <a:t>    </a:t>
            </a:r>
            <a:r>
              <a:rPr lang="en-US" altLang="zh-CN" sz="1200" b="0" dirty="0">
                <a:solidFill>
                  <a:srgbClr val="267F99"/>
                </a:solidFill>
                <a:effectLst/>
                <a:latin typeface="Menlo" panose="020B0609030804020204" pitchFamily="49" charset="0"/>
              </a:rPr>
              <a:t>std</a:t>
            </a:r>
            <a:r>
              <a:rPr lang="en-US" altLang="zh-CN" sz="1200" b="0" dirty="0">
                <a:solidFill>
                  <a:srgbClr val="000000"/>
                </a:solidFill>
                <a:effectLst/>
                <a:latin typeface="Menlo" panose="020B0609030804020204" pitchFamily="49" charset="0"/>
              </a:rPr>
              <a:t>::</a:t>
            </a:r>
            <a:r>
              <a:rPr lang="en-US" altLang="zh-CN" sz="1200" b="0" dirty="0" err="1">
                <a:solidFill>
                  <a:srgbClr val="001080"/>
                </a:solidFill>
                <a:effectLst/>
                <a:latin typeface="Menlo" panose="020B0609030804020204" pitchFamily="49" charset="0"/>
              </a:rPr>
              <a:t>cout</a:t>
            </a:r>
            <a:r>
              <a:rPr lang="en-US" altLang="zh-CN" sz="1200" b="0" dirty="0">
                <a:solidFill>
                  <a:srgbClr val="000000"/>
                </a:solidFill>
                <a:effectLst/>
                <a:latin typeface="Menlo" panose="020B0609030804020204" pitchFamily="49" charset="0"/>
              </a:rPr>
              <a:t> </a:t>
            </a:r>
            <a:r>
              <a:rPr lang="en-US" altLang="zh-CN" sz="1200" b="0" dirty="0">
                <a:solidFill>
                  <a:srgbClr val="795E26"/>
                </a:solidFill>
                <a:effectLst/>
                <a:latin typeface="Menlo" panose="020B0609030804020204" pitchFamily="49" charset="0"/>
              </a:rPr>
              <a:t>&lt;&lt;</a:t>
            </a:r>
            <a:r>
              <a:rPr lang="en-US" altLang="zh-CN" sz="1200" b="0" dirty="0">
                <a:solidFill>
                  <a:srgbClr val="000000"/>
                </a:solidFill>
                <a:effectLst/>
                <a:latin typeface="Menlo" panose="020B0609030804020204" pitchFamily="49" charset="0"/>
              </a:rPr>
              <a:t> </a:t>
            </a:r>
            <a:r>
              <a:rPr lang="en-US" altLang="zh-CN" sz="1200" b="0" dirty="0">
                <a:solidFill>
                  <a:srgbClr val="A31515"/>
                </a:solidFill>
                <a:effectLst/>
                <a:latin typeface="Menlo" panose="020B0609030804020204" pitchFamily="49" charset="0"/>
              </a:rPr>
              <a:t>"</a:t>
            </a:r>
            <a:r>
              <a:rPr lang="en-US" altLang="zh-CN" sz="1200" b="0" dirty="0">
                <a:solidFill>
                  <a:srgbClr val="EE0000"/>
                </a:solidFill>
                <a:effectLst/>
                <a:latin typeface="Menlo" panose="020B0609030804020204" pitchFamily="49" charset="0"/>
              </a:rPr>
              <a:t>\</a:t>
            </a:r>
            <a:r>
              <a:rPr lang="en-US" altLang="zh-CN" sz="1200" b="0" dirty="0" err="1">
                <a:solidFill>
                  <a:srgbClr val="EE0000"/>
                </a:solidFill>
                <a:effectLst/>
                <a:latin typeface="Menlo" panose="020B0609030804020204" pitchFamily="49" charset="0"/>
              </a:rPr>
              <a:t>n</a:t>
            </a:r>
            <a:r>
              <a:rPr lang="en-US" altLang="zh-CN" sz="1200" b="0" dirty="0" err="1">
                <a:solidFill>
                  <a:srgbClr val="A31515"/>
                </a:solidFill>
                <a:effectLst/>
                <a:latin typeface="Menlo" panose="020B0609030804020204" pitchFamily="49" charset="0"/>
              </a:rPr>
              <a:t>After</a:t>
            </a:r>
            <a:r>
              <a:rPr lang="en-US" altLang="zh-CN" sz="1200" b="0" dirty="0">
                <a:solidFill>
                  <a:srgbClr val="A31515"/>
                </a:solidFill>
                <a:effectLst/>
                <a:latin typeface="Menlo" panose="020B0609030804020204" pitchFamily="49" charset="0"/>
              </a:rPr>
              <a:t> calling the function, the contents of a are:"</a:t>
            </a:r>
            <a:r>
              <a:rPr lang="en-US" altLang="zh-CN" sz="1200" b="0" dirty="0">
                <a:solidFill>
                  <a:srgbClr val="000000"/>
                </a:solidFill>
                <a:effectLst/>
                <a:latin typeface="Menlo" panose="020B0609030804020204" pitchFamily="49" charset="0"/>
              </a:rPr>
              <a:t> </a:t>
            </a:r>
            <a:r>
              <a:rPr lang="en-US" altLang="zh-CN" sz="1200" b="0" dirty="0">
                <a:solidFill>
                  <a:srgbClr val="795E26"/>
                </a:solidFill>
                <a:effectLst/>
                <a:latin typeface="Menlo" panose="020B0609030804020204" pitchFamily="49" charset="0"/>
              </a:rPr>
              <a:t>&lt;&lt;</a:t>
            </a:r>
            <a:r>
              <a:rPr lang="en-US" altLang="zh-CN" sz="1200" b="0" dirty="0">
                <a:solidFill>
                  <a:srgbClr val="000000"/>
                </a:solidFill>
                <a:effectLst/>
                <a:latin typeface="Menlo" panose="020B0609030804020204" pitchFamily="49" charset="0"/>
              </a:rPr>
              <a:t> </a:t>
            </a:r>
            <a:r>
              <a:rPr lang="en-US" altLang="zh-CN" sz="1200" b="0" dirty="0">
                <a:solidFill>
                  <a:srgbClr val="267F99"/>
                </a:solidFill>
                <a:effectLst/>
                <a:latin typeface="Menlo" panose="020B0609030804020204" pitchFamily="49" charset="0"/>
              </a:rPr>
              <a:t>std</a:t>
            </a:r>
            <a:r>
              <a:rPr lang="en-US" altLang="zh-CN" sz="1200" b="0" dirty="0">
                <a:solidFill>
                  <a:srgbClr val="000000"/>
                </a:solidFill>
                <a:effectLst/>
                <a:latin typeface="Menlo" panose="020B0609030804020204" pitchFamily="49" charset="0"/>
              </a:rPr>
              <a:t>::</a:t>
            </a:r>
            <a:r>
              <a:rPr lang="en-US" altLang="zh-CN" sz="1200" b="0" dirty="0" err="1">
                <a:solidFill>
                  <a:srgbClr val="795E26"/>
                </a:solidFill>
                <a:effectLst/>
                <a:latin typeface="Menlo" panose="020B0609030804020204" pitchFamily="49" charset="0"/>
              </a:rPr>
              <a:t>endl</a:t>
            </a:r>
            <a:r>
              <a:rPr lang="en-US" altLang="zh-CN" sz="1200" b="0" dirty="0">
                <a:solidFill>
                  <a:srgbClr val="000000"/>
                </a:solidFill>
                <a:effectLst/>
                <a:latin typeface="Menlo" panose="020B0609030804020204" pitchFamily="49" charset="0"/>
              </a:rPr>
              <a:t>;</a:t>
            </a:r>
          </a:p>
          <a:p>
            <a:r>
              <a:rPr lang="en-US" altLang="zh-CN" sz="1200" b="0" dirty="0">
                <a:solidFill>
                  <a:srgbClr val="AF00DB"/>
                </a:solidFill>
                <a:effectLst/>
                <a:latin typeface="Menlo" panose="020B0609030804020204" pitchFamily="49" charset="0"/>
              </a:rPr>
              <a:t>    for</a:t>
            </a:r>
            <a:r>
              <a:rPr lang="en-US" altLang="zh-CN" sz="1200" b="0" dirty="0">
                <a:solidFill>
                  <a:srgbClr val="000000"/>
                </a:solidFill>
                <a:effectLst/>
                <a:latin typeface="Menlo" panose="020B0609030804020204" pitchFamily="49" charset="0"/>
              </a:rPr>
              <a:t>(</a:t>
            </a:r>
            <a:r>
              <a:rPr lang="en-US" altLang="zh-CN" sz="1200" b="0" dirty="0">
                <a:solidFill>
                  <a:srgbClr val="0000FF"/>
                </a:solidFill>
                <a:effectLst/>
                <a:latin typeface="Menlo" panose="020B0609030804020204" pitchFamily="49" charset="0"/>
              </a:rPr>
              <a:t>int</a:t>
            </a:r>
            <a:r>
              <a:rPr lang="en-US" altLang="zh-CN" sz="1200" b="0" dirty="0">
                <a:solidFill>
                  <a:srgbClr val="000000"/>
                </a:solidFill>
                <a:effectLst/>
                <a:latin typeface="Menlo" panose="020B0609030804020204" pitchFamily="49" charset="0"/>
              </a:rPr>
              <a:t> </a:t>
            </a:r>
            <a:r>
              <a:rPr lang="en-US" altLang="zh-CN" sz="1200" b="0" dirty="0" err="1">
                <a:solidFill>
                  <a:srgbClr val="001080"/>
                </a:solidFill>
                <a:effectLst/>
                <a:latin typeface="Menlo" panose="020B0609030804020204" pitchFamily="49" charset="0"/>
              </a:rPr>
              <a:t>i</a:t>
            </a:r>
            <a:r>
              <a:rPr lang="en-US" altLang="zh-CN" sz="1200" b="0" dirty="0">
                <a:solidFill>
                  <a:srgbClr val="000000"/>
                </a:solidFill>
                <a:effectLst/>
                <a:latin typeface="Menlo" panose="020B0609030804020204" pitchFamily="49" charset="0"/>
              </a:rPr>
              <a:t> = </a:t>
            </a:r>
            <a:r>
              <a:rPr lang="en-US" altLang="zh-CN" sz="1200" b="0" dirty="0">
                <a:solidFill>
                  <a:srgbClr val="098658"/>
                </a:solidFill>
                <a:effectLst/>
                <a:latin typeface="Menlo" panose="020B0609030804020204" pitchFamily="49" charset="0"/>
              </a:rPr>
              <a:t>0</a:t>
            </a:r>
            <a:r>
              <a:rPr lang="en-US" altLang="zh-CN" sz="1200" b="0" dirty="0">
                <a:solidFill>
                  <a:srgbClr val="000000"/>
                </a:solidFill>
                <a:effectLst/>
                <a:latin typeface="Menlo" panose="020B0609030804020204" pitchFamily="49" charset="0"/>
              </a:rPr>
              <a:t>; </a:t>
            </a:r>
            <a:r>
              <a:rPr lang="en-US" altLang="zh-CN" sz="1200" b="0" dirty="0" err="1">
                <a:solidFill>
                  <a:srgbClr val="001080"/>
                </a:solidFill>
                <a:effectLst/>
                <a:latin typeface="Menlo" panose="020B0609030804020204" pitchFamily="49" charset="0"/>
              </a:rPr>
              <a:t>i</a:t>
            </a:r>
            <a:r>
              <a:rPr lang="en-US" altLang="zh-CN" sz="1200" b="0" dirty="0">
                <a:solidFill>
                  <a:srgbClr val="000000"/>
                </a:solidFill>
                <a:effectLst/>
                <a:latin typeface="Menlo" panose="020B0609030804020204" pitchFamily="49" charset="0"/>
              </a:rPr>
              <a:t> &lt; </a:t>
            </a:r>
            <a:r>
              <a:rPr lang="en-US" altLang="zh-CN" sz="1200" b="0" dirty="0">
                <a:solidFill>
                  <a:srgbClr val="0000FF"/>
                </a:solidFill>
                <a:effectLst/>
                <a:latin typeface="Menlo" panose="020B0609030804020204" pitchFamily="49" charset="0"/>
              </a:rPr>
              <a:t>SIZE</a:t>
            </a:r>
            <a:r>
              <a:rPr lang="en-US" altLang="zh-CN" sz="1200" b="0" dirty="0">
                <a:solidFill>
                  <a:srgbClr val="000000"/>
                </a:solidFill>
                <a:effectLst/>
                <a:latin typeface="Menlo" panose="020B0609030804020204" pitchFamily="49" charset="0"/>
              </a:rPr>
              <a:t>; </a:t>
            </a:r>
            <a:r>
              <a:rPr lang="en-US" altLang="zh-CN" sz="1200" b="0" dirty="0" err="1">
                <a:solidFill>
                  <a:srgbClr val="001080"/>
                </a:solidFill>
                <a:effectLst/>
                <a:latin typeface="Menlo" panose="020B0609030804020204" pitchFamily="49" charset="0"/>
              </a:rPr>
              <a:t>i</a:t>
            </a:r>
            <a:r>
              <a:rPr lang="en-US" altLang="zh-CN" sz="1200" b="0" dirty="0">
                <a:solidFill>
                  <a:srgbClr val="000000"/>
                </a:solidFill>
                <a:effectLst/>
                <a:latin typeface="Menlo" panose="020B0609030804020204" pitchFamily="49" charset="0"/>
              </a:rPr>
              <a:t>++)</a:t>
            </a:r>
          </a:p>
          <a:p>
            <a:r>
              <a:rPr lang="en-US" altLang="zh-CN" sz="1200" b="0" dirty="0">
                <a:solidFill>
                  <a:srgbClr val="267F99"/>
                </a:solidFill>
                <a:effectLst/>
                <a:latin typeface="Menlo" panose="020B0609030804020204" pitchFamily="49" charset="0"/>
              </a:rPr>
              <a:t>    std</a:t>
            </a:r>
            <a:r>
              <a:rPr lang="en-US" altLang="zh-CN" sz="1200" b="0" dirty="0">
                <a:solidFill>
                  <a:srgbClr val="000000"/>
                </a:solidFill>
                <a:effectLst/>
                <a:latin typeface="Menlo" panose="020B0609030804020204" pitchFamily="49" charset="0"/>
              </a:rPr>
              <a:t>::</a:t>
            </a:r>
            <a:r>
              <a:rPr lang="en-US" altLang="zh-CN" sz="1200" b="0" dirty="0" err="1">
                <a:solidFill>
                  <a:srgbClr val="001080"/>
                </a:solidFill>
                <a:effectLst/>
                <a:latin typeface="Menlo" panose="020B0609030804020204" pitchFamily="49" charset="0"/>
              </a:rPr>
              <a:t>cout</a:t>
            </a:r>
            <a:r>
              <a:rPr lang="en-US" altLang="zh-CN" sz="1200" b="0" dirty="0">
                <a:solidFill>
                  <a:srgbClr val="000000"/>
                </a:solidFill>
                <a:effectLst/>
                <a:latin typeface="Menlo" panose="020B0609030804020204" pitchFamily="49" charset="0"/>
              </a:rPr>
              <a:t> </a:t>
            </a:r>
            <a:r>
              <a:rPr lang="en-US" altLang="zh-CN" sz="1200" b="0" dirty="0">
                <a:solidFill>
                  <a:srgbClr val="795E26"/>
                </a:solidFill>
                <a:effectLst/>
                <a:latin typeface="Menlo" panose="020B0609030804020204" pitchFamily="49" charset="0"/>
              </a:rPr>
              <a:t>&lt;&lt;</a:t>
            </a:r>
            <a:r>
              <a:rPr lang="en-US" altLang="zh-CN" sz="1200" b="0" dirty="0">
                <a:solidFill>
                  <a:srgbClr val="000000"/>
                </a:solidFill>
                <a:effectLst/>
                <a:latin typeface="Menlo" panose="020B0609030804020204" pitchFamily="49" charset="0"/>
              </a:rPr>
              <a:t> </a:t>
            </a:r>
            <a:r>
              <a:rPr lang="en-US" altLang="zh-CN" sz="1200" b="0" dirty="0">
                <a:solidFill>
                  <a:srgbClr val="001080"/>
                </a:solidFill>
                <a:effectLst/>
                <a:latin typeface="Menlo" panose="020B0609030804020204" pitchFamily="49" charset="0"/>
              </a:rPr>
              <a:t>a</a:t>
            </a:r>
            <a:r>
              <a:rPr lang="en-US" altLang="zh-CN" sz="1200" b="0" dirty="0">
                <a:solidFill>
                  <a:srgbClr val="000000"/>
                </a:solidFill>
                <a:effectLst/>
                <a:latin typeface="Menlo" panose="020B0609030804020204" pitchFamily="49" charset="0"/>
              </a:rPr>
              <a:t>[</a:t>
            </a:r>
            <a:r>
              <a:rPr lang="en-US" altLang="zh-CN" sz="1200" b="0" dirty="0" err="1">
                <a:solidFill>
                  <a:srgbClr val="001080"/>
                </a:solidFill>
                <a:effectLst/>
                <a:latin typeface="Menlo" panose="020B0609030804020204" pitchFamily="49" charset="0"/>
              </a:rPr>
              <a:t>i</a:t>
            </a:r>
            <a:r>
              <a:rPr lang="en-US" altLang="zh-CN" sz="1200" b="0" dirty="0">
                <a:solidFill>
                  <a:srgbClr val="000000"/>
                </a:solidFill>
                <a:effectLst/>
                <a:latin typeface="Menlo" panose="020B0609030804020204" pitchFamily="49" charset="0"/>
              </a:rPr>
              <a:t>] </a:t>
            </a:r>
            <a:r>
              <a:rPr lang="en-US" altLang="zh-CN" sz="1200" b="0" dirty="0">
                <a:solidFill>
                  <a:srgbClr val="795E26"/>
                </a:solidFill>
                <a:effectLst/>
                <a:latin typeface="Menlo" panose="020B0609030804020204" pitchFamily="49" charset="0"/>
              </a:rPr>
              <a:t>&lt;&lt;</a:t>
            </a:r>
            <a:r>
              <a:rPr lang="en-US" altLang="zh-CN" sz="1200" b="0" dirty="0">
                <a:solidFill>
                  <a:srgbClr val="000000"/>
                </a:solidFill>
                <a:effectLst/>
                <a:latin typeface="Menlo" panose="020B0609030804020204" pitchFamily="49" charset="0"/>
              </a:rPr>
              <a:t> </a:t>
            </a:r>
            <a:r>
              <a:rPr lang="en-US" altLang="zh-CN" sz="1200" b="0" dirty="0">
                <a:solidFill>
                  <a:srgbClr val="A31515"/>
                </a:solidFill>
                <a:effectLst/>
                <a:latin typeface="Menlo" panose="020B0609030804020204" pitchFamily="49" charset="0"/>
              </a:rPr>
              <a:t>" "</a:t>
            </a:r>
            <a:r>
              <a:rPr lang="en-US" altLang="zh-CN" sz="1200" b="0" dirty="0">
                <a:solidFill>
                  <a:srgbClr val="000000"/>
                </a:solidFill>
                <a:effectLst/>
                <a:latin typeface="Menlo" panose="020B0609030804020204" pitchFamily="49" charset="0"/>
              </a:rPr>
              <a:t>;</a:t>
            </a:r>
          </a:p>
          <a:p>
            <a:r>
              <a:rPr lang="en-US" altLang="zh-CN" sz="1200" b="0" dirty="0">
                <a:solidFill>
                  <a:srgbClr val="267F99"/>
                </a:solidFill>
                <a:effectLst/>
                <a:latin typeface="Menlo" panose="020B0609030804020204" pitchFamily="49" charset="0"/>
              </a:rPr>
              <a:t>    std</a:t>
            </a:r>
            <a:r>
              <a:rPr lang="en-US" altLang="zh-CN" sz="1200" b="0" dirty="0">
                <a:solidFill>
                  <a:srgbClr val="000000"/>
                </a:solidFill>
                <a:effectLst/>
                <a:latin typeface="Menlo" panose="020B0609030804020204" pitchFamily="49" charset="0"/>
              </a:rPr>
              <a:t>::</a:t>
            </a:r>
            <a:r>
              <a:rPr lang="en-US" altLang="zh-CN" sz="1200" b="0" dirty="0" err="1">
                <a:solidFill>
                  <a:srgbClr val="001080"/>
                </a:solidFill>
                <a:effectLst/>
                <a:latin typeface="Menlo" panose="020B0609030804020204" pitchFamily="49" charset="0"/>
              </a:rPr>
              <a:t>cout</a:t>
            </a:r>
            <a:r>
              <a:rPr lang="en-US" altLang="zh-CN" sz="1200" b="0" dirty="0">
                <a:solidFill>
                  <a:srgbClr val="000000"/>
                </a:solidFill>
                <a:effectLst/>
                <a:latin typeface="Menlo" panose="020B0609030804020204" pitchFamily="49" charset="0"/>
              </a:rPr>
              <a:t> </a:t>
            </a:r>
            <a:r>
              <a:rPr lang="en-US" altLang="zh-CN" sz="1200" b="0" dirty="0">
                <a:solidFill>
                  <a:srgbClr val="795E26"/>
                </a:solidFill>
                <a:effectLst/>
                <a:latin typeface="Menlo" panose="020B0609030804020204" pitchFamily="49" charset="0"/>
              </a:rPr>
              <a:t>&lt;&lt;</a:t>
            </a:r>
            <a:r>
              <a:rPr lang="en-US" altLang="zh-CN" sz="1200" b="0" dirty="0">
                <a:solidFill>
                  <a:srgbClr val="000000"/>
                </a:solidFill>
                <a:effectLst/>
                <a:latin typeface="Menlo" panose="020B0609030804020204" pitchFamily="49" charset="0"/>
              </a:rPr>
              <a:t> </a:t>
            </a:r>
            <a:r>
              <a:rPr lang="en-US" altLang="zh-CN" sz="1200" b="0" dirty="0">
                <a:solidFill>
                  <a:srgbClr val="267F99"/>
                </a:solidFill>
                <a:effectLst/>
                <a:latin typeface="Menlo" panose="020B0609030804020204" pitchFamily="49" charset="0"/>
              </a:rPr>
              <a:t>std</a:t>
            </a:r>
            <a:r>
              <a:rPr lang="en-US" altLang="zh-CN" sz="1200" b="0" dirty="0">
                <a:solidFill>
                  <a:srgbClr val="000000"/>
                </a:solidFill>
                <a:effectLst/>
                <a:latin typeface="Menlo" panose="020B0609030804020204" pitchFamily="49" charset="0"/>
              </a:rPr>
              <a:t>::</a:t>
            </a:r>
            <a:r>
              <a:rPr lang="en-US" altLang="zh-CN" sz="1200" b="0" dirty="0" err="1">
                <a:solidFill>
                  <a:srgbClr val="795E26"/>
                </a:solidFill>
                <a:effectLst/>
                <a:latin typeface="Menlo" panose="020B0609030804020204" pitchFamily="49" charset="0"/>
              </a:rPr>
              <a:t>endl</a:t>
            </a:r>
            <a:r>
              <a:rPr lang="en-US" altLang="zh-CN" sz="1200" b="0" dirty="0">
                <a:solidFill>
                  <a:srgbClr val="000000"/>
                </a:solidFill>
                <a:effectLst/>
                <a:latin typeface="Menlo" panose="020B0609030804020204" pitchFamily="49" charset="0"/>
              </a:rPr>
              <a:t>;</a:t>
            </a:r>
          </a:p>
          <a:p>
            <a:r>
              <a:rPr lang="en-US" altLang="zh-CN" sz="1200" b="0" dirty="0">
                <a:solidFill>
                  <a:srgbClr val="AF00DB"/>
                </a:solidFill>
                <a:effectLst/>
                <a:latin typeface="Menlo" panose="020B0609030804020204" pitchFamily="49" charset="0"/>
              </a:rPr>
              <a:t>    return</a:t>
            </a:r>
            <a:r>
              <a:rPr lang="en-US" altLang="zh-CN" sz="1200" b="0" dirty="0">
                <a:solidFill>
                  <a:srgbClr val="000000"/>
                </a:solidFill>
                <a:effectLst/>
                <a:latin typeface="Menlo" panose="020B0609030804020204" pitchFamily="49" charset="0"/>
              </a:rPr>
              <a:t> </a:t>
            </a:r>
            <a:r>
              <a:rPr lang="en-US" altLang="zh-CN" sz="1200" b="0" dirty="0">
                <a:solidFill>
                  <a:srgbClr val="098658"/>
                </a:solidFill>
                <a:effectLst/>
                <a:latin typeface="Menlo" panose="020B0609030804020204" pitchFamily="49" charset="0"/>
              </a:rPr>
              <a:t>0</a:t>
            </a:r>
            <a:r>
              <a:rPr lang="en-US" altLang="zh-CN" sz="1200" b="0" dirty="0">
                <a:solidFill>
                  <a:srgbClr val="000000"/>
                </a:solidFill>
                <a:effectLst/>
                <a:latin typeface="Menlo" panose="020B0609030804020204" pitchFamily="49" charset="0"/>
              </a:rPr>
              <a:t>;</a:t>
            </a:r>
          </a:p>
          <a:p>
            <a:r>
              <a:rPr lang="en-US" altLang="zh-CN" sz="1200" b="0" dirty="0">
                <a:solidFill>
                  <a:srgbClr val="000000"/>
                </a:solidFill>
                <a:effectLst/>
                <a:latin typeface="Menlo" panose="020B0609030804020204" pitchFamily="49" charset="0"/>
              </a:rPr>
              <a:t>}</a:t>
            </a:r>
          </a:p>
          <a:p>
            <a:r>
              <a:rPr lang="en-US" altLang="zh-CN" sz="1200" b="0" dirty="0">
                <a:solidFill>
                  <a:srgbClr val="0000FF"/>
                </a:solidFill>
                <a:effectLst/>
                <a:latin typeface="Menlo" panose="020B0609030804020204" pitchFamily="49" charset="0"/>
              </a:rPr>
              <a:t>void</a:t>
            </a:r>
            <a:r>
              <a:rPr lang="en-US" altLang="zh-CN" sz="1200" b="0" dirty="0">
                <a:solidFill>
                  <a:srgbClr val="000000"/>
                </a:solidFill>
                <a:effectLst/>
                <a:latin typeface="Menlo" panose="020B0609030804020204" pitchFamily="49" charset="0"/>
              </a:rPr>
              <a:t> </a:t>
            </a:r>
            <a:r>
              <a:rPr lang="en-US" altLang="zh-CN" sz="1200" b="0" dirty="0">
                <a:solidFill>
                  <a:srgbClr val="795E26"/>
                </a:solidFill>
                <a:effectLst/>
                <a:latin typeface="Menlo" panose="020B0609030804020204" pitchFamily="49" charset="0"/>
              </a:rPr>
              <a:t>sum</a:t>
            </a:r>
            <a:r>
              <a:rPr lang="en-US" altLang="zh-CN" sz="1200" b="0" dirty="0">
                <a:solidFill>
                  <a:srgbClr val="000000"/>
                </a:solidFill>
                <a:effectLst/>
                <a:latin typeface="Menlo" panose="020B0609030804020204" pitchFamily="49" charset="0"/>
              </a:rPr>
              <a:t>(</a:t>
            </a:r>
            <a:r>
              <a:rPr lang="en-US" altLang="zh-CN" sz="1200" b="0" dirty="0">
                <a:solidFill>
                  <a:srgbClr val="0000FF"/>
                </a:solidFill>
                <a:effectLst/>
                <a:latin typeface="Menlo" panose="020B0609030804020204" pitchFamily="49" charset="0"/>
              </a:rPr>
              <a:t>const</a:t>
            </a:r>
            <a:r>
              <a:rPr lang="en-US" altLang="zh-CN" sz="1200" b="0" dirty="0">
                <a:solidFill>
                  <a:srgbClr val="000000"/>
                </a:solidFill>
                <a:effectLst/>
                <a:latin typeface="Menlo" panose="020B0609030804020204" pitchFamily="49" charset="0"/>
              </a:rPr>
              <a:t> </a:t>
            </a:r>
            <a:r>
              <a:rPr lang="en-US" altLang="zh-CN" sz="1200" b="0" dirty="0">
                <a:solidFill>
                  <a:srgbClr val="0000FF"/>
                </a:solidFill>
                <a:effectLst/>
                <a:latin typeface="Menlo" panose="020B0609030804020204" pitchFamily="49" charset="0"/>
              </a:rPr>
              <a:t>int</a:t>
            </a:r>
            <a:r>
              <a:rPr lang="en-US" altLang="zh-CN" sz="1200" b="0" dirty="0">
                <a:solidFill>
                  <a:srgbClr val="000000"/>
                </a:solidFill>
                <a:effectLst/>
                <a:latin typeface="Menlo" panose="020B0609030804020204" pitchFamily="49" charset="0"/>
              </a:rPr>
              <a:t> </a:t>
            </a:r>
            <a:r>
              <a:rPr lang="en-US" altLang="zh-CN" sz="1200" b="0" dirty="0">
                <a:solidFill>
                  <a:srgbClr val="0000FF"/>
                </a:solidFill>
                <a:effectLst/>
                <a:latin typeface="Menlo" panose="020B0609030804020204" pitchFamily="49" charset="0"/>
              </a:rPr>
              <a:t>*</a:t>
            </a:r>
            <a:r>
              <a:rPr lang="en-US" altLang="zh-CN" sz="1200" b="0" dirty="0">
                <a:solidFill>
                  <a:srgbClr val="001080"/>
                </a:solidFill>
                <a:effectLst/>
                <a:latin typeface="Menlo" panose="020B0609030804020204" pitchFamily="49" charset="0"/>
              </a:rPr>
              <a:t>pa</a:t>
            </a:r>
            <a:r>
              <a:rPr lang="en-US" altLang="zh-CN" sz="1200" b="0" dirty="0">
                <a:solidFill>
                  <a:srgbClr val="000000"/>
                </a:solidFill>
                <a:effectLst/>
                <a:latin typeface="Menlo" panose="020B0609030804020204" pitchFamily="49" charset="0"/>
              </a:rPr>
              <a:t>, </a:t>
            </a:r>
            <a:r>
              <a:rPr lang="en-US" altLang="zh-CN" sz="1200" b="0" dirty="0">
                <a:solidFill>
                  <a:srgbClr val="0000FF"/>
                </a:solidFill>
                <a:effectLst/>
                <a:latin typeface="Menlo" panose="020B0609030804020204" pitchFamily="49" charset="0"/>
              </a:rPr>
              <a:t>const</a:t>
            </a:r>
            <a:r>
              <a:rPr lang="en-US" altLang="zh-CN" sz="1200" b="0" dirty="0">
                <a:solidFill>
                  <a:srgbClr val="000000"/>
                </a:solidFill>
                <a:effectLst/>
                <a:latin typeface="Menlo" panose="020B0609030804020204" pitchFamily="49" charset="0"/>
              </a:rPr>
              <a:t> </a:t>
            </a:r>
            <a:r>
              <a:rPr lang="en-US" altLang="zh-CN" sz="1200" b="0" dirty="0">
                <a:solidFill>
                  <a:srgbClr val="0000FF"/>
                </a:solidFill>
                <a:effectLst/>
                <a:latin typeface="Menlo" panose="020B0609030804020204" pitchFamily="49" charset="0"/>
              </a:rPr>
              <a:t>int</a:t>
            </a:r>
            <a:r>
              <a:rPr lang="en-US" altLang="zh-CN" sz="1200" b="0" dirty="0">
                <a:solidFill>
                  <a:srgbClr val="000000"/>
                </a:solidFill>
                <a:effectLst/>
                <a:latin typeface="Menlo" panose="020B0609030804020204" pitchFamily="49" charset="0"/>
              </a:rPr>
              <a:t> </a:t>
            </a:r>
            <a:r>
              <a:rPr lang="en-US" altLang="zh-CN" sz="1200" b="0" dirty="0">
                <a:solidFill>
                  <a:srgbClr val="0000FF"/>
                </a:solidFill>
                <a:effectLst/>
                <a:latin typeface="Menlo" panose="020B0609030804020204" pitchFamily="49" charset="0"/>
              </a:rPr>
              <a:t>*</a:t>
            </a:r>
            <a:r>
              <a:rPr lang="en-US" altLang="zh-CN" sz="1200" b="0" dirty="0">
                <a:solidFill>
                  <a:srgbClr val="001080"/>
                </a:solidFill>
                <a:effectLst/>
                <a:latin typeface="Menlo" panose="020B0609030804020204" pitchFamily="49" charset="0"/>
              </a:rPr>
              <a:t>pb</a:t>
            </a:r>
            <a:r>
              <a:rPr lang="en-US" altLang="zh-CN" sz="1200" b="0" dirty="0">
                <a:solidFill>
                  <a:srgbClr val="000000"/>
                </a:solidFill>
                <a:effectLst/>
                <a:latin typeface="Menlo" panose="020B0609030804020204" pitchFamily="49" charset="0"/>
              </a:rPr>
              <a:t>, </a:t>
            </a:r>
            <a:r>
              <a:rPr lang="en-US" altLang="zh-CN" sz="1200" b="0" dirty="0">
                <a:solidFill>
                  <a:srgbClr val="0000FF"/>
                </a:solidFill>
                <a:effectLst/>
                <a:latin typeface="Menlo" panose="020B0609030804020204" pitchFamily="49" charset="0"/>
              </a:rPr>
              <a:t>int</a:t>
            </a:r>
            <a:r>
              <a:rPr lang="en-US" altLang="zh-CN" sz="1200" b="0" dirty="0">
                <a:solidFill>
                  <a:srgbClr val="000000"/>
                </a:solidFill>
                <a:effectLst/>
                <a:latin typeface="Menlo" panose="020B0609030804020204" pitchFamily="49" charset="0"/>
              </a:rPr>
              <a:t> </a:t>
            </a:r>
            <a:r>
              <a:rPr lang="en-US" altLang="zh-CN" sz="1200" b="0" dirty="0">
                <a:solidFill>
                  <a:srgbClr val="001080"/>
                </a:solidFill>
                <a:effectLst/>
                <a:latin typeface="Menlo" panose="020B0609030804020204" pitchFamily="49" charset="0"/>
              </a:rPr>
              <a:t>n</a:t>
            </a:r>
            <a:r>
              <a:rPr lang="en-US" altLang="zh-CN" sz="1200" b="0" dirty="0">
                <a:solidFill>
                  <a:srgbClr val="000000"/>
                </a:solidFill>
                <a:effectLst/>
                <a:latin typeface="Menlo" panose="020B0609030804020204" pitchFamily="49" charset="0"/>
              </a:rPr>
              <a:t>)</a:t>
            </a:r>
          </a:p>
          <a:p>
            <a:r>
              <a:rPr lang="en-US" altLang="zh-CN" sz="1200" b="0" dirty="0">
                <a:solidFill>
                  <a:srgbClr val="000000"/>
                </a:solidFill>
                <a:effectLst/>
                <a:latin typeface="Menlo" panose="020B0609030804020204" pitchFamily="49" charset="0"/>
              </a:rPr>
              <a:t>{</a:t>
            </a:r>
          </a:p>
          <a:p>
            <a:r>
              <a:rPr lang="en-US" altLang="zh-CN" sz="1200" b="0" dirty="0">
                <a:solidFill>
                  <a:srgbClr val="AF00DB"/>
                </a:solidFill>
                <a:effectLst/>
                <a:latin typeface="Menlo" panose="020B0609030804020204" pitchFamily="49" charset="0"/>
              </a:rPr>
              <a:t>    for</a:t>
            </a:r>
            <a:r>
              <a:rPr lang="en-US" altLang="zh-CN" sz="1200" b="0" dirty="0">
                <a:solidFill>
                  <a:srgbClr val="000000"/>
                </a:solidFill>
                <a:effectLst/>
                <a:latin typeface="Menlo" panose="020B0609030804020204" pitchFamily="49" charset="0"/>
              </a:rPr>
              <a:t>(</a:t>
            </a:r>
            <a:r>
              <a:rPr lang="en-US" altLang="zh-CN" sz="1200" b="0" dirty="0">
                <a:solidFill>
                  <a:srgbClr val="0000FF"/>
                </a:solidFill>
                <a:effectLst/>
                <a:latin typeface="Menlo" panose="020B0609030804020204" pitchFamily="49" charset="0"/>
              </a:rPr>
              <a:t>int</a:t>
            </a:r>
            <a:r>
              <a:rPr lang="en-US" altLang="zh-CN" sz="1200" b="0" dirty="0">
                <a:solidFill>
                  <a:srgbClr val="000000"/>
                </a:solidFill>
                <a:effectLst/>
                <a:latin typeface="Menlo" panose="020B0609030804020204" pitchFamily="49" charset="0"/>
              </a:rPr>
              <a:t> </a:t>
            </a:r>
            <a:r>
              <a:rPr lang="en-US" altLang="zh-CN" sz="1200" b="0" dirty="0" err="1">
                <a:solidFill>
                  <a:srgbClr val="001080"/>
                </a:solidFill>
                <a:effectLst/>
                <a:latin typeface="Menlo" panose="020B0609030804020204" pitchFamily="49" charset="0"/>
              </a:rPr>
              <a:t>i</a:t>
            </a:r>
            <a:r>
              <a:rPr lang="en-US" altLang="zh-CN" sz="1200" b="0" dirty="0">
                <a:solidFill>
                  <a:srgbClr val="000000"/>
                </a:solidFill>
                <a:effectLst/>
                <a:latin typeface="Menlo" panose="020B0609030804020204" pitchFamily="49" charset="0"/>
              </a:rPr>
              <a:t> = </a:t>
            </a:r>
            <a:r>
              <a:rPr lang="en-US" altLang="zh-CN" sz="1200" b="0" dirty="0">
                <a:solidFill>
                  <a:srgbClr val="098658"/>
                </a:solidFill>
                <a:effectLst/>
                <a:latin typeface="Menlo" panose="020B0609030804020204" pitchFamily="49" charset="0"/>
              </a:rPr>
              <a:t>0</a:t>
            </a:r>
            <a:r>
              <a:rPr lang="en-US" altLang="zh-CN" sz="1200" b="0" dirty="0">
                <a:solidFill>
                  <a:srgbClr val="000000"/>
                </a:solidFill>
                <a:effectLst/>
                <a:latin typeface="Menlo" panose="020B0609030804020204" pitchFamily="49" charset="0"/>
              </a:rPr>
              <a:t>; </a:t>
            </a:r>
            <a:r>
              <a:rPr lang="en-US" altLang="zh-CN" sz="1200" b="0" dirty="0" err="1">
                <a:solidFill>
                  <a:srgbClr val="001080"/>
                </a:solidFill>
                <a:effectLst/>
                <a:latin typeface="Menlo" panose="020B0609030804020204" pitchFamily="49" charset="0"/>
              </a:rPr>
              <a:t>i</a:t>
            </a:r>
            <a:r>
              <a:rPr lang="en-US" altLang="zh-CN" sz="1200" b="0" dirty="0">
                <a:solidFill>
                  <a:srgbClr val="000000"/>
                </a:solidFill>
                <a:effectLst/>
                <a:latin typeface="Menlo" panose="020B0609030804020204" pitchFamily="49" charset="0"/>
              </a:rPr>
              <a:t> &lt; </a:t>
            </a:r>
            <a:r>
              <a:rPr lang="en-US" altLang="zh-CN" sz="1200" b="0" dirty="0">
                <a:solidFill>
                  <a:srgbClr val="001080"/>
                </a:solidFill>
                <a:effectLst/>
                <a:latin typeface="Menlo" panose="020B0609030804020204" pitchFamily="49" charset="0"/>
              </a:rPr>
              <a:t>n</a:t>
            </a:r>
            <a:r>
              <a:rPr lang="en-US" altLang="zh-CN" sz="1200" b="0" dirty="0">
                <a:solidFill>
                  <a:srgbClr val="000000"/>
                </a:solidFill>
                <a:effectLst/>
                <a:latin typeface="Menlo" panose="020B0609030804020204" pitchFamily="49" charset="0"/>
              </a:rPr>
              <a:t>; </a:t>
            </a:r>
            <a:r>
              <a:rPr lang="en-US" altLang="zh-CN" sz="1200" b="0" dirty="0" err="1">
                <a:solidFill>
                  <a:srgbClr val="001080"/>
                </a:solidFill>
                <a:effectLst/>
                <a:latin typeface="Menlo" panose="020B0609030804020204" pitchFamily="49" charset="0"/>
              </a:rPr>
              <a:t>i</a:t>
            </a:r>
            <a:r>
              <a:rPr lang="en-US" altLang="zh-CN" sz="1200" b="0" dirty="0">
                <a:solidFill>
                  <a:srgbClr val="000000"/>
                </a:solidFill>
                <a:effectLst/>
                <a:latin typeface="Menlo" panose="020B0609030804020204" pitchFamily="49" charset="0"/>
              </a:rPr>
              <a:t>++)</a:t>
            </a:r>
          </a:p>
          <a:p>
            <a:r>
              <a:rPr lang="en-US" altLang="zh-CN" sz="1200" b="0" dirty="0">
                <a:solidFill>
                  <a:srgbClr val="000000"/>
                </a:solidFill>
                <a:effectLst/>
                <a:latin typeface="Menlo" panose="020B0609030804020204" pitchFamily="49" charset="0"/>
              </a:rPr>
              <a:t>    {</a:t>
            </a:r>
          </a:p>
          <a:p>
            <a:r>
              <a:rPr lang="en-US" altLang="zh-CN" sz="1200" b="0" dirty="0">
                <a:solidFill>
                  <a:srgbClr val="000000"/>
                </a:solidFill>
                <a:effectLst/>
                <a:latin typeface="Menlo" panose="020B0609030804020204" pitchFamily="49" charset="0"/>
              </a:rPr>
              <a:t>        *</a:t>
            </a:r>
            <a:r>
              <a:rPr lang="en-US" altLang="zh-CN" sz="1200" b="0" dirty="0">
                <a:solidFill>
                  <a:srgbClr val="001080"/>
                </a:solidFill>
                <a:effectLst/>
                <a:latin typeface="Menlo" panose="020B0609030804020204" pitchFamily="49" charset="0"/>
              </a:rPr>
              <a:t>pa</a:t>
            </a:r>
            <a:r>
              <a:rPr lang="en-US" altLang="zh-CN" sz="1200" b="0" dirty="0">
                <a:solidFill>
                  <a:srgbClr val="000000"/>
                </a:solidFill>
                <a:effectLst/>
                <a:latin typeface="Menlo" panose="020B0609030804020204" pitchFamily="49" charset="0"/>
              </a:rPr>
              <a:t> += *</a:t>
            </a:r>
            <a:r>
              <a:rPr lang="en-US" altLang="zh-CN" sz="1200" b="0" dirty="0">
                <a:solidFill>
                  <a:srgbClr val="001080"/>
                </a:solidFill>
                <a:effectLst/>
                <a:latin typeface="Menlo" panose="020B0609030804020204" pitchFamily="49" charset="0"/>
              </a:rPr>
              <a:t>pb</a:t>
            </a:r>
            <a:r>
              <a:rPr lang="en-US" altLang="zh-CN" sz="1200" b="0" dirty="0">
                <a:solidFill>
                  <a:srgbClr val="000000"/>
                </a:solidFill>
                <a:effectLst/>
                <a:latin typeface="Menlo" panose="020B0609030804020204" pitchFamily="49" charset="0"/>
              </a:rPr>
              <a:t>;</a:t>
            </a:r>
          </a:p>
          <a:p>
            <a:r>
              <a:rPr lang="en-US" altLang="zh-CN" sz="1200" b="0" dirty="0">
                <a:solidFill>
                  <a:srgbClr val="001080"/>
                </a:solidFill>
                <a:effectLst/>
                <a:latin typeface="Menlo" panose="020B0609030804020204" pitchFamily="49" charset="0"/>
              </a:rPr>
              <a:t>        pa</a:t>
            </a:r>
            <a:r>
              <a:rPr lang="en-US" altLang="zh-CN" sz="1200" b="0" dirty="0">
                <a:solidFill>
                  <a:srgbClr val="000000"/>
                </a:solidFill>
                <a:effectLst/>
                <a:latin typeface="Menlo" panose="020B0609030804020204" pitchFamily="49" charset="0"/>
              </a:rPr>
              <a:t>++;</a:t>
            </a:r>
          </a:p>
          <a:p>
            <a:r>
              <a:rPr lang="en-US" altLang="zh-CN" sz="1200" b="0" dirty="0">
                <a:solidFill>
                  <a:srgbClr val="001080"/>
                </a:solidFill>
                <a:effectLst/>
                <a:latin typeface="Menlo" panose="020B0609030804020204" pitchFamily="49" charset="0"/>
              </a:rPr>
              <a:t>        pb</a:t>
            </a:r>
            <a:r>
              <a:rPr lang="en-US" altLang="zh-CN" sz="1200" b="0" dirty="0">
                <a:solidFill>
                  <a:srgbClr val="000000"/>
                </a:solidFill>
                <a:effectLst/>
                <a:latin typeface="Menlo" panose="020B0609030804020204" pitchFamily="49" charset="0"/>
              </a:rPr>
              <a:t>++;</a:t>
            </a:r>
          </a:p>
          <a:p>
            <a:r>
              <a:rPr lang="en-US" altLang="zh-CN" sz="1200" b="0" dirty="0">
                <a:solidFill>
                  <a:srgbClr val="000000"/>
                </a:solidFill>
                <a:effectLst/>
                <a:latin typeface="Menlo" panose="020B0609030804020204" pitchFamily="49" charset="0"/>
              </a:rPr>
              <a:t>    }</a:t>
            </a:r>
          </a:p>
          <a:p>
            <a:r>
              <a:rPr lang="en-US" altLang="zh-CN" sz="1200" b="0" dirty="0">
                <a:solidFill>
                  <a:srgbClr val="000000"/>
                </a:solidFill>
                <a:effectLst/>
                <a:latin typeface="Menlo" panose="020B0609030804020204" pitchFamily="49" charset="0"/>
              </a:rPr>
              <a:t>}</a:t>
            </a:r>
          </a:p>
        </p:txBody>
      </p:sp>
      <p:sp>
        <p:nvSpPr>
          <p:cNvPr id="8" name="文本框 7">
            <a:extLst>
              <a:ext uri="{FF2B5EF4-FFF2-40B4-BE49-F238E27FC236}">
                <a16:creationId xmlns:a16="http://schemas.microsoft.com/office/drawing/2014/main" id="{06B1763E-83AA-ABB4-2AB0-25B78E847677}"/>
              </a:ext>
            </a:extLst>
          </p:cNvPr>
          <p:cNvSpPr txBox="1"/>
          <p:nvPr/>
        </p:nvSpPr>
        <p:spPr>
          <a:xfrm>
            <a:off x="6733883" y="1120676"/>
            <a:ext cx="4470904" cy="830997"/>
          </a:xfrm>
          <a:prstGeom prst="rect">
            <a:avLst/>
          </a:prstGeom>
          <a:noFill/>
        </p:spPr>
        <p:txBody>
          <a:bodyPr wrap="none" rtlCol="0">
            <a:spAutoFit/>
          </a:bodyPr>
          <a:lstStyle/>
          <a:p>
            <a:r>
              <a:rPr lang="en-US" altLang="zh-CN" sz="2400" dirty="0"/>
              <a:t>Can the program be run correctly?</a:t>
            </a:r>
          </a:p>
          <a:p>
            <a:r>
              <a:rPr lang="en-US" altLang="zh-CN" sz="2400" dirty="0"/>
              <a:t>How to fix the bugs?</a:t>
            </a:r>
            <a:endParaRPr lang="zh-CN" altLang="en-US" sz="2400" dirty="0"/>
          </a:p>
        </p:txBody>
      </p:sp>
    </p:spTree>
    <p:extLst>
      <p:ext uri="{BB962C8B-B14F-4D97-AF65-F5344CB8AC3E}">
        <p14:creationId xmlns:p14="http://schemas.microsoft.com/office/powerpoint/2010/main" val="1184114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Exercise 4</a:t>
            </a:r>
            <a:endParaRPr lang="zh-CN" altLang="en-US" dirty="0"/>
          </a:p>
        </p:txBody>
      </p:sp>
      <p:sp>
        <p:nvSpPr>
          <p:cNvPr id="3" name="内容占位符 2"/>
          <p:cNvSpPr>
            <a:spLocks noGrp="1"/>
          </p:cNvSpPr>
          <p:nvPr>
            <p:ph idx="1"/>
          </p:nvPr>
        </p:nvSpPr>
        <p:spPr/>
        <p:txBody>
          <a:bodyPr/>
          <a:lstStyle/>
          <a:p>
            <a:pPr marL="109220" lvl="1" indent="0">
              <a:spcBef>
                <a:spcPts val="1200"/>
              </a:spcBef>
              <a:buSzPct val="68000"/>
              <a:buNone/>
            </a:pPr>
            <a:r>
              <a:rPr lang="en-US" altLang="zh-CN" sz="2800" dirty="0"/>
              <a:t>Define a function that swaps two values of integers. Write a test program to call the function and display the result.</a:t>
            </a:r>
          </a:p>
          <a:p>
            <a:pPr marL="109220" lvl="1" indent="0">
              <a:spcBef>
                <a:spcPts val="1200"/>
              </a:spcBef>
              <a:buSzPct val="68000"/>
              <a:buNone/>
            </a:pPr>
            <a:endParaRPr lang="zh-CN" altLang="en-US" dirty="0"/>
          </a:p>
          <a:p>
            <a:pPr marL="109220" lvl="1" indent="0">
              <a:spcBef>
                <a:spcPts val="1200"/>
              </a:spcBef>
              <a:buSzPct val="68000"/>
              <a:buNone/>
            </a:pPr>
            <a:r>
              <a:rPr lang="en-US" altLang="zh-CN" dirty="0"/>
              <a:t>You are required to compile the function into a static library “</a:t>
            </a:r>
            <a:r>
              <a:rPr lang="en-US" altLang="zh-CN" dirty="0" err="1"/>
              <a:t>libswap.a</a:t>
            </a:r>
            <a:r>
              <a:rPr lang="en-US" altLang="zh-CN" dirty="0"/>
              <a:t>”, and then compile and run your program with this static library.</a:t>
            </a:r>
          </a:p>
        </p:txBody>
      </p:sp>
    </p:spTree>
    <p:extLst>
      <p:ext uri="{BB962C8B-B14F-4D97-AF65-F5344CB8AC3E}">
        <p14:creationId xmlns:p14="http://schemas.microsoft.com/office/powerpoint/2010/main" val="302621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Static library and Dynamic library</a:t>
            </a:r>
            <a:endParaRPr lang="zh-CN" altLang="en-US" dirty="0"/>
          </a:p>
        </p:txBody>
      </p:sp>
      <p:sp>
        <p:nvSpPr>
          <p:cNvPr id="6" name="文本框 5">
            <a:extLst>
              <a:ext uri="{FF2B5EF4-FFF2-40B4-BE49-F238E27FC236}">
                <a16:creationId xmlns:a16="http://schemas.microsoft.com/office/drawing/2014/main" id="{8DA37DAC-E782-DAEF-6C86-01334904395B}"/>
              </a:ext>
            </a:extLst>
          </p:cNvPr>
          <p:cNvSpPr txBox="1"/>
          <p:nvPr/>
        </p:nvSpPr>
        <p:spPr>
          <a:xfrm>
            <a:off x="686333" y="1613094"/>
            <a:ext cx="10819333" cy="1569660"/>
          </a:xfrm>
          <a:prstGeom prst="rect">
            <a:avLst/>
          </a:prstGeom>
          <a:noFill/>
        </p:spPr>
        <p:txBody>
          <a:bodyPr wrap="square">
            <a:spAutoFit/>
          </a:bodyPr>
          <a:lstStyle/>
          <a:p>
            <a:r>
              <a:rPr lang="en-US" altLang="zh-CN" sz="2400" b="1" i="0" dirty="0">
                <a:solidFill>
                  <a:srgbClr val="273239"/>
                </a:solidFill>
                <a:effectLst/>
              </a:rPr>
              <a:t>Static Linking and Static Libraries</a:t>
            </a:r>
            <a:r>
              <a:rPr lang="en-US" altLang="zh-CN" sz="2400" b="0" i="0" dirty="0">
                <a:solidFill>
                  <a:srgbClr val="273239"/>
                </a:solidFill>
                <a:effectLst/>
              </a:rPr>
              <a:t> </a:t>
            </a:r>
            <a:r>
              <a:rPr lang="en-US" altLang="zh-CN" sz="2400" b="0" i="0" dirty="0">
                <a:solidFill>
                  <a:srgbClr val="2D3140"/>
                </a:solidFill>
                <a:effectLst/>
              </a:rPr>
              <a:t> </a:t>
            </a:r>
            <a:r>
              <a:rPr lang="en-US" altLang="zh-CN" sz="2400" dirty="0">
                <a:solidFill>
                  <a:srgbClr val="273239"/>
                </a:solidFill>
              </a:rPr>
              <a:t>(also known as an </a:t>
            </a:r>
            <a:r>
              <a:rPr lang="en-US" altLang="zh-CN" sz="2400" b="1" dirty="0">
                <a:solidFill>
                  <a:srgbClr val="273239"/>
                </a:solidFill>
              </a:rPr>
              <a:t>archive</a:t>
            </a:r>
            <a:r>
              <a:rPr lang="en-US" altLang="zh-CN" sz="2400" dirty="0">
                <a:solidFill>
                  <a:srgbClr val="273239"/>
                </a:solidFill>
              </a:rPr>
              <a:t>) is </a:t>
            </a:r>
            <a:r>
              <a:rPr lang="en-US" altLang="zh-CN" sz="2400" b="0" i="0" dirty="0">
                <a:solidFill>
                  <a:srgbClr val="273239"/>
                </a:solidFill>
                <a:effectLst/>
              </a:rPr>
              <a:t>the result of the linker making copy of all used library functions to the executable file. Static Linking creates larger binary files, and need more space on disk and main memory. Examples of static libraries are, </a:t>
            </a:r>
            <a:r>
              <a:rPr lang="en-US" altLang="zh-CN" sz="2400" b="1" i="1" dirty="0">
                <a:solidFill>
                  <a:srgbClr val="273239"/>
                </a:solidFill>
                <a:effectLst/>
              </a:rPr>
              <a:t>.a</a:t>
            </a:r>
            <a:r>
              <a:rPr lang="en-US" altLang="zh-CN" sz="2400" b="0" i="0" dirty="0">
                <a:solidFill>
                  <a:srgbClr val="273239"/>
                </a:solidFill>
                <a:effectLst/>
              </a:rPr>
              <a:t> files in Linux and </a:t>
            </a:r>
            <a:r>
              <a:rPr lang="en-US" altLang="zh-CN" sz="2400" b="1" i="1" dirty="0">
                <a:solidFill>
                  <a:srgbClr val="273239"/>
                </a:solidFill>
                <a:effectLst/>
              </a:rPr>
              <a:t>.lib </a:t>
            </a:r>
            <a:r>
              <a:rPr lang="en-US" altLang="zh-CN" sz="2400" b="0" i="0" dirty="0">
                <a:solidFill>
                  <a:srgbClr val="273239"/>
                </a:solidFill>
                <a:effectLst/>
              </a:rPr>
              <a:t>files in Windows.</a:t>
            </a:r>
            <a:endParaRPr lang="zh-CN" altLang="en-US" sz="2400" dirty="0"/>
          </a:p>
        </p:txBody>
      </p:sp>
      <p:sp>
        <p:nvSpPr>
          <p:cNvPr id="7" name="文本框 6">
            <a:extLst>
              <a:ext uri="{FF2B5EF4-FFF2-40B4-BE49-F238E27FC236}">
                <a16:creationId xmlns:a16="http://schemas.microsoft.com/office/drawing/2014/main" id="{EDDFC4F8-D235-9E76-ADCE-CE80FA2E7220}"/>
              </a:ext>
            </a:extLst>
          </p:cNvPr>
          <p:cNvSpPr txBox="1"/>
          <p:nvPr/>
        </p:nvSpPr>
        <p:spPr>
          <a:xfrm>
            <a:off x="686333" y="3579996"/>
            <a:ext cx="10819333" cy="2677656"/>
          </a:xfrm>
          <a:prstGeom prst="rect">
            <a:avLst/>
          </a:prstGeom>
          <a:noFill/>
        </p:spPr>
        <p:txBody>
          <a:bodyPr wrap="square">
            <a:spAutoFit/>
          </a:bodyPr>
          <a:lstStyle/>
          <a:p>
            <a:r>
              <a:rPr lang="en-US" altLang="zh-CN" sz="2400" b="1" i="0" dirty="0">
                <a:solidFill>
                  <a:srgbClr val="273239"/>
                </a:solidFill>
                <a:effectLst/>
              </a:rPr>
              <a:t>Dynamic linking and Dynamic Libraries</a:t>
            </a:r>
            <a:r>
              <a:rPr lang="en-US" altLang="zh-CN" sz="2400" b="0" i="0" dirty="0">
                <a:solidFill>
                  <a:srgbClr val="273239"/>
                </a:solidFill>
                <a:effectLst/>
              </a:rPr>
              <a:t> Dynamic Linking doesn’t require the code to be copied, it is done by just placing name of the library in the binary file. The actual linking happens when the program is run, when both the binary file and the library are in memory. </a:t>
            </a:r>
            <a:r>
              <a:rPr lang="en-US" altLang="zh-CN" sz="2400" dirty="0">
                <a:solidFill>
                  <a:srgbClr val="273239"/>
                </a:solidFill>
              </a:rPr>
              <a:t>If multiple programs in the system link to the same dynamic link library, they all reference the library.  Therefore, this library is shared by multiple programs and is called a "</a:t>
            </a:r>
            <a:r>
              <a:rPr lang="en-US" altLang="zh-CN" sz="2400" b="1" dirty="0">
                <a:solidFill>
                  <a:srgbClr val="273239"/>
                </a:solidFill>
              </a:rPr>
              <a:t>shared library</a:t>
            </a:r>
            <a:r>
              <a:rPr lang="en-US" altLang="zh-CN" sz="2400" dirty="0">
                <a:solidFill>
                  <a:srgbClr val="273239"/>
                </a:solidFill>
              </a:rPr>
              <a:t>" . Examples of Dynamic libraries are, </a:t>
            </a:r>
            <a:r>
              <a:rPr lang="en-US" altLang="zh-CN" sz="2400" b="1" i="1" dirty="0">
                <a:solidFill>
                  <a:srgbClr val="273239"/>
                </a:solidFill>
                <a:effectLst/>
              </a:rPr>
              <a:t>.so</a:t>
            </a:r>
            <a:r>
              <a:rPr lang="en-US" altLang="zh-CN" sz="2400" b="0" i="0" dirty="0">
                <a:solidFill>
                  <a:srgbClr val="273239"/>
                </a:solidFill>
                <a:effectLst/>
              </a:rPr>
              <a:t> in Linux and </a:t>
            </a:r>
            <a:r>
              <a:rPr lang="en-US" altLang="zh-CN" sz="2400" b="1" i="1" dirty="0">
                <a:solidFill>
                  <a:srgbClr val="273239"/>
                </a:solidFill>
                <a:effectLst/>
              </a:rPr>
              <a:t>.</a:t>
            </a:r>
            <a:r>
              <a:rPr lang="en-US" altLang="zh-CN" sz="2400" b="1" i="1" dirty="0" err="1">
                <a:solidFill>
                  <a:srgbClr val="273239"/>
                </a:solidFill>
                <a:effectLst/>
              </a:rPr>
              <a:t>dll</a:t>
            </a:r>
            <a:r>
              <a:rPr lang="en-US" altLang="zh-CN" sz="2400" b="1" i="1" dirty="0">
                <a:solidFill>
                  <a:srgbClr val="273239"/>
                </a:solidFill>
                <a:effectLst/>
              </a:rPr>
              <a:t> </a:t>
            </a:r>
            <a:r>
              <a:rPr lang="en-US" altLang="zh-CN" sz="2400" b="0" i="0" dirty="0">
                <a:solidFill>
                  <a:srgbClr val="273239"/>
                </a:solidFill>
                <a:effectLst/>
              </a:rPr>
              <a:t>in Windows.</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15D97318-64C2-33B0-C967-342526D4D615}"/>
              </a:ext>
            </a:extLst>
          </p:cNvPr>
          <p:cNvPicPr>
            <a:picLocks noChangeAspect="1"/>
          </p:cNvPicPr>
          <p:nvPr/>
        </p:nvPicPr>
        <p:blipFill>
          <a:blip r:embed="rId2"/>
          <a:stretch>
            <a:fillRect/>
          </a:stretch>
        </p:blipFill>
        <p:spPr>
          <a:xfrm>
            <a:off x="2667000" y="137936"/>
            <a:ext cx="5391150" cy="2704935"/>
          </a:xfrm>
          <a:prstGeom prst="rect">
            <a:avLst/>
          </a:prstGeom>
        </p:spPr>
      </p:pic>
      <p:graphicFrame>
        <p:nvGraphicFramePr>
          <p:cNvPr id="13" name="表格 3">
            <a:extLst>
              <a:ext uri="{FF2B5EF4-FFF2-40B4-BE49-F238E27FC236}">
                <a16:creationId xmlns:a16="http://schemas.microsoft.com/office/drawing/2014/main" id="{4410DFEC-2EF8-69EB-336B-B22BBDB04B13}"/>
              </a:ext>
            </a:extLst>
          </p:cNvPr>
          <p:cNvGraphicFramePr>
            <a:graphicFrameLocks noGrp="1"/>
          </p:cNvGraphicFramePr>
          <p:nvPr>
            <p:extLst>
              <p:ext uri="{D42A27DB-BD31-4B8C-83A1-F6EECF244321}">
                <p14:modId xmlns:p14="http://schemas.microsoft.com/office/powerpoint/2010/main" val="2606126886"/>
              </p:ext>
            </p:extLst>
          </p:nvPr>
        </p:nvGraphicFramePr>
        <p:xfrm>
          <a:off x="191721" y="2890661"/>
          <a:ext cx="11924079" cy="3829886"/>
        </p:xfrm>
        <a:graphic>
          <a:graphicData uri="http://schemas.openxmlformats.org/drawingml/2006/table">
            <a:tbl>
              <a:tblPr firstRow="1" bandRow="1">
                <a:tableStyleId>{5C22544A-7EE6-4342-B048-85BDC9FD1C3A}</a:tableStyleId>
              </a:tblPr>
              <a:tblGrid>
                <a:gridCol w="1607741">
                  <a:extLst>
                    <a:ext uri="{9D8B030D-6E8A-4147-A177-3AD203B41FA5}">
                      <a16:colId xmlns:a16="http://schemas.microsoft.com/office/drawing/2014/main" val="1925599367"/>
                    </a:ext>
                  </a:extLst>
                </a:gridCol>
                <a:gridCol w="4601338">
                  <a:extLst>
                    <a:ext uri="{9D8B030D-6E8A-4147-A177-3AD203B41FA5}">
                      <a16:colId xmlns:a16="http://schemas.microsoft.com/office/drawing/2014/main" val="2584752244"/>
                    </a:ext>
                  </a:extLst>
                </a:gridCol>
                <a:gridCol w="5715000">
                  <a:extLst>
                    <a:ext uri="{9D8B030D-6E8A-4147-A177-3AD203B41FA5}">
                      <a16:colId xmlns:a16="http://schemas.microsoft.com/office/drawing/2014/main" val="2367012065"/>
                    </a:ext>
                  </a:extLst>
                </a:gridCol>
              </a:tblGrid>
              <a:tr h="600426">
                <a:tc>
                  <a:txBody>
                    <a:bodyPr/>
                    <a:lstStyle/>
                    <a:p>
                      <a:endParaRPr lang="zh-CN" altLang="en-US" sz="1800" dirty="0"/>
                    </a:p>
                  </a:txBody>
                  <a:tcPr marL="92204" marR="92204" marT="46102" marB="46102"/>
                </a:tc>
                <a:tc>
                  <a:txBody>
                    <a:bodyPr/>
                    <a:lstStyle/>
                    <a:p>
                      <a:pPr algn="ctr"/>
                      <a:r>
                        <a:rPr lang="en-US" altLang="zh-CN" sz="1800" dirty="0"/>
                        <a:t>advantages</a:t>
                      </a:r>
                      <a:endParaRPr lang="zh-CN" altLang="en-US" sz="1800" dirty="0"/>
                    </a:p>
                  </a:txBody>
                  <a:tcPr marL="92204" marR="92204" marT="46102" marB="46102"/>
                </a:tc>
                <a:tc>
                  <a:txBody>
                    <a:bodyPr/>
                    <a:lstStyle/>
                    <a:p>
                      <a:pPr algn="ctr"/>
                      <a:r>
                        <a:rPr lang="en-US" altLang="zh-CN" sz="1800" dirty="0"/>
                        <a:t>disadvantages</a:t>
                      </a:r>
                      <a:endParaRPr lang="zh-CN" altLang="en-US" sz="1800" dirty="0"/>
                    </a:p>
                  </a:txBody>
                  <a:tcPr marL="92204" marR="92204" marT="46102" marB="46102"/>
                </a:tc>
                <a:extLst>
                  <a:ext uri="{0D108BD9-81ED-4DB2-BD59-A6C34878D82A}">
                    <a16:rowId xmlns:a16="http://schemas.microsoft.com/office/drawing/2014/main" val="3073245870"/>
                  </a:ext>
                </a:extLst>
              </a:tr>
              <a:tr h="1751884">
                <a:tc>
                  <a:txBody>
                    <a:bodyPr/>
                    <a:lstStyle/>
                    <a:p>
                      <a:pPr algn="ctr"/>
                      <a:r>
                        <a:rPr lang="en-US" altLang="zh-CN" sz="1800" dirty="0"/>
                        <a:t>Static Library</a:t>
                      </a:r>
                      <a:endParaRPr lang="zh-CN" altLang="en-US" sz="1800" dirty="0"/>
                    </a:p>
                  </a:txBody>
                  <a:tcPr marL="92204" marR="92204" marT="46102" marB="46102"/>
                </a:tc>
                <a:tc>
                  <a:txBody>
                    <a:bodyPr/>
                    <a:lstStyle/>
                    <a:p>
                      <a:r>
                        <a:rPr lang="en-US" altLang="zh-CN" sz="1800" dirty="0"/>
                        <a:t>1. Make the executable has fewer dependencies, has been packaged into the executable file.</a:t>
                      </a:r>
                    </a:p>
                    <a:p>
                      <a:r>
                        <a:rPr lang="en-US" altLang="zh-CN" sz="1800" dirty="0"/>
                        <a:t>2. The link is completed in the compilation stage, and the code is loaded quickly during execution.</a:t>
                      </a:r>
                      <a:endParaRPr lang="zh-CN" altLang="en-US" sz="1800" dirty="0"/>
                    </a:p>
                  </a:txBody>
                  <a:tcPr marL="92204" marR="92204" marT="46102" marB="46102"/>
                </a:tc>
                <a:tc>
                  <a:txBody>
                    <a:bodyPr/>
                    <a:lstStyle/>
                    <a:p>
                      <a:r>
                        <a:rPr lang="en-US" altLang="zh-CN" sz="1800" b="0" i="0" kern="1200" dirty="0">
                          <a:solidFill>
                            <a:schemeClr val="dk1"/>
                          </a:solidFill>
                          <a:effectLst/>
                          <a:latin typeface="+mn-lt"/>
                          <a:ea typeface="+mn-ea"/>
                          <a:cs typeface="+mn-cs"/>
                        </a:rPr>
                        <a:t>1. Make the executable file larger.</a:t>
                      </a:r>
                    </a:p>
                    <a:p>
                      <a:r>
                        <a:rPr lang="en-US" altLang="zh-CN" sz="1800" b="0" i="0" kern="1200" dirty="0">
                          <a:solidFill>
                            <a:schemeClr val="dk1"/>
                          </a:solidFill>
                          <a:effectLst/>
                          <a:latin typeface="+mn-lt"/>
                          <a:ea typeface="+mn-ea"/>
                          <a:cs typeface="+mn-cs"/>
                        </a:rPr>
                        <a:t>2. Being a library dependent on another library will result in redundant copies because it must be packaged with the target file.</a:t>
                      </a:r>
                    </a:p>
                    <a:p>
                      <a:r>
                        <a:rPr lang="en-US" altLang="zh-CN" sz="1800" b="0" i="0" kern="1200" dirty="0">
                          <a:solidFill>
                            <a:schemeClr val="dk1"/>
                          </a:solidFill>
                          <a:effectLst/>
                          <a:latin typeface="+mn-lt"/>
                          <a:ea typeface="+mn-ea"/>
                          <a:cs typeface="+mn-cs"/>
                        </a:rPr>
                        <a:t>3. Upgrade is not convenient and easy. The entire executable needs to be replaced and recompiled.</a:t>
                      </a:r>
                    </a:p>
                  </a:txBody>
                  <a:tcPr marL="92204" marR="92204" marT="46102" marB="46102"/>
                </a:tc>
                <a:extLst>
                  <a:ext uri="{0D108BD9-81ED-4DB2-BD59-A6C34878D82A}">
                    <a16:rowId xmlns:a16="http://schemas.microsoft.com/office/drawing/2014/main" val="795174320"/>
                  </a:ext>
                </a:extLst>
              </a:tr>
              <a:tr h="1477576">
                <a:tc>
                  <a:txBody>
                    <a:bodyPr/>
                    <a:lstStyle/>
                    <a:p>
                      <a:r>
                        <a:rPr lang="en-US" altLang="zh-CN" sz="1800" dirty="0"/>
                        <a:t>Dynamic Library</a:t>
                      </a:r>
                      <a:endParaRPr lang="zh-CN" altLang="en-US" sz="1800" dirty="0"/>
                    </a:p>
                  </a:txBody>
                  <a:tcPr marL="92204" marR="92204" marT="46102" marB="46102"/>
                </a:tc>
                <a:tc>
                  <a:txBody>
                    <a:bodyPr/>
                    <a:lstStyle/>
                    <a:p>
                      <a:r>
                        <a:rPr lang="en-US" altLang="zh-CN" sz="1800" b="0" i="0" kern="1200" dirty="0">
                          <a:solidFill>
                            <a:schemeClr val="dk1"/>
                          </a:solidFill>
                          <a:effectLst/>
                          <a:latin typeface="+mn-lt"/>
                          <a:ea typeface="+mn-ea"/>
                          <a:cs typeface="+mn-cs"/>
                        </a:rPr>
                        <a:t>1.Dynamic library can achieve resource sharing between processes, there can be only one library file.</a:t>
                      </a:r>
                    </a:p>
                    <a:p>
                      <a:r>
                        <a:rPr lang="en-US" altLang="zh-CN" sz="1800" b="0" i="0" kern="1200" dirty="0">
                          <a:solidFill>
                            <a:schemeClr val="dk1"/>
                          </a:solidFill>
                          <a:effectLst/>
                          <a:latin typeface="+mn-lt"/>
                          <a:ea typeface="+mn-ea"/>
                          <a:cs typeface="+mn-cs"/>
                        </a:rPr>
                        <a:t>2. The upgrade procedure is simple, do not need to recompile.</a:t>
                      </a:r>
                    </a:p>
                  </a:txBody>
                  <a:tcPr marL="92204" marR="92204" marT="46102" marB="46102"/>
                </a:tc>
                <a:tc>
                  <a:txBody>
                    <a:bodyPr/>
                    <a:lstStyle/>
                    <a:p>
                      <a:r>
                        <a:rPr lang="en-US" altLang="zh-CN" sz="1800" b="0" i="0" kern="1200" dirty="0">
                          <a:solidFill>
                            <a:schemeClr val="dk1"/>
                          </a:solidFill>
                          <a:effectLst/>
                          <a:latin typeface="+mn-lt"/>
                          <a:ea typeface="+mn-ea"/>
                          <a:cs typeface="+mn-cs"/>
                        </a:rPr>
                        <a:t>1. Loading during runtime will slow down the execution speed of code.</a:t>
                      </a:r>
                    </a:p>
                    <a:p>
                      <a:r>
                        <a:rPr lang="en-US" altLang="zh-CN" sz="1800" b="0" i="0" kern="1200" dirty="0">
                          <a:solidFill>
                            <a:schemeClr val="dk1"/>
                          </a:solidFill>
                          <a:effectLst/>
                          <a:latin typeface="+mn-lt"/>
                          <a:ea typeface="+mn-ea"/>
                          <a:cs typeface="+mn-cs"/>
                        </a:rPr>
                        <a:t>2. Add program dependencies that must be accompanied by an executable file.</a:t>
                      </a:r>
                    </a:p>
                    <a:p>
                      <a:endParaRPr lang="zh-CN" altLang="en-US" sz="1800" dirty="0"/>
                    </a:p>
                  </a:txBody>
                  <a:tcPr marL="92204" marR="92204" marT="46102" marB="46102"/>
                </a:tc>
                <a:extLst>
                  <a:ext uri="{0D108BD9-81ED-4DB2-BD59-A6C34878D82A}">
                    <a16:rowId xmlns:a16="http://schemas.microsoft.com/office/drawing/2014/main" val="2776857348"/>
                  </a:ext>
                </a:extLst>
              </a:tr>
            </a:tbl>
          </a:graphicData>
        </a:graphic>
      </p:graphicFrame>
    </p:spTree>
    <p:extLst>
      <p:ext uri="{BB962C8B-B14F-4D97-AF65-F5344CB8AC3E}">
        <p14:creationId xmlns:p14="http://schemas.microsoft.com/office/powerpoint/2010/main" val="4494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Building a static library</a:t>
            </a:r>
          </a:p>
        </p:txBody>
      </p:sp>
      <p:sp>
        <p:nvSpPr>
          <p:cNvPr id="3" name="内容占位符 2"/>
          <p:cNvSpPr>
            <a:spLocks noGrp="1"/>
          </p:cNvSpPr>
          <p:nvPr>
            <p:ph idx="1"/>
          </p:nvPr>
        </p:nvSpPr>
        <p:spPr>
          <a:xfrm>
            <a:off x="838200" y="1097852"/>
            <a:ext cx="11053879" cy="4849968"/>
          </a:xfrm>
        </p:spPr>
        <p:txBody>
          <a:bodyPr/>
          <a:lstStyle/>
          <a:p>
            <a:r>
              <a:rPr lang="en-US" altLang="zh-CN" dirty="0"/>
              <a:t>Suppose we have written the following code:</a:t>
            </a:r>
          </a:p>
        </p:txBody>
      </p:sp>
      <p:sp>
        <p:nvSpPr>
          <p:cNvPr id="4" name="文本框 3"/>
          <p:cNvSpPr txBox="1"/>
          <p:nvPr/>
        </p:nvSpPr>
        <p:spPr>
          <a:xfrm>
            <a:off x="6365139" y="1631242"/>
            <a:ext cx="5473608" cy="4647426"/>
          </a:xfrm>
          <a:prstGeom prst="rect">
            <a:avLst/>
          </a:prstGeom>
          <a:solidFill>
            <a:schemeClr val="accent1">
              <a:lumMod val="20000"/>
              <a:lumOff val="80000"/>
            </a:schemeClr>
          </a:solidFill>
          <a:ln>
            <a:solidFill>
              <a:schemeClr val="tx1"/>
            </a:solidFill>
          </a:ln>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08000"/>
                </a:solidFill>
                <a:effectLst/>
                <a:uLnTx/>
                <a:uFillTx/>
                <a:latin typeface="Menlo" panose="020B0609030804020204" pitchFamily="49" charset="0"/>
                <a:ea typeface="宋体" panose="02010600030101010101" pitchFamily="2" charset="-122"/>
                <a:cs typeface="+mn-cs"/>
              </a:rPr>
              <a:t>// </a:t>
            </a:r>
            <a:r>
              <a:rPr kumimoji="0" lang="en-US" altLang="zh-CN" sz="1600" b="0" i="0" u="none" strike="noStrike" kern="1200" cap="none" spc="0" normalizeH="0" baseline="0" noProof="0" dirty="0" err="1">
                <a:ln>
                  <a:noFill/>
                </a:ln>
                <a:solidFill>
                  <a:srgbClr val="008000"/>
                </a:solidFill>
                <a:effectLst/>
                <a:uLnTx/>
                <a:uFillTx/>
                <a:latin typeface="Menlo" panose="020B0609030804020204" pitchFamily="49" charset="0"/>
                <a:ea typeface="宋体" panose="02010600030101010101" pitchFamily="2" charset="-122"/>
                <a:cs typeface="+mn-cs"/>
              </a:rPr>
              <a:t>mymath.cpp</a:t>
            </a:r>
            <a:endParaRPr kumimoji="0" lang="en-US" altLang="zh-CN" sz="1600" b="0" i="0" u="none" strike="noStrike" kern="1200" cap="none" spc="0" normalizeH="0" baseline="0" noProof="0" dirty="0">
              <a:ln>
                <a:noFill/>
              </a:ln>
              <a:solidFill>
                <a:srgbClr val="000000"/>
              </a:solidFill>
              <a:effectLst/>
              <a:uLnTx/>
              <a:uFillTx/>
              <a:latin typeface="Menlo" panose="020B0609030804020204" pitchFamily="49" charset="0"/>
              <a:ea typeface="宋体" panose="02010600030101010101" pitchFamily="2" charset="-122"/>
              <a:cs typeface="+mn-cs"/>
            </a:endParaRPr>
          </a:p>
          <a:p>
            <a:r>
              <a:rPr lang="en-US" altLang="zh-CN" sz="1600" b="0" dirty="0">
                <a:solidFill>
                  <a:srgbClr val="AF00DB"/>
                </a:solidFill>
                <a:effectLst/>
                <a:latin typeface="Menlo" panose="020B0609030804020204" pitchFamily="49" charset="0"/>
              </a:rPr>
              <a:t>#include</a:t>
            </a:r>
            <a:r>
              <a:rPr lang="en-US" altLang="zh-CN" sz="1600" b="0" dirty="0">
                <a:solidFill>
                  <a:srgbClr val="0000FF"/>
                </a:solidFill>
                <a:effectLst/>
                <a:latin typeface="Menlo" panose="020B0609030804020204" pitchFamily="49" charset="0"/>
              </a:rPr>
              <a:t> </a:t>
            </a:r>
            <a:r>
              <a:rPr lang="en-US" altLang="zh-CN" sz="1600" b="0" dirty="0">
                <a:solidFill>
                  <a:srgbClr val="A31515"/>
                </a:solidFill>
                <a:effectLst/>
                <a:latin typeface="Menlo" panose="020B0609030804020204" pitchFamily="49" charset="0"/>
              </a:rPr>
              <a:t>&lt;iostream&gt;</a:t>
            </a:r>
            <a:endParaRPr lang="en-US" altLang="zh-CN" sz="1600" b="0" dirty="0">
              <a:solidFill>
                <a:srgbClr val="000000"/>
              </a:solidFill>
              <a:effectLst/>
              <a:latin typeface="Menlo" panose="020B0609030804020204" pitchFamily="49" charset="0"/>
            </a:endParaRPr>
          </a:p>
          <a:p>
            <a:r>
              <a:rPr lang="en-US" altLang="zh-CN" sz="1600" b="0" dirty="0">
                <a:solidFill>
                  <a:srgbClr val="AF00DB"/>
                </a:solidFill>
                <a:effectLst/>
                <a:latin typeface="Menlo" panose="020B0609030804020204" pitchFamily="49" charset="0"/>
              </a:rPr>
              <a:t>#include</a:t>
            </a:r>
            <a:r>
              <a:rPr lang="en-US" altLang="zh-CN" sz="1600" b="0" dirty="0">
                <a:solidFill>
                  <a:srgbClr val="0000FF"/>
                </a:solidFill>
                <a:effectLst/>
                <a:latin typeface="Menlo" panose="020B0609030804020204" pitchFamily="49" charset="0"/>
              </a:rPr>
              <a:t> </a:t>
            </a:r>
            <a:r>
              <a:rPr lang="en-US" altLang="zh-CN" sz="1600" b="0" dirty="0">
                <a:solidFill>
                  <a:srgbClr val="A31515"/>
                </a:solidFill>
                <a:effectLst/>
                <a:latin typeface="Menlo" panose="020B0609030804020204" pitchFamily="49" charset="0"/>
              </a:rPr>
              <a:t>"</a:t>
            </a:r>
            <a:r>
              <a:rPr lang="en-US" altLang="zh-CN" sz="1600" b="0" dirty="0" err="1">
                <a:solidFill>
                  <a:srgbClr val="A31515"/>
                </a:solidFill>
                <a:effectLst/>
                <a:latin typeface="Menlo" panose="020B0609030804020204" pitchFamily="49" charset="0"/>
              </a:rPr>
              <a:t>mymath.h</a:t>
            </a:r>
            <a:r>
              <a:rPr lang="en-US" altLang="zh-CN" sz="1600" b="0" dirty="0">
                <a:solidFill>
                  <a:srgbClr val="A31515"/>
                </a:solidFill>
                <a:effectLst/>
                <a:latin typeface="Menlo" panose="020B0609030804020204" pitchFamily="49" charset="0"/>
              </a:rPr>
              <a:t>"</a:t>
            </a:r>
            <a:endParaRPr lang="en-US" altLang="zh-CN" sz="1600" b="0" dirty="0">
              <a:solidFill>
                <a:srgbClr val="000000"/>
              </a:solidFill>
              <a:effectLst/>
              <a:latin typeface="Menlo" panose="020B0609030804020204" pitchFamily="49" charset="0"/>
            </a:endParaRPr>
          </a:p>
          <a:p>
            <a:br>
              <a:rPr lang="en-US" altLang="zh-CN" sz="1600" b="0" dirty="0">
                <a:solidFill>
                  <a:srgbClr val="000000"/>
                </a:solidFill>
                <a:effectLst/>
                <a:latin typeface="Menlo" panose="020B0609030804020204" pitchFamily="49" charset="0"/>
              </a:rPr>
            </a:br>
            <a:r>
              <a:rPr lang="en-US" altLang="zh-CN" sz="1600" b="0" dirty="0">
                <a:solidFill>
                  <a:srgbClr val="0000FF"/>
                </a:solidFill>
                <a:effectLst/>
                <a:latin typeface="Menlo" panose="020B0609030804020204" pitchFamily="49" charset="0"/>
              </a:rPr>
              <a:t>float</a:t>
            </a:r>
            <a:r>
              <a:rPr lang="en-US" altLang="zh-CN" sz="1600" b="0" dirty="0">
                <a:solidFill>
                  <a:srgbClr val="000000"/>
                </a:solidFill>
                <a:effectLst/>
                <a:latin typeface="Menlo" panose="020B0609030804020204" pitchFamily="49" charset="0"/>
              </a:rPr>
              <a:t> </a:t>
            </a:r>
            <a:r>
              <a:rPr lang="en-US" altLang="zh-CN" sz="1600" b="0" dirty="0" err="1">
                <a:solidFill>
                  <a:srgbClr val="795E26"/>
                </a:solidFill>
                <a:effectLst/>
                <a:latin typeface="Menlo" panose="020B0609030804020204" pitchFamily="49" charset="0"/>
              </a:rPr>
              <a:t>arraySum</a:t>
            </a:r>
            <a:r>
              <a:rPr lang="en-US" altLang="zh-CN" sz="1600" b="0" dirty="0">
                <a:solidFill>
                  <a:srgbClr val="000000"/>
                </a:solidFill>
                <a:effectLst/>
                <a:latin typeface="Menlo" panose="020B0609030804020204" pitchFamily="49" charset="0"/>
              </a:rPr>
              <a:t>(</a:t>
            </a:r>
            <a:r>
              <a:rPr lang="en-US" altLang="zh-CN" sz="1600" b="0" dirty="0">
                <a:solidFill>
                  <a:srgbClr val="0000FF"/>
                </a:solidFill>
                <a:effectLst/>
                <a:latin typeface="Menlo" panose="020B0609030804020204" pitchFamily="49" charset="0"/>
              </a:rPr>
              <a:t>const</a:t>
            </a:r>
            <a:r>
              <a:rPr lang="en-US" altLang="zh-CN" sz="1600" b="0" dirty="0">
                <a:solidFill>
                  <a:srgbClr val="000000"/>
                </a:solidFill>
                <a:effectLst/>
                <a:latin typeface="Menlo" panose="020B0609030804020204" pitchFamily="49" charset="0"/>
              </a:rPr>
              <a:t> </a:t>
            </a:r>
            <a:r>
              <a:rPr lang="en-US" altLang="zh-CN" sz="1600" b="0" dirty="0">
                <a:solidFill>
                  <a:srgbClr val="0000FF"/>
                </a:solidFill>
                <a:effectLst/>
                <a:latin typeface="Menlo" panose="020B0609030804020204" pitchFamily="49" charset="0"/>
              </a:rPr>
              <a:t>float</a:t>
            </a:r>
            <a:r>
              <a:rPr lang="en-US" altLang="zh-CN" sz="1600" b="0" dirty="0">
                <a:solidFill>
                  <a:srgbClr val="000000"/>
                </a:solidFill>
                <a:effectLst/>
                <a:latin typeface="Menlo" panose="020B0609030804020204" pitchFamily="49" charset="0"/>
              </a:rPr>
              <a:t> </a:t>
            </a:r>
            <a:r>
              <a:rPr lang="en-US" altLang="zh-CN" sz="1600" b="0" dirty="0">
                <a:solidFill>
                  <a:srgbClr val="0000FF"/>
                </a:solidFill>
                <a:effectLst/>
                <a:latin typeface="Menlo" panose="020B0609030804020204" pitchFamily="49" charset="0"/>
              </a:rPr>
              <a:t>*</a:t>
            </a:r>
            <a:r>
              <a:rPr lang="en-US" altLang="zh-CN" sz="1600" b="0" dirty="0">
                <a:solidFill>
                  <a:srgbClr val="001080"/>
                </a:solidFill>
                <a:effectLst/>
                <a:latin typeface="Menlo" panose="020B0609030804020204" pitchFamily="49" charset="0"/>
              </a:rPr>
              <a:t>array</a:t>
            </a:r>
            <a:r>
              <a:rPr lang="en-US" altLang="zh-CN" sz="1600" b="0" dirty="0">
                <a:solidFill>
                  <a:srgbClr val="000000"/>
                </a:solidFill>
                <a:effectLst/>
                <a:latin typeface="Menlo" panose="020B0609030804020204" pitchFamily="49" charset="0"/>
              </a:rPr>
              <a:t>, </a:t>
            </a:r>
            <a:r>
              <a:rPr lang="en-US" altLang="zh-CN" sz="1600" b="0" dirty="0" err="1">
                <a:solidFill>
                  <a:srgbClr val="267F99"/>
                </a:solidFill>
                <a:effectLst/>
                <a:latin typeface="Menlo" panose="020B0609030804020204" pitchFamily="49" charset="0"/>
              </a:rPr>
              <a:t>size_t</a:t>
            </a:r>
            <a:r>
              <a:rPr lang="en-US" altLang="zh-CN" sz="1600" b="0" dirty="0">
                <a:solidFill>
                  <a:srgbClr val="000000"/>
                </a:solidFill>
                <a:effectLst/>
                <a:latin typeface="Menlo" panose="020B0609030804020204" pitchFamily="49" charset="0"/>
              </a:rPr>
              <a:t> </a:t>
            </a:r>
            <a:r>
              <a:rPr lang="en-US" altLang="zh-CN" sz="1600" b="0" dirty="0">
                <a:solidFill>
                  <a:srgbClr val="001080"/>
                </a:solidFill>
                <a:effectLst/>
                <a:latin typeface="Menlo" panose="020B0609030804020204" pitchFamily="49" charset="0"/>
              </a:rPr>
              <a:t>size</a:t>
            </a:r>
            <a:r>
              <a:rPr lang="en-US" altLang="zh-CN" sz="1600" b="0" dirty="0">
                <a:solidFill>
                  <a:srgbClr val="000000"/>
                </a:solidFill>
                <a:effectLst/>
                <a:latin typeface="Menlo" panose="020B0609030804020204" pitchFamily="49" charset="0"/>
              </a:rPr>
              <a:t>)</a:t>
            </a:r>
          </a:p>
          <a:p>
            <a:r>
              <a:rPr lang="en-US" altLang="zh-CN" sz="1600" b="0" dirty="0">
                <a:solidFill>
                  <a:srgbClr val="000000"/>
                </a:solidFill>
                <a:effectLst/>
                <a:latin typeface="Menlo" panose="020B0609030804020204" pitchFamily="49" charset="0"/>
              </a:rPr>
              <a:t>{</a:t>
            </a:r>
          </a:p>
          <a:p>
            <a:r>
              <a:rPr lang="en-US" altLang="zh-CN" sz="1600" b="0" dirty="0">
                <a:solidFill>
                  <a:srgbClr val="AF00DB"/>
                </a:solidFill>
                <a:effectLst/>
                <a:latin typeface="Menlo" panose="020B0609030804020204" pitchFamily="49" charset="0"/>
              </a:rPr>
              <a:t>    if</a:t>
            </a:r>
            <a:r>
              <a:rPr lang="en-US" altLang="zh-CN" sz="1600" b="0" dirty="0">
                <a:solidFill>
                  <a:srgbClr val="000000"/>
                </a:solidFill>
                <a:effectLst/>
                <a:latin typeface="Menlo" panose="020B0609030804020204" pitchFamily="49" charset="0"/>
              </a:rPr>
              <a:t>(</a:t>
            </a:r>
            <a:r>
              <a:rPr lang="en-US" altLang="zh-CN" sz="1600" b="0" dirty="0">
                <a:solidFill>
                  <a:srgbClr val="001080"/>
                </a:solidFill>
                <a:effectLst/>
                <a:latin typeface="Menlo" panose="020B0609030804020204" pitchFamily="49" charset="0"/>
              </a:rPr>
              <a:t>array</a:t>
            </a:r>
            <a:r>
              <a:rPr lang="en-US" altLang="zh-CN" sz="1600" b="0" dirty="0">
                <a:solidFill>
                  <a:srgbClr val="000000"/>
                </a:solidFill>
                <a:effectLst/>
                <a:latin typeface="Menlo" panose="020B0609030804020204" pitchFamily="49" charset="0"/>
              </a:rPr>
              <a:t> == </a:t>
            </a:r>
            <a:r>
              <a:rPr lang="en-US" altLang="zh-CN" sz="1600" b="0" dirty="0">
                <a:solidFill>
                  <a:srgbClr val="0000FF"/>
                </a:solidFill>
                <a:effectLst/>
                <a:latin typeface="Menlo" panose="020B0609030804020204" pitchFamily="49" charset="0"/>
              </a:rPr>
              <a:t>NULL</a:t>
            </a:r>
            <a:r>
              <a:rPr lang="en-US" altLang="zh-CN" sz="1600" b="0" dirty="0">
                <a:solidFill>
                  <a:srgbClr val="000000"/>
                </a:solidFill>
                <a:effectLst/>
                <a:latin typeface="Menlo" panose="020B0609030804020204" pitchFamily="49" charset="0"/>
              </a:rPr>
              <a:t>)</a:t>
            </a:r>
          </a:p>
          <a:p>
            <a:r>
              <a:rPr lang="en-US" altLang="zh-CN" sz="1600" b="0" dirty="0">
                <a:solidFill>
                  <a:srgbClr val="000000"/>
                </a:solidFill>
                <a:effectLst/>
                <a:latin typeface="Menlo" panose="020B0609030804020204" pitchFamily="49" charset="0"/>
              </a:rPr>
              <a:t>    {</a:t>
            </a:r>
          </a:p>
          <a:p>
            <a:r>
              <a:rPr lang="en-US" altLang="zh-CN" sz="1600" b="0" dirty="0">
                <a:solidFill>
                  <a:srgbClr val="267F99"/>
                </a:solidFill>
                <a:effectLst/>
                <a:latin typeface="Menlo" panose="020B0609030804020204" pitchFamily="49" charset="0"/>
              </a:rPr>
              <a:t>        std</a:t>
            </a:r>
            <a:r>
              <a:rPr lang="en-US" altLang="zh-CN" sz="1600" b="0" dirty="0">
                <a:solidFill>
                  <a:srgbClr val="000000"/>
                </a:solidFill>
                <a:effectLst/>
                <a:latin typeface="Menlo" panose="020B0609030804020204" pitchFamily="49" charset="0"/>
              </a:rPr>
              <a:t>::</a:t>
            </a:r>
            <a:r>
              <a:rPr lang="en-US" altLang="zh-CN" sz="1600" b="0" dirty="0" err="1">
                <a:solidFill>
                  <a:srgbClr val="001080"/>
                </a:solidFill>
                <a:effectLst/>
                <a:latin typeface="Menlo" panose="020B0609030804020204" pitchFamily="49" charset="0"/>
              </a:rPr>
              <a:t>cerr</a:t>
            </a:r>
            <a:r>
              <a:rPr lang="en-US" altLang="zh-CN" sz="1600" b="0" dirty="0">
                <a:solidFill>
                  <a:srgbClr val="000000"/>
                </a:solidFill>
                <a:effectLst/>
                <a:latin typeface="Menlo" panose="020B0609030804020204" pitchFamily="49" charset="0"/>
              </a:rPr>
              <a:t> </a:t>
            </a:r>
            <a:r>
              <a:rPr lang="en-US" altLang="zh-CN" sz="1600" b="0" dirty="0">
                <a:solidFill>
                  <a:srgbClr val="795E26"/>
                </a:solidFill>
                <a:effectLst/>
                <a:latin typeface="Menlo" panose="020B0609030804020204" pitchFamily="49" charset="0"/>
              </a:rPr>
              <a:t>&lt;&lt;</a:t>
            </a:r>
            <a:r>
              <a:rPr lang="en-US" altLang="zh-CN" sz="1600" b="0" dirty="0">
                <a:solidFill>
                  <a:srgbClr val="000000"/>
                </a:solidFill>
                <a:effectLst/>
                <a:latin typeface="Menlo" panose="020B0609030804020204" pitchFamily="49" charset="0"/>
              </a:rPr>
              <a:t> </a:t>
            </a:r>
            <a:r>
              <a:rPr lang="en-US" altLang="zh-CN" sz="1600" b="0" dirty="0">
                <a:solidFill>
                  <a:srgbClr val="A31515"/>
                </a:solidFill>
                <a:effectLst/>
                <a:latin typeface="Menlo" panose="020B0609030804020204" pitchFamily="49" charset="0"/>
              </a:rPr>
              <a:t>"NULL pointer!"</a:t>
            </a:r>
            <a:r>
              <a:rPr lang="en-US" altLang="zh-CN" sz="1600" b="0" dirty="0">
                <a:solidFill>
                  <a:srgbClr val="000000"/>
                </a:solidFill>
                <a:effectLst/>
                <a:latin typeface="Menlo" panose="020B0609030804020204" pitchFamily="49" charset="0"/>
              </a:rPr>
              <a:t> </a:t>
            </a:r>
            <a:r>
              <a:rPr lang="en-US" altLang="zh-CN" sz="1600" b="0" dirty="0">
                <a:solidFill>
                  <a:srgbClr val="795E26"/>
                </a:solidFill>
                <a:effectLst/>
                <a:latin typeface="Menlo" panose="020B0609030804020204" pitchFamily="49" charset="0"/>
              </a:rPr>
              <a:t>&lt;&lt;</a:t>
            </a:r>
            <a:r>
              <a:rPr lang="en-US" altLang="zh-CN" sz="1600" b="0" dirty="0">
                <a:solidFill>
                  <a:srgbClr val="000000"/>
                </a:solidFill>
                <a:effectLst/>
                <a:latin typeface="Menlo" panose="020B0609030804020204" pitchFamily="49" charset="0"/>
              </a:rPr>
              <a:t> </a:t>
            </a:r>
            <a:r>
              <a:rPr lang="en-US" altLang="zh-CN" sz="1600" b="0" dirty="0">
                <a:solidFill>
                  <a:srgbClr val="267F99"/>
                </a:solidFill>
                <a:effectLst/>
                <a:latin typeface="Menlo" panose="020B0609030804020204" pitchFamily="49" charset="0"/>
              </a:rPr>
              <a:t>std</a:t>
            </a:r>
            <a:r>
              <a:rPr lang="en-US" altLang="zh-CN" sz="1600" b="0" dirty="0">
                <a:solidFill>
                  <a:srgbClr val="000000"/>
                </a:solidFill>
                <a:effectLst/>
                <a:latin typeface="Menlo" panose="020B0609030804020204" pitchFamily="49" charset="0"/>
              </a:rPr>
              <a:t>::</a:t>
            </a:r>
            <a:r>
              <a:rPr lang="en-US" altLang="zh-CN" sz="1600" b="0" dirty="0" err="1">
                <a:solidFill>
                  <a:srgbClr val="795E26"/>
                </a:solidFill>
                <a:effectLst/>
                <a:latin typeface="Menlo" panose="020B0609030804020204" pitchFamily="49" charset="0"/>
              </a:rPr>
              <a:t>endl</a:t>
            </a:r>
            <a:r>
              <a:rPr lang="en-US" altLang="zh-CN" sz="1600" b="0" dirty="0">
                <a:solidFill>
                  <a:srgbClr val="000000"/>
                </a:solidFill>
                <a:effectLst/>
                <a:latin typeface="Menlo" panose="020B0609030804020204" pitchFamily="49" charset="0"/>
              </a:rPr>
              <a:t>;</a:t>
            </a:r>
          </a:p>
          <a:p>
            <a:r>
              <a:rPr lang="en-US" altLang="zh-CN" sz="1600" b="0" dirty="0">
                <a:solidFill>
                  <a:srgbClr val="AF00DB"/>
                </a:solidFill>
                <a:effectLst/>
                <a:latin typeface="Menlo" panose="020B0609030804020204" pitchFamily="49" charset="0"/>
              </a:rPr>
              <a:t>        return</a:t>
            </a:r>
            <a:r>
              <a:rPr lang="en-US" altLang="zh-CN" sz="1600" b="0" dirty="0">
                <a:solidFill>
                  <a:srgbClr val="000000"/>
                </a:solidFill>
                <a:effectLst/>
                <a:latin typeface="Menlo" panose="020B0609030804020204" pitchFamily="49" charset="0"/>
              </a:rPr>
              <a:t> </a:t>
            </a:r>
            <a:r>
              <a:rPr lang="en-US" altLang="zh-CN" sz="1600" b="0" dirty="0">
                <a:solidFill>
                  <a:srgbClr val="098658"/>
                </a:solidFill>
                <a:effectLst/>
                <a:latin typeface="Menlo" panose="020B0609030804020204" pitchFamily="49" charset="0"/>
              </a:rPr>
              <a:t>0.0f</a:t>
            </a:r>
            <a:r>
              <a:rPr lang="en-US" altLang="zh-CN" sz="1600" b="0" dirty="0">
                <a:solidFill>
                  <a:srgbClr val="000000"/>
                </a:solidFill>
                <a:effectLst/>
                <a:latin typeface="Menlo" panose="020B0609030804020204" pitchFamily="49" charset="0"/>
              </a:rPr>
              <a:t>;</a:t>
            </a:r>
          </a:p>
          <a:p>
            <a:r>
              <a:rPr lang="en-US" altLang="zh-CN" sz="1600" b="0" dirty="0">
                <a:solidFill>
                  <a:srgbClr val="000000"/>
                </a:solidFill>
                <a:effectLst/>
                <a:latin typeface="Menlo" panose="020B0609030804020204" pitchFamily="49" charset="0"/>
              </a:rPr>
              <a:t>    }</a:t>
            </a:r>
          </a:p>
          <a:p>
            <a:r>
              <a:rPr lang="en-US" altLang="zh-CN" sz="1600" b="0" dirty="0">
                <a:solidFill>
                  <a:srgbClr val="0000FF"/>
                </a:solidFill>
                <a:effectLst/>
                <a:latin typeface="Menlo" panose="020B0609030804020204" pitchFamily="49" charset="0"/>
              </a:rPr>
              <a:t>    float</a:t>
            </a:r>
            <a:r>
              <a:rPr lang="en-US" altLang="zh-CN" sz="1600" b="0" dirty="0">
                <a:solidFill>
                  <a:srgbClr val="000000"/>
                </a:solidFill>
                <a:effectLst/>
                <a:latin typeface="Menlo" panose="020B0609030804020204" pitchFamily="49" charset="0"/>
              </a:rPr>
              <a:t> </a:t>
            </a:r>
            <a:r>
              <a:rPr lang="en-US" altLang="zh-CN" sz="1600" b="0" dirty="0">
                <a:solidFill>
                  <a:srgbClr val="001080"/>
                </a:solidFill>
                <a:effectLst/>
                <a:latin typeface="Menlo" panose="020B0609030804020204" pitchFamily="49" charset="0"/>
              </a:rPr>
              <a:t>sum</a:t>
            </a:r>
            <a:r>
              <a:rPr lang="en-US" altLang="zh-CN" sz="1600" b="0" dirty="0">
                <a:solidFill>
                  <a:srgbClr val="000000"/>
                </a:solidFill>
                <a:effectLst/>
                <a:latin typeface="Menlo" panose="020B0609030804020204" pitchFamily="49" charset="0"/>
              </a:rPr>
              <a:t> = </a:t>
            </a:r>
            <a:r>
              <a:rPr lang="en-US" altLang="zh-CN" sz="1600" b="0" dirty="0">
                <a:solidFill>
                  <a:srgbClr val="098658"/>
                </a:solidFill>
                <a:effectLst/>
                <a:latin typeface="Menlo" panose="020B0609030804020204" pitchFamily="49" charset="0"/>
              </a:rPr>
              <a:t>0.0f</a:t>
            </a:r>
            <a:r>
              <a:rPr lang="en-US" altLang="zh-CN" sz="1600" b="0" dirty="0">
                <a:solidFill>
                  <a:srgbClr val="000000"/>
                </a:solidFill>
                <a:effectLst/>
                <a:latin typeface="Menlo" panose="020B0609030804020204" pitchFamily="49" charset="0"/>
              </a:rPr>
              <a:t>;</a:t>
            </a:r>
          </a:p>
          <a:p>
            <a:r>
              <a:rPr lang="en-US" altLang="zh-CN" sz="1600" b="0" dirty="0">
                <a:solidFill>
                  <a:srgbClr val="AF00DB"/>
                </a:solidFill>
                <a:effectLst/>
                <a:latin typeface="Menlo" panose="020B0609030804020204" pitchFamily="49" charset="0"/>
              </a:rPr>
              <a:t>    for</a:t>
            </a:r>
            <a:r>
              <a:rPr lang="en-US" altLang="zh-CN" sz="1600" b="0" dirty="0">
                <a:solidFill>
                  <a:srgbClr val="000000"/>
                </a:solidFill>
                <a:effectLst/>
                <a:latin typeface="Menlo" panose="020B0609030804020204" pitchFamily="49" charset="0"/>
              </a:rPr>
              <a:t>(</a:t>
            </a:r>
            <a:r>
              <a:rPr lang="en-US" altLang="zh-CN" sz="1600" b="0" dirty="0" err="1">
                <a:solidFill>
                  <a:srgbClr val="267F99"/>
                </a:solidFill>
                <a:effectLst/>
                <a:latin typeface="Menlo" panose="020B0609030804020204" pitchFamily="49" charset="0"/>
              </a:rPr>
              <a:t>size_t</a:t>
            </a:r>
            <a:r>
              <a:rPr lang="en-US" altLang="zh-CN" sz="1600" b="0" dirty="0">
                <a:solidFill>
                  <a:srgbClr val="000000"/>
                </a:solidFill>
                <a:effectLst/>
                <a:latin typeface="Menlo" panose="020B0609030804020204" pitchFamily="49" charset="0"/>
              </a:rPr>
              <a:t> </a:t>
            </a:r>
            <a:r>
              <a:rPr lang="en-US" altLang="zh-CN" sz="1600" b="0" dirty="0" err="1">
                <a:solidFill>
                  <a:srgbClr val="001080"/>
                </a:solidFill>
                <a:effectLst/>
                <a:latin typeface="Menlo" panose="020B0609030804020204" pitchFamily="49" charset="0"/>
              </a:rPr>
              <a:t>i</a:t>
            </a:r>
            <a:r>
              <a:rPr lang="en-US" altLang="zh-CN" sz="1600" b="0" dirty="0">
                <a:solidFill>
                  <a:srgbClr val="000000"/>
                </a:solidFill>
                <a:effectLst/>
                <a:latin typeface="Menlo" panose="020B0609030804020204" pitchFamily="49" charset="0"/>
              </a:rPr>
              <a:t> = </a:t>
            </a:r>
            <a:r>
              <a:rPr lang="en-US" altLang="zh-CN" sz="1600" b="0" dirty="0">
                <a:solidFill>
                  <a:srgbClr val="098658"/>
                </a:solidFill>
                <a:effectLst/>
                <a:latin typeface="Menlo" panose="020B0609030804020204" pitchFamily="49" charset="0"/>
              </a:rPr>
              <a:t>0</a:t>
            </a:r>
            <a:r>
              <a:rPr lang="en-US" altLang="zh-CN" sz="1600" b="0" dirty="0">
                <a:solidFill>
                  <a:srgbClr val="000000"/>
                </a:solidFill>
                <a:effectLst/>
                <a:latin typeface="Menlo" panose="020B0609030804020204" pitchFamily="49" charset="0"/>
              </a:rPr>
              <a:t>; </a:t>
            </a:r>
            <a:r>
              <a:rPr lang="en-US" altLang="zh-CN" sz="1600" b="0" dirty="0" err="1">
                <a:solidFill>
                  <a:srgbClr val="001080"/>
                </a:solidFill>
                <a:effectLst/>
                <a:latin typeface="Menlo" panose="020B0609030804020204" pitchFamily="49" charset="0"/>
              </a:rPr>
              <a:t>i</a:t>
            </a:r>
            <a:r>
              <a:rPr lang="en-US" altLang="zh-CN" sz="1600" b="0" dirty="0">
                <a:solidFill>
                  <a:srgbClr val="000000"/>
                </a:solidFill>
                <a:effectLst/>
                <a:latin typeface="Menlo" panose="020B0609030804020204" pitchFamily="49" charset="0"/>
              </a:rPr>
              <a:t> &lt; </a:t>
            </a:r>
            <a:r>
              <a:rPr lang="en-US" altLang="zh-CN" sz="1600" b="0" dirty="0">
                <a:solidFill>
                  <a:srgbClr val="001080"/>
                </a:solidFill>
                <a:effectLst/>
                <a:latin typeface="Menlo" panose="020B0609030804020204" pitchFamily="49" charset="0"/>
              </a:rPr>
              <a:t>size</a:t>
            </a:r>
            <a:r>
              <a:rPr lang="en-US" altLang="zh-CN" sz="1600" b="0" dirty="0">
                <a:solidFill>
                  <a:srgbClr val="000000"/>
                </a:solidFill>
                <a:effectLst/>
                <a:latin typeface="Menlo" panose="020B0609030804020204" pitchFamily="49" charset="0"/>
              </a:rPr>
              <a:t>; </a:t>
            </a:r>
            <a:r>
              <a:rPr lang="en-US" altLang="zh-CN" sz="1600" b="0" dirty="0" err="1">
                <a:solidFill>
                  <a:srgbClr val="001080"/>
                </a:solidFill>
                <a:effectLst/>
                <a:latin typeface="Menlo" panose="020B0609030804020204" pitchFamily="49" charset="0"/>
              </a:rPr>
              <a:t>i</a:t>
            </a:r>
            <a:r>
              <a:rPr lang="en-US" altLang="zh-CN" sz="1600" b="0" dirty="0">
                <a:solidFill>
                  <a:srgbClr val="000000"/>
                </a:solidFill>
                <a:effectLst/>
                <a:latin typeface="Menlo" panose="020B0609030804020204" pitchFamily="49" charset="0"/>
              </a:rPr>
              <a:t>++)</a:t>
            </a:r>
          </a:p>
          <a:p>
            <a:r>
              <a:rPr lang="en-US" altLang="zh-CN" sz="1600" b="0" dirty="0">
                <a:solidFill>
                  <a:srgbClr val="001080"/>
                </a:solidFill>
                <a:effectLst/>
                <a:latin typeface="Menlo" panose="020B0609030804020204" pitchFamily="49" charset="0"/>
              </a:rPr>
              <a:t>        sum</a:t>
            </a:r>
            <a:r>
              <a:rPr lang="en-US" altLang="zh-CN" sz="1600" b="0" dirty="0">
                <a:solidFill>
                  <a:srgbClr val="000000"/>
                </a:solidFill>
                <a:effectLst/>
                <a:latin typeface="Menlo" panose="020B0609030804020204" pitchFamily="49" charset="0"/>
              </a:rPr>
              <a:t> += </a:t>
            </a:r>
            <a:r>
              <a:rPr lang="en-US" altLang="zh-CN" sz="1600" b="0" dirty="0">
                <a:solidFill>
                  <a:srgbClr val="001080"/>
                </a:solidFill>
                <a:effectLst/>
                <a:latin typeface="Menlo" panose="020B0609030804020204" pitchFamily="49" charset="0"/>
              </a:rPr>
              <a:t>array</a:t>
            </a:r>
            <a:r>
              <a:rPr lang="en-US" altLang="zh-CN" sz="1600" b="0" dirty="0">
                <a:solidFill>
                  <a:srgbClr val="000000"/>
                </a:solidFill>
                <a:effectLst/>
                <a:latin typeface="Menlo" panose="020B0609030804020204" pitchFamily="49" charset="0"/>
              </a:rPr>
              <a:t>[</a:t>
            </a:r>
            <a:r>
              <a:rPr lang="en-US" altLang="zh-CN" sz="1600" b="0" dirty="0" err="1">
                <a:solidFill>
                  <a:srgbClr val="001080"/>
                </a:solidFill>
                <a:effectLst/>
                <a:latin typeface="Menlo" panose="020B0609030804020204" pitchFamily="49" charset="0"/>
              </a:rPr>
              <a:t>i</a:t>
            </a:r>
            <a:r>
              <a:rPr lang="en-US" altLang="zh-CN" sz="1600" b="0" dirty="0">
                <a:solidFill>
                  <a:srgbClr val="000000"/>
                </a:solidFill>
                <a:effectLst/>
                <a:latin typeface="Menlo" panose="020B0609030804020204" pitchFamily="49" charset="0"/>
              </a:rPr>
              <a:t>];</a:t>
            </a:r>
          </a:p>
          <a:p>
            <a:r>
              <a:rPr lang="en-US" altLang="zh-CN" sz="1600" b="0" dirty="0">
                <a:solidFill>
                  <a:srgbClr val="AF00DB"/>
                </a:solidFill>
                <a:effectLst/>
                <a:latin typeface="Menlo" panose="020B0609030804020204" pitchFamily="49" charset="0"/>
              </a:rPr>
              <a:t>    return</a:t>
            </a:r>
            <a:r>
              <a:rPr lang="en-US" altLang="zh-CN" sz="1600" b="0" dirty="0">
                <a:solidFill>
                  <a:srgbClr val="000000"/>
                </a:solidFill>
                <a:effectLst/>
                <a:latin typeface="Menlo" panose="020B0609030804020204" pitchFamily="49" charset="0"/>
              </a:rPr>
              <a:t> </a:t>
            </a:r>
            <a:r>
              <a:rPr lang="en-US" altLang="zh-CN" sz="1600" b="0" dirty="0">
                <a:solidFill>
                  <a:srgbClr val="001080"/>
                </a:solidFill>
                <a:effectLst/>
                <a:latin typeface="Menlo" panose="020B0609030804020204" pitchFamily="49" charset="0"/>
              </a:rPr>
              <a:t>sum</a:t>
            </a:r>
            <a:r>
              <a:rPr lang="en-US" altLang="zh-CN" sz="1600" b="0" dirty="0">
                <a:solidFill>
                  <a:srgbClr val="000000"/>
                </a:solidFill>
                <a:effectLst/>
                <a:latin typeface="Menlo" panose="020B0609030804020204" pitchFamily="49" charset="0"/>
              </a:rPr>
              <a:t>;</a:t>
            </a:r>
          </a:p>
          <a:p>
            <a:r>
              <a:rPr lang="en-US" altLang="zh-CN" sz="1600" b="0" dirty="0">
                <a:solidFill>
                  <a:srgbClr val="000000"/>
                </a:solidFill>
                <a:effectLst/>
                <a:latin typeface="Menlo" panose="020B0609030804020204" pitchFamily="49" charset="0"/>
              </a:rPr>
              <a:t>}</a:t>
            </a:r>
          </a:p>
        </p:txBody>
      </p:sp>
      <p:sp>
        <p:nvSpPr>
          <p:cNvPr id="6" name="文本框 5"/>
          <p:cNvSpPr txBox="1"/>
          <p:nvPr/>
        </p:nvSpPr>
        <p:spPr>
          <a:xfrm>
            <a:off x="753534" y="1857153"/>
            <a:ext cx="5073328" cy="1569660"/>
          </a:xfrm>
          <a:prstGeom prst="rect">
            <a:avLst/>
          </a:prstGeom>
          <a:solidFill>
            <a:schemeClr val="accent1">
              <a:lumMod val="20000"/>
              <a:lumOff val="80000"/>
            </a:schemeClr>
          </a:solidFill>
          <a:ln>
            <a:solidFill>
              <a:schemeClr val="tx1"/>
            </a:solidFill>
          </a:ln>
        </p:spPr>
        <p:txBody>
          <a:bodyPr wrap="square" rtlCol="0" anchor="t">
            <a:spAutoFit/>
          </a:bodyPr>
          <a:lstStyle/>
          <a:p>
            <a:r>
              <a:rPr lang="en-US" altLang="zh-CN" sz="1600" b="0" dirty="0">
                <a:solidFill>
                  <a:srgbClr val="008000"/>
                </a:solidFill>
                <a:effectLst/>
                <a:latin typeface="Menlo" panose="020B0609030804020204" pitchFamily="49" charset="0"/>
              </a:rPr>
              <a:t>// </a:t>
            </a:r>
            <a:r>
              <a:rPr lang="en-US" altLang="zh-CN" sz="1600" b="0" dirty="0" err="1">
                <a:solidFill>
                  <a:srgbClr val="008000"/>
                </a:solidFill>
                <a:effectLst/>
                <a:latin typeface="Menlo" panose="020B0609030804020204" pitchFamily="49" charset="0"/>
              </a:rPr>
              <a:t>mymath.h</a:t>
            </a:r>
            <a:endParaRPr lang="en-US" altLang="zh-CN" sz="1600" b="0" dirty="0">
              <a:solidFill>
                <a:srgbClr val="000000"/>
              </a:solidFill>
              <a:effectLst/>
              <a:latin typeface="Menlo" panose="020B0609030804020204" pitchFamily="49" charset="0"/>
            </a:endParaRPr>
          </a:p>
          <a:p>
            <a:r>
              <a:rPr lang="en-US" altLang="zh-CN" sz="1600" b="0" dirty="0">
                <a:solidFill>
                  <a:srgbClr val="AF00DB"/>
                </a:solidFill>
                <a:effectLst/>
                <a:latin typeface="Menlo" panose="020B0609030804020204" pitchFamily="49" charset="0"/>
              </a:rPr>
              <a:t>#</a:t>
            </a:r>
            <a:r>
              <a:rPr lang="en-US" altLang="zh-CN" sz="1600" b="0" dirty="0" err="1">
                <a:solidFill>
                  <a:srgbClr val="AF00DB"/>
                </a:solidFill>
                <a:effectLst/>
                <a:latin typeface="Menlo" panose="020B0609030804020204" pitchFamily="49" charset="0"/>
              </a:rPr>
              <a:t>ifndef</a:t>
            </a:r>
            <a:r>
              <a:rPr lang="en-US" altLang="zh-CN" sz="1600" b="0" dirty="0">
                <a:solidFill>
                  <a:srgbClr val="0000FF"/>
                </a:solidFill>
                <a:effectLst/>
                <a:latin typeface="Menlo" panose="020B0609030804020204" pitchFamily="49" charset="0"/>
              </a:rPr>
              <a:t> __MY_MATH_H__</a:t>
            </a:r>
            <a:endParaRPr lang="en-US" altLang="zh-CN" sz="1600" b="0" dirty="0">
              <a:solidFill>
                <a:srgbClr val="000000"/>
              </a:solidFill>
              <a:effectLst/>
              <a:latin typeface="Menlo" panose="020B0609030804020204" pitchFamily="49" charset="0"/>
            </a:endParaRPr>
          </a:p>
          <a:p>
            <a:r>
              <a:rPr lang="en-US" altLang="zh-CN" sz="1600" b="0" dirty="0">
                <a:solidFill>
                  <a:srgbClr val="AF00DB"/>
                </a:solidFill>
                <a:effectLst/>
                <a:latin typeface="Menlo" panose="020B0609030804020204" pitchFamily="49" charset="0"/>
              </a:rPr>
              <a:t>#define</a:t>
            </a:r>
            <a:r>
              <a:rPr lang="en-US" altLang="zh-CN" sz="1600" b="0" dirty="0">
                <a:solidFill>
                  <a:srgbClr val="0000FF"/>
                </a:solidFill>
                <a:effectLst/>
                <a:latin typeface="Menlo" panose="020B0609030804020204" pitchFamily="49" charset="0"/>
              </a:rPr>
              <a:t> __MY_MATH_H__</a:t>
            </a:r>
            <a:endParaRPr lang="en-US" altLang="zh-CN" sz="1600" b="0" dirty="0">
              <a:solidFill>
                <a:srgbClr val="000000"/>
              </a:solidFill>
              <a:effectLst/>
              <a:latin typeface="Menlo" panose="020B0609030804020204" pitchFamily="49" charset="0"/>
            </a:endParaRPr>
          </a:p>
          <a:p>
            <a:r>
              <a:rPr lang="en-US" altLang="zh-CN" sz="1600" b="0" dirty="0">
                <a:solidFill>
                  <a:srgbClr val="0000FF"/>
                </a:solidFill>
                <a:effectLst/>
                <a:latin typeface="Menlo" panose="020B0609030804020204" pitchFamily="49" charset="0"/>
              </a:rPr>
              <a:t>float</a:t>
            </a:r>
            <a:r>
              <a:rPr lang="en-US" altLang="zh-CN" sz="1600" b="0" dirty="0">
                <a:solidFill>
                  <a:srgbClr val="000000"/>
                </a:solidFill>
                <a:effectLst/>
                <a:latin typeface="Menlo" panose="020B0609030804020204" pitchFamily="49" charset="0"/>
              </a:rPr>
              <a:t> </a:t>
            </a:r>
            <a:r>
              <a:rPr lang="en-US" altLang="zh-CN" sz="1600" b="0" dirty="0" err="1">
                <a:solidFill>
                  <a:srgbClr val="795E26"/>
                </a:solidFill>
                <a:effectLst/>
                <a:latin typeface="Menlo" panose="020B0609030804020204" pitchFamily="49" charset="0"/>
              </a:rPr>
              <a:t>arraySum</a:t>
            </a:r>
            <a:r>
              <a:rPr lang="en-US" altLang="zh-CN" sz="1600" b="0" dirty="0">
                <a:solidFill>
                  <a:srgbClr val="000000"/>
                </a:solidFill>
                <a:effectLst/>
                <a:latin typeface="Menlo" panose="020B0609030804020204" pitchFamily="49" charset="0"/>
              </a:rPr>
              <a:t>(</a:t>
            </a:r>
            <a:r>
              <a:rPr lang="en-US" altLang="zh-CN" sz="1600" b="0" dirty="0">
                <a:solidFill>
                  <a:srgbClr val="0000FF"/>
                </a:solidFill>
                <a:effectLst/>
                <a:latin typeface="Menlo" panose="020B0609030804020204" pitchFamily="49" charset="0"/>
              </a:rPr>
              <a:t>const</a:t>
            </a:r>
            <a:r>
              <a:rPr lang="en-US" altLang="zh-CN" sz="1600" b="0" dirty="0">
                <a:solidFill>
                  <a:srgbClr val="000000"/>
                </a:solidFill>
                <a:effectLst/>
                <a:latin typeface="Menlo" panose="020B0609030804020204" pitchFamily="49" charset="0"/>
              </a:rPr>
              <a:t> </a:t>
            </a:r>
            <a:r>
              <a:rPr lang="en-US" altLang="zh-CN" sz="1600" b="0" dirty="0">
                <a:solidFill>
                  <a:srgbClr val="0000FF"/>
                </a:solidFill>
                <a:effectLst/>
                <a:latin typeface="Menlo" panose="020B0609030804020204" pitchFamily="49" charset="0"/>
              </a:rPr>
              <a:t>float</a:t>
            </a:r>
            <a:r>
              <a:rPr lang="en-US" altLang="zh-CN" sz="1600" b="0" dirty="0">
                <a:solidFill>
                  <a:srgbClr val="000000"/>
                </a:solidFill>
                <a:effectLst/>
                <a:latin typeface="Menlo" panose="020B0609030804020204" pitchFamily="49" charset="0"/>
              </a:rPr>
              <a:t> </a:t>
            </a:r>
            <a:r>
              <a:rPr lang="en-US" altLang="zh-CN" sz="1600" b="0" dirty="0">
                <a:solidFill>
                  <a:srgbClr val="0000FF"/>
                </a:solidFill>
                <a:effectLst/>
                <a:latin typeface="Menlo" panose="020B0609030804020204" pitchFamily="49" charset="0"/>
              </a:rPr>
              <a:t>*</a:t>
            </a:r>
            <a:r>
              <a:rPr lang="en-US" altLang="zh-CN" sz="1600" b="0" dirty="0">
                <a:solidFill>
                  <a:srgbClr val="001080"/>
                </a:solidFill>
                <a:effectLst/>
                <a:latin typeface="Menlo" panose="020B0609030804020204" pitchFamily="49" charset="0"/>
              </a:rPr>
              <a:t>array</a:t>
            </a:r>
            <a:r>
              <a:rPr lang="en-US" altLang="zh-CN" sz="1600" b="0" dirty="0">
                <a:solidFill>
                  <a:srgbClr val="000000"/>
                </a:solidFill>
                <a:effectLst/>
                <a:latin typeface="Menlo" panose="020B0609030804020204" pitchFamily="49" charset="0"/>
              </a:rPr>
              <a:t>, </a:t>
            </a:r>
            <a:r>
              <a:rPr lang="en-US" altLang="zh-CN" sz="1600" b="0" dirty="0" err="1">
                <a:solidFill>
                  <a:srgbClr val="0000FF"/>
                </a:solidFill>
                <a:effectLst/>
                <a:latin typeface="Menlo" panose="020B0609030804020204" pitchFamily="49" charset="0"/>
              </a:rPr>
              <a:t>size_t</a:t>
            </a:r>
            <a:r>
              <a:rPr lang="en-US" altLang="zh-CN" sz="1600" b="0" dirty="0">
                <a:solidFill>
                  <a:srgbClr val="000000"/>
                </a:solidFill>
                <a:effectLst/>
                <a:latin typeface="Menlo" panose="020B0609030804020204" pitchFamily="49" charset="0"/>
              </a:rPr>
              <a:t> </a:t>
            </a:r>
            <a:r>
              <a:rPr lang="en-US" altLang="zh-CN" sz="1600" b="0" dirty="0">
                <a:solidFill>
                  <a:srgbClr val="001080"/>
                </a:solidFill>
                <a:effectLst/>
                <a:latin typeface="Menlo" panose="020B0609030804020204" pitchFamily="49" charset="0"/>
              </a:rPr>
              <a:t>size</a:t>
            </a:r>
            <a:r>
              <a:rPr lang="en-US" altLang="zh-CN" sz="1600" b="0" dirty="0">
                <a:solidFill>
                  <a:srgbClr val="000000"/>
                </a:solidFill>
                <a:effectLst/>
                <a:latin typeface="Menlo" panose="020B0609030804020204" pitchFamily="49" charset="0"/>
              </a:rPr>
              <a:t>);</a:t>
            </a:r>
          </a:p>
          <a:p>
            <a:r>
              <a:rPr lang="en-US" altLang="zh-CN" sz="1600" b="0" dirty="0">
                <a:solidFill>
                  <a:srgbClr val="AF00DB"/>
                </a:solidFill>
                <a:effectLst/>
                <a:latin typeface="Menlo" panose="020B0609030804020204" pitchFamily="49" charset="0"/>
              </a:rPr>
              <a:t>#endif</a:t>
            </a:r>
            <a:endParaRPr lang="en-US" altLang="zh-CN" sz="16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74848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36447" y="1650715"/>
            <a:ext cx="6882860" cy="3539430"/>
          </a:xfrm>
          <a:prstGeom prst="rect">
            <a:avLst/>
          </a:prstGeom>
          <a:solidFill>
            <a:schemeClr val="accent1">
              <a:lumMod val="20000"/>
              <a:lumOff val="80000"/>
            </a:schemeClr>
          </a:solidFill>
          <a:ln>
            <a:solidFill>
              <a:schemeClr val="tx1"/>
            </a:solidFill>
          </a:ln>
        </p:spPr>
        <p:txBody>
          <a:bodyPr wrap="square" rtlCol="0" anchor="t">
            <a:spAutoFit/>
          </a:bodyPr>
          <a:lstStyle/>
          <a:p>
            <a:r>
              <a:rPr kumimoji="0" lang="en-US" altLang="zh-CN" sz="1400" b="0" i="0" u="none" strike="noStrike" kern="1200" cap="none" spc="0" normalizeH="0" baseline="0" noProof="0" dirty="0">
                <a:ln>
                  <a:noFill/>
                </a:ln>
                <a:solidFill>
                  <a:srgbClr val="008000"/>
                </a:solidFill>
                <a:effectLst/>
                <a:uLnTx/>
                <a:uFillTx/>
                <a:latin typeface="Menlo" panose="020B0609030804020204" pitchFamily="49" charset="0"/>
                <a:ea typeface="宋体" panose="02010600030101010101" pitchFamily="2" charset="-122"/>
                <a:cs typeface="+mn-cs"/>
              </a:rPr>
              <a:t>// </a:t>
            </a:r>
            <a:r>
              <a:rPr kumimoji="0" lang="en-US" altLang="zh-CN" sz="1400" b="0" i="0" u="none" strike="noStrike" kern="1200" cap="none" spc="0" normalizeH="0" baseline="0" noProof="0" dirty="0" err="1">
                <a:ln>
                  <a:noFill/>
                </a:ln>
                <a:solidFill>
                  <a:srgbClr val="008000"/>
                </a:solidFill>
                <a:effectLst/>
                <a:uLnTx/>
                <a:uFillTx/>
                <a:latin typeface="Menlo" panose="020B0609030804020204" pitchFamily="49" charset="0"/>
                <a:ea typeface="宋体" panose="02010600030101010101" pitchFamily="2" charset="-122"/>
                <a:cs typeface="+mn-cs"/>
              </a:rPr>
              <a:t>main.cpp</a:t>
            </a:r>
            <a:endParaRPr kumimoji="0" lang="en-US" altLang="zh-CN" sz="1400" b="0" i="0" u="none" strike="noStrike" kern="1200" cap="none" spc="0" normalizeH="0" baseline="0" noProof="0" dirty="0">
              <a:ln>
                <a:noFill/>
              </a:ln>
              <a:solidFill>
                <a:srgbClr val="000000"/>
              </a:solidFill>
              <a:effectLst/>
              <a:uLnTx/>
              <a:uFillTx/>
              <a:latin typeface="Menlo" panose="020B0609030804020204" pitchFamily="49" charset="0"/>
              <a:ea typeface="宋体" panose="02010600030101010101" pitchFamily="2" charset="-122"/>
              <a:cs typeface="+mn-cs"/>
            </a:endParaRPr>
          </a:p>
          <a:p>
            <a:r>
              <a:rPr lang="en-US" altLang="zh-CN" sz="1400" b="0" dirty="0">
                <a:solidFill>
                  <a:srgbClr val="AF00DB"/>
                </a:solidFill>
                <a:effectLst/>
                <a:latin typeface="Menlo" panose="020B0609030804020204" pitchFamily="49" charset="0"/>
              </a:rPr>
              <a:t>#include</a:t>
            </a:r>
            <a:r>
              <a:rPr lang="en-US" altLang="zh-CN" sz="1400" b="0" dirty="0">
                <a:solidFill>
                  <a:srgbClr val="0000FF"/>
                </a:solidFill>
                <a:effectLst/>
                <a:latin typeface="Menlo" panose="020B0609030804020204" pitchFamily="49" charset="0"/>
              </a:rPr>
              <a:t> </a:t>
            </a:r>
            <a:r>
              <a:rPr lang="en-US" altLang="zh-CN" sz="1400" b="0" dirty="0">
                <a:solidFill>
                  <a:srgbClr val="A31515"/>
                </a:solidFill>
                <a:effectLst/>
                <a:latin typeface="Menlo" panose="020B0609030804020204" pitchFamily="49" charset="0"/>
              </a:rPr>
              <a:t>&lt;iostream&gt;</a:t>
            </a:r>
            <a:endParaRPr lang="en-US" altLang="zh-CN" sz="1400" b="0" dirty="0">
              <a:solidFill>
                <a:srgbClr val="000000"/>
              </a:solidFill>
              <a:effectLst/>
              <a:latin typeface="Menlo" panose="020B0609030804020204" pitchFamily="49" charset="0"/>
            </a:endParaRPr>
          </a:p>
          <a:p>
            <a:r>
              <a:rPr lang="en-US" altLang="zh-CN" sz="1400" b="0" dirty="0">
                <a:solidFill>
                  <a:srgbClr val="AF00DB"/>
                </a:solidFill>
                <a:effectLst/>
                <a:latin typeface="Menlo" panose="020B0609030804020204" pitchFamily="49" charset="0"/>
              </a:rPr>
              <a:t>#include</a:t>
            </a:r>
            <a:r>
              <a:rPr lang="en-US" altLang="zh-CN" sz="1400" b="0" dirty="0">
                <a:solidFill>
                  <a:srgbClr val="0000FF"/>
                </a:solidFill>
                <a:effectLst/>
                <a:latin typeface="Menlo" panose="020B0609030804020204" pitchFamily="49" charset="0"/>
              </a:rPr>
              <a:t> </a:t>
            </a:r>
            <a:r>
              <a:rPr lang="en-US" altLang="zh-CN" sz="1400" b="0" dirty="0">
                <a:solidFill>
                  <a:srgbClr val="A31515"/>
                </a:solidFill>
                <a:effectLst/>
                <a:latin typeface="Menlo" panose="020B0609030804020204" pitchFamily="49" charset="0"/>
              </a:rPr>
              <a:t>"</a:t>
            </a:r>
            <a:r>
              <a:rPr lang="en-US" altLang="zh-CN" sz="1400" b="0" dirty="0" err="1">
                <a:solidFill>
                  <a:srgbClr val="A31515"/>
                </a:solidFill>
                <a:effectLst/>
                <a:latin typeface="Menlo" panose="020B0609030804020204" pitchFamily="49" charset="0"/>
              </a:rPr>
              <a:t>mymath.h</a:t>
            </a:r>
            <a:r>
              <a:rPr lang="en-US" altLang="zh-CN" sz="1400" b="0" dirty="0">
                <a:solidFill>
                  <a:srgbClr val="A31515"/>
                </a:solidFill>
                <a:effectLst/>
                <a:latin typeface="Menlo" panose="020B0609030804020204" pitchFamily="49" charset="0"/>
              </a:rPr>
              <a:t>"</a:t>
            </a:r>
            <a:endParaRPr lang="en-US" altLang="zh-CN" sz="1400" b="0" dirty="0">
              <a:solidFill>
                <a:srgbClr val="000000"/>
              </a:solidFill>
              <a:effectLst/>
              <a:latin typeface="Menlo" panose="020B0609030804020204" pitchFamily="49" charset="0"/>
            </a:endParaRPr>
          </a:p>
          <a:p>
            <a:r>
              <a:rPr lang="en-US" altLang="zh-CN" sz="1400" b="0" dirty="0">
                <a:solidFill>
                  <a:srgbClr val="0000FF"/>
                </a:solidFill>
                <a:effectLst/>
                <a:latin typeface="Menlo" panose="020B0609030804020204" pitchFamily="49" charset="0"/>
              </a:rPr>
              <a:t>int</a:t>
            </a:r>
            <a:r>
              <a:rPr lang="en-US" altLang="zh-CN" sz="1400" b="0" dirty="0">
                <a:solidFill>
                  <a:srgbClr val="000000"/>
                </a:solidFill>
                <a:effectLst/>
                <a:latin typeface="Menlo" panose="020B0609030804020204" pitchFamily="49" charset="0"/>
              </a:rPr>
              <a:t> </a:t>
            </a:r>
            <a:r>
              <a:rPr lang="en-US" altLang="zh-CN" sz="1400" b="0" dirty="0">
                <a:solidFill>
                  <a:srgbClr val="795E26"/>
                </a:solidFill>
                <a:effectLst/>
                <a:latin typeface="Menlo" panose="020B0609030804020204" pitchFamily="49" charset="0"/>
              </a:rPr>
              <a:t>main</a:t>
            </a:r>
            <a:r>
              <a:rPr lang="en-US" altLang="zh-CN" sz="1400" b="0" dirty="0">
                <a:solidFill>
                  <a:srgbClr val="000000"/>
                </a:solidFill>
                <a:effectLst/>
                <a:latin typeface="Menlo" panose="020B0609030804020204" pitchFamily="49" charset="0"/>
              </a:rPr>
              <a:t>()</a:t>
            </a:r>
          </a:p>
          <a:p>
            <a:r>
              <a:rPr lang="en-US" altLang="zh-CN" sz="1400" b="0" dirty="0">
                <a:solidFill>
                  <a:srgbClr val="000000"/>
                </a:solidFill>
                <a:effectLst/>
                <a:latin typeface="Menlo" panose="020B0609030804020204" pitchFamily="49" charset="0"/>
              </a:rPr>
              <a:t>{</a:t>
            </a:r>
          </a:p>
          <a:p>
            <a:r>
              <a:rPr lang="en-US" altLang="zh-CN" sz="1400" b="0" dirty="0">
                <a:solidFill>
                  <a:srgbClr val="0000FF"/>
                </a:solidFill>
                <a:effectLst/>
                <a:latin typeface="Menlo" panose="020B0609030804020204" pitchFamily="49" charset="0"/>
              </a:rPr>
              <a:t>    float</a:t>
            </a:r>
            <a:r>
              <a:rPr lang="en-US" altLang="zh-CN" sz="1400" b="0" dirty="0">
                <a:solidFill>
                  <a:srgbClr val="000000"/>
                </a:solidFill>
                <a:effectLst/>
                <a:latin typeface="Menlo" panose="020B0609030804020204" pitchFamily="49" charset="0"/>
              </a:rPr>
              <a:t> </a:t>
            </a:r>
            <a:r>
              <a:rPr lang="en-US" altLang="zh-CN" sz="1400" b="0" dirty="0">
                <a:solidFill>
                  <a:srgbClr val="001080"/>
                </a:solidFill>
                <a:effectLst/>
                <a:latin typeface="Menlo" panose="020B0609030804020204" pitchFamily="49" charset="0"/>
              </a:rPr>
              <a:t>arr1</a:t>
            </a:r>
            <a:r>
              <a:rPr lang="en-US" altLang="zh-CN" sz="1400" b="0" dirty="0">
                <a:solidFill>
                  <a:srgbClr val="000000"/>
                </a:solidFill>
                <a:effectLst/>
                <a:latin typeface="Menlo" panose="020B0609030804020204" pitchFamily="49" charset="0"/>
              </a:rPr>
              <a:t>[</a:t>
            </a:r>
            <a:r>
              <a:rPr lang="en-US" altLang="zh-CN" sz="1400" b="0" dirty="0">
                <a:solidFill>
                  <a:srgbClr val="098658"/>
                </a:solidFill>
                <a:effectLst/>
                <a:latin typeface="Menlo" panose="020B0609030804020204" pitchFamily="49" charset="0"/>
              </a:rPr>
              <a:t>8</a:t>
            </a:r>
            <a:r>
              <a:rPr lang="en-US" altLang="zh-CN" sz="1400" b="0" dirty="0">
                <a:solidFill>
                  <a:srgbClr val="000000"/>
                </a:solidFill>
                <a:effectLst/>
                <a:latin typeface="Menlo" panose="020B0609030804020204" pitchFamily="49" charset="0"/>
              </a:rPr>
              <a:t>]{</a:t>
            </a:r>
            <a:r>
              <a:rPr lang="en-US" altLang="zh-CN" sz="1400" b="0" dirty="0">
                <a:solidFill>
                  <a:srgbClr val="098658"/>
                </a:solidFill>
                <a:effectLst/>
                <a:latin typeface="Menlo" panose="020B0609030804020204" pitchFamily="49" charset="0"/>
              </a:rPr>
              <a:t>1.f</a:t>
            </a:r>
            <a:r>
              <a:rPr lang="en-US" altLang="zh-CN" sz="1400" b="0" dirty="0">
                <a:solidFill>
                  <a:srgbClr val="000000"/>
                </a:solidFill>
                <a:effectLst/>
                <a:latin typeface="Menlo" panose="020B0609030804020204" pitchFamily="49" charset="0"/>
              </a:rPr>
              <a:t>, </a:t>
            </a:r>
            <a:r>
              <a:rPr lang="en-US" altLang="zh-CN" sz="1400" b="0" dirty="0">
                <a:solidFill>
                  <a:srgbClr val="098658"/>
                </a:solidFill>
                <a:effectLst/>
                <a:latin typeface="Menlo" panose="020B0609030804020204" pitchFamily="49" charset="0"/>
              </a:rPr>
              <a:t>2.f</a:t>
            </a:r>
            <a:r>
              <a:rPr lang="en-US" altLang="zh-CN" sz="1400" b="0" dirty="0">
                <a:solidFill>
                  <a:srgbClr val="000000"/>
                </a:solidFill>
                <a:effectLst/>
                <a:latin typeface="Menlo" panose="020B0609030804020204" pitchFamily="49" charset="0"/>
              </a:rPr>
              <a:t>, </a:t>
            </a:r>
            <a:r>
              <a:rPr lang="en-US" altLang="zh-CN" sz="1400" b="0" dirty="0">
                <a:solidFill>
                  <a:srgbClr val="098658"/>
                </a:solidFill>
                <a:effectLst/>
                <a:latin typeface="Menlo" panose="020B0609030804020204" pitchFamily="49" charset="0"/>
              </a:rPr>
              <a:t>3.f</a:t>
            </a:r>
            <a:r>
              <a:rPr lang="en-US" altLang="zh-CN" sz="1400" b="0" dirty="0">
                <a:solidFill>
                  <a:srgbClr val="000000"/>
                </a:solidFill>
                <a:effectLst/>
                <a:latin typeface="Menlo" panose="020B0609030804020204" pitchFamily="49" charset="0"/>
              </a:rPr>
              <a:t>, </a:t>
            </a:r>
            <a:r>
              <a:rPr lang="en-US" altLang="zh-CN" sz="1400" b="0" dirty="0">
                <a:solidFill>
                  <a:srgbClr val="098658"/>
                </a:solidFill>
                <a:effectLst/>
                <a:latin typeface="Menlo" panose="020B0609030804020204" pitchFamily="49" charset="0"/>
              </a:rPr>
              <a:t>4.f</a:t>
            </a:r>
            <a:r>
              <a:rPr lang="en-US" altLang="zh-CN" sz="1400" b="0" dirty="0">
                <a:solidFill>
                  <a:srgbClr val="000000"/>
                </a:solidFill>
                <a:effectLst/>
                <a:latin typeface="Menlo" panose="020B0609030804020204" pitchFamily="49" charset="0"/>
              </a:rPr>
              <a:t>, </a:t>
            </a:r>
            <a:r>
              <a:rPr lang="en-US" altLang="zh-CN" sz="1400" b="0" dirty="0">
                <a:solidFill>
                  <a:srgbClr val="098658"/>
                </a:solidFill>
                <a:effectLst/>
                <a:latin typeface="Menlo" panose="020B0609030804020204" pitchFamily="49" charset="0"/>
              </a:rPr>
              <a:t>5.f</a:t>
            </a:r>
            <a:r>
              <a:rPr lang="en-US" altLang="zh-CN" sz="1400" b="0" dirty="0">
                <a:solidFill>
                  <a:srgbClr val="000000"/>
                </a:solidFill>
                <a:effectLst/>
                <a:latin typeface="Menlo" panose="020B0609030804020204" pitchFamily="49" charset="0"/>
              </a:rPr>
              <a:t>, </a:t>
            </a:r>
            <a:r>
              <a:rPr lang="en-US" altLang="zh-CN" sz="1400" b="0" dirty="0">
                <a:solidFill>
                  <a:srgbClr val="098658"/>
                </a:solidFill>
                <a:effectLst/>
                <a:latin typeface="Menlo" panose="020B0609030804020204" pitchFamily="49" charset="0"/>
              </a:rPr>
              <a:t>6.f</a:t>
            </a:r>
            <a:r>
              <a:rPr lang="en-US" altLang="zh-CN" sz="1400" b="0" dirty="0">
                <a:solidFill>
                  <a:srgbClr val="000000"/>
                </a:solidFill>
                <a:effectLst/>
                <a:latin typeface="Menlo" panose="020B0609030804020204" pitchFamily="49" charset="0"/>
              </a:rPr>
              <a:t>, </a:t>
            </a:r>
            <a:r>
              <a:rPr lang="en-US" altLang="zh-CN" sz="1400" b="0" dirty="0">
                <a:solidFill>
                  <a:srgbClr val="098658"/>
                </a:solidFill>
                <a:effectLst/>
                <a:latin typeface="Menlo" panose="020B0609030804020204" pitchFamily="49" charset="0"/>
              </a:rPr>
              <a:t>7.f</a:t>
            </a:r>
            <a:r>
              <a:rPr lang="en-US" altLang="zh-CN" sz="1400" b="0" dirty="0">
                <a:solidFill>
                  <a:srgbClr val="000000"/>
                </a:solidFill>
                <a:effectLst/>
                <a:latin typeface="Menlo" panose="020B0609030804020204" pitchFamily="49" charset="0"/>
              </a:rPr>
              <a:t>, </a:t>
            </a:r>
            <a:r>
              <a:rPr lang="en-US" altLang="zh-CN" sz="1400" b="0" dirty="0">
                <a:solidFill>
                  <a:srgbClr val="098658"/>
                </a:solidFill>
                <a:effectLst/>
                <a:latin typeface="Menlo" panose="020B0609030804020204" pitchFamily="49" charset="0"/>
              </a:rPr>
              <a:t>8.f</a:t>
            </a:r>
            <a:r>
              <a:rPr lang="en-US" altLang="zh-CN" sz="1400" b="0" dirty="0">
                <a:solidFill>
                  <a:srgbClr val="000000"/>
                </a:solidFill>
                <a:effectLst/>
                <a:latin typeface="Menlo" panose="020B0609030804020204" pitchFamily="49" charset="0"/>
              </a:rPr>
              <a:t>};</a:t>
            </a:r>
          </a:p>
          <a:p>
            <a:r>
              <a:rPr lang="en-US" altLang="zh-CN" sz="1400" b="0" dirty="0">
                <a:solidFill>
                  <a:srgbClr val="0000FF"/>
                </a:solidFill>
                <a:effectLst/>
                <a:latin typeface="Menlo" panose="020B0609030804020204" pitchFamily="49" charset="0"/>
              </a:rPr>
              <a:t>    float</a:t>
            </a:r>
            <a:r>
              <a:rPr lang="en-US" altLang="zh-CN" sz="1400" b="0" dirty="0">
                <a:solidFill>
                  <a:srgbClr val="000000"/>
                </a:solidFill>
                <a:effectLst/>
                <a:latin typeface="Menlo" panose="020B0609030804020204" pitchFamily="49" charset="0"/>
              </a:rPr>
              <a:t> * </a:t>
            </a:r>
            <a:r>
              <a:rPr lang="en-US" altLang="zh-CN" sz="1400" b="0" dirty="0">
                <a:solidFill>
                  <a:srgbClr val="001080"/>
                </a:solidFill>
                <a:effectLst/>
                <a:latin typeface="Menlo" panose="020B0609030804020204" pitchFamily="49" charset="0"/>
              </a:rPr>
              <a:t>arr2</a:t>
            </a:r>
            <a:r>
              <a:rPr lang="en-US" altLang="zh-CN" sz="1400" b="0" dirty="0">
                <a:solidFill>
                  <a:srgbClr val="000000"/>
                </a:solidFill>
                <a:effectLst/>
                <a:latin typeface="Menlo" panose="020B0609030804020204" pitchFamily="49" charset="0"/>
              </a:rPr>
              <a:t> = </a:t>
            </a:r>
            <a:r>
              <a:rPr lang="en-US" altLang="zh-CN" sz="1400" b="0" dirty="0">
                <a:solidFill>
                  <a:srgbClr val="0000FF"/>
                </a:solidFill>
                <a:effectLst/>
                <a:latin typeface="Menlo" panose="020B0609030804020204" pitchFamily="49" charset="0"/>
              </a:rPr>
              <a:t>NULL</a:t>
            </a:r>
            <a:r>
              <a:rPr lang="en-US" altLang="zh-CN" sz="1400" b="0" dirty="0">
                <a:solidFill>
                  <a:srgbClr val="000000"/>
                </a:solidFill>
                <a:effectLst/>
                <a:latin typeface="Menlo" panose="020B0609030804020204" pitchFamily="49" charset="0"/>
              </a:rPr>
              <a:t>;</a:t>
            </a:r>
          </a:p>
          <a:p>
            <a:br>
              <a:rPr lang="en-US" altLang="zh-CN" sz="1400" b="0" dirty="0">
                <a:solidFill>
                  <a:srgbClr val="000000"/>
                </a:solidFill>
                <a:effectLst/>
                <a:latin typeface="Menlo" panose="020B0609030804020204" pitchFamily="49" charset="0"/>
              </a:rPr>
            </a:br>
            <a:r>
              <a:rPr lang="en-US" altLang="zh-CN" sz="1400" b="0" dirty="0">
                <a:solidFill>
                  <a:srgbClr val="000000"/>
                </a:solidFill>
                <a:effectLst/>
                <a:latin typeface="Menlo" panose="020B0609030804020204" pitchFamily="49" charset="0"/>
              </a:rPr>
              <a:t>    </a:t>
            </a:r>
            <a:r>
              <a:rPr lang="en-US" altLang="zh-CN" sz="1400" b="0" dirty="0">
                <a:solidFill>
                  <a:srgbClr val="0000FF"/>
                </a:solidFill>
                <a:effectLst/>
                <a:latin typeface="Menlo" panose="020B0609030804020204" pitchFamily="49" charset="0"/>
              </a:rPr>
              <a:t>float</a:t>
            </a:r>
            <a:r>
              <a:rPr lang="en-US" altLang="zh-CN" sz="1400" b="0" dirty="0">
                <a:solidFill>
                  <a:srgbClr val="000000"/>
                </a:solidFill>
                <a:effectLst/>
                <a:latin typeface="Menlo" panose="020B0609030804020204" pitchFamily="49" charset="0"/>
              </a:rPr>
              <a:t> </a:t>
            </a:r>
            <a:r>
              <a:rPr lang="en-US" altLang="zh-CN" sz="1400" b="0" dirty="0">
                <a:solidFill>
                  <a:srgbClr val="001080"/>
                </a:solidFill>
                <a:effectLst/>
                <a:latin typeface="Menlo" panose="020B0609030804020204" pitchFamily="49" charset="0"/>
              </a:rPr>
              <a:t>sum1</a:t>
            </a:r>
            <a:r>
              <a:rPr lang="en-US" altLang="zh-CN" sz="1400" b="0" dirty="0">
                <a:solidFill>
                  <a:srgbClr val="000000"/>
                </a:solidFill>
                <a:effectLst/>
                <a:latin typeface="Menlo" panose="020B0609030804020204" pitchFamily="49" charset="0"/>
              </a:rPr>
              <a:t> = </a:t>
            </a:r>
            <a:r>
              <a:rPr lang="en-US" altLang="zh-CN" sz="1400" b="0" dirty="0" err="1">
                <a:solidFill>
                  <a:srgbClr val="795E26"/>
                </a:solidFill>
                <a:effectLst/>
                <a:latin typeface="Menlo" panose="020B0609030804020204" pitchFamily="49" charset="0"/>
              </a:rPr>
              <a:t>arraySum</a:t>
            </a:r>
            <a:r>
              <a:rPr lang="en-US" altLang="zh-CN" sz="1400" b="0" dirty="0">
                <a:solidFill>
                  <a:srgbClr val="000000"/>
                </a:solidFill>
                <a:effectLst/>
                <a:latin typeface="Menlo" panose="020B0609030804020204" pitchFamily="49" charset="0"/>
              </a:rPr>
              <a:t>(</a:t>
            </a:r>
            <a:r>
              <a:rPr lang="en-US" altLang="zh-CN" sz="1400" b="0" dirty="0">
                <a:solidFill>
                  <a:srgbClr val="001080"/>
                </a:solidFill>
                <a:effectLst/>
                <a:latin typeface="Menlo" panose="020B0609030804020204" pitchFamily="49" charset="0"/>
              </a:rPr>
              <a:t>arr1</a:t>
            </a:r>
            <a:r>
              <a:rPr lang="en-US" altLang="zh-CN" sz="1400" b="0" dirty="0">
                <a:solidFill>
                  <a:srgbClr val="000000"/>
                </a:solidFill>
                <a:effectLst/>
                <a:latin typeface="Menlo" panose="020B0609030804020204" pitchFamily="49" charset="0"/>
              </a:rPr>
              <a:t>, </a:t>
            </a:r>
            <a:r>
              <a:rPr lang="en-US" altLang="zh-CN" sz="1400" b="0" dirty="0">
                <a:solidFill>
                  <a:srgbClr val="098658"/>
                </a:solidFill>
                <a:effectLst/>
                <a:latin typeface="Menlo" panose="020B0609030804020204" pitchFamily="49" charset="0"/>
              </a:rPr>
              <a:t>8</a:t>
            </a:r>
            <a:r>
              <a:rPr lang="en-US" altLang="zh-CN" sz="1400" b="0" dirty="0">
                <a:solidFill>
                  <a:srgbClr val="000000"/>
                </a:solidFill>
                <a:effectLst/>
                <a:latin typeface="Menlo" panose="020B0609030804020204" pitchFamily="49" charset="0"/>
              </a:rPr>
              <a:t>);</a:t>
            </a:r>
          </a:p>
          <a:p>
            <a:r>
              <a:rPr lang="en-US" altLang="zh-CN" sz="1400" b="0" dirty="0">
                <a:solidFill>
                  <a:srgbClr val="0000FF"/>
                </a:solidFill>
                <a:effectLst/>
                <a:latin typeface="Menlo" panose="020B0609030804020204" pitchFamily="49" charset="0"/>
              </a:rPr>
              <a:t>    float</a:t>
            </a:r>
            <a:r>
              <a:rPr lang="en-US" altLang="zh-CN" sz="1400" b="0" dirty="0">
                <a:solidFill>
                  <a:srgbClr val="000000"/>
                </a:solidFill>
                <a:effectLst/>
                <a:latin typeface="Menlo" panose="020B0609030804020204" pitchFamily="49" charset="0"/>
              </a:rPr>
              <a:t> </a:t>
            </a:r>
            <a:r>
              <a:rPr lang="en-US" altLang="zh-CN" sz="1400" b="0" dirty="0">
                <a:solidFill>
                  <a:srgbClr val="001080"/>
                </a:solidFill>
                <a:effectLst/>
                <a:latin typeface="Menlo" panose="020B0609030804020204" pitchFamily="49" charset="0"/>
              </a:rPr>
              <a:t>sum2</a:t>
            </a:r>
            <a:r>
              <a:rPr lang="en-US" altLang="zh-CN" sz="1400" b="0" dirty="0">
                <a:solidFill>
                  <a:srgbClr val="000000"/>
                </a:solidFill>
                <a:effectLst/>
                <a:latin typeface="Menlo" panose="020B0609030804020204" pitchFamily="49" charset="0"/>
              </a:rPr>
              <a:t> = </a:t>
            </a:r>
            <a:r>
              <a:rPr lang="en-US" altLang="zh-CN" sz="1400" b="0" dirty="0" err="1">
                <a:solidFill>
                  <a:srgbClr val="795E26"/>
                </a:solidFill>
                <a:effectLst/>
                <a:latin typeface="Menlo" panose="020B0609030804020204" pitchFamily="49" charset="0"/>
              </a:rPr>
              <a:t>arraySum</a:t>
            </a:r>
            <a:r>
              <a:rPr lang="en-US" altLang="zh-CN" sz="1400" b="0" dirty="0">
                <a:solidFill>
                  <a:srgbClr val="000000"/>
                </a:solidFill>
                <a:effectLst/>
                <a:latin typeface="Menlo" panose="020B0609030804020204" pitchFamily="49" charset="0"/>
              </a:rPr>
              <a:t>(</a:t>
            </a:r>
            <a:r>
              <a:rPr lang="en-US" altLang="zh-CN" sz="1400" b="0" dirty="0">
                <a:solidFill>
                  <a:srgbClr val="001080"/>
                </a:solidFill>
                <a:effectLst/>
                <a:latin typeface="Menlo" panose="020B0609030804020204" pitchFamily="49" charset="0"/>
              </a:rPr>
              <a:t>arr2</a:t>
            </a:r>
            <a:r>
              <a:rPr lang="en-US" altLang="zh-CN" sz="1400" b="0" dirty="0">
                <a:solidFill>
                  <a:srgbClr val="000000"/>
                </a:solidFill>
                <a:effectLst/>
                <a:latin typeface="Menlo" panose="020B0609030804020204" pitchFamily="49" charset="0"/>
              </a:rPr>
              <a:t>, </a:t>
            </a:r>
            <a:r>
              <a:rPr lang="en-US" altLang="zh-CN" sz="1400" b="0" dirty="0">
                <a:solidFill>
                  <a:srgbClr val="098658"/>
                </a:solidFill>
                <a:effectLst/>
                <a:latin typeface="Menlo" panose="020B0609030804020204" pitchFamily="49" charset="0"/>
              </a:rPr>
              <a:t>8</a:t>
            </a:r>
            <a:r>
              <a:rPr lang="en-US" altLang="zh-CN" sz="1400" b="0" dirty="0">
                <a:solidFill>
                  <a:srgbClr val="000000"/>
                </a:solidFill>
                <a:effectLst/>
                <a:latin typeface="Menlo" panose="020B0609030804020204" pitchFamily="49" charset="0"/>
              </a:rPr>
              <a:t>);</a:t>
            </a:r>
          </a:p>
          <a:p>
            <a:br>
              <a:rPr lang="en-US" altLang="zh-CN" sz="1400" b="0" dirty="0">
                <a:solidFill>
                  <a:srgbClr val="000000"/>
                </a:solidFill>
                <a:effectLst/>
                <a:latin typeface="Menlo" panose="020B0609030804020204" pitchFamily="49" charset="0"/>
              </a:rPr>
            </a:br>
            <a:r>
              <a:rPr lang="en-US" altLang="zh-CN" sz="1400" b="0" dirty="0">
                <a:solidFill>
                  <a:srgbClr val="000000"/>
                </a:solidFill>
                <a:effectLst/>
                <a:latin typeface="Menlo" panose="020B0609030804020204" pitchFamily="49" charset="0"/>
              </a:rPr>
              <a:t>    </a:t>
            </a:r>
            <a:r>
              <a:rPr lang="en-US" altLang="zh-CN" sz="1400" b="0" dirty="0">
                <a:solidFill>
                  <a:srgbClr val="267F99"/>
                </a:solidFill>
                <a:effectLst/>
                <a:latin typeface="Menlo" panose="020B0609030804020204" pitchFamily="49" charset="0"/>
              </a:rPr>
              <a:t>std</a:t>
            </a:r>
            <a:r>
              <a:rPr lang="en-US" altLang="zh-CN" sz="1400" b="0" dirty="0">
                <a:solidFill>
                  <a:srgbClr val="000000"/>
                </a:solidFill>
                <a:effectLst/>
                <a:latin typeface="Menlo" panose="020B0609030804020204" pitchFamily="49" charset="0"/>
              </a:rPr>
              <a:t>::</a:t>
            </a:r>
            <a:r>
              <a:rPr lang="en-US" altLang="zh-CN" sz="1400" b="0" dirty="0" err="1">
                <a:solidFill>
                  <a:srgbClr val="001080"/>
                </a:solidFill>
                <a:effectLst/>
                <a:latin typeface="Menlo" panose="020B0609030804020204" pitchFamily="49" charset="0"/>
              </a:rPr>
              <a:t>cout</a:t>
            </a:r>
            <a:r>
              <a:rPr lang="en-US" altLang="zh-CN" sz="1400" b="0" dirty="0">
                <a:solidFill>
                  <a:srgbClr val="000000"/>
                </a:solidFill>
                <a:effectLst/>
                <a:latin typeface="Menlo" panose="020B0609030804020204" pitchFamily="49" charset="0"/>
              </a:rPr>
              <a:t> </a:t>
            </a:r>
            <a:r>
              <a:rPr lang="en-US" altLang="zh-CN" sz="1400" b="0" dirty="0">
                <a:solidFill>
                  <a:srgbClr val="795E26"/>
                </a:solidFill>
                <a:effectLst/>
                <a:latin typeface="Menlo" panose="020B0609030804020204" pitchFamily="49" charset="0"/>
              </a:rPr>
              <a:t>&lt;&lt;</a:t>
            </a:r>
            <a:r>
              <a:rPr lang="en-US" altLang="zh-CN" sz="1400" b="0" dirty="0">
                <a:solidFill>
                  <a:srgbClr val="000000"/>
                </a:solidFill>
                <a:effectLst/>
                <a:latin typeface="Menlo" panose="020B0609030804020204" pitchFamily="49" charset="0"/>
              </a:rPr>
              <a:t> </a:t>
            </a:r>
            <a:r>
              <a:rPr lang="en-US" altLang="zh-CN" sz="1400" b="0" dirty="0">
                <a:solidFill>
                  <a:srgbClr val="A31515"/>
                </a:solidFill>
                <a:effectLst/>
                <a:latin typeface="Menlo" panose="020B0609030804020204" pitchFamily="49" charset="0"/>
              </a:rPr>
              <a:t>"The result1 is "</a:t>
            </a:r>
            <a:r>
              <a:rPr lang="en-US" altLang="zh-CN" sz="1400" b="0" dirty="0">
                <a:solidFill>
                  <a:srgbClr val="000000"/>
                </a:solidFill>
                <a:effectLst/>
                <a:latin typeface="Menlo" panose="020B0609030804020204" pitchFamily="49" charset="0"/>
              </a:rPr>
              <a:t> </a:t>
            </a:r>
            <a:r>
              <a:rPr lang="en-US" altLang="zh-CN" sz="1400" b="0" dirty="0">
                <a:solidFill>
                  <a:srgbClr val="795E26"/>
                </a:solidFill>
                <a:effectLst/>
                <a:latin typeface="Menlo" panose="020B0609030804020204" pitchFamily="49" charset="0"/>
              </a:rPr>
              <a:t>&lt;&lt;</a:t>
            </a:r>
            <a:r>
              <a:rPr lang="en-US" altLang="zh-CN" sz="1400" b="0" dirty="0">
                <a:solidFill>
                  <a:srgbClr val="000000"/>
                </a:solidFill>
                <a:effectLst/>
                <a:latin typeface="Menlo" panose="020B0609030804020204" pitchFamily="49" charset="0"/>
              </a:rPr>
              <a:t> </a:t>
            </a:r>
            <a:r>
              <a:rPr lang="en-US" altLang="zh-CN" sz="1400" b="0" dirty="0">
                <a:solidFill>
                  <a:srgbClr val="001080"/>
                </a:solidFill>
                <a:effectLst/>
                <a:latin typeface="Menlo" panose="020B0609030804020204" pitchFamily="49" charset="0"/>
              </a:rPr>
              <a:t>sum1</a:t>
            </a:r>
            <a:r>
              <a:rPr lang="en-US" altLang="zh-CN" sz="1400" b="0" dirty="0">
                <a:solidFill>
                  <a:srgbClr val="000000"/>
                </a:solidFill>
                <a:effectLst/>
                <a:latin typeface="Menlo" panose="020B0609030804020204" pitchFamily="49" charset="0"/>
              </a:rPr>
              <a:t> </a:t>
            </a:r>
            <a:r>
              <a:rPr lang="en-US" altLang="zh-CN" sz="1400" b="0" dirty="0">
                <a:solidFill>
                  <a:srgbClr val="795E26"/>
                </a:solidFill>
                <a:effectLst/>
                <a:latin typeface="Menlo" panose="020B0609030804020204" pitchFamily="49" charset="0"/>
              </a:rPr>
              <a:t>&lt;&lt;</a:t>
            </a:r>
            <a:r>
              <a:rPr lang="en-US" altLang="zh-CN" sz="1400" b="0" dirty="0">
                <a:solidFill>
                  <a:srgbClr val="000000"/>
                </a:solidFill>
                <a:effectLst/>
                <a:latin typeface="Menlo" panose="020B0609030804020204" pitchFamily="49" charset="0"/>
              </a:rPr>
              <a:t> </a:t>
            </a:r>
            <a:r>
              <a:rPr lang="en-US" altLang="zh-CN" sz="1400" b="0" dirty="0">
                <a:solidFill>
                  <a:srgbClr val="267F99"/>
                </a:solidFill>
                <a:effectLst/>
                <a:latin typeface="Menlo" panose="020B0609030804020204" pitchFamily="49" charset="0"/>
              </a:rPr>
              <a:t>std</a:t>
            </a:r>
            <a:r>
              <a:rPr lang="en-US" altLang="zh-CN" sz="1400" b="0" dirty="0">
                <a:solidFill>
                  <a:srgbClr val="000000"/>
                </a:solidFill>
                <a:effectLst/>
                <a:latin typeface="Menlo" panose="020B0609030804020204" pitchFamily="49" charset="0"/>
              </a:rPr>
              <a:t>::</a:t>
            </a:r>
            <a:r>
              <a:rPr lang="en-US" altLang="zh-CN" sz="1400" b="0" dirty="0" err="1">
                <a:solidFill>
                  <a:srgbClr val="795E26"/>
                </a:solidFill>
                <a:effectLst/>
                <a:latin typeface="Menlo" panose="020B0609030804020204" pitchFamily="49" charset="0"/>
              </a:rPr>
              <a:t>endl</a:t>
            </a:r>
            <a:r>
              <a:rPr lang="en-US" altLang="zh-CN" sz="1400" b="0" dirty="0">
                <a:solidFill>
                  <a:srgbClr val="000000"/>
                </a:solidFill>
                <a:effectLst/>
                <a:latin typeface="Menlo" panose="020B0609030804020204" pitchFamily="49" charset="0"/>
              </a:rPr>
              <a:t>;</a:t>
            </a:r>
          </a:p>
          <a:p>
            <a:r>
              <a:rPr lang="en-US" altLang="zh-CN" sz="1400" b="0" dirty="0">
                <a:solidFill>
                  <a:srgbClr val="267F99"/>
                </a:solidFill>
                <a:effectLst/>
                <a:latin typeface="Menlo" panose="020B0609030804020204" pitchFamily="49" charset="0"/>
              </a:rPr>
              <a:t>    std</a:t>
            </a:r>
            <a:r>
              <a:rPr lang="en-US" altLang="zh-CN" sz="1400" b="0" dirty="0">
                <a:solidFill>
                  <a:srgbClr val="000000"/>
                </a:solidFill>
                <a:effectLst/>
                <a:latin typeface="Menlo" panose="020B0609030804020204" pitchFamily="49" charset="0"/>
              </a:rPr>
              <a:t>::</a:t>
            </a:r>
            <a:r>
              <a:rPr lang="en-US" altLang="zh-CN" sz="1400" b="0" dirty="0" err="1">
                <a:solidFill>
                  <a:srgbClr val="001080"/>
                </a:solidFill>
                <a:effectLst/>
                <a:latin typeface="Menlo" panose="020B0609030804020204" pitchFamily="49" charset="0"/>
              </a:rPr>
              <a:t>cout</a:t>
            </a:r>
            <a:r>
              <a:rPr lang="en-US" altLang="zh-CN" sz="1400" b="0" dirty="0">
                <a:solidFill>
                  <a:srgbClr val="000000"/>
                </a:solidFill>
                <a:effectLst/>
                <a:latin typeface="Menlo" panose="020B0609030804020204" pitchFamily="49" charset="0"/>
              </a:rPr>
              <a:t> </a:t>
            </a:r>
            <a:r>
              <a:rPr lang="en-US" altLang="zh-CN" sz="1400" b="0" dirty="0">
                <a:solidFill>
                  <a:srgbClr val="795E26"/>
                </a:solidFill>
                <a:effectLst/>
                <a:latin typeface="Menlo" panose="020B0609030804020204" pitchFamily="49" charset="0"/>
              </a:rPr>
              <a:t>&lt;&lt;</a:t>
            </a:r>
            <a:r>
              <a:rPr lang="en-US" altLang="zh-CN" sz="1400" b="0" dirty="0">
                <a:solidFill>
                  <a:srgbClr val="000000"/>
                </a:solidFill>
                <a:effectLst/>
                <a:latin typeface="Menlo" panose="020B0609030804020204" pitchFamily="49" charset="0"/>
              </a:rPr>
              <a:t> </a:t>
            </a:r>
            <a:r>
              <a:rPr lang="en-US" altLang="zh-CN" sz="1400" b="0" dirty="0">
                <a:solidFill>
                  <a:srgbClr val="A31515"/>
                </a:solidFill>
                <a:effectLst/>
                <a:latin typeface="Menlo" panose="020B0609030804020204" pitchFamily="49" charset="0"/>
              </a:rPr>
              <a:t>"The result2 is "</a:t>
            </a:r>
            <a:r>
              <a:rPr lang="en-US" altLang="zh-CN" sz="1400" b="0" dirty="0">
                <a:solidFill>
                  <a:srgbClr val="000000"/>
                </a:solidFill>
                <a:effectLst/>
                <a:latin typeface="Menlo" panose="020B0609030804020204" pitchFamily="49" charset="0"/>
              </a:rPr>
              <a:t> </a:t>
            </a:r>
            <a:r>
              <a:rPr lang="en-US" altLang="zh-CN" sz="1400" b="0" dirty="0">
                <a:solidFill>
                  <a:srgbClr val="795E26"/>
                </a:solidFill>
                <a:effectLst/>
                <a:latin typeface="Menlo" panose="020B0609030804020204" pitchFamily="49" charset="0"/>
              </a:rPr>
              <a:t>&lt;&lt;</a:t>
            </a:r>
            <a:r>
              <a:rPr lang="en-US" altLang="zh-CN" sz="1400" b="0" dirty="0">
                <a:solidFill>
                  <a:srgbClr val="000000"/>
                </a:solidFill>
                <a:effectLst/>
                <a:latin typeface="Menlo" panose="020B0609030804020204" pitchFamily="49" charset="0"/>
              </a:rPr>
              <a:t> </a:t>
            </a:r>
            <a:r>
              <a:rPr lang="en-US" altLang="zh-CN" sz="1400" b="0" dirty="0">
                <a:solidFill>
                  <a:srgbClr val="001080"/>
                </a:solidFill>
                <a:effectLst/>
                <a:latin typeface="Menlo" panose="020B0609030804020204" pitchFamily="49" charset="0"/>
              </a:rPr>
              <a:t>sum2</a:t>
            </a:r>
            <a:r>
              <a:rPr lang="en-US" altLang="zh-CN" sz="1400" b="0" dirty="0">
                <a:solidFill>
                  <a:srgbClr val="000000"/>
                </a:solidFill>
                <a:effectLst/>
                <a:latin typeface="Menlo" panose="020B0609030804020204" pitchFamily="49" charset="0"/>
              </a:rPr>
              <a:t> </a:t>
            </a:r>
            <a:r>
              <a:rPr lang="en-US" altLang="zh-CN" sz="1400" b="0" dirty="0">
                <a:solidFill>
                  <a:srgbClr val="795E26"/>
                </a:solidFill>
                <a:effectLst/>
                <a:latin typeface="Menlo" panose="020B0609030804020204" pitchFamily="49" charset="0"/>
              </a:rPr>
              <a:t>&lt;&lt;</a:t>
            </a:r>
            <a:r>
              <a:rPr lang="en-US" altLang="zh-CN" sz="1400" b="0" dirty="0">
                <a:solidFill>
                  <a:srgbClr val="000000"/>
                </a:solidFill>
                <a:effectLst/>
                <a:latin typeface="Menlo" panose="020B0609030804020204" pitchFamily="49" charset="0"/>
              </a:rPr>
              <a:t> </a:t>
            </a:r>
            <a:r>
              <a:rPr lang="en-US" altLang="zh-CN" sz="1400" b="0" dirty="0">
                <a:solidFill>
                  <a:srgbClr val="267F99"/>
                </a:solidFill>
                <a:effectLst/>
                <a:latin typeface="Menlo" panose="020B0609030804020204" pitchFamily="49" charset="0"/>
              </a:rPr>
              <a:t>std</a:t>
            </a:r>
            <a:r>
              <a:rPr lang="en-US" altLang="zh-CN" sz="1400" b="0" dirty="0">
                <a:solidFill>
                  <a:srgbClr val="000000"/>
                </a:solidFill>
                <a:effectLst/>
                <a:latin typeface="Menlo" panose="020B0609030804020204" pitchFamily="49" charset="0"/>
              </a:rPr>
              <a:t>::</a:t>
            </a:r>
            <a:r>
              <a:rPr lang="en-US" altLang="zh-CN" sz="1400" b="0" dirty="0" err="1">
                <a:solidFill>
                  <a:srgbClr val="795E26"/>
                </a:solidFill>
                <a:effectLst/>
                <a:latin typeface="Menlo" panose="020B0609030804020204" pitchFamily="49" charset="0"/>
              </a:rPr>
              <a:t>endl</a:t>
            </a:r>
            <a:r>
              <a:rPr lang="en-US" altLang="zh-CN" sz="1400" b="0" dirty="0">
                <a:solidFill>
                  <a:srgbClr val="000000"/>
                </a:solidFill>
                <a:effectLst/>
                <a:latin typeface="Menlo" panose="020B0609030804020204" pitchFamily="49" charset="0"/>
              </a:rPr>
              <a:t>;</a:t>
            </a:r>
          </a:p>
          <a:p>
            <a:br>
              <a:rPr lang="en-US" altLang="zh-CN" sz="1400" b="0" dirty="0">
                <a:solidFill>
                  <a:srgbClr val="000000"/>
                </a:solidFill>
                <a:effectLst/>
                <a:latin typeface="Menlo" panose="020B0609030804020204" pitchFamily="49" charset="0"/>
              </a:rPr>
            </a:br>
            <a:r>
              <a:rPr lang="en-US" altLang="zh-CN" sz="1400" b="0" dirty="0">
                <a:solidFill>
                  <a:srgbClr val="000000"/>
                </a:solidFill>
                <a:effectLst/>
                <a:latin typeface="Menlo" panose="020B0609030804020204" pitchFamily="49" charset="0"/>
              </a:rPr>
              <a:t>    </a:t>
            </a:r>
            <a:r>
              <a:rPr lang="en-US" altLang="zh-CN" sz="1400" b="0" dirty="0">
                <a:solidFill>
                  <a:srgbClr val="AF00DB"/>
                </a:solidFill>
                <a:effectLst/>
                <a:latin typeface="Menlo" panose="020B0609030804020204" pitchFamily="49" charset="0"/>
              </a:rPr>
              <a:t>return</a:t>
            </a:r>
            <a:r>
              <a:rPr lang="en-US" altLang="zh-CN" sz="1400" b="0" dirty="0">
                <a:solidFill>
                  <a:srgbClr val="000000"/>
                </a:solidFill>
                <a:effectLst/>
                <a:latin typeface="Menlo" panose="020B0609030804020204" pitchFamily="49" charset="0"/>
              </a:rPr>
              <a:t> </a:t>
            </a:r>
            <a:r>
              <a:rPr lang="en-US" altLang="zh-CN" sz="1400" b="0" dirty="0">
                <a:solidFill>
                  <a:srgbClr val="098658"/>
                </a:solidFill>
                <a:effectLst/>
                <a:latin typeface="Menlo" panose="020B0609030804020204" pitchFamily="49" charset="0"/>
              </a:rPr>
              <a:t>0</a:t>
            </a:r>
            <a:r>
              <a:rPr lang="en-US" altLang="zh-CN" sz="1400" b="0" dirty="0">
                <a:solidFill>
                  <a:srgbClr val="000000"/>
                </a:solidFill>
                <a:effectLst/>
                <a:latin typeface="Menlo" panose="020B0609030804020204" pitchFamily="49" charset="0"/>
              </a:rPr>
              <a:t>;</a:t>
            </a:r>
          </a:p>
          <a:p>
            <a:r>
              <a:rPr lang="en-US" altLang="zh-CN" sz="1400" b="0"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2267150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Building a static library</a:t>
            </a:r>
            <a:endParaRPr lang="zh-CN" altLang="en-US" dirty="0"/>
          </a:p>
        </p:txBody>
      </p:sp>
      <p:sp>
        <p:nvSpPr>
          <p:cNvPr id="3" name="内容占位符 2"/>
          <p:cNvSpPr>
            <a:spLocks noGrp="1"/>
          </p:cNvSpPr>
          <p:nvPr>
            <p:ph idx="1"/>
          </p:nvPr>
        </p:nvSpPr>
        <p:spPr/>
        <p:txBody>
          <a:bodyPr/>
          <a:lstStyle/>
          <a:p>
            <a:r>
              <a:rPr lang="en-US" altLang="zh-CN" dirty="0"/>
              <a:t>In previous class we do the following:</a:t>
            </a:r>
          </a:p>
          <a:p>
            <a:r>
              <a:rPr lang="en-US" altLang="zh-CN" dirty="0"/>
              <a:t>This will compile the “main.cpp” and “</a:t>
            </a:r>
            <a:r>
              <a:rPr lang="en-US" altLang="zh-CN" dirty="0" err="1"/>
              <a:t>mymath.cpp</a:t>
            </a:r>
            <a:r>
              <a:rPr lang="en-US" altLang="zh-CN" dirty="0"/>
              <a:t>” into “main”</a:t>
            </a:r>
          </a:p>
          <a:p>
            <a:r>
              <a:rPr lang="en-US" altLang="zh-CN" dirty="0"/>
              <a:t>And then run “main”</a:t>
            </a:r>
          </a:p>
        </p:txBody>
      </p:sp>
      <p:pic>
        <p:nvPicPr>
          <p:cNvPr id="6" name="图片 5">
            <a:extLst>
              <a:ext uri="{FF2B5EF4-FFF2-40B4-BE49-F238E27FC236}">
                <a16:creationId xmlns:a16="http://schemas.microsoft.com/office/drawing/2014/main" id="{6365721C-28A9-C3D9-6E9A-8BA485CABEFF}"/>
              </a:ext>
            </a:extLst>
          </p:cNvPr>
          <p:cNvPicPr>
            <a:picLocks noChangeAspect="1"/>
          </p:cNvPicPr>
          <p:nvPr/>
        </p:nvPicPr>
        <p:blipFill>
          <a:blip r:embed="rId2"/>
          <a:stretch>
            <a:fillRect/>
          </a:stretch>
        </p:blipFill>
        <p:spPr>
          <a:xfrm>
            <a:off x="2054991" y="3589502"/>
            <a:ext cx="7556500" cy="1612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04698C7-1B3D-DF76-2B33-E6296AC8B56C}"/>
              </a:ext>
            </a:extLst>
          </p:cNvPr>
          <p:cNvPicPr>
            <a:picLocks noChangeAspect="1"/>
          </p:cNvPicPr>
          <p:nvPr/>
        </p:nvPicPr>
        <p:blipFill>
          <a:blip r:embed="rId2"/>
          <a:stretch>
            <a:fillRect/>
          </a:stretch>
        </p:blipFill>
        <p:spPr>
          <a:xfrm>
            <a:off x="1376479" y="3593636"/>
            <a:ext cx="7772400" cy="1696000"/>
          </a:xfrm>
          <a:prstGeom prst="rect">
            <a:avLst/>
          </a:prstGeom>
        </p:spPr>
      </p:pic>
      <p:sp>
        <p:nvSpPr>
          <p:cNvPr id="2" name="标题 1"/>
          <p:cNvSpPr>
            <a:spLocks noGrp="1"/>
          </p:cNvSpPr>
          <p:nvPr>
            <p:ph type="title"/>
          </p:nvPr>
        </p:nvSpPr>
        <p:spPr/>
        <p:txBody>
          <a:bodyPr/>
          <a:lstStyle/>
          <a:p>
            <a:r>
              <a:rPr lang="en-US" altLang="zh-CN" dirty="0">
                <a:sym typeface="+mn-ea"/>
              </a:rPr>
              <a:t>Building a static library</a:t>
            </a:r>
            <a:endParaRPr lang="zh-CN" altLang="en-US" dirty="0"/>
          </a:p>
        </p:txBody>
      </p:sp>
      <p:sp>
        <p:nvSpPr>
          <p:cNvPr id="3" name="内容占位符 2"/>
          <p:cNvSpPr>
            <a:spLocks noGrp="1"/>
          </p:cNvSpPr>
          <p:nvPr>
            <p:ph idx="1"/>
          </p:nvPr>
        </p:nvSpPr>
        <p:spPr>
          <a:xfrm>
            <a:off x="428625" y="1326995"/>
            <a:ext cx="11463453" cy="2006755"/>
          </a:xfrm>
        </p:spPr>
        <p:txBody>
          <a:bodyPr/>
          <a:lstStyle/>
          <a:p>
            <a:r>
              <a:rPr lang="en-US" altLang="zh-CN" sz="2800" dirty="0">
                <a:solidFill>
                  <a:prstClr val="black"/>
                </a:solidFill>
                <a:latin typeface="Calibri"/>
                <a:ea typeface="宋体" panose="02010600030101010101" pitchFamily="2" charset="-122"/>
              </a:rPr>
              <a:t>A static library is created by </a:t>
            </a:r>
            <a:r>
              <a:rPr lang="en-US" altLang="zh-CN" sz="2800" b="1" dirty="0">
                <a:solidFill>
                  <a:prstClr val="black"/>
                </a:solidFill>
                <a:latin typeface="Calibri"/>
                <a:ea typeface="宋体" panose="02010600030101010101" pitchFamily="2" charset="-122"/>
              </a:rPr>
              <a:t>.o</a:t>
            </a:r>
            <a:r>
              <a:rPr lang="en-US" altLang="zh-CN" sz="2800" dirty="0">
                <a:solidFill>
                  <a:prstClr val="black"/>
                </a:solidFill>
                <a:latin typeface="Calibri"/>
                <a:ea typeface="宋体" panose="02010600030101010101" pitchFamily="2" charset="-122"/>
              </a:rPr>
              <a:t> file.</a:t>
            </a:r>
            <a:endParaRPr lang="en-US" altLang="zh-CN" dirty="0"/>
          </a:p>
          <a:p>
            <a:r>
              <a:rPr lang="en-US" altLang="zh-CN" dirty="0"/>
              <a:t>Remember to use </a:t>
            </a:r>
            <a:r>
              <a:rPr lang="en-US" altLang="zh-CN" b="1" dirty="0"/>
              <a:t>“</a:t>
            </a:r>
            <a:r>
              <a:rPr lang="en-US" altLang="zh-CN" b="1" dirty="0" err="1"/>
              <a:t>ar</a:t>
            </a:r>
            <a:r>
              <a:rPr lang="en-US" altLang="zh-CN" b="1" dirty="0"/>
              <a:t>” </a:t>
            </a:r>
            <a:r>
              <a:rPr lang="en-US" altLang="zh-CN" dirty="0"/>
              <a:t>command with arguments “</a:t>
            </a:r>
            <a:r>
              <a:rPr lang="en-US" altLang="zh-CN" b="1" dirty="0"/>
              <a:t>-</a:t>
            </a:r>
            <a:r>
              <a:rPr lang="en-US" altLang="zh-CN" b="1" dirty="0" err="1"/>
              <a:t>cr</a:t>
            </a:r>
            <a:r>
              <a:rPr lang="en-US" altLang="zh-CN" dirty="0"/>
              <a:t>” when building it.</a:t>
            </a:r>
          </a:p>
          <a:p>
            <a:r>
              <a:rPr lang="en-US" altLang="zh-CN" dirty="0"/>
              <a:t>Now we should see “</a:t>
            </a:r>
            <a:r>
              <a:rPr lang="en-US" altLang="zh-CN" dirty="0" err="1">
                <a:solidFill>
                  <a:srgbClr val="00B0F0"/>
                </a:solidFill>
              </a:rPr>
              <a:t>libmymath.a</a:t>
            </a:r>
            <a:r>
              <a:rPr lang="en-US" altLang="zh-CN" dirty="0"/>
              <a:t>” in the current directory</a:t>
            </a:r>
          </a:p>
          <a:p>
            <a:endParaRPr lang="en-US" altLang="zh-CN" dirty="0"/>
          </a:p>
        </p:txBody>
      </p:sp>
      <p:grpSp>
        <p:nvGrpSpPr>
          <p:cNvPr id="9" name="组合 8">
            <a:extLst>
              <a:ext uri="{FF2B5EF4-FFF2-40B4-BE49-F238E27FC236}">
                <a16:creationId xmlns:a16="http://schemas.microsoft.com/office/drawing/2014/main" id="{3B2B03EB-02CE-432F-AFEE-C112D5A6DE17}"/>
              </a:ext>
            </a:extLst>
          </p:cNvPr>
          <p:cNvGrpSpPr/>
          <p:nvPr/>
        </p:nvGrpSpPr>
        <p:grpSpPr>
          <a:xfrm>
            <a:off x="1938186" y="4454367"/>
            <a:ext cx="2435077" cy="1322638"/>
            <a:chOff x="2622512" y="3819524"/>
            <a:chExt cx="2435077" cy="1322638"/>
          </a:xfrm>
        </p:grpSpPr>
        <p:sp>
          <p:nvSpPr>
            <p:cNvPr id="5" name="矩形 4">
              <a:extLst>
                <a:ext uri="{FF2B5EF4-FFF2-40B4-BE49-F238E27FC236}">
                  <a16:creationId xmlns:a16="http://schemas.microsoft.com/office/drawing/2014/main" id="{0C02589B-62AE-D081-9888-B03C8EAECB50}"/>
                </a:ext>
              </a:extLst>
            </p:cNvPr>
            <p:cNvSpPr/>
            <p:nvPr/>
          </p:nvSpPr>
          <p:spPr>
            <a:xfrm>
              <a:off x="4772024" y="3819524"/>
              <a:ext cx="285565" cy="2669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2EE18FC0-BD2B-F7A6-7A65-5AA370581025}"/>
                </a:ext>
              </a:extLst>
            </p:cNvPr>
            <p:cNvCxnSpPr>
              <a:cxnSpLocks/>
            </p:cNvCxnSpPr>
            <p:nvPr/>
          </p:nvCxnSpPr>
          <p:spPr>
            <a:xfrm flipV="1">
              <a:off x="4077022" y="4038600"/>
              <a:ext cx="799211" cy="6782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D6D8AC2-D8F6-EF93-E167-68E7A26C98F6}"/>
                </a:ext>
              </a:extLst>
            </p:cNvPr>
            <p:cNvSpPr txBox="1"/>
            <p:nvPr/>
          </p:nvSpPr>
          <p:spPr>
            <a:xfrm>
              <a:off x="2622512" y="4772830"/>
              <a:ext cx="2292294" cy="369332"/>
            </a:xfrm>
            <a:prstGeom prst="rect">
              <a:avLst/>
            </a:prstGeom>
            <a:noFill/>
          </p:spPr>
          <p:txBody>
            <a:bodyPr wrap="none" rtlCol="0">
              <a:spAutoFit/>
            </a:bodyPr>
            <a:lstStyle/>
            <a:p>
              <a:r>
                <a:rPr lang="en-US" altLang="zh-CN" b="1" dirty="0" err="1"/>
                <a:t>ar</a:t>
              </a:r>
              <a:r>
                <a:rPr lang="en-US" altLang="zh-CN" dirty="0"/>
                <a:t> is a </a:t>
              </a:r>
              <a:r>
                <a:rPr lang="en-US" altLang="zh-CN" dirty="0" err="1"/>
                <a:t>linux</a:t>
              </a:r>
              <a:r>
                <a:rPr lang="en-US" altLang="zh-CN" dirty="0"/>
                <a:t> command.</a:t>
              </a:r>
              <a:endParaRPr lang="zh-CN" altLang="en-US" dirty="0"/>
            </a:p>
          </p:txBody>
        </p:sp>
      </p:grpSp>
      <p:grpSp>
        <p:nvGrpSpPr>
          <p:cNvPr id="10" name="组合 9">
            <a:extLst>
              <a:ext uri="{FF2B5EF4-FFF2-40B4-BE49-F238E27FC236}">
                <a16:creationId xmlns:a16="http://schemas.microsoft.com/office/drawing/2014/main" id="{768DC8C3-2714-6461-B4C1-800DE5CC16BC}"/>
              </a:ext>
            </a:extLst>
          </p:cNvPr>
          <p:cNvGrpSpPr/>
          <p:nvPr/>
        </p:nvGrpSpPr>
        <p:grpSpPr>
          <a:xfrm>
            <a:off x="4528467" y="4476852"/>
            <a:ext cx="5551949" cy="1375628"/>
            <a:chOff x="4391025" y="3800475"/>
            <a:chExt cx="5551949" cy="1375628"/>
          </a:xfrm>
        </p:grpSpPr>
        <p:sp>
          <p:nvSpPr>
            <p:cNvPr id="11" name="矩形 10">
              <a:extLst>
                <a:ext uri="{FF2B5EF4-FFF2-40B4-BE49-F238E27FC236}">
                  <a16:creationId xmlns:a16="http://schemas.microsoft.com/office/drawing/2014/main" id="{7B14E9FA-CAC7-B379-1B84-C1B72F2F783B}"/>
                </a:ext>
              </a:extLst>
            </p:cNvPr>
            <p:cNvSpPr/>
            <p:nvPr/>
          </p:nvSpPr>
          <p:spPr>
            <a:xfrm>
              <a:off x="4391025" y="3800475"/>
              <a:ext cx="404828" cy="2217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 name="直接箭头连接符 11">
              <a:extLst>
                <a:ext uri="{FF2B5EF4-FFF2-40B4-BE49-F238E27FC236}">
                  <a16:creationId xmlns:a16="http://schemas.microsoft.com/office/drawing/2014/main" id="{DE4450B6-4142-EDC6-AA40-C49FB2EA57A1}"/>
                </a:ext>
              </a:extLst>
            </p:cNvPr>
            <p:cNvCxnSpPr>
              <a:cxnSpLocks/>
            </p:cNvCxnSpPr>
            <p:nvPr/>
          </p:nvCxnSpPr>
          <p:spPr>
            <a:xfrm flipH="1" flipV="1">
              <a:off x="4688278" y="4037887"/>
              <a:ext cx="1401778" cy="59094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EF3A2FD9-4668-FCC6-BDCF-D0158781B2E7}"/>
                </a:ext>
              </a:extLst>
            </p:cNvPr>
            <p:cNvSpPr txBox="1"/>
            <p:nvPr/>
          </p:nvSpPr>
          <p:spPr>
            <a:xfrm>
              <a:off x="5949252" y="4529772"/>
              <a:ext cx="3993722" cy="646331"/>
            </a:xfrm>
            <a:prstGeom prst="rect">
              <a:avLst/>
            </a:prstGeom>
            <a:noFill/>
          </p:spPr>
          <p:txBody>
            <a:bodyPr wrap="none" rtlCol="0">
              <a:spAutoFit/>
            </a:bodyPr>
            <a:lstStyle/>
            <a:p>
              <a:r>
                <a:rPr lang="en-US" altLang="zh-CN" b="1" dirty="0"/>
                <a:t>c</a:t>
              </a:r>
              <a:r>
                <a:rPr lang="en-US" altLang="zh-CN" dirty="0"/>
                <a:t>: create a static </a:t>
              </a:r>
              <a:r>
                <a:rPr lang="en-US" altLang="zh-CN" dirty="0" err="1"/>
                <a:t>libray</a:t>
              </a:r>
              <a:r>
                <a:rPr lang="en-US" altLang="zh-CN" dirty="0"/>
                <a:t>.</a:t>
              </a:r>
            </a:p>
            <a:p>
              <a:r>
                <a:rPr lang="en-US" altLang="zh-CN" b="1" dirty="0"/>
                <a:t>r</a:t>
              </a:r>
              <a:r>
                <a:rPr lang="en-US" altLang="zh-CN" dirty="0"/>
                <a:t>: add the object file to the static library.</a:t>
              </a:r>
              <a:endParaRPr lang="zh-CN" altLang="en-US" dirty="0"/>
            </a:p>
          </p:txBody>
        </p:sp>
      </p:grpSp>
      <p:grpSp>
        <p:nvGrpSpPr>
          <p:cNvPr id="15" name="组合 14">
            <a:extLst>
              <a:ext uri="{FF2B5EF4-FFF2-40B4-BE49-F238E27FC236}">
                <a16:creationId xmlns:a16="http://schemas.microsoft.com/office/drawing/2014/main" id="{3B1C2592-4CB1-463D-1D70-2919DD4C3252}"/>
              </a:ext>
            </a:extLst>
          </p:cNvPr>
          <p:cNvGrpSpPr/>
          <p:nvPr/>
        </p:nvGrpSpPr>
        <p:grpSpPr>
          <a:xfrm>
            <a:off x="5007076" y="2728136"/>
            <a:ext cx="6587172" cy="1995109"/>
            <a:chOff x="3505200" y="2144921"/>
            <a:chExt cx="6587172" cy="1995109"/>
          </a:xfrm>
        </p:grpSpPr>
        <p:sp>
          <p:nvSpPr>
            <p:cNvPr id="16" name="矩形 15">
              <a:extLst>
                <a:ext uri="{FF2B5EF4-FFF2-40B4-BE49-F238E27FC236}">
                  <a16:creationId xmlns:a16="http://schemas.microsoft.com/office/drawing/2014/main" id="{3FC84C03-D4E6-DE3F-C3AE-3E59ABACC5E4}"/>
                </a:ext>
              </a:extLst>
            </p:cNvPr>
            <p:cNvSpPr/>
            <p:nvPr/>
          </p:nvSpPr>
          <p:spPr>
            <a:xfrm>
              <a:off x="3505200" y="3848099"/>
              <a:ext cx="1628192" cy="2919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7" name="直接箭头连接符 16">
              <a:extLst>
                <a:ext uri="{FF2B5EF4-FFF2-40B4-BE49-F238E27FC236}">
                  <a16:creationId xmlns:a16="http://schemas.microsoft.com/office/drawing/2014/main" id="{B3C6ACF9-2C3A-A71E-18CE-5CEF4F6FD7BC}"/>
                </a:ext>
              </a:extLst>
            </p:cNvPr>
            <p:cNvCxnSpPr>
              <a:cxnSpLocks/>
              <a:endCxn id="16" idx="0"/>
            </p:cNvCxnSpPr>
            <p:nvPr/>
          </p:nvCxnSpPr>
          <p:spPr>
            <a:xfrm flipH="1">
              <a:off x="4319296" y="3237466"/>
              <a:ext cx="1355546" cy="6106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CBFC85AF-EF19-0DC0-33E2-122D95CA87A2}"/>
                </a:ext>
              </a:extLst>
            </p:cNvPr>
            <p:cNvSpPr txBox="1"/>
            <p:nvPr/>
          </p:nvSpPr>
          <p:spPr>
            <a:xfrm>
              <a:off x="5471851" y="2144921"/>
              <a:ext cx="4620521" cy="923330"/>
            </a:xfrm>
            <a:prstGeom prst="rect">
              <a:avLst/>
            </a:prstGeom>
            <a:noFill/>
          </p:spPr>
          <p:txBody>
            <a:bodyPr wrap="square" rtlCol="0">
              <a:spAutoFit/>
            </a:bodyPr>
            <a:lstStyle/>
            <a:p>
              <a:r>
                <a:rPr lang="en-US" altLang="zh-CN" dirty="0"/>
                <a:t>The name of </a:t>
              </a:r>
              <a:r>
                <a:rPr lang="en-US" altLang="zh-CN" b="1" dirty="0"/>
                <a:t>.a</a:t>
              </a:r>
              <a:r>
                <a:rPr lang="en-US" altLang="zh-CN" dirty="0"/>
                <a:t> must be started with “</a:t>
              </a:r>
              <a:r>
                <a:rPr lang="en-US" altLang="zh-CN" b="1" dirty="0"/>
                <a:t>lib</a:t>
              </a:r>
              <a:r>
                <a:rPr lang="en-US" altLang="zh-CN" dirty="0"/>
                <a:t>” followed by the .</a:t>
              </a:r>
              <a:r>
                <a:rPr lang="en-US" altLang="zh-CN" dirty="0" err="1"/>
                <a:t>cpp</a:t>
              </a:r>
              <a:r>
                <a:rPr lang="en-US" altLang="zh-CN" dirty="0"/>
                <a:t> name in which a function is defined. </a:t>
              </a:r>
              <a:endParaRPr lang="zh-CN" altLang="en-US" dirty="0"/>
            </a:p>
          </p:txBody>
        </p:sp>
      </p:grpSp>
      <p:sp>
        <p:nvSpPr>
          <p:cNvPr id="23" name="矩形 22">
            <a:extLst>
              <a:ext uri="{FF2B5EF4-FFF2-40B4-BE49-F238E27FC236}">
                <a16:creationId xmlns:a16="http://schemas.microsoft.com/office/drawing/2014/main" id="{20E5ED9F-306E-6C9A-5D16-9CB7829EA0C1}"/>
              </a:ext>
            </a:extLst>
          </p:cNvPr>
          <p:cNvSpPr/>
          <p:nvPr/>
        </p:nvSpPr>
        <p:spPr>
          <a:xfrm>
            <a:off x="5685932" y="4097058"/>
            <a:ext cx="1314430" cy="32016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D3052EBE-A50A-7BCA-2D27-993430A40D94}"/>
              </a:ext>
            </a:extLst>
          </p:cNvPr>
          <p:cNvSpPr/>
          <p:nvPr/>
        </p:nvSpPr>
        <p:spPr>
          <a:xfrm>
            <a:off x="1230973" y="4981305"/>
            <a:ext cx="1761222" cy="30833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1" name="组合 30">
            <a:extLst>
              <a:ext uri="{FF2B5EF4-FFF2-40B4-BE49-F238E27FC236}">
                <a16:creationId xmlns:a16="http://schemas.microsoft.com/office/drawing/2014/main" id="{DDF91D86-836F-B4D2-F2BF-61EA5C413562}"/>
              </a:ext>
            </a:extLst>
          </p:cNvPr>
          <p:cNvGrpSpPr/>
          <p:nvPr/>
        </p:nvGrpSpPr>
        <p:grpSpPr>
          <a:xfrm>
            <a:off x="1712737" y="2891009"/>
            <a:ext cx="4646053" cy="1054499"/>
            <a:chOff x="2322386" y="3333750"/>
            <a:chExt cx="4646053" cy="1054499"/>
          </a:xfrm>
        </p:grpSpPr>
        <p:sp>
          <p:nvSpPr>
            <p:cNvPr id="22" name="矩形 21">
              <a:extLst>
                <a:ext uri="{FF2B5EF4-FFF2-40B4-BE49-F238E27FC236}">
                  <a16:creationId xmlns:a16="http://schemas.microsoft.com/office/drawing/2014/main" id="{D3052EBE-A50A-7BCA-2D27-993430A40D94}"/>
                </a:ext>
              </a:extLst>
            </p:cNvPr>
            <p:cNvSpPr/>
            <p:nvPr/>
          </p:nvSpPr>
          <p:spPr>
            <a:xfrm>
              <a:off x="4686679" y="4088290"/>
              <a:ext cx="2281760" cy="299959"/>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a:extLst>
                <a:ext uri="{FF2B5EF4-FFF2-40B4-BE49-F238E27FC236}">
                  <a16:creationId xmlns:a16="http://schemas.microsoft.com/office/drawing/2014/main" id="{68D90CF9-7080-5EE2-DC57-20251AEBF569}"/>
                </a:ext>
              </a:extLst>
            </p:cNvPr>
            <p:cNvCxnSpPr>
              <a:cxnSpLocks/>
            </p:cNvCxnSpPr>
            <p:nvPr/>
          </p:nvCxnSpPr>
          <p:spPr>
            <a:xfrm>
              <a:off x="4761985" y="3739973"/>
              <a:ext cx="540641" cy="337559"/>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36C2B2DF-E867-CA2A-1ADD-285D1EB0F0CD}"/>
                </a:ext>
              </a:extLst>
            </p:cNvPr>
            <p:cNvSpPr txBox="1"/>
            <p:nvPr/>
          </p:nvSpPr>
          <p:spPr>
            <a:xfrm>
              <a:off x="2322386" y="3333750"/>
              <a:ext cx="4005392" cy="369332"/>
            </a:xfrm>
            <a:prstGeom prst="rect">
              <a:avLst/>
            </a:prstGeom>
            <a:noFill/>
          </p:spPr>
          <p:txBody>
            <a:bodyPr wrap="none" rtlCol="0">
              <a:spAutoFit/>
            </a:bodyPr>
            <a:lstStyle/>
            <a:p>
              <a:r>
                <a:rPr lang="en-US" altLang="zh-CN" dirty="0"/>
                <a:t>Compile the source file to the object file.</a:t>
              </a:r>
              <a:endParaRPr lang="zh-CN" altLang="en-US" dirty="0"/>
            </a:p>
          </p:txBody>
        </p:sp>
      </p:grpSp>
    </p:spTree>
    <p:extLst>
      <p:ext uri="{BB962C8B-B14F-4D97-AF65-F5344CB8AC3E}">
        <p14:creationId xmlns:p14="http://schemas.microsoft.com/office/powerpoint/2010/main" val="259068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145679F-862F-2F78-E984-28237FBAC57D}"/>
              </a:ext>
            </a:extLst>
          </p:cNvPr>
          <p:cNvPicPr>
            <a:picLocks noChangeAspect="1"/>
          </p:cNvPicPr>
          <p:nvPr/>
        </p:nvPicPr>
        <p:blipFill>
          <a:blip r:embed="rId2"/>
          <a:stretch>
            <a:fillRect/>
          </a:stretch>
        </p:blipFill>
        <p:spPr>
          <a:xfrm>
            <a:off x="1390243" y="2866377"/>
            <a:ext cx="7772400" cy="2122714"/>
          </a:xfrm>
          <a:prstGeom prst="rect">
            <a:avLst/>
          </a:prstGeom>
        </p:spPr>
      </p:pic>
      <p:sp>
        <p:nvSpPr>
          <p:cNvPr id="2" name="标题 1"/>
          <p:cNvSpPr>
            <a:spLocks noGrp="1"/>
          </p:cNvSpPr>
          <p:nvPr>
            <p:ph type="title"/>
          </p:nvPr>
        </p:nvSpPr>
        <p:spPr/>
        <p:txBody>
          <a:bodyPr/>
          <a:lstStyle/>
          <a:p>
            <a:r>
              <a:rPr lang="en-US" altLang="zh-CN" dirty="0"/>
              <a:t>Using a static library</a:t>
            </a:r>
          </a:p>
        </p:txBody>
      </p:sp>
      <p:sp>
        <p:nvSpPr>
          <p:cNvPr id="3" name="内容占位符 2"/>
          <p:cNvSpPr>
            <a:spLocks noGrp="1"/>
          </p:cNvSpPr>
          <p:nvPr>
            <p:ph idx="1"/>
          </p:nvPr>
        </p:nvSpPr>
        <p:spPr>
          <a:xfrm>
            <a:off x="838199" y="1326995"/>
            <a:ext cx="11053879" cy="1136818"/>
          </a:xfrm>
        </p:spPr>
        <p:txBody>
          <a:bodyPr/>
          <a:lstStyle/>
          <a:p>
            <a:r>
              <a:rPr lang="en-US" altLang="zh-CN" dirty="0"/>
              <a:t>Now we can use “.a” static library.</a:t>
            </a:r>
          </a:p>
          <a:p>
            <a:r>
              <a:rPr lang="en-US" altLang="zh-CN" dirty="0"/>
              <a:t>Let’s compile “main” again:</a:t>
            </a:r>
          </a:p>
          <a:p>
            <a:endParaRPr lang="en-US" altLang="zh-CN" dirty="0"/>
          </a:p>
          <a:p>
            <a:endParaRPr lang="en-US" altLang="zh-CN" dirty="0"/>
          </a:p>
          <a:p>
            <a:pPr marL="0" indent="0">
              <a:buNone/>
            </a:pPr>
            <a:endParaRPr lang="en-US" altLang="zh-CN" dirty="0"/>
          </a:p>
        </p:txBody>
      </p:sp>
      <p:grpSp>
        <p:nvGrpSpPr>
          <p:cNvPr id="7" name="组合 6">
            <a:extLst>
              <a:ext uri="{FF2B5EF4-FFF2-40B4-BE49-F238E27FC236}">
                <a16:creationId xmlns:a16="http://schemas.microsoft.com/office/drawing/2014/main" id="{4CDC8362-CEBE-1EB8-E9AD-6C0558D3FD52}"/>
              </a:ext>
            </a:extLst>
          </p:cNvPr>
          <p:cNvGrpSpPr/>
          <p:nvPr/>
        </p:nvGrpSpPr>
        <p:grpSpPr>
          <a:xfrm>
            <a:off x="1039414" y="2431582"/>
            <a:ext cx="5594865" cy="983416"/>
            <a:chOff x="927268" y="4321104"/>
            <a:chExt cx="5594865" cy="983416"/>
          </a:xfrm>
        </p:grpSpPr>
        <p:sp>
          <p:nvSpPr>
            <p:cNvPr id="8" name="矩形 7">
              <a:extLst>
                <a:ext uri="{FF2B5EF4-FFF2-40B4-BE49-F238E27FC236}">
                  <a16:creationId xmlns:a16="http://schemas.microsoft.com/office/drawing/2014/main" id="{513B4F20-5186-C0CF-046D-EE33099822B5}"/>
                </a:ext>
              </a:extLst>
            </p:cNvPr>
            <p:cNvSpPr/>
            <p:nvPr/>
          </p:nvSpPr>
          <p:spPr>
            <a:xfrm>
              <a:off x="5624396" y="5080689"/>
              <a:ext cx="412367" cy="2238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D3A9B831-307C-A055-0D07-70B76A75FEEB}"/>
                </a:ext>
              </a:extLst>
            </p:cNvPr>
            <p:cNvCxnSpPr>
              <a:cxnSpLocks/>
              <a:endCxn id="8" idx="0"/>
            </p:cNvCxnSpPr>
            <p:nvPr/>
          </p:nvCxnSpPr>
          <p:spPr>
            <a:xfrm>
              <a:off x="5394132" y="4611962"/>
              <a:ext cx="436448" cy="4687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0AD0D00-1AA1-0F98-1408-FA54F52EFE51}"/>
                </a:ext>
              </a:extLst>
            </p:cNvPr>
            <p:cNvSpPr txBox="1"/>
            <p:nvPr/>
          </p:nvSpPr>
          <p:spPr>
            <a:xfrm>
              <a:off x="927268" y="4321104"/>
              <a:ext cx="5594865" cy="369332"/>
            </a:xfrm>
            <a:prstGeom prst="rect">
              <a:avLst/>
            </a:prstGeom>
            <a:noFill/>
          </p:spPr>
          <p:txBody>
            <a:bodyPr wrap="none" rtlCol="0">
              <a:spAutoFit/>
            </a:bodyPr>
            <a:lstStyle/>
            <a:p>
              <a:r>
                <a:rPr lang="en-US" altLang="zh-CN" b="1" dirty="0"/>
                <a:t>“-L.” </a:t>
              </a:r>
              <a:r>
                <a:rPr lang="en-US" altLang="zh-CN" dirty="0"/>
                <a:t>indicates to find a library file in the current directory.</a:t>
              </a:r>
              <a:endParaRPr lang="zh-CN" altLang="en-US" dirty="0"/>
            </a:p>
          </p:txBody>
        </p:sp>
      </p:grpSp>
      <p:grpSp>
        <p:nvGrpSpPr>
          <p:cNvPr id="11" name="组合 10">
            <a:extLst>
              <a:ext uri="{FF2B5EF4-FFF2-40B4-BE49-F238E27FC236}">
                <a16:creationId xmlns:a16="http://schemas.microsoft.com/office/drawing/2014/main" id="{43C4FD05-8A0B-357C-3E0B-496DF0FC7827}"/>
              </a:ext>
            </a:extLst>
          </p:cNvPr>
          <p:cNvGrpSpPr/>
          <p:nvPr/>
        </p:nvGrpSpPr>
        <p:grpSpPr>
          <a:xfrm>
            <a:off x="6096000" y="1850525"/>
            <a:ext cx="6014147" cy="1578475"/>
            <a:chOff x="4217052" y="2483930"/>
            <a:chExt cx="6014147" cy="1578475"/>
          </a:xfrm>
        </p:grpSpPr>
        <p:sp>
          <p:nvSpPr>
            <p:cNvPr id="12" name="矩形 11">
              <a:extLst>
                <a:ext uri="{FF2B5EF4-FFF2-40B4-BE49-F238E27FC236}">
                  <a16:creationId xmlns:a16="http://schemas.microsoft.com/office/drawing/2014/main" id="{C70D34B8-2DCF-250C-EFB9-2734A5362AB9}"/>
                </a:ext>
              </a:extLst>
            </p:cNvPr>
            <p:cNvSpPr/>
            <p:nvPr/>
          </p:nvSpPr>
          <p:spPr>
            <a:xfrm>
              <a:off x="4343400" y="3838574"/>
              <a:ext cx="1192188" cy="2238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 name="直接箭头连接符 12">
              <a:extLst>
                <a:ext uri="{FF2B5EF4-FFF2-40B4-BE49-F238E27FC236}">
                  <a16:creationId xmlns:a16="http://schemas.microsoft.com/office/drawing/2014/main" id="{AF0B659A-5584-1680-1423-85E8EA687D3E}"/>
                </a:ext>
              </a:extLst>
            </p:cNvPr>
            <p:cNvCxnSpPr>
              <a:cxnSpLocks/>
              <a:endCxn id="12" idx="0"/>
            </p:cNvCxnSpPr>
            <p:nvPr/>
          </p:nvCxnSpPr>
          <p:spPr>
            <a:xfrm flipH="1">
              <a:off x="4939494" y="2853262"/>
              <a:ext cx="144248" cy="9853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5FB30A5-62A6-41BA-1D8D-D7943B466264}"/>
                </a:ext>
              </a:extLst>
            </p:cNvPr>
            <p:cNvSpPr txBox="1"/>
            <p:nvPr/>
          </p:nvSpPr>
          <p:spPr>
            <a:xfrm>
              <a:off x="4217052" y="2483930"/>
              <a:ext cx="6014147" cy="369332"/>
            </a:xfrm>
            <a:prstGeom prst="rect">
              <a:avLst/>
            </a:prstGeom>
            <a:noFill/>
          </p:spPr>
          <p:txBody>
            <a:bodyPr wrap="none" rtlCol="0">
              <a:spAutoFit/>
            </a:bodyPr>
            <a:lstStyle/>
            <a:p>
              <a:r>
                <a:rPr lang="en-US" altLang="zh-CN" b="1" dirty="0"/>
                <a:t>“-</a:t>
              </a:r>
              <a:r>
                <a:rPr lang="en-US" altLang="zh-CN" b="1" dirty="0" err="1"/>
                <a:t>lmymath</a:t>
              </a:r>
              <a:r>
                <a:rPr lang="en-US" altLang="zh-CN" b="1" dirty="0"/>
                <a:t>” </a:t>
              </a:r>
              <a:r>
                <a:rPr lang="en-US" altLang="zh-CN" dirty="0"/>
                <a:t>indicates to use “</a:t>
              </a:r>
              <a:r>
                <a:rPr lang="en-US" altLang="zh-CN" dirty="0" err="1"/>
                <a:t>libmymath.a</a:t>
              </a:r>
              <a:r>
                <a:rPr lang="en-US" altLang="zh-CN" dirty="0"/>
                <a:t>” or “</a:t>
              </a:r>
              <a:r>
                <a:rPr lang="en-US" altLang="zh-CN" dirty="0" err="1"/>
                <a:t>libmymath.so</a:t>
              </a:r>
              <a:r>
                <a:rPr lang="en-US" altLang="zh-CN" dirty="0"/>
                <a:t>”</a:t>
              </a:r>
              <a:endParaRPr lang="zh-CN" altLang="en-US" dirty="0"/>
            </a:p>
          </p:txBody>
        </p:sp>
      </p:grpSp>
      <p:sp>
        <p:nvSpPr>
          <p:cNvPr id="20" name="内容占位符 2">
            <a:extLst>
              <a:ext uri="{FF2B5EF4-FFF2-40B4-BE49-F238E27FC236}">
                <a16:creationId xmlns:a16="http://schemas.microsoft.com/office/drawing/2014/main" id="{A146C597-36E7-E9CA-072C-E05C59C5EC2A}"/>
              </a:ext>
            </a:extLst>
          </p:cNvPr>
          <p:cNvSpPr txBox="1">
            <a:spLocks/>
          </p:cNvSpPr>
          <p:nvPr/>
        </p:nvSpPr>
        <p:spPr>
          <a:xfrm>
            <a:off x="576462" y="4963613"/>
            <a:ext cx="11244063" cy="1134784"/>
          </a:xfrm>
          <a:prstGeom prst="rect">
            <a:avLst/>
          </a:prstGeom>
        </p:spPr>
        <p:txBody>
          <a:bodyPr vert="horz" lIns="99096" tIns="49548" rIns="99096" bIns="49548"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a:t>-L</a:t>
            </a:r>
            <a:r>
              <a:rPr lang="en-US" altLang="zh-CN" sz="2400" dirty="0"/>
              <a:t>: indicates the directory of libraries</a:t>
            </a:r>
          </a:p>
          <a:p>
            <a:r>
              <a:rPr lang="en-US" altLang="zh-CN" sz="2400" b="1" dirty="0"/>
              <a:t>-l</a:t>
            </a:r>
            <a:r>
              <a:rPr lang="en-US" altLang="zh-CN" sz="2400" dirty="0"/>
              <a:t>: indicates the library name, the compiler can give the “</a:t>
            </a:r>
            <a:r>
              <a:rPr lang="en-US" altLang="zh-CN" sz="2400" b="1" dirty="0">
                <a:solidFill>
                  <a:srgbClr val="00B0F0"/>
                </a:solidFill>
              </a:rPr>
              <a:t>lib</a:t>
            </a:r>
            <a:r>
              <a:rPr lang="en-US" altLang="zh-CN" sz="2400" dirty="0"/>
              <a:t>” prefix to the library name and follows with </a:t>
            </a:r>
            <a:r>
              <a:rPr lang="en-US" altLang="zh-CN" sz="2400" b="1" dirty="0">
                <a:solidFill>
                  <a:srgbClr val="00B0F0"/>
                </a:solidFill>
              </a:rPr>
              <a:t>.a</a:t>
            </a:r>
            <a:r>
              <a:rPr lang="en-US" altLang="zh-CN" sz="2400" dirty="0"/>
              <a:t> as extension name.</a:t>
            </a:r>
          </a:p>
        </p:txBody>
      </p:sp>
      <p:sp>
        <p:nvSpPr>
          <p:cNvPr id="16" name="矩形 15">
            <a:extLst>
              <a:ext uri="{FF2B5EF4-FFF2-40B4-BE49-F238E27FC236}">
                <a16:creationId xmlns:a16="http://schemas.microsoft.com/office/drawing/2014/main" id="{A293F850-E7E2-81B9-D2C7-6E51A92973B0}"/>
              </a:ext>
            </a:extLst>
          </p:cNvPr>
          <p:cNvSpPr/>
          <p:nvPr/>
        </p:nvSpPr>
        <p:spPr>
          <a:xfrm>
            <a:off x="4035287" y="3480461"/>
            <a:ext cx="5067786" cy="511842"/>
          </a:xfrm>
          <a:prstGeom prst="rect">
            <a:avLst/>
          </a:prstGeom>
          <a:solidFill>
            <a:schemeClr val="accent1">
              <a:alpha val="50124"/>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a:extLst>
              <a:ext uri="{FF2B5EF4-FFF2-40B4-BE49-F238E27FC236}">
                <a16:creationId xmlns:a16="http://schemas.microsoft.com/office/drawing/2014/main" id="{4C34A2DF-4C85-241F-A8B2-8D62AA66FB75}"/>
              </a:ext>
            </a:extLst>
          </p:cNvPr>
          <p:cNvSpPr/>
          <p:nvPr/>
        </p:nvSpPr>
        <p:spPr>
          <a:xfrm>
            <a:off x="4035287" y="3215890"/>
            <a:ext cx="5067786" cy="233904"/>
          </a:xfrm>
          <a:prstGeom prst="rect">
            <a:avLst/>
          </a:prstGeom>
          <a:solidFill>
            <a:schemeClr val="accent6">
              <a:alpha val="50124"/>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0F680273-3194-D55A-0B6C-F7108745D171}"/>
              </a:ext>
            </a:extLst>
          </p:cNvPr>
          <p:cNvSpPr/>
          <p:nvPr/>
        </p:nvSpPr>
        <p:spPr>
          <a:xfrm>
            <a:off x="4035287" y="2951093"/>
            <a:ext cx="5067786" cy="233904"/>
          </a:xfrm>
          <a:prstGeom prst="rect">
            <a:avLst/>
          </a:prstGeom>
          <a:solidFill>
            <a:schemeClr val="accent4">
              <a:alpha val="50124"/>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D724896B-1888-5610-C0BA-F0B0D44614E7}"/>
              </a:ext>
            </a:extLst>
          </p:cNvPr>
          <p:cNvSpPr txBox="1"/>
          <p:nvPr/>
        </p:nvSpPr>
        <p:spPr>
          <a:xfrm>
            <a:off x="9795805" y="3104809"/>
            <a:ext cx="1702490" cy="646331"/>
          </a:xfrm>
          <a:prstGeom prst="rect">
            <a:avLst/>
          </a:prstGeom>
          <a:noFill/>
        </p:spPr>
        <p:txBody>
          <a:bodyPr wrap="square">
            <a:spAutoFit/>
          </a:bodyPr>
          <a:lstStyle/>
          <a:p>
            <a:r>
              <a:rPr lang="en-US" altLang="zh-CN" dirty="0"/>
              <a:t>The 3 methods </a:t>
            </a:r>
          </a:p>
          <a:p>
            <a:r>
              <a:rPr lang="en-US" altLang="zh-CN" dirty="0"/>
              <a:t>are equivalent. </a:t>
            </a:r>
            <a:endParaRPr lang="zh-CN" altLang="en-US" dirty="0"/>
          </a:p>
        </p:txBody>
      </p:sp>
      <p:sp>
        <p:nvSpPr>
          <p:cNvPr id="23" name="左箭头 22">
            <a:extLst>
              <a:ext uri="{FF2B5EF4-FFF2-40B4-BE49-F238E27FC236}">
                <a16:creationId xmlns:a16="http://schemas.microsoft.com/office/drawing/2014/main" id="{FE1A0238-2136-14B9-2973-7DCB4C8F3D18}"/>
              </a:ext>
            </a:extLst>
          </p:cNvPr>
          <p:cNvSpPr/>
          <p:nvPr/>
        </p:nvSpPr>
        <p:spPr>
          <a:xfrm>
            <a:off x="9236082" y="3289102"/>
            <a:ext cx="556119" cy="3213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FA89D0B-80B6-E7B0-8702-959DFF0BF4D6}"/>
              </a:ext>
            </a:extLst>
          </p:cNvPr>
          <p:cNvPicPr>
            <a:picLocks noChangeAspect="1"/>
          </p:cNvPicPr>
          <p:nvPr/>
        </p:nvPicPr>
        <p:blipFill>
          <a:blip r:embed="rId2"/>
          <a:stretch>
            <a:fillRect/>
          </a:stretch>
        </p:blipFill>
        <p:spPr>
          <a:xfrm>
            <a:off x="1105178" y="1971976"/>
            <a:ext cx="7772400" cy="3056561"/>
          </a:xfrm>
          <a:prstGeom prst="rect">
            <a:avLst/>
          </a:prstGeom>
        </p:spPr>
      </p:pic>
      <p:sp>
        <p:nvSpPr>
          <p:cNvPr id="2" name="标题 1"/>
          <p:cNvSpPr>
            <a:spLocks noGrp="1"/>
          </p:cNvSpPr>
          <p:nvPr>
            <p:ph type="title"/>
          </p:nvPr>
        </p:nvSpPr>
        <p:spPr/>
        <p:txBody>
          <a:bodyPr/>
          <a:lstStyle/>
          <a:p>
            <a:r>
              <a:rPr lang="en-US" altLang="zh-CN" dirty="0"/>
              <a:t>Using a static library</a:t>
            </a:r>
          </a:p>
        </p:txBody>
      </p:sp>
      <p:sp>
        <p:nvSpPr>
          <p:cNvPr id="25" name="文本框 24">
            <a:extLst>
              <a:ext uri="{FF2B5EF4-FFF2-40B4-BE49-F238E27FC236}">
                <a16:creationId xmlns:a16="http://schemas.microsoft.com/office/drawing/2014/main" id="{B1A9A9F6-DC96-701D-810D-AC396CB991DF}"/>
              </a:ext>
            </a:extLst>
          </p:cNvPr>
          <p:cNvSpPr txBox="1"/>
          <p:nvPr/>
        </p:nvSpPr>
        <p:spPr>
          <a:xfrm>
            <a:off x="750006" y="1186384"/>
            <a:ext cx="8294604" cy="461665"/>
          </a:xfrm>
          <a:prstGeom prst="rect">
            <a:avLst/>
          </a:prstGeom>
          <a:noFill/>
        </p:spPr>
        <p:txBody>
          <a:bodyPr wrap="square">
            <a:spAutoFit/>
          </a:bodyPr>
          <a:lstStyle/>
          <a:p>
            <a:pPr algn="l" latinLnBrk="1"/>
            <a:r>
              <a:rPr lang="en-US" altLang="zh-CN" sz="2400" dirty="0"/>
              <a:t>If the static library is removed, the program can run normally.</a:t>
            </a:r>
          </a:p>
        </p:txBody>
      </p:sp>
      <p:grpSp>
        <p:nvGrpSpPr>
          <p:cNvPr id="28" name="组合 27">
            <a:extLst>
              <a:ext uri="{FF2B5EF4-FFF2-40B4-BE49-F238E27FC236}">
                <a16:creationId xmlns:a16="http://schemas.microsoft.com/office/drawing/2014/main" id="{AC052E4E-01CA-CF3E-499F-8B8A660A19BC}"/>
              </a:ext>
            </a:extLst>
          </p:cNvPr>
          <p:cNvGrpSpPr/>
          <p:nvPr/>
        </p:nvGrpSpPr>
        <p:grpSpPr>
          <a:xfrm>
            <a:off x="3480631" y="3470636"/>
            <a:ext cx="8218807" cy="625684"/>
            <a:chOff x="1807847" y="4695293"/>
            <a:chExt cx="8218807" cy="625684"/>
          </a:xfrm>
        </p:grpSpPr>
        <p:sp>
          <p:nvSpPr>
            <p:cNvPr id="29" name="矩形 28">
              <a:extLst>
                <a:ext uri="{FF2B5EF4-FFF2-40B4-BE49-F238E27FC236}">
                  <a16:creationId xmlns:a16="http://schemas.microsoft.com/office/drawing/2014/main" id="{C689EEBF-AC4A-DF62-8320-F4236293D8E4}"/>
                </a:ext>
              </a:extLst>
            </p:cNvPr>
            <p:cNvSpPr/>
            <p:nvPr/>
          </p:nvSpPr>
          <p:spPr>
            <a:xfrm>
              <a:off x="1807847" y="5107990"/>
              <a:ext cx="1667606" cy="2129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0" name="直接箭头连接符 29">
              <a:extLst>
                <a:ext uri="{FF2B5EF4-FFF2-40B4-BE49-F238E27FC236}">
                  <a16:creationId xmlns:a16="http://schemas.microsoft.com/office/drawing/2014/main" id="{46388BC5-25E6-D301-4453-7FBB2B5079FC}"/>
                </a:ext>
              </a:extLst>
            </p:cNvPr>
            <p:cNvCxnSpPr>
              <a:cxnSpLocks/>
              <a:stCxn id="31" idx="1"/>
            </p:cNvCxnSpPr>
            <p:nvPr/>
          </p:nvCxnSpPr>
          <p:spPr>
            <a:xfrm flipH="1">
              <a:off x="3475453" y="4879959"/>
              <a:ext cx="3679646" cy="3116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2580B743-C8E0-53EF-ECD4-4ECDD6F31E19}"/>
                </a:ext>
              </a:extLst>
            </p:cNvPr>
            <p:cNvSpPr txBox="1"/>
            <p:nvPr/>
          </p:nvSpPr>
          <p:spPr>
            <a:xfrm>
              <a:off x="7155099" y="4695293"/>
              <a:ext cx="2871555" cy="369332"/>
            </a:xfrm>
            <a:prstGeom prst="rect">
              <a:avLst/>
            </a:prstGeom>
            <a:noFill/>
          </p:spPr>
          <p:txBody>
            <a:bodyPr wrap="none" rtlCol="0">
              <a:spAutoFit/>
            </a:bodyPr>
            <a:lstStyle/>
            <a:p>
              <a:r>
                <a:rPr lang="en-US" altLang="zh-CN" dirty="0"/>
                <a:t>remove the static library file.</a:t>
              </a:r>
              <a:endParaRPr lang="zh-CN" altLang="en-US" dirty="0"/>
            </a:p>
          </p:txBody>
        </p:sp>
      </p:grpSp>
      <p:sp>
        <p:nvSpPr>
          <p:cNvPr id="37" name="矩形 36">
            <a:extLst>
              <a:ext uri="{FF2B5EF4-FFF2-40B4-BE49-F238E27FC236}">
                <a16:creationId xmlns:a16="http://schemas.microsoft.com/office/drawing/2014/main" id="{EB265DF4-0B29-EEDC-57FB-D4D162F5B11E}"/>
              </a:ext>
            </a:extLst>
          </p:cNvPr>
          <p:cNvSpPr/>
          <p:nvPr/>
        </p:nvSpPr>
        <p:spPr>
          <a:xfrm>
            <a:off x="3480397" y="4106259"/>
            <a:ext cx="939893" cy="2397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DA6FD147-A903-039A-88B8-E1ABEECA30C5}"/>
              </a:ext>
            </a:extLst>
          </p:cNvPr>
          <p:cNvSpPr txBox="1"/>
          <p:nvPr/>
        </p:nvSpPr>
        <p:spPr>
          <a:xfrm>
            <a:off x="851855" y="5381993"/>
            <a:ext cx="10801200" cy="738664"/>
          </a:xfrm>
          <a:prstGeom prst="rect">
            <a:avLst/>
          </a:prstGeom>
          <a:noFill/>
        </p:spPr>
        <p:txBody>
          <a:bodyPr wrap="square">
            <a:spAutoFit/>
          </a:bodyPr>
          <a:lstStyle/>
          <a:p>
            <a:r>
              <a:rPr lang="en-US" altLang="zh-CN" sz="2400" dirty="0"/>
              <a:t>To create a static library from multiple object files:</a:t>
            </a:r>
          </a:p>
          <a:p>
            <a:r>
              <a:rPr lang="en-US" altLang="zh-CN" b="1" dirty="0">
                <a:solidFill>
                  <a:srgbClr val="00B0F0"/>
                </a:solidFill>
                <a:latin typeface="Consolas" panose="020B0609020204030204" pitchFamily="49" charset="0"/>
                <a:cs typeface="Consolas" panose="020B0609020204030204" pitchFamily="49" charset="0"/>
              </a:rPr>
              <a:t>               </a:t>
            </a:r>
            <a:r>
              <a:rPr lang="en-US" altLang="zh-CN" b="1" dirty="0" err="1">
                <a:solidFill>
                  <a:srgbClr val="00B0F0"/>
                </a:solidFill>
                <a:latin typeface="Consolas" panose="020B0609020204030204" pitchFamily="49" charset="0"/>
                <a:cs typeface="Consolas" panose="020B0609020204030204" pitchFamily="49" charset="0"/>
              </a:rPr>
              <a:t>ar</a:t>
            </a:r>
            <a:r>
              <a:rPr lang="en-US" altLang="zh-CN" b="1" dirty="0">
                <a:solidFill>
                  <a:srgbClr val="00B0F0"/>
                </a:solidFill>
                <a:latin typeface="Consolas" panose="020B0609020204030204" pitchFamily="49" charset="0"/>
                <a:cs typeface="Consolas" panose="020B0609020204030204" pitchFamily="49" charset="0"/>
              </a:rPr>
              <a:t> –</a:t>
            </a:r>
            <a:r>
              <a:rPr lang="en-US" altLang="zh-CN" b="1" dirty="0" err="1">
                <a:solidFill>
                  <a:srgbClr val="00B0F0"/>
                </a:solidFill>
                <a:latin typeface="Consolas" panose="020B0609020204030204" pitchFamily="49" charset="0"/>
                <a:cs typeface="Consolas" panose="020B0609020204030204" pitchFamily="49" charset="0"/>
              </a:rPr>
              <a:t>cr</a:t>
            </a:r>
            <a:r>
              <a:rPr lang="en-US" altLang="zh-CN" b="1" dirty="0">
                <a:solidFill>
                  <a:srgbClr val="00B0F0"/>
                </a:solidFill>
                <a:latin typeface="Consolas" panose="020B0609020204030204" pitchFamily="49" charset="0"/>
                <a:cs typeface="Consolas" panose="020B0609020204030204" pitchFamily="49" charset="0"/>
              </a:rPr>
              <a:t> </a:t>
            </a:r>
            <a:r>
              <a:rPr lang="en-US" altLang="zh-CN" b="1" dirty="0" err="1">
                <a:solidFill>
                  <a:srgbClr val="00B0F0"/>
                </a:solidFill>
                <a:latin typeface="Consolas" panose="020B0609020204030204" pitchFamily="49" charset="0"/>
                <a:cs typeface="Consolas" panose="020B0609020204030204" pitchFamily="49" charset="0"/>
              </a:rPr>
              <a:t>libtest.a</a:t>
            </a:r>
            <a:r>
              <a:rPr lang="en-US" altLang="zh-CN" b="1" dirty="0">
                <a:solidFill>
                  <a:srgbClr val="00B0F0"/>
                </a:solidFill>
                <a:latin typeface="Consolas" panose="020B0609020204030204" pitchFamily="49" charset="0"/>
                <a:cs typeface="Consolas" panose="020B0609020204030204" pitchFamily="49" charset="0"/>
              </a:rPr>
              <a:t> test1.o test2.o</a:t>
            </a:r>
            <a:r>
              <a:rPr lang="en-US" altLang="zh-CN" b="1" i="0" dirty="0">
                <a:solidFill>
                  <a:srgbClr val="00B0F0"/>
                </a:solidFill>
                <a:effectLst/>
                <a:latin typeface="Consolas" panose="020B0609020204030204" pitchFamily="49" charset="0"/>
                <a:cs typeface="Consolas" panose="020B0609020204030204" pitchFamily="49" charset="0"/>
              </a:rPr>
              <a:t> </a:t>
            </a:r>
            <a:endParaRPr lang="zh-CN" altLang="en-US" b="1" dirty="0">
              <a:solidFill>
                <a:srgbClr val="00B0F0"/>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7" grpId="0" animBg="1"/>
      <p:bldP spid="3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1471</Words>
  <Application>Microsoft Macintosh PowerPoint</Application>
  <PresentationFormat>宽屏</PresentationFormat>
  <Paragraphs>163</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等线</vt:lpstr>
      <vt:lpstr>Arial</vt:lpstr>
      <vt:lpstr>Calibri</vt:lpstr>
      <vt:lpstr>Consolas</vt:lpstr>
      <vt:lpstr>Franklin Gothic Demi</vt:lpstr>
      <vt:lpstr>Franklin Gothic Medium</vt:lpstr>
      <vt:lpstr>Menlo</vt:lpstr>
      <vt:lpstr>Wingdings</vt:lpstr>
      <vt:lpstr>Office 主题</vt:lpstr>
      <vt:lpstr>C/C++ Program Design</vt:lpstr>
      <vt:lpstr>Static library and Dynamic library</vt:lpstr>
      <vt:lpstr>PowerPoint 演示文稿</vt:lpstr>
      <vt:lpstr>Building a static library</vt:lpstr>
      <vt:lpstr>PowerPoint 演示文稿</vt:lpstr>
      <vt:lpstr>Building a static library</vt:lpstr>
      <vt:lpstr>Building a static library</vt:lpstr>
      <vt:lpstr>Using a static library</vt:lpstr>
      <vt:lpstr>Using a static library</vt:lpstr>
      <vt:lpstr>Exercise 1</vt:lpstr>
      <vt:lpstr>Exercise 2</vt:lpstr>
      <vt:lpstr>Exercise 3</vt:lpstr>
      <vt:lpstr>Exercise 4</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556</cp:revision>
  <dcterms:created xsi:type="dcterms:W3CDTF">2020-09-05T08:11:00Z</dcterms:created>
  <dcterms:modified xsi:type="dcterms:W3CDTF">2023-03-22T04:18:40Z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2052-11.1.0.10938</vt:lpwstr>
  </property>
</Properties>
</file>