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1033" r:id="rId3"/>
    <p:sldId id="1018" r:id="rId4"/>
    <p:sldId id="1020" r:id="rId5"/>
    <p:sldId id="1024" r:id="rId6"/>
    <p:sldId id="1025" r:id="rId7"/>
    <p:sldId id="1023" r:id="rId8"/>
    <p:sldId id="1027" r:id="rId9"/>
    <p:sldId id="1017" r:id="rId10"/>
    <p:sldId id="1001" r:id="rId11"/>
    <p:sldId id="6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shared library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4" y="1207130"/>
            <a:ext cx="10040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</a:t>
            </a:r>
            <a:r>
              <a:rPr lang="zh-CN" altLang="en-US" sz="2400" dirty="0"/>
              <a:t>verload a function </a:t>
            </a:r>
            <a:r>
              <a:rPr lang="en-US" altLang="zh-CN" sz="2400" b="1" dirty="0"/>
              <a:t>bool </a:t>
            </a:r>
            <a:r>
              <a:rPr lang="zh-CN" altLang="en-US" sz="2400" b="1" dirty="0">
                <a:sym typeface="+mn-ea"/>
              </a:rPr>
              <a:t>vabs(int * p, int n)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dirty="0"/>
              <a:t>which can compute the absolute value for </a:t>
            </a:r>
            <a:r>
              <a:rPr lang="en-US" altLang="zh-CN" sz="2400" dirty="0"/>
              <a:t>every element of an array</a:t>
            </a:r>
            <a:r>
              <a:rPr lang="zh-CN" altLang="en-US" sz="2400" dirty="0"/>
              <a:t>, the array can be int, float and double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hould n be int or size_t</a:t>
            </a:r>
            <a:r>
              <a:rPr lang="en-US" altLang="zh-CN" sz="2400" dirty="0"/>
              <a:t>?</a:t>
            </a:r>
            <a:r>
              <a:rPr lang="zh-CN" altLang="en-US" sz="2400" dirty="0"/>
              <a:t> what's the difference</a:t>
            </a:r>
            <a:r>
              <a:rPr lang="en-US" altLang="zh-CN" sz="2400" dirty="0"/>
              <a:t>? Remember to check whether the pointer is valid.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4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90310" y="1199471"/>
            <a:ext cx="10683238" cy="302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Compare</a:t>
            </a:r>
            <a:r>
              <a:rPr lang="en-US" altLang="zh-CN" dirty="0"/>
              <a:t> to compare the relationship between the values of the two arguments and return 1 when the first argument is greater than the second one; return -1 when the first argument is smaller than the second one, return 0 when the both values are equal. Test the program using integer, character and floating-point number arguments and print the result of the comparation.</a:t>
            </a:r>
          </a:p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If there is a structure as follows, how to define an explicit specialization of the template function </a:t>
            </a:r>
            <a:r>
              <a:rPr lang="en-US" altLang="zh-CN" b="1" dirty="0"/>
              <a:t>Compare</a:t>
            </a:r>
            <a:r>
              <a:rPr lang="en-US" altLang="zh-CN" dirty="0"/>
              <a:t> and print the result of the comparation?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DCAB82-8F7E-A891-31EE-EEFFB48EAAB5}"/>
              </a:ext>
            </a:extLst>
          </p:cNvPr>
          <p:cNvSpPr txBox="1"/>
          <p:nvPr/>
        </p:nvSpPr>
        <p:spPr>
          <a:xfrm>
            <a:off x="1311824" y="4322637"/>
            <a:ext cx="1519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stuinfo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A99D0-BA39-136E-BDCA-8446AA66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95" y="4580188"/>
            <a:ext cx="4175270" cy="6975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FB4726-F37A-87F6-68D0-A61E38445D51}"/>
              </a:ext>
            </a:extLst>
          </p:cNvPr>
          <p:cNvSpPr txBox="1"/>
          <p:nvPr/>
        </p:nvSpPr>
        <p:spPr>
          <a:xfrm>
            <a:off x="3232727" y="4225192"/>
            <a:ext cx="547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prototype of the Compare: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42D675-9002-AE26-2552-243F20AC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16" y="5690700"/>
            <a:ext cx="3060774" cy="8209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4DB8EF-CED4-B202-2153-DC8AF0DF3684}"/>
              </a:ext>
            </a:extLst>
          </p:cNvPr>
          <p:cNvSpPr txBox="1"/>
          <p:nvPr/>
        </p:nvSpPr>
        <p:spPr>
          <a:xfrm>
            <a:off x="2364509" y="59389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output: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4849968"/>
          </a:xfrm>
        </p:spPr>
        <p:txBody>
          <a:bodyPr/>
          <a:lstStyle/>
          <a:p>
            <a:r>
              <a:rPr lang="en-US" altLang="zh-CN" dirty="0"/>
              <a:t>Suppose we have written the following code: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65139" y="1631242"/>
            <a:ext cx="5473608" cy="464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mymath.cpp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cerr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"NULL pointer!"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    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+=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3534" y="1857153"/>
            <a:ext cx="507332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mymath.h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ifndef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#define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#endif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4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8811" y="1166842"/>
            <a:ext cx="558035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main.cpp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main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]{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4.f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6.f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7.f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8.f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*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"The result1 is "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std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"The result2 is "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1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Building shared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83860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</a:rPr>
              <a:t>A </a:t>
            </a:r>
            <a:r>
              <a:rPr lang="en-US" altLang="zh-CN" b="1" i="0" dirty="0">
                <a:effectLst/>
              </a:rPr>
              <a:t>shared library</a:t>
            </a:r>
            <a:r>
              <a:rPr lang="en-US" altLang="zh-CN" b="0" i="0" dirty="0">
                <a:effectLst/>
              </a:rPr>
              <a:t> packs compiled code of functionality that the developer wants to </a:t>
            </a:r>
            <a:r>
              <a:rPr lang="en-US" altLang="zh-CN" b="1" i="0" dirty="0">
                <a:effectLst/>
              </a:rPr>
              <a:t>share</a:t>
            </a:r>
            <a:r>
              <a:rPr lang="en-US" altLang="zh-CN" b="0" i="0" dirty="0">
                <a:effectLst/>
              </a:rPr>
              <a:t> with other developers.</a:t>
            </a:r>
          </a:p>
          <a:p>
            <a:r>
              <a:rPr lang="en-US" altLang="zh-CN" dirty="0"/>
              <a:t>Shared libraries in </a:t>
            </a:r>
            <a:r>
              <a:rPr lang="en-US" altLang="zh-CN" dirty="0" err="1"/>
              <a:t>linux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00B0F0"/>
                </a:solidFill>
              </a:rPr>
              <a:t>.so </a:t>
            </a:r>
            <a:r>
              <a:rPr lang="en-US" altLang="zh-CN" dirty="0"/>
              <a:t>files.</a:t>
            </a:r>
          </a:p>
          <a:p>
            <a:r>
              <a:rPr lang="en-US" altLang="zh-CN" dirty="0"/>
              <a:t>Remember to use arguments “</a:t>
            </a:r>
            <a:r>
              <a:rPr lang="en-US" altLang="zh-CN" b="1" dirty="0"/>
              <a:t>-shared</a:t>
            </a:r>
            <a:r>
              <a:rPr lang="en-US" altLang="zh-CN" dirty="0"/>
              <a:t>” and “</a:t>
            </a:r>
            <a:r>
              <a:rPr lang="en-US" altLang="zh-CN" b="1" dirty="0"/>
              <a:t>-</a:t>
            </a:r>
            <a:r>
              <a:rPr lang="en-US" altLang="zh-CN" b="1" dirty="0" err="1"/>
              <a:t>fPIC</a:t>
            </a:r>
            <a:r>
              <a:rPr lang="en-US" altLang="zh-CN" dirty="0"/>
              <a:t>” when building it.</a:t>
            </a:r>
          </a:p>
          <a:p>
            <a:r>
              <a:rPr lang="en-US" altLang="zh-CN" dirty="0"/>
              <a:t>Now we should see “</a:t>
            </a:r>
            <a:r>
              <a:rPr lang="en-US" altLang="zh-CN" dirty="0">
                <a:solidFill>
                  <a:srgbClr val="00B0F0"/>
                </a:solidFill>
              </a:rPr>
              <a:t>libmymath.so</a:t>
            </a:r>
            <a:r>
              <a:rPr lang="en-US" altLang="zh-CN" dirty="0"/>
              <a:t>” in the directory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2AFE0-D2E8-2D25-18A2-61672DCC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0" y="4809691"/>
            <a:ext cx="10320645" cy="7228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29C977B-01E0-BAC6-BE35-900DD08F9545}"/>
              </a:ext>
            </a:extLst>
          </p:cNvPr>
          <p:cNvGrpSpPr/>
          <p:nvPr/>
        </p:nvGrpSpPr>
        <p:grpSpPr>
          <a:xfrm>
            <a:off x="5685275" y="4874201"/>
            <a:ext cx="2346540" cy="1043067"/>
            <a:chOff x="2905125" y="3819525"/>
            <a:chExt cx="2346540" cy="10430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997F39-9648-173C-CC0C-F342F7C326A4}"/>
                </a:ext>
              </a:extLst>
            </p:cNvPr>
            <p:cNvSpPr/>
            <p:nvPr/>
          </p:nvSpPr>
          <p:spPr>
            <a:xfrm>
              <a:off x="4343400" y="3819525"/>
              <a:ext cx="76200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B6CD70F-2345-2E7E-958A-BC0D7935DBD7}"/>
                </a:ext>
              </a:extLst>
            </p:cNvPr>
            <p:cNvCxnSpPr/>
            <p:nvPr/>
          </p:nvCxnSpPr>
          <p:spPr>
            <a:xfrm flipV="1">
              <a:off x="4219575" y="4048125"/>
              <a:ext cx="32385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863416-B0E2-49E5-9619-2FC9549BD1A5}"/>
                </a:ext>
              </a:extLst>
            </p:cNvPr>
            <p:cNvSpPr txBox="1"/>
            <p:nvPr/>
          </p:nvSpPr>
          <p:spPr>
            <a:xfrm>
              <a:off x="2905125" y="4493260"/>
              <a:ext cx="234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Create a shared library.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7A2528-8732-45AF-D5E5-B1EE120EAF50}"/>
              </a:ext>
            </a:extLst>
          </p:cNvPr>
          <p:cNvGrpSpPr/>
          <p:nvPr/>
        </p:nvGrpSpPr>
        <p:grpSpPr>
          <a:xfrm>
            <a:off x="7933166" y="4864965"/>
            <a:ext cx="3992708" cy="983774"/>
            <a:chOff x="4343399" y="3819525"/>
            <a:chExt cx="3992708" cy="9837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B7B425-3961-7415-26E0-73D27D77FEE0}"/>
                </a:ext>
              </a:extLst>
            </p:cNvPr>
            <p:cNvSpPr/>
            <p:nvPr/>
          </p:nvSpPr>
          <p:spPr>
            <a:xfrm>
              <a:off x="4343399" y="3819525"/>
              <a:ext cx="538481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8190B72-1BB1-7C0F-1DD2-E2250C37E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3425" y="4048125"/>
              <a:ext cx="338456" cy="36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44B06D-D55B-19A5-ED75-D7074F5C8C52}"/>
                </a:ext>
              </a:extLst>
            </p:cNvPr>
            <p:cNvSpPr txBox="1"/>
            <p:nvPr/>
          </p:nvSpPr>
          <p:spPr>
            <a:xfrm>
              <a:off x="4583220" y="4433967"/>
              <a:ext cx="375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Generate </a:t>
              </a:r>
              <a:r>
                <a:rPr lang="en-US" altLang="zh-CN" b="0" i="0" dirty="0">
                  <a:effectLst/>
                  <a:latin typeface="-apple-system"/>
                </a:rPr>
                <a:t>Position-Independent-Code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D318AA-62D4-4AC6-44BE-30E06583EF65}"/>
              </a:ext>
            </a:extLst>
          </p:cNvPr>
          <p:cNvGrpSpPr/>
          <p:nvPr/>
        </p:nvGrpSpPr>
        <p:grpSpPr>
          <a:xfrm>
            <a:off x="1409517" y="4204068"/>
            <a:ext cx="9574416" cy="889497"/>
            <a:chOff x="-155761" y="3121684"/>
            <a:chExt cx="9574416" cy="889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040AA4-6742-BC52-D9CE-843423E06150}"/>
                </a:ext>
              </a:extLst>
            </p:cNvPr>
            <p:cNvSpPr/>
            <p:nvPr/>
          </p:nvSpPr>
          <p:spPr>
            <a:xfrm>
              <a:off x="7246215" y="3782581"/>
              <a:ext cx="1246909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35A0BA-FC49-7A5B-7F56-D398A4AD43E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146387" y="3481677"/>
              <a:ext cx="723283" cy="300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164387-1555-E709-2168-88571EEF5817}"/>
                </a:ext>
              </a:extLst>
            </p:cNvPr>
            <p:cNvSpPr txBox="1"/>
            <p:nvPr/>
          </p:nvSpPr>
          <p:spPr>
            <a:xfrm>
              <a:off x="-155761" y="3121684"/>
              <a:ext cx="957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name of .so must be started with “</a:t>
              </a:r>
              <a:r>
                <a:rPr lang="en-US" altLang="zh-CN" b="1" dirty="0"/>
                <a:t>lib</a:t>
              </a:r>
              <a:r>
                <a:rPr lang="en-US" altLang="zh-CN" dirty="0"/>
                <a:t>” followed by the .</a:t>
              </a:r>
              <a:r>
                <a:rPr lang="en-US" altLang="zh-CN" dirty="0" err="1"/>
                <a:t>cpp</a:t>
              </a:r>
              <a:r>
                <a:rPr lang="en-US" altLang="zh-CN" dirty="0"/>
                <a:t> name in which a function is defined. 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4A99102-C963-D660-9F97-91E576309371}"/>
              </a:ext>
            </a:extLst>
          </p:cNvPr>
          <p:cNvSpPr/>
          <p:nvPr/>
        </p:nvSpPr>
        <p:spPr>
          <a:xfrm>
            <a:off x="946730" y="5283199"/>
            <a:ext cx="1380837" cy="333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4780"/>
          </a:xfrm>
        </p:spPr>
        <p:txBody>
          <a:bodyPr/>
          <a:lstStyle/>
          <a:p>
            <a:r>
              <a:rPr lang="en-US" altLang="zh-CN" dirty="0"/>
              <a:t>Now we can use the “.so” shared library.</a:t>
            </a:r>
          </a:p>
          <a:p>
            <a:r>
              <a:rPr lang="en-US" altLang="zh-CN" dirty="0"/>
              <a:t>Let’s compile “main”: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C1119-D061-B8FD-45D7-222E99C4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2" y="2930813"/>
            <a:ext cx="9682216" cy="6990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3663380-8479-1E22-E8A7-179F99FDDB47}"/>
              </a:ext>
            </a:extLst>
          </p:cNvPr>
          <p:cNvGrpSpPr/>
          <p:nvPr/>
        </p:nvGrpSpPr>
        <p:grpSpPr>
          <a:xfrm>
            <a:off x="5562600" y="2952464"/>
            <a:ext cx="5594865" cy="1006899"/>
            <a:chOff x="904875" y="3819525"/>
            <a:chExt cx="5594865" cy="100689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4E24FD-1785-118C-5AF6-F8032B185DAD}"/>
                </a:ext>
              </a:extLst>
            </p:cNvPr>
            <p:cNvSpPr/>
            <p:nvPr/>
          </p:nvSpPr>
          <p:spPr>
            <a:xfrm>
              <a:off x="4600575" y="3819525"/>
              <a:ext cx="409576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DA4E62-52C4-3601-2F4F-61B0D82FC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75" y="4048125"/>
              <a:ext cx="38100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4A366-06E6-95D3-695F-57E2AF77D888}"/>
                </a:ext>
              </a:extLst>
            </p:cNvPr>
            <p:cNvSpPr txBox="1"/>
            <p:nvPr/>
          </p:nvSpPr>
          <p:spPr>
            <a:xfrm>
              <a:off x="904875" y="4457092"/>
              <a:ext cx="559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“-L.” indicates to find a library file in the current directory.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AFB2E2-8DE6-B264-6477-1ADAB9B7EFD6}"/>
              </a:ext>
            </a:extLst>
          </p:cNvPr>
          <p:cNvGrpSpPr/>
          <p:nvPr/>
        </p:nvGrpSpPr>
        <p:grpSpPr>
          <a:xfrm>
            <a:off x="7638478" y="2297153"/>
            <a:ext cx="4239494" cy="868323"/>
            <a:chOff x="3848100" y="3513177"/>
            <a:chExt cx="4239494" cy="8683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274C0B-A2B3-EEC2-1B55-E6489319923C}"/>
                </a:ext>
              </a:extLst>
            </p:cNvPr>
            <p:cNvSpPr/>
            <p:nvPr/>
          </p:nvSpPr>
          <p:spPr>
            <a:xfrm>
              <a:off x="5886450" y="4152900"/>
              <a:ext cx="106783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2A46B9-33A6-3C9F-A267-CB210E57C73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106097" y="3887272"/>
              <a:ext cx="314268" cy="265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9D120C-FEC0-EE75-851C-4FA64CCC2D59}"/>
                </a:ext>
              </a:extLst>
            </p:cNvPr>
            <p:cNvSpPr txBox="1"/>
            <p:nvPr/>
          </p:nvSpPr>
          <p:spPr>
            <a:xfrm>
              <a:off x="3848100" y="3513177"/>
              <a:ext cx="4239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</a:t>
              </a:r>
              <a:r>
                <a:rPr lang="en-US" altLang="zh-CN" dirty="0" err="1"/>
                <a:t>lmymath</a:t>
              </a:r>
              <a:r>
                <a:rPr lang="en-US" altLang="zh-CN" dirty="0"/>
                <a:t>” indicates to use “libmymath.so”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6554477-D485-1EFB-73EE-BD9AE331DA35}"/>
              </a:ext>
            </a:extLst>
          </p:cNvPr>
          <p:cNvSpPr/>
          <p:nvPr/>
        </p:nvSpPr>
        <p:spPr>
          <a:xfrm>
            <a:off x="2558473" y="3408219"/>
            <a:ext cx="554184" cy="287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the “main” has been compiled, try to run it: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failed because “main” now </a:t>
            </a:r>
            <a:r>
              <a:rPr lang="en-US" altLang="zh-CN" dirty="0" err="1"/>
              <a:t>relys</a:t>
            </a:r>
            <a:r>
              <a:rPr lang="en-US" altLang="zh-CN" dirty="0"/>
              <a:t> on “libmymath.so”. 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By default, libraries are located in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/local/lib</a:t>
            </a:r>
            <a:r>
              <a:rPr lang="en-US" altLang="zh-CN" b="1" i="0" dirty="0">
                <a:solidFill>
                  <a:srgbClr val="3A3A3A"/>
                </a:solidFill>
                <a:effectLst/>
              </a:rPr>
              <a:t> </a:t>
            </a:r>
            <a:r>
              <a:rPr lang="en-US" altLang="zh-CN" i="0" dirty="0">
                <a:solidFill>
                  <a:srgbClr val="3A3A3A"/>
                </a:solidFill>
                <a:effectLst/>
              </a:rPr>
              <a:t>or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/lib</a:t>
            </a:r>
            <a:r>
              <a:rPr lang="en-US" altLang="zh-CN" b="0" i="0" dirty="0">
                <a:effectLst/>
              </a:rPr>
              <a:t> 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, but our “libmymath.so” is not in that directory. </a:t>
            </a:r>
            <a:r>
              <a:rPr lang="en-US" altLang="zh-CN" dirty="0"/>
              <a:t>You must tell the terminal where to find “libmymath.so”.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7647C-3153-4EC0-13E1-E294D3D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86840"/>
            <a:ext cx="11033953" cy="850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215A12-3D2D-4B5A-85CE-D93FC6D04D23}"/>
              </a:ext>
            </a:extLst>
          </p:cNvPr>
          <p:cNvSpPr/>
          <p:nvPr/>
        </p:nvSpPr>
        <p:spPr>
          <a:xfrm>
            <a:off x="1570182" y="2669312"/>
            <a:ext cx="10123054" cy="369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BBD65B5-0B7F-FDAD-90AF-6E5D0E27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1562"/>
            <a:ext cx="9725892" cy="1563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832" y="1188450"/>
            <a:ext cx="11053879" cy="484996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b="1" dirty="0"/>
              <a:t>export</a:t>
            </a:r>
            <a:r>
              <a:rPr lang="en-US" altLang="zh-CN" dirty="0"/>
              <a:t> command to set environment variable “</a:t>
            </a:r>
            <a:r>
              <a:rPr lang="en-US" altLang="zh-CN" b="1" dirty="0"/>
              <a:t>LD_LIBRARY_PATH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And then run “main” again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8FE39-1CAE-A65C-CBFA-BBF66EB1099D}"/>
              </a:ext>
            </a:extLst>
          </p:cNvPr>
          <p:cNvSpPr txBox="1"/>
          <p:nvPr/>
        </p:nvSpPr>
        <p:spPr>
          <a:xfrm>
            <a:off x="1219200" y="4112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export LD_LIBRARY_PATH=.:$LD_LIBRARY_PATH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EB2634-3FF1-D18A-814D-86CC9C1FD370}"/>
              </a:ext>
            </a:extLst>
          </p:cNvPr>
          <p:cNvGrpSpPr/>
          <p:nvPr/>
        </p:nvGrpSpPr>
        <p:grpSpPr>
          <a:xfrm>
            <a:off x="1293494" y="4193042"/>
            <a:ext cx="5735956" cy="895592"/>
            <a:chOff x="2093594" y="5421467"/>
            <a:chExt cx="5735956" cy="89559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02AA46-FD5B-989B-6DE1-BD92A8D26BE0}"/>
                </a:ext>
              </a:extLst>
            </p:cNvPr>
            <p:cNvSpPr/>
            <p:nvPr/>
          </p:nvSpPr>
          <p:spPr>
            <a:xfrm>
              <a:off x="4448175" y="5421467"/>
              <a:ext cx="161925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B31DBC-F262-4299-B191-94CC592E67E9}"/>
                </a:ext>
              </a:extLst>
            </p:cNvPr>
            <p:cNvCxnSpPr/>
            <p:nvPr/>
          </p:nvCxnSpPr>
          <p:spPr>
            <a:xfrm flipV="1">
              <a:off x="4448175" y="5640542"/>
              <a:ext cx="80962" cy="217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D31CA5-8F75-0F40-C089-76A57876C5B2}"/>
                </a:ext>
              </a:extLst>
            </p:cNvPr>
            <p:cNvSpPr txBox="1"/>
            <p:nvPr/>
          </p:nvSpPr>
          <p:spPr>
            <a:xfrm flipH="1">
              <a:off x="2093594" y="5670728"/>
              <a:ext cx="5735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 no space on either side of the equal sign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 indicates the current directory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6A711-513D-5B91-C131-FC38CC9DAE19}"/>
              </a:ext>
            </a:extLst>
          </p:cNvPr>
          <p:cNvSpPr txBox="1"/>
          <p:nvPr/>
        </p:nvSpPr>
        <p:spPr>
          <a:xfrm flipH="1">
            <a:off x="854832" y="5179878"/>
            <a:ext cx="886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Another choice is to move your .so file to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/lib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folder  by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command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A6FC3-8756-515F-56A1-652D23E66BEE}"/>
              </a:ext>
            </a:extLst>
          </p:cNvPr>
          <p:cNvSpPr/>
          <p:nvPr/>
        </p:nvSpPr>
        <p:spPr>
          <a:xfrm>
            <a:off x="6633728" y="2193534"/>
            <a:ext cx="4154345" cy="364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20A48-FFD2-7289-44E4-8A11FF82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77" y="5631058"/>
            <a:ext cx="7581900" cy="1143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20B243-C742-D9CB-3B6E-4B0F57941125}"/>
              </a:ext>
            </a:extLst>
          </p:cNvPr>
          <p:cNvSpPr/>
          <p:nvPr/>
        </p:nvSpPr>
        <p:spPr>
          <a:xfrm>
            <a:off x="7441912" y="5569435"/>
            <a:ext cx="316634" cy="295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62" y="1188450"/>
            <a:ext cx="11053879" cy="48499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Define a function whose prototype is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char* match(const char* s, char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24292F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rgbClr val="24292F"/>
                </a:solidFill>
                <a:ea typeface="宋体" panose="02010600030101010101" pitchFamily="2" charset="-122"/>
              </a:rPr>
              <a:t>is a C-style string, </a:t>
            </a:r>
            <a:r>
              <a:rPr lang="en-US" altLang="zh-CN" sz="2400" b="1" dirty="0" err="1">
                <a:solidFill>
                  <a:srgbClr val="24292F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400" b="1" dirty="0">
                <a:solidFill>
                  <a:srgbClr val="24292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4292F"/>
                </a:solidFill>
                <a:ea typeface="宋体" panose="02010600030101010101" pitchFamily="2" charset="-122"/>
              </a:rPr>
              <a:t>is a character. If the </a:t>
            </a:r>
            <a:r>
              <a:rPr lang="en-US" altLang="zh-CN" sz="2400" dirty="0" err="1">
                <a:solidFill>
                  <a:srgbClr val="24292F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24292F"/>
                </a:solidFill>
                <a:ea typeface="宋体" panose="02010600030101010101" pitchFamily="2" charset="-122"/>
              </a:rPr>
              <a:t> is in the s, return the position of s at </a:t>
            </a:r>
            <a:r>
              <a:rPr lang="en-US" altLang="zh-CN" sz="2400" dirty="0" err="1">
                <a:solidFill>
                  <a:srgbClr val="24292F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24292F"/>
                </a:solidFill>
                <a:ea typeface="宋体" panose="02010600030101010101" pitchFamily="2" charset="-122"/>
              </a:rPr>
              <a:t>; if the </a:t>
            </a:r>
            <a:r>
              <a:rPr lang="en-US" altLang="zh-CN" sz="2400" dirty="0" err="1">
                <a:solidFill>
                  <a:srgbClr val="24292F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24292F"/>
                </a:solidFill>
                <a:ea typeface="宋体" panose="02010600030101010101" pitchFamily="2" charset="-122"/>
              </a:rPr>
              <a:t> is not in the s, return NULL.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Write a test program to call the function and show the result. The output samples are as follows: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zh-CN" altLang="en-US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altLang="zh-CN" dirty="0"/>
              <a:t>You are required to compile the function into a shared library “libmatch.so”, and then compile and run your program with this shared library.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C69230-4A72-8C50-1AA0-7EC23603A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373673"/>
              </p:ext>
            </p:extLst>
          </p:nvPr>
        </p:nvGraphicFramePr>
        <p:xfrm>
          <a:off x="8134555" y="4292130"/>
          <a:ext cx="2806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105025" imgH="819150" progId="Photoshop.Image.13">
                  <p:embed/>
                </p:oleObj>
              </mc:Choice>
              <mc:Fallback>
                <p:oleObj name="Image" r:id="rId2" imgW="2105025" imgH="819150" progId="Photoshop.Image.1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4555" y="4292130"/>
                        <a:ext cx="28067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B9B2023-2485-7570-CDEE-BD702E78C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8108"/>
              </p:ext>
            </p:extLst>
          </p:nvPr>
        </p:nvGraphicFramePr>
        <p:xfrm>
          <a:off x="8134555" y="5551166"/>
          <a:ext cx="2349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762125" imgH="866775" progId="Photoshop.Image.13">
                  <p:embed/>
                </p:oleObj>
              </mc:Choice>
              <mc:Fallback>
                <p:oleObj name="Image" r:id="rId4" imgW="1762125" imgH="866775" progId="Photoshop.Image.1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34555" y="5551166"/>
                        <a:ext cx="2349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5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9728" y="1756214"/>
            <a:ext cx="5710382" cy="30651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Suppose there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is 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a default arguments function to display a square of any character and the test program as follows.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Are there any bugs in the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function or main? Fix them and run the program correctly.</a:t>
            </a: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B6401E-1F2E-0A31-039F-DF0F66AEDBD5}"/>
              </a:ext>
            </a:extLst>
          </p:cNvPr>
          <p:cNvSpPr txBox="1"/>
          <p:nvPr/>
        </p:nvSpPr>
        <p:spPr>
          <a:xfrm>
            <a:off x="1200727" y="1174324"/>
            <a:ext cx="4276437" cy="54784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&lt;iostream&gt;</a:t>
            </a:r>
          </a:p>
          <a:p>
            <a:r>
              <a:rPr lang="en-US" altLang="zh-CN" sz="1400" dirty="0"/>
              <a:t>using namespace std;</a:t>
            </a:r>
          </a:p>
          <a:p>
            <a:endParaRPr lang="en-US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(int side = 4, char </a:t>
            </a:r>
            <a:r>
              <a:rPr lang="en-US" altLang="zh-CN" sz="1400" dirty="0" err="1"/>
              <a:t>filledChar</a:t>
            </a:r>
            <a:r>
              <a:rPr lang="en-US" altLang="zh-CN" sz="1400" dirty="0"/>
              <a:t> = '*');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int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(10,'#');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(,'&amp;');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(2);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return 0;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displaySquare</a:t>
            </a:r>
            <a:r>
              <a:rPr lang="en-US" altLang="zh-CN" sz="1400" dirty="0"/>
              <a:t>(int side = 4, char </a:t>
            </a:r>
            <a:r>
              <a:rPr lang="en-US" altLang="zh-CN" sz="1400" dirty="0" err="1"/>
              <a:t>filledChar</a:t>
            </a:r>
            <a:r>
              <a:rPr lang="en-US" altLang="zh-CN" sz="1400" dirty="0"/>
              <a:t> = '*')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side;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for(int j = 0; j &lt; side;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filledChar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"\n";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   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1009</Words>
  <Application>Microsoft Office PowerPoint</Application>
  <PresentationFormat>宽屏</PresentationFormat>
  <Paragraphs>118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Menlo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Building a shared library</vt:lpstr>
      <vt:lpstr>PowerPoint 演示文稿</vt:lpstr>
      <vt:lpstr>Building shared libraries</vt:lpstr>
      <vt:lpstr>Using shared library</vt:lpstr>
      <vt:lpstr>Using shared library</vt:lpstr>
      <vt:lpstr>Using a shared library</vt:lpstr>
      <vt:lpstr>Exercise 1</vt:lpstr>
      <vt:lpstr>Exercise 2</vt:lpstr>
      <vt:lpstr>Exercise 3</vt:lpstr>
      <vt:lpstr>Exercise 4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545</cp:revision>
  <dcterms:created xsi:type="dcterms:W3CDTF">2020-09-05T08:11:00Z</dcterms:created>
  <dcterms:modified xsi:type="dcterms:W3CDTF">2023-03-26T14:28:44Z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