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1072" r:id="rId3"/>
    <p:sldId id="477" r:id="rId4"/>
    <p:sldId id="1067" r:id="rId5"/>
    <p:sldId id="1068" r:id="rId6"/>
    <p:sldId id="1069" r:id="rId7"/>
    <p:sldId id="1070" r:id="rId8"/>
    <p:sldId id="1073" r:id="rId9"/>
    <p:sldId id="1075" r:id="rId10"/>
    <p:sldId id="1074" r:id="rId11"/>
    <p:sldId id="1071" r:id="rId12"/>
    <p:sldId id="1076" r:id="rId13"/>
    <p:sldId id="1077" r:id="rId14"/>
    <p:sldId id="106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9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9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7EF7-A117-46B7-88A8-1B7FB98FF0F2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05520-EB74-4E10-9207-DDFEA7EA0F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eveloper.arm.com/architectures/instruction-sets/intrinsic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intel.com/content/www/us/en/docs/intrinsics-guide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8, SIMD</a:t>
            </a:r>
            <a:r>
              <a:rPr lang="zh-CN" altLang="en-US" sz="3600" dirty="0">
                <a:latin typeface="Franklin Gothic Medium" panose="020B0603020102020204" pitchFamily="34" charset="0"/>
                <a:sym typeface="+mn-ea"/>
              </a:rPr>
              <a:t> </a:t>
            </a:r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and OpenMP</a:t>
            </a:r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于仕琪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26129-03C2-3546-A147-E4006F3A0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ARM </a:t>
            </a:r>
            <a:r>
              <a:rPr kumimoji="1" lang="en-US" altLang="zh-CN" dirty="0" err="1"/>
              <a:t>Intrinsics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EC88F9-72B9-134B-91BD-4F1A4DF37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https://developer.arm.com/architectures/instruction-sets/intrinsics/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DBAB75-E559-8845-9434-1D483620D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008" y="1837994"/>
            <a:ext cx="7024190" cy="50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61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528B2-A5ED-8649-BCC0-1C5F221A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Load data from memory to registers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787E10-AB7F-D74E-9CA9-967E5DA0B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30A87A-4CE5-A44E-B5C2-834B9F6DA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281" y="1326995"/>
            <a:ext cx="4824857" cy="507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50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16528-C3F9-5A45-90D1-D65935A7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Add operation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BC3AC-E10A-4647-B42F-2E7CFE37C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98BCE6-6020-8A43-BDB3-7FB5E25FE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180" y="1326995"/>
            <a:ext cx="6205434" cy="537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29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4054C-20B6-5A4A-B6E2-8768A99BF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Store data from registers to memory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F9CD5A-B6F1-AC4D-A940-D0C4B07E6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E6CE44-A64D-6443-925A-D8BC3E3F1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719" y="1097852"/>
            <a:ext cx="5631273" cy="576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0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Exercise: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Write a program to add 2 </a:t>
            </a:r>
            <a:r>
              <a:rPr lang="en-US" altLang="zh-CN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zh-CN" dirty="0"/>
              <a:t> vectors whose size should be more than 1M. You can initialize the two vectors with values like </a:t>
            </a:r>
            <a:r>
              <a:rPr lang="en-US" altLang="zh-CN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0.f, 1.f, 2.f, </a:t>
            </a:r>
            <a:r>
              <a:rPr lang="en-US" altLang="zh-CN" dirty="0"/>
              <a:t>…</a:t>
            </a:r>
          </a:p>
          <a:p>
            <a:r>
              <a:rPr lang="en-US" altLang="zh-CN" dirty="0"/>
              <a:t>Use pure C source code and SIMD (AVX2 or NEON) separately, and compare their speeds</a:t>
            </a:r>
          </a:p>
          <a:p>
            <a:r>
              <a:rPr lang="en-US" altLang="zh-CN" dirty="0"/>
              <a:t>Use OpenMP to speed up the addition. Can you get the correct result?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F006910-D838-044B-A084-05AB71C5CA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Intel </a:t>
            </a:r>
            <a:r>
              <a:rPr lang="en-US" altLang="zh-CN" dirty="0" err="1"/>
              <a:t>Intrinsics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8BAB05F-3552-2341-A502-6B86E20DCA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273E6DB-2969-CC41-86A5-6CCEA6E37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18" y="625688"/>
            <a:ext cx="2788295" cy="117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16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dirty="0" err="1">
                <a:solidFill>
                  <a:srgbClr val="24292F"/>
                </a:solidFill>
                <a:effectLst/>
                <a:cs typeface="+mj-lt"/>
              </a:rPr>
              <a:t>SIMD@Intel</a:t>
            </a:r>
            <a:endParaRPr lang="en-US" altLang="zh-CN" b="1" i="0" dirty="0">
              <a:solidFill>
                <a:srgbClr val="24292F"/>
              </a:solidFill>
              <a:effectLst/>
              <a:cs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/>
            <a:r>
              <a:rPr lang="en-US" altLang="zh-CN" dirty="0">
                <a:sym typeface="+mn-ea"/>
              </a:rPr>
              <a:t>MMX: 1997, 8 registers, 64 bits, </a:t>
            </a:r>
          </a:p>
          <a:p>
            <a:pPr marL="285750" indent="-285750"/>
            <a:r>
              <a:rPr lang="en-US" altLang="zh-CN" dirty="0">
                <a:sym typeface="+mn-ea"/>
              </a:rPr>
              <a:t>SSE (Streaming SIMD Extensions): 1999,  128 bits</a:t>
            </a:r>
          </a:p>
          <a:p>
            <a:pPr marL="285750" indent="-285750"/>
            <a:r>
              <a:rPr lang="en-US" altLang="zh-CN" dirty="0">
                <a:sym typeface="+mn-ea"/>
              </a:rPr>
              <a:t>SSE2: 2000</a:t>
            </a:r>
          </a:p>
          <a:p>
            <a:pPr marL="285750" indent="-285750"/>
            <a:r>
              <a:rPr lang="en-US" altLang="zh-CN" dirty="0">
                <a:sym typeface="+mn-ea"/>
              </a:rPr>
              <a:t>SSE3: 2004</a:t>
            </a:r>
          </a:p>
          <a:p>
            <a:pPr marL="285750" indent="-285750"/>
            <a:r>
              <a:rPr lang="en-US" altLang="zh-CN" dirty="0">
                <a:sym typeface="+mn-ea"/>
              </a:rPr>
              <a:t>SSSE3: 2006</a:t>
            </a:r>
          </a:p>
          <a:p>
            <a:pPr marL="285750" indent="-285750"/>
            <a:r>
              <a:rPr lang="en-US" altLang="zh-CN" dirty="0">
                <a:sym typeface="+mn-ea"/>
              </a:rPr>
              <a:t>SSE4.1: 2006</a:t>
            </a:r>
          </a:p>
          <a:p>
            <a:pPr marL="285750" indent="-285750"/>
            <a:r>
              <a:rPr lang="en-US" altLang="zh-CN" dirty="0">
                <a:sym typeface="+mn-ea"/>
              </a:rPr>
              <a:t>SSE4.2</a:t>
            </a:r>
          </a:p>
          <a:p>
            <a:pPr marL="285750" indent="-285750"/>
            <a:r>
              <a:rPr lang="en-US" altLang="zh-CN" dirty="0">
                <a:sym typeface="+mn-ea"/>
              </a:rPr>
              <a:t>AVX (Advanced Vector Extensions): 2011, 256 bits</a:t>
            </a:r>
          </a:p>
          <a:p>
            <a:pPr marL="285750" indent="-285750"/>
            <a:r>
              <a:rPr lang="en-US" altLang="zh-CN" dirty="0">
                <a:sym typeface="+mn-ea"/>
              </a:rPr>
              <a:t>AVX2: 2013</a:t>
            </a:r>
          </a:p>
          <a:p>
            <a:pPr marL="285750" indent="-285750"/>
            <a:r>
              <a:rPr lang="en-US" altLang="zh-CN" dirty="0">
                <a:sym typeface="+mn-ea"/>
              </a:rPr>
              <a:t>AVX-512: 2016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BDFC84-CDE5-C048-9E2C-299837994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267" y="22412"/>
            <a:ext cx="29210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1BD3A-E415-174F-AA8D-6ED16F1BB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Intel® </a:t>
            </a:r>
            <a:r>
              <a:rPr kumimoji="1" lang="en-US" altLang="zh-CN" dirty="0" err="1"/>
              <a:t>Intrinsics</a:t>
            </a:r>
            <a:r>
              <a:rPr kumimoji="1" lang="en-US" altLang="zh-CN" dirty="0"/>
              <a:t> Guide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261FE-8366-E645-9E14-5BBFAB6BC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14331"/>
          </a:xfrm>
        </p:spPr>
        <p:txBody>
          <a:bodyPr/>
          <a:lstStyle/>
          <a:p>
            <a:r>
              <a:rPr kumimoji="1" lang="en-US" altLang="zh-CN" sz="2400" dirty="0">
                <a:hlinkClick r:id="rId2"/>
              </a:rPr>
              <a:t>https://www.intel.com/content/www/us/en/docs/intrinsics-guide/index.html</a:t>
            </a:r>
            <a:r>
              <a:rPr kumimoji="1" lang="en-US" altLang="zh-CN" sz="2400" dirty="0"/>
              <a:t> 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1693A7-1C2D-0F48-910A-DC85E7714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526" y="1970084"/>
            <a:ext cx="6644762" cy="488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80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899CE98-3203-0B20-C2DD-7B4ECACDD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789" y="1294905"/>
            <a:ext cx="5761777" cy="556309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3AD1E82-37ED-4845-9EBD-E4E0CE18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Load data from memory to registers</a:t>
            </a:r>
            <a:endParaRPr kumimoji="1"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5C8E03E-9531-7E4E-9F67-6BBD5B79D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9687" y="4170550"/>
            <a:ext cx="5340797" cy="126351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zh-CN" alt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...;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__m256 a;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a = </a:t>
            </a:r>
            <a:r>
              <a:rPr lang="en-US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_mm256_loadu_ps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(p);</a:t>
            </a:r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2793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8701811-8152-0D4E-BFDE-71541D527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98" y="1097852"/>
            <a:ext cx="7122382" cy="553100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1BC8668-86E5-F745-92BF-F8A8D710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Add operation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4575A3-8161-9448-A4E5-A03DD09C8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8674" y="3556321"/>
            <a:ext cx="5254906" cy="1608881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__m256 a, b, c;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a = </a:t>
            </a:r>
            <a:r>
              <a:rPr lang="en-US" altLang="zh-CN" sz="1800" dirty="0">
                <a:solidFill>
                  <a:srgbClr val="795E26"/>
                </a:solidFill>
                <a:latin typeface="Menlo" panose="020B0609030804020204" pitchFamily="49" charset="0"/>
              </a:rPr>
              <a:t>_mm256_loadu_ps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(p1 + </a:t>
            </a:r>
            <a:r>
              <a:rPr lang="en-US" altLang="zh-CN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b = </a:t>
            </a:r>
            <a:r>
              <a:rPr lang="en-US" altLang="zh-CN" sz="1800" dirty="0">
                <a:solidFill>
                  <a:srgbClr val="795E26"/>
                </a:solidFill>
                <a:latin typeface="Menlo" panose="020B0609030804020204" pitchFamily="49" charset="0"/>
              </a:rPr>
              <a:t>_mm256_loadu_ps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(p2 + </a:t>
            </a:r>
            <a:r>
              <a:rPr lang="en-US" altLang="zh-CN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c = </a:t>
            </a:r>
            <a:r>
              <a:rPr lang="en-US" altLang="zh-CN" sz="1800" dirty="0">
                <a:solidFill>
                  <a:srgbClr val="795E26"/>
                </a:solidFill>
                <a:latin typeface="Menlo" panose="020B0609030804020204" pitchFamily="49" charset="0"/>
              </a:rPr>
              <a:t>_mm256_add_ps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(a, b);</a:t>
            </a:r>
          </a:p>
          <a:p>
            <a:pPr marL="0" indent="0">
              <a:buNone/>
            </a:pP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55549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F8BC5FA-C8DE-B518-33D2-F46C91327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45" y="1237099"/>
            <a:ext cx="7772400" cy="560832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651470D-02FD-BF44-A211-24864553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Store data from registers to memory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5E57B9-1E90-0A4C-80D1-A37FB793F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5039" y="4041259"/>
            <a:ext cx="4137040" cy="1508802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__m256 c;</a:t>
            </a:r>
            <a:endParaRPr lang="en-US" altLang="zh-CN" sz="2000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p = ...;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_mm256_storeu_ps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(p, c);</a:t>
            </a:r>
          </a:p>
          <a:p>
            <a:pPr marL="0" indent="0">
              <a:buNone/>
            </a:pP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99450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B02707B-1521-4E44-9C61-666BCC7E3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ARM Neon </a:t>
            </a:r>
            <a:r>
              <a:rPr lang="en-US" altLang="zh-CN" dirty="0" err="1"/>
              <a:t>Intrinsics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75EB7A3-CB07-D943-828D-693D0605F5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13CBDDA-8C67-164A-849B-3DEE0B405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65" y="751166"/>
            <a:ext cx="3009900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537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3BBDF-8480-C345-B20F-441362C7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SIMD@ARM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E05689-5356-CF4A-BF48-86CCB7157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Neon: 64 bits and 128 bits</a:t>
            </a:r>
          </a:p>
          <a:p>
            <a:r>
              <a:rPr kumimoji="1" lang="en-US" altLang="zh-CN" dirty="0"/>
              <a:t>Helium (or MVE): More instructions</a:t>
            </a:r>
          </a:p>
          <a:p>
            <a:r>
              <a:rPr kumimoji="1" lang="en-US" altLang="zh-CN" dirty="0"/>
              <a:t>SVE </a:t>
            </a:r>
            <a:r>
              <a:rPr kumimoji="1" lang="en-US" altLang="zh-CN" dirty="0">
                <a:sym typeface="Wingdings" pitchFamily="2" charset="2"/>
              </a:rPr>
              <a:t>(Scalable Vector Extension):  128 bits to 2048 bits</a:t>
            </a:r>
          </a:p>
          <a:p>
            <a:r>
              <a:rPr kumimoji="1" lang="en-US" altLang="zh-CN" dirty="0">
                <a:sym typeface="Wingdings" pitchFamily="2" charset="2"/>
              </a:rPr>
              <a:t>SVE2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8922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332</Words>
  <Application>Microsoft Macintosh PowerPoint</Application>
  <PresentationFormat>宽屏</PresentationFormat>
  <Paragraphs>47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Arial</vt:lpstr>
      <vt:lpstr>Calibri</vt:lpstr>
      <vt:lpstr>Consolas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Intel Intrinsics</vt:lpstr>
      <vt:lpstr>SIMD@Intel</vt:lpstr>
      <vt:lpstr>Intel® Intrinsics Guide</vt:lpstr>
      <vt:lpstr>Load data from memory to registers</vt:lpstr>
      <vt:lpstr>Add operation</vt:lpstr>
      <vt:lpstr>Store data from registers to memory</vt:lpstr>
      <vt:lpstr>ARM Neon Intrinsics</vt:lpstr>
      <vt:lpstr>SIMD@ARM</vt:lpstr>
      <vt:lpstr>ARM Intrinsics</vt:lpstr>
      <vt:lpstr>Load data from memory to registers</vt:lpstr>
      <vt:lpstr>Add operation</vt:lpstr>
      <vt:lpstr>Store data from registers to memory</vt:lpstr>
      <vt:lpstr>Exercise:</vt:lpstr>
    </vt:vector>
  </TitlesOfParts>
  <Company>Southern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Shiqi Yu</cp:lastModifiedBy>
  <cp:revision>707</cp:revision>
  <dcterms:created xsi:type="dcterms:W3CDTF">2020-09-05T08:11:00Z</dcterms:created>
  <dcterms:modified xsi:type="dcterms:W3CDTF">2023-04-12T11:26:11Z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2052-11.1.0.11045</vt:lpwstr>
  </property>
</Properties>
</file>