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9" r:id="rId12"/>
    <p:sldId id="443" r:id="rId13"/>
    <p:sldId id="448" r:id="rId14"/>
    <p:sldId id="444" r:id="rId15"/>
    <p:sldId id="445" r:id="rId16"/>
    <p:sldId id="446" r:id="rId17"/>
    <p:sldId id="450" r:id="rId18"/>
    <p:sldId id="447" r:id="rId19"/>
    <p:sldId id="451" r:id="rId20"/>
    <p:sldId id="45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2" autoAdjust="0"/>
    <p:restoredTop sz="94660"/>
  </p:normalViewPr>
  <p:slideViewPr>
    <p:cSldViewPr snapToGrid="0">
      <p:cViewPr>
        <p:scale>
          <a:sx n="109" d="100"/>
          <a:sy n="109" d="100"/>
        </p:scale>
        <p:origin x="5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4:48:00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2146 1 24575,'-79'1'0,"0"1"0,1-1 0,-2 2 0,-5 2 0,-1 0 0,3 0 0,-16 0 0,2 1 0,2 0 0,3 1 0,1 0 0,8 2 0,-1-1 0,7 4 0,3 12 0,2 3 0,7-5 0,0 1 0,-10 5 0,1 2 0,12-2 0,6 0 0,-14 9 0,29-8 0,-1 1 0,-28 20 0,29-7 0,6 31 0,25 5 0,6-23 0,3 3 0,3 4 0,5 1 0,7 5 0,5-1 0,4 0 0,4-1 0,7-7 0,2-4 0,-4-11 0,2-5 0,35 16 0,-21-32 0,6-4 0,17-2 0,3-2 0,-8 2 0,0-2 0,9-5 0,-4-3 0,12 0 0,3-4 0,6-7 0,-22-3 0,5-2 0,5 2 0,4-1 0,14-5 0,0-1 0,-11 4 0,-5-1 0,-14-1 0,-4-1 0,-11-1 0,-4-1 0,33-16 0,-1-8 0,-1-3 0,-30 15 0,0-1 0,1-2 0,0-1 0,-2 0 0,-3-1 0,25-24 0,-32 4 0,-20 3 0,-5-14 0,-3-10 0,2 3 0,-5 2 0,-1 18 0,-5 3 0,-3-6 0,-3 1 0,-8 0 0,-7 7 0,-9 14 0,-5 7 0,-2 12 0,6 0 0,7 4 0,3 1 0,2-1 0,-4 0 0,-13-5 0,-1-1 0,0 0 0,10 5 0,4 0 0,10 3 0,-4-3 0,7-5 0,4 1 0,-2-9 0,3 9 0,-1-4 0,2 10 0,0-1 0,0 3 0,0-2 0,-2-6 0,2 7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4:48:05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1640 0 24575,'-90'8'0,"0"-1"0,5 1 0,2 1 0,5 1 0,4 1 0,10 1 0,3 1 0,-32 13 0,43-13 0,-4 2 0,-23 4 0,-2 1 0,15-5 0,2 1 0,-11 4 0,4 1 0,-21 10 0,13 10 0,40-16 0,0 11 0,12 2 0,-8 21 0,-5 25 0,8 12 0,11-10 0,12-14 0,13-18 0,31 14 0,17-2 0,-21-28 0,0-2 0,25 13 0,-14-12 0,8-10 0,30 13 0,-36-19 0,1 1 0,10 2 0,3 1 0,4 4 0,4-2 0,9-5 0,3-4 0,-5 1 0,0-4 0,3-6 0,-1-4 0,-10-5 0,-1-2 0,3-2 0,2-2 0,7 0 0,6-1 0,-9 1 0,4 0 0,3 0 0,13 0 0,3 0 0,0 0 0,-1 0 0,-1 1 0,-2-1 0,-12 0 0,-3 1 0,-8-2 0,-5 0 0,-10-4 0,7-11 0,-20-7 0,3-9 0,0-4 0,13-15 0,-4 2 0,-5-3 0,-19 9 0,-22 1 0,-10-7 0,-8-1 0,-26-25 0,7 38 0,-5-1 0,-13-12 0,-4 0 0,1 7 0,-4 3 0,-4-1 0,-2 5 0,6 11 0,-1 3 0,1 2 0,-3 2 0,-7 1 0,-3 3 0,-3 2 0,-2 2 0,-9 0 0,0 2 0,8 4 0,1 1 0,3 1 0,5 2 0,-12 1 0,18 1 0,-7 4 0,-16 0 0,25-2 0,-1 1 0,-22 1 0,25-3 0,47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2021/11/7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261C5-4DFB-0247-828D-02A96679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39E64-CE4D-094E-9780-FAFD2F1C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89" y="1219750"/>
            <a:ext cx="7715190" cy="12638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same name with the class.</a:t>
            </a:r>
          </a:p>
          <a:p>
            <a:r>
              <a:rPr kumimoji="1" lang="en-US" altLang="zh-CN" dirty="0"/>
              <a:t>Have no return value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92A0AE-E105-7944-982A-02EE94822171}"/>
              </a:ext>
            </a:extLst>
          </p:cNvPr>
          <p:cNvSpPr/>
          <p:nvPr/>
        </p:nvSpPr>
        <p:spPr>
          <a:xfrm>
            <a:off x="383822" y="1108549"/>
            <a:ext cx="87488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3813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3F1A7-4880-F940-A812-91768273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6F2A4-5061-1B4D-A9E8-E6D16FBE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00329"/>
          </a:xfrm>
        </p:spPr>
        <p:txBody>
          <a:bodyPr/>
          <a:lstStyle/>
          <a:p>
            <a:r>
              <a:rPr kumimoji="1" lang="en-US" altLang="zh-CN" dirty="0"/>
              <a:t>The members can also be initialized as follows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D0E9BD-3ADE-BD44-BD66-9855B30DD716}"/>
              </a:ext>
            </a:extLst>
          </p:cNvPr>
          <p:cNvSpPr/>
          <p:nvPr/>
        </p:nvSpPr>
        <p:spPr>
          <a:xfrm>
            <a:off x="1002322" y="2156302"/>
            <a:ext cx="9267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initName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6FE767-8FFB-8F43-A5E3-D88C99450CC4}"/>
              </a:ext>
            </a:extLst>
          </p:cNvPr>
          <p:cNvSpPr/>
          <p:nvPr/>
        </p:nvSpPr>
        <p:spPr>
          <a:xfrm>
            <a:off x="1285178" y="645789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887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7CF42-731D-7F4E-887D-6B1AA775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9F9FB-A90E-5144-9DB9-A0FC1249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95"/>
            <a:ext cx="11053879" cy="1517805"/>
          </a:xfrm>
        </p:spPr>
        <p:txBody>
          <a:bodyPr/>
          <a:lstStyle/>
          <a:p>
            <a:r>
              <a:rPr kumimoji="1" lang="en-US" altLang="zh-CN" dirty="0"/>
              <a:t>The destructor will be invoked when the object is destroyed.</a:t>
            </a:r>
          </a:p>
          <a:p>
            <a:r>
              <a:rPr kumimoji="1" lang="en-US" altLang="zh-CN" dirty="0"/>
              <a:t>Be formed from the class name preceded by a tilde (~)</a:t>
            </a:r>
          </a:p>
          <a:p>
            <a:r>
              <a:rPr kumimoji="1" lang="en-US" altLang="zh-CN" dirty="0"/>
              <a:t>Have no return value, no parameters</a:t>
            </a:r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BFCA72-9F59-6342-83A9-4173B03618C3}"/>
              </a:ext>
            </a:extLst>
          </p:cNvPr>
          <p:cNvSpPr/>
          <p:nvPr/>
        </p:nvSpPr>
        <p:spPr>
          <a:xfrm>
            <a:off x="1161989" y="2438400"/>
            <a:ext cx="68305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// ...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"Constructor: Person()"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817456-3648-7C47-9B66-14E5F45A095E}"/>
              </a:ext>
            </a:extLst>
          </p:cNvPr>
          <p:cNvSpPr/>
          <p:nvPr/>
        </p:nvSpPr>
        <p:spPr>
          <a:xfrm>
            <a:off x="2515667" y="645789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destructor.cpp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308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0D1D-F908-8D43-9ED9-323D98D2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EF9F4-C488-1C45-B03D-54601171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2246"/>
            <a:ext cx="11053879" cy="531785"/>
          </a:xfrm>
        </p:spPr>
        <p:txBody>
          <a:bodyPr/>
          <a:lstStyle/>
          <a:p>
            <a:r>
              <a:rPr kumimoji="1" lang="en-US" altLang="zh-CN" dirty="0"/>
              <a:t>What is the difference between the following two lines?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3DE0DD-7909-354E-8263-94A55DBC7DB9}"/>
              </a:ext>
            </a:extLst>
          </p:cNvPr>
          <p:cNvSpPr/>
          <p:nvPr/>
        </p:nvSpPr>
        <p:spPr>
          <a:xfrm>
            <a:off x="1376479" y="14165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"Tom"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"Bob"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2FC963-E8EE-9B40-95E6-A4A6F4976EB1}"/>
              </a:ext>
            </a:extLst>
          </p:cNvPr>
          <p:cNvSpPr/>
          <p:nvPr/>
        </p:nvSpPr>
        <p:spPr>
          <a:xfrm>
            <a:off x="1376479" y="36871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class1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F15997-C51C-8644-9986-933A127D3A9D}"/>
              </a:ext>
            </a:extLst>
          </p:cNvPr>
          <p:cNvSpPr/>
          <p:nvPr/>
        </p:nvSpPr>
        <p:spPr>
          <a:xfrm>
            <a:off x="2515667" y="645789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551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6AC633-A086-9849-A2ED-3C7390572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this</a:t>
            </a:r>
            <a:r>
              <a:rPr lang="en-US" altLang="zh-CN" dirty="0"/>
              <a:t> Pointer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670B50E-D737-A640-9ABB-AA0410864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B03E-6BC6-3F4B-B5B9-D391D217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</a:t>
            </a:r>
            <a:r>
              <a:rPr kumimoji="1" lang="en-US" altLang="zh-CN" dirty="0"/>
              <a:t> needed?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FA358-3C8D-C342-AB68-EB778176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041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How does a member function know which </a:t>
            </a:r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</a:rPr>
              <a:t>name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7BBA0-38B6-AC44-AF68-4B19F4F84A07}"/>
              </a:ext>
            </a:extLst>
          </p:cNvPr>
          <p:cNvSpPr txBox="1"/>
          <p:nvPr/>
        </p:nvSpPr>
        <p:spPr>
          <a:xfrm>
            <a:off x="961292" y="3117970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"Yu"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true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51FA3-2E23-E149-9B0C-5550E658B91C}"/>
              </a:ext>
            </a:extLst>
          </p:cNvPr>
          <p:cNvSpPr txBox="1"/>
          <p:nvPr/>
        </p:nvSpPr>
        <p:spPr>
          <a:xfrm>
            <a:off x="5321294" y="3113147"/>
            <a:ext cx="262596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24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2400" dirty="0">
                <a:latin typeface="Courier" pitchFamily="2" charset="0"/>
              </a:rPr>
              <a:t>male: false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6D2C03-F232-E947-9271-E73617F1BADB}"/>
              </a:ext>
            </a:extLst>
          </p:cNvPr>
          <p:cNvSpPr/>
          <p:nvPr/>
        </p:nvSpPr>
        <p:spPr>
          <a:xfrm>
            <a:off x="961292" y="4957843"/>
            <a:ext cx="698597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7BC333-68B7-3C42-97E5-E944C6D4264E}"/>
              </a:ext>
            </a:extLst>
          </p:cNvPr>
          <p:cNvSpPr/>
          <p:nvPr/>
        </p:nvSpPr>
        <p:spPr>
          <a:xfrm>
            <a:off x="961292" y="17848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amy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yu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amy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"Amy"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673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8A5CD-EF1D-DB43-90FD-C825E6AD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 </a:t>
            </a:r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72D81-E6BF-AA40-BAA1-8439480F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686028"/>
          </a:xfrm>
        </p:spPr>
        <p:txBody>
          <a:bodyPr/>
          <a:lstStyle/>
          <a:p>
            <a:r>
              <a:rPr kumimoji="1" lang="en-US" altLang="zh-CN" dirty="0"/>
              <a:t>All methods in a function have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this </a:t>
            </a:r>
            <a:r>
              <a:rPr kumimoji="1" lang="en-US" altLang="zh-CN" dirty="0"/>
              <a:t>pointer.</a:t>
            </a:r>
          </a:p>
          <a:p>
            <a:r>
              <a:rPr kumimoji="1" lang="en-US" altLang="zh-CN" dirty="0"/>
              <a:t>It is set to the address of the object that invokes the method.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EADD3-D92D-4A4C-A17F-4A82244F0309}"/>
              </a:ext>
            </a:extLst>
          </p:cNvPr>
          <p:cNvSpPr/>
          <p:nvPr/>
        </p:nvSpPr>
        <p:spPr>
          <a:xfrm>
            <a:off x="1376479" y="5570175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CB774-F9B9-3E4D-B061-225436BEC8B3}"/>
              </a:ext>
            </a:extLst>
          </p:cNvPr>
          <p:cNvSpPr/>
          <p:nvPr/>
        </p:nvSpPr>
        <p:spPr>
          <a:xfrm>
            <a:off x="1376478" y="2665499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9DEF43-80BE-C040-B890-C731ECC49285}"/>
              </a:ext>
            </a:extLst>
          </p:cNvPr>
          <p:cNvSpPr/>
          <p:nvPr/>
        </p:nvSpPr>
        <p:spPr>
          <a:xfrm>
            <a:off x="1376478" y="4098886"/>
            <a:ext cx="428843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71D180-09E7-864A-B1D4-65A4F9EC8189}"/>
              </a:ext>
            </a:extLst>
          </p:cNvPr>
          <p:cNvSpPr/>
          <p:nvPr/>
        </p:nvSpPr>
        <p:spPr>
          <a:xfrm>
            <a:off x="5311170" y="6457890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this.cpp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021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A46A63-6301-FC4A-8DAA-AC136741D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lang="en-US" altLang="zh-CN" dirty="0"/>
              <a:t> Members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01B4FB9-4631-B044-869D-7C0699E9C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8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197DD-73D5-6A40-83F0-38C60506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E599-03F0-6B43-80E3-92859EA7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Statements for constants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DF84CE-0395-1548-BAA7-38BAB315B49D}"/>
              </a:ext>
            </a:extLst>
          </p:cNvPr>
          <p:cNvSpPr/>
          <p:nvPr/>
        </p:nvSpPr>
        <p:spPr>
          <a:xfrm>
            <a:off x="1376479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VALUE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p_int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&amp;); </a:t>
            </a:r>
          </a:p>
        </p:txBody>
      </p:sp>
    </p:spTree>
    <p:extLst>
      <p:ext uri="{BB962C8B-B14F-4D97-AF65-F5344CB8AC3E}">
        <p14:creationId xmlns:p14="http://schemas.microsoft.com/office/powerpoint/2010/main" val="190988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1B7CC-E112-F041-98F9-C02D26EF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en-US" altLang="zh-CN" dirty="0"/>
              <a:t> Members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8403B-FCA8-7840-BB8B-8AE90E9C3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1060732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member variables behavior similar with normal const variables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member functions promise not to modify member variables.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237C0-4699-9B4A-9A08-C18F69BC0B50}"/>
              </a:ext>
            </a:extLst>
          </p:cNvPr>
          <p:cNvSpPr/>
          <p:nvPr/>
        </p:nvSpPr>
        <p:spPr>
          <a:xfrm>
            <a:off x="1212953" y="215858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BMI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BMI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//can it be modified?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//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//Can it be modified?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8F5CCE3-54AD-8A46-8D0F-520D374446BB}"/>
                  </a:ext>
                </a:extLst>
              </p14:cNvPr>
              <p14:cNvContentPartPr/>
              <p14:nvPr/>
            </p14:nvContentPartPr>
            <p14:xfrm>
              <a:off x="1699135" y="2867919"/>
              <a:ext cx="978120" cy="5576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8F5CCE3-54AD-8A46-8D0F-520D37444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1495" y="2850279"/>
                <a:ext cx="101376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82EB787-56A9-5446-B0DC-E2D63C9BBE2F}"/>
                  </a:ext>
                </a:extLst>
              </p14:cNvPr>
              <p14:cNvContentPartPr/>
              <p14:nvPr/>
            </p14:nvContentPartPr>
            <p14:xfrm>
              <a:off x="3657175" y="5090919"/>
              <a:ext cx="1155600" cy="5266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82EB787-56A9-5446-B0DC-E2D63C9BBE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9535" y="5072919"/>
                <a:ext cx="1191240" cy="562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409197D0-206E-F945-89F5-90F68C200C4B}"/>
              </a:ext>
            </a:extLst>
          </p:cNvPr>
          <p:cNvSpPr/>
          <p:nvPr/>
        </p:nvSpPr>
        <p:spPr>
          <a:xfrm>
            <a:off x="2087515" y="6478276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43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CF232-AB9F-8044-BAC6-C8BEA40F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kumimoji="1" lang="en-US" altLang="zh-CN" dirty="0"/>
              <a:t> members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8C638-A218-E641-A21C-7BA91A28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11053879" cy="64430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static</a:t>
            </a:r>
            <a:r>
              <a:rPr kumimoji="1" lang="en-US" altLang="zh-CN" dirty="0"/>
              <a:t> members are</a:t>
            </a:r>
            <a:r>
              <a:rPr lang="en" altLang="zh-CN" dirty="0"/>
              <a:t> not bound to class instances.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1BECEE-3978-FE4A-AB10-FF79971DA94C}"/>
              </a:ext>
            </a:extLst>
          </p:cNvPr>
          <p:cNvSpPr/>
          <p:nvPr/>
        </p:nvSpPr>
        <p:spPr>
          <a:xfrm>
            <a:off x="838200" y="1550189"/>
            <a:ext cx="86491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only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definition it here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21C8CF-F56D-F847-938A-27C6DCBECB9B}"/>
              </a:ext>
            </a:extLst>
          </p:cNvPr>
          <p:cNvSpPr/>
          <p:nvPr/>
        </p:nvSpPr>
        <p:spPr>
          <a:xfrm>
            <a:off x="1376479" y="6457890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static.cpp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0093B7-2005-7D49-B81A-BA04661EF430}"/>
              </a:ext>
            </a:extLst>
          </p:cNvPr>
          <p:cNvSpPr txBox="1"/>
          <p:nvPr/>
        </p:nvSpPr>
        <p:spPr>
          <a:xfrm>
            <a:off x="8813089" y="1654799"/>
            <a:ext cx="1564187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"Yu"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2000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B1B208-DFD7-1A4D-BB6B-97E8BA460A9D}"/>
              </a:ext>
            </a:extLst>
          </p:cNvPr>
          <p:cNvSpPr txBox="1"/>
          <p:nvPr/>
        </p:nvSpPr>
        <p:spPr>
          <a:xfrm>
            <a:off x="10427334" y="1650270"/>
            <a:ext cx="1564186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"Amy"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false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399B1-C0AB-6D47-B4BF-E86CAFBCD05A}"/>
              </a:ext>
            </a:extLst>
          </p:cNvPr>
          <p:cNvSpPr txBox="1"/>
          <p:nvPr/>
        </p:nvSpPr>
        <p:spPr>
          <a:xfrm>
            <a:off x="8813089" y="1106332"/>
            <a:ext cx="32284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student_total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:  0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136983-6FD2-FA4A-A117-38865603EC24}"/>
              </a:ext>
            </a:extLst>
          </p:cNvPr>
          <p:cNvSpPr txBox="1"/>
          <p:nvPr/>
        </p:nvSpPr>
        <p:spPr>
          <a:xfrm>
            <a:off x="8813090" y="2620040"/>
            <a:ext cx="1564186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urier" pitchFamily="2" charset="0"/>
              </a:rPr>
              <a:t>name: ”Tom"</a:t>
            </a:r>
          </a:p>
          <a:p>
            <a:r>
              <a:rPr kumimoji="1" lang="en-US" altLang="zh-CN" sz="1600" dirty="0">
                <a:latin typeface="Courier" pitchFamily="2" charset="0"/>
              </a:rPr>
              <a:t>born: 2001</a:t>
            </a:r>
          </a:p>
          <a:p>
            <a:r>
              <a:rPr kumimoji="1" lang="en-US" altLang="zh-CN" sz="1600" dirty="0">
                <a:latin typeface="Courier" pitchFamily="2" charset="0"/>
              </a:rPr>
              <a:t>male: true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417DC8-4314-E84E-AD0B-4F8F4E6BE8AF}"/>
              </a:ext>
            </a:extLst>
          </p:cNvPr>
          <p:cNvSpPr/>
          <p:nvPr/>
        </p:nvSpPr>
        <p:spPr>
          <a:xfrm>
            <a:off x="11047363" y="1113461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7A6980-316D-4345-92C4-6A15DB6ACEE8}"/>
              </a:ext>
            </a:extLst>
          </p:cNvPr>
          <p:cNvSpPr/>
          <p:nvPr/>
        </p:nvSpPr>
        <p:spPr>
          <a:xfrm>
            <a:off x="11029672" y="1104981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2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705F28-E03D-EF4A-8CFB-84F6B483F6F2}"/>
              </a:ext>
            </a:extLst>
          </p:cNvPr>
          <p:cNvSpPr/>
          <p:nvPr/>
        </p:nvSpPr>
        <p:spPr>
          <a:xfrm>
            <a:off x="11047363" y="1112110"/>
            <a:ext cx="3241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48485-5F1B-F14B-AA56-FA947451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4162-9611-1A4F-B064-34ED1886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761"/>
            <a:ext cx="11053879" cy="1405695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</a:t>
            </a:r>
            <a:r>
              <a:rPr kumimoji="1" lang="en-US" altLang="zh-CN" b="1" dirty="0">
                <a:solidFill>
                  <a:srgbClr val="FF0000"/>
                </a:solidFill>
              </a:rPr>
              <a:t>C</a:t>
            </a:r>
            <a:r>
              <a:rPr kumimoji="1" lang="en-US" altLang="zh-CN" dirty="0"/>
              <a:t> is a type consisting of a sequence of data members.</a:t>
            </a:r>
          </a:p>
          <a:p>
            <a:r>
              <a:rPr kumimoji="1" lang="en-US" altLang="zh-CN" dirty="0"/>
              <a:t>Some functions/statements are needed to operate the data members of an object of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type.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84B263-3C28-2541-9AB5-6D9EA8E20DAA}"/>
              </a:ext>
            </a:extLst>
          </p:cNvPr>
          <p:cNvSpPr/>
          <p:nvPr/>
        </p:nvSpPr>
        <p:spPr>
          <a:xfrm>
            <a:off x="1126402" y="2432503"/>
            <a:ext cx="56092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2A16F8-8D23-C047-BDAC-E82423D89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23619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88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D66C-9127-A34E-B55C-E12F681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E8326-D344-F545-991D-6F110EEC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910191"/>
          </a:xfrm>
        </p:spPr>
        <p:txBody>
          <a:bodyPr/>
          <a:lstStyle/>
          <a:p>
            <a:r>
              <a:rPr kumimoji="1" lang="en-US" altLang="zh-CN" dirty="0"/>
              <a:t>You should be very careful to manipulated the data members in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object.</a:t>
            </a:r>
          </a:p>
          <a:p>
            <a:r>
              <a:rPr kumimoji="1" lang="en-US" altLang="zh-CN" dirty="0"/>
              <a:t>Can we improve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to a better one?</a:t>
            </a:r>
          </a:p>
          <a:p>
            <a:r>
              <a:rPr kumimoji="1" lang="en-US" altLang="zh-CN" dirty="0"/>
              <a:t>Yes, it 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! We can put some member functions in it.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BDCED-C81E-1046-9CF2-14A1B96003FA}"/>
              </a:ext>
            </a:extLst>
          </p:cNvPr>
          <p:cNvSpPr/>
          <p:nvPr/>
        </p:nvSpPr>
        <p:spPr>
          <a:xfrm>
            <a:off x="1247820" y="3457136"/>
            <a:ext cx="5856365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85AB6-06F6-984E-B3B3-166C1818A9EB}"/>
              </a:ext>
            </a:extLst>
          </p:cNvPr>
          <p:cNvSpPr/>
          <p:nvPr/>
        </p:nvSpPr>
        <p:spPr>
          <a:xfrm>
            <a:off x="4908400" y="3831830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BD72E-F955-1F45-A3CE-B1C6BA41293A}"/>
              </a:ext>
            </a:extLst>
          </p:cNvPr>
          <p:cNvSpPr/>
          <p:nvPr/>
        </p:nvSpPr>
        <p:spPr>
          <a:xfrm rot="1406566">
            <a:off x="6972579" y="2305344"/>
            <a:ext cx="43782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Safer solution!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7EE244D6-93CC-F547-B4C8-15010352CD8F}"/>
              </a:ext>
            </a:extLst>
          </p:cNvPr>
          <p:cNvSpPr/>
          <p:nvPr/>
        </p:nvSpPr>
        <p:spPr>
          <a:xfrm rot="2241308">
            <a:off x="7680891" y="2801461"/>
            <a:ext cx="560417" cy="98064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4FAB02-5693-5140-910E-136088F0F691}"/>
              </a:ext>
            </a:extLst>
          </p:cNvPr>
          <p:cNvSpPr/>
          <p:nvPr/>
        </p:nvSpPr>
        <p:spPr>
          <a:xfrm>
            <a:off x="106678" y="313439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firstclass.cpp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472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D66C-9127-A34E-B55C-E12F681E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Access Specifiers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E8326-D344-F545-991D-6F110EEC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910191"/>
          </a:xfrm>
        </p:spPr>
        <p:txBody>
          <a:bodyPr/>
          <a:lstStyle/>
          <a:p>
            <a:r>
              <a:rPr kumimoji="1" lang="en-US" altLang="zh-CN" dirty="0"/>
              <a:t>You can protect data members by access specifier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private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Then data member can only be accessed by well designed member functions.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7BDCED-C81E-1046-9CF2-14A1B96003FA}"/>
              </a:ext>
            </a:extLst>
          </p:cNvPr>
          <p:cNvSpPr/>
          <p:nvPr/>
        </p:nvSpPr>
        <p:spPr>
          <a:xfrm>
            <a:off x="1254247" y="2921929"/>
            <a:ext cx="585636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285AB6-06F6-984E-B3B3-166C1818A9EB}"/>
              </a:ext>
            </a:extLst>
          </p:cNvPr>
          <p:cNvSpPr/>
          <p:nvPr/>
        </p:nvSpPr>
        <p:spPr>
          <a:xfrm>
            <a:off x="5125088" y="2759923"/>
            <a:ext cx="345175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yu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8FE2D0-5D05-5D41-BB08-120FCE2F7293}"/>
              </a:ext>
            </a:extLst>
          </p:cNvPr>
          <p:cNvSpPr/>
          <p:nvPr/>
        </p:nvSpPr>
        <p:spPr>
          <a:xfrm>
            <a:off x="8763005" y="-426960"/>
            <a:ext cx="100540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1BEFBA95-EBEE-A04D-B67B-1111C70B1FAF}"/>
              </a:ext>
            </a:extLst>
          </p:cNvPr>
          <p:cNvSpPr/>
          <p:nvPr/>
        </p:nvSpPr>
        <p:spPr>
          <a:xfrm rot="2241308">
            <a:off x="8049504" y="880206"/>
            <a:ext cx="520367" cy="2057674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0DFAAA-307D-F440-ABAF-01B1CC58F675}"/>
              </a:ext>
            </a:extLst>
          </p:cNvPr>
          <p:cNvSpPr/>
          <p:nvPr/>
        </p:nvSpPr>
        <p:spPr>
          <a:xfrm>
            <a:off x="84696" y="2640871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access-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attribute.cpp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90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D9BC7-A68D-1540-9D35-D7C32C1F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Member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6F5C7-868A-CE42-84F0-6A79CB31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1436"/>
            <a:ext cx="11053879" cy="617327"/>
          </a:xfrm>
        </p:spPr>
        <p:txBody>
          <a:bodyPr/>
          <a:lstStyle/>
          <a:p>
            <a:r>
              <a:rPr kumimoji="1" lang="en-US" altLang="zh-CN" dirty="0"/>
              <a:t>A member function can be defined inside or outside class.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7E1216-7DEB-C84B-9E2E-19128836C270}"/>
              </a:ext>
            </a:extLst>
          </p:cNvPr>
          <p:cNvSpPr/>
          <p:nvPr/>
        </p:nvSpPr>
        <p:spPr>
          <a:xfrm>
            <a:off x="0" y="1822628"/>
            <a:ext cx="5895859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6D8E41-D188-2D42-8357-258EF9A2C3BA}"/>
              </a:ext>
            </a:extLst>
          </p:cNvPr>
          <p:cNvSpPr/>
          <p:nvPr/>
        </p:nvSpPr>
        <p:spPr>
          <a:xfrm>
            <a:off x="3524366" y="1348175"/>
            <a:ext cx="866763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inline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"Born in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"Gender: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26FAFC-B73D-8645-816A-BBDB6247B98A}"/>
              </a:ext>
            </a:extLst>
          </p:cNvPr>
          <p:cNvSpPr/>
          <p:nvPr/>
        </p:nvSpPr>
        <p:spPr>
          <a:xfrm>
            <a:off x="367962" y="1267153"/>
            <a:ext cx="23439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inline function</a:t>
            </a:r>
            <a:endParaRPr lang="zh-CN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0A8C3664-0FDF-1B43-9583-9559CDD93B12}"/>
              </a:ext>
            </a:extLst>
          </p:cNvPr>
          <p:cNvSpPr/>
          <p:nvPr/>
        </p:nvSpPr>
        <p:spPr>
          <a:xfrm rot="21129842">
            <a:off x="1231299" y="1719010"/>
            <a:ext cx="252739" cy="2077858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BE228C65-D618-6E46-BFC8-11462A929A0A}"/>
              </a:ext>
            </a:extLst>
          </p:cNvPr>
          <p:cNvSpPr/>
          <p:nvPr/>
        </p:nvSpPr>
        <p:spPr>
          <a:xfrm rot="505454">
            <a:off x="1902705" y="1693452"/>
            <a:ext cx="174326" cy="3221826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D212155F-9A8F-6B48-B351-746A2304351F}"/>
              </a:ext>
            </a:extLst>
          </p:cNvPr>
          <p:cNvSpPr/>
          <p:nvPr/>
        </p:nvSpPr>
        <p:spPr>
          <a:xfrm rot="16200000">
            <a:off x="3086288" y="1066883"/>
            <a:ext cx="198570" cy="947400"/>
          </a:xfrm>
          <a:prstGeom prst="downArrow">
            <a:avLst>
              <a:gd name="adj1" fmla="val 51582"/>
              <a:gd name="adj2" fmla="val 11163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D91C-AF70-2544-9198-007E4169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Structures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F24BE-3651-3445-827F-853C2D48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900674"/>
            <a:ext cx="11053879" cy="644680"/>
          </a:xfrm>
        </p:spPr>
        <p:txBody>
          <a:bodyPr/>
          <a:lstStyle/>
          <a:p>
            <a:r>
              <a:rPr kumimoji="1" lang="en-US" altLang="zh-CN" dirty="0"/>
              <a:t>The source code can be placed into multiple files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26779B-8B68-6647-9EEF-F646DD72EEDC}"/>
              </a:ext>
            </a:extLst>
          </p:cNvPr>
          <p:cNvSpPr/>
          <p:nvPr/>
        </p:nvSpPr>
        <p:spPr>
          <a:xfrm>
            <a:off x="0" y="1822628"/>
            <a:ext cx="5895859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795E26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85D975-1B08-744D-87AB-8AAB6EEA3C67}"/>
              </a:ext>
            </a:extLst>
          </p:cNvPr>
          <p:cNvSpPr/>
          <p:nvPr/>
        </p:nvSpPr>
        <p:spPr>
          <a:xfrm>
            <a:off x="3524366" y="1348175"/>
            <a:ext cx="8667634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setGender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"Born in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"Gender: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73DD8-17C1-B544-8BC1-1B04671C9220}"/>
              </a:ext>
            </a:extLst>
          </p:cNvPr>
          <p:cNvSpPr/>
          <p:nvPr/>
        </p:nvSpPr>
        <p:spPr>
          <a:xfrm>
            <a:off x="0" y="1375126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student.hpp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FB7D4-4AF4-0B4F-8089-2322CD9C9EBC}"/>
              </a:ext>
            </a:extLst>
          </p:cNvPr>
          <p:cNvSpPr/>
          <p:nvPr/>
        </p:nvSpPr>
        <p:spPr>
          <a:xfrm>
            <a:off x="8792289" y="1348175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student.cpp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87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7EBEA5-E962-564A-A3B3-CEE6836CC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Constructors and Destructors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C2DAF7-CF50-854D-AE7C-64D22DC91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5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1CC5-7DD9-274A-83F7-10A37DF9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875DF-D6B0-E842-9BF3-05828E95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Different from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C, a constructor will be invoked when creating an object of 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in C: allocate memory</a:t>
            </a:r>
          </a:p>
          <a:p>
            <a:pPr lvl="1"/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kumimoji="1" lang="en-US" altLang="zh-CN" dirty="0"/>
              <a:t> in C++: allocate memory &amp; invoke a constructor</a:t>
            </a:r>
          </a:p>
          <a:p>
            <a:r>
              <a:rPr kumimoji="1" lang="en-US" altLang="zh-CN" dirty="0"/>
              <a:t>But ... No constructor is defined explicitly in previous examples.</a:t>
            </a:r>
          </a:p>
          <a:p>
            <a:pPr lvl="1"/>
            <a:r>
              <a:rPr kumimoji="1" lang="en-US" altLang="zh-CN" dirty="0"/>
              <a:t>The compiler will generate one with empty body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13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27100</TotalTime>
  <Words>1438</Words>
  <Application>Microsoft Macintosh PowerPoint</Application>
  <PresentationFormat>宽屏</PresentationFormat>
  <Paragraphs>323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Classes and Objects</vt:lpstr>
      <vt:lpstr>Structures</vt:lpstr>
      <vt:lpstr>Classes</vt:lpstr>
      <vt:lpstr>Access Specifiers</vt:lpstr>
      <vt:lpstr>Member Functions</vt:lpstr>
      <vt:lpstr>File Structures</vt:lpstr>
      <vt:lpstr>Constructors and Destructors</vt:lpstr>
      <vt:lpstr>Constructors</vt:lpstr>
      <vt:lpstr>Constructors</vt:lpstr>
      <vt:lpstr>Constructors</vt:lpstr>
      <vt:lpstr>Destructors</vt:lpstr>
      <vt:lpstr>Destructors</vt:lpstr>
      <vt:lpstr>this Pointer</vt:lpstr>
      <vt:lpstr>Why is this needed?</vt:lpstr>
      <vt:lpstr>this Pointer</vt:lpstr>
      <vt:lpstr>const and static Members</vt:lpstr>
      <vt:lpstr>const Variables</vt:lpstr>
      <vt:lpstr>const Members</vt:lpstr>
      <vt:lpstr>static members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1262</cp:revision>
  <dcterms:created xsi:type="dcterms:W3CDTF">2020-09-05T08:11:12Z</dcterms:created>
  <dcterms:modified xsi:type="dcterms:W3CDTF">2021-11-07T15:47:04Z</dcterms:modified>
  <cp:category/>
</cp:coreProperties>
</file>