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477" r:id="rId3"/>
    <p:sldId id="443" r:id="rId4"/>
    <p:sldId id="1084" r:id="rId5"/>
    <p:sldId id="440" r:id="rId6"/>
    <p:sldId id="1083" r:id="rId7"/>
    <p:sldId id="1085" r:id="rId8"/>
    <p:sldId id="447" r:id="rId9"/>
    <p:sldId id="1086" r:id="rId10"/>
    <p:sldId id="1087" r:id="rId11"/>
    <p:sldId id="10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10, operator overloading and friend function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225" y="1326995"/>
            <a:ext cx="11694854" cy="48499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Create a class called </a:t>
            </a:r>
            <a:r>
              <a:rPr lang="en-US" altLang="zh-CN" sz="2400" b="1" dirty="0"/>
              <a:t>Complex</a:t>
            </a:r>
            <a:r>
              <a:rPr lang="en-US" altLang="zh-CN" sz="2400" dirty="0"/>
              <a:t> for performing arithmetic with complex numbers. Write a program to test your class. Complex numbers have the form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                      </a:t>
            </a:r>
            <a:r>
              <a:rPr lang="en-US" altLang="zh-CN" sz="2400" dirty="0" err="1"/>
              <a:t>realPart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imaginaryPart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i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Develop a complete class containing proper constructor functions as well as setter and getter functions. The class should also provide the following overloaded operator capabilities: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(1) Overload the addition operator (+) to add two Complex numbers.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(2) Overload the subtraction operator (-) to subtract two Complex numbers.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(3) Overload the assignment operator(=) to assign one Complex to another.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(4) Overload the multiplication operator (*) to multiply two Complex numbers.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057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225" y="1326995"/>
            <a:ext cx="11694854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(5)Overload the == and != operators to allow comparisons of Complex numbers. </a:t>
            </a:r>
          </a:p>
          <a:p>
            <a:pPr marL="0" indent="0">
              <a:buNone/>
            </a:pPr>
            <a:r>
              <a:rPr lang="en-US" altLang="zh-CN" sz="2400" dirty="0"/>
              <a:t>(6) Modify the class to enable input and output of Complex numbers via overloaded </a:t>
            </a:r>
            <a:r>
              <a:rPr lang="en-US" altLang="zh-CN" sz="2400" b="1" dirty="0"/>
              <a:t>&gt;&gt;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&lt;&lt;</a:t>
            </a:r>
            <a:r>
              <a:rPr lang="en-US" altLang="zh-CN" sz="2400" dirty="0"/>
              <a:t> operators, respectively.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011873-CBD5-4C41-9A95-DBD49472B870}"/>
              </a:ext>
            </a:extLst>
          </p:cNvPr>
          <p:cNvSpPr txBox="1"/>
          <p:nvPr/>
        </p:nvSpPr>
        <p:spPr>
          <a:xfrm>
            <a:off x="623005" y="2745243"/>
            <a:ext cx="616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 a test program to test your Complex class.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376B2B-23FE-CE92-0FBB-A90835B70387}"/>
              </a:ext>
            </a:extLst>
          </p:cNvPr>
          <p:cNvSpPr txBox="1"/>
          <p:nvPr/>
        </p:nvSpPr>
        <p:spPr>
          <a:xfrm>
            <a:off x="623005" y="3651093"/>
            <a:ext cx="1123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What operator(s) must be overloaded as member function(s)? What operator(s) must be</a:t>
            </a:r>
          </a:p>
          <a:p>
            <a:r>
              <a:rPr lang="en-US" altLang="zh-CN" sz="2400" dirty="0"/>
              <a:t>overloaded as non-member function(s)? How about friend functions? Why? Give your </a:t>
            </a:r>
          </a:p>
          <a:p>
            <a:r>
              <a:rPr lang="en-US" altLang="zh-CN" sz="2400" dirty="0"/>
              <a:t>explanations to SA.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105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i="0" dirty="0">
                <a:solidFill>
                  <a:srgbClr val="24292F"/>
                </a:solidFill>
                <a:effectLst/>
                <a:cs typeface="+mj-lt"/>
              </a:rPr>
              <a:t>Operator overloading and friend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618"/>
            <a:ext cx="11053879" cy="33615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Operator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Friend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Overloading &lt;&lt; operator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13" y="1153970"/>
            <a:ext cx="9379427" cy="42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8" dirty="0"/>
              <a:t>To overload an operator, use a special function form called an </a:t>
            </a:r>
            <a:r>
              <a:rPr lang="en-US" altLang="zh-CN" sz="2178" b="1" dirty="0">
                <a:solidFill>
                  <a:srgbClr val="00B0F0"/>
                </a:solidFill>
              </a:rPr>
              <a:t>operator function</a:t>
            </a:r>
            <a:r>
              <a:rPr lang="en-US" altLang="zh-CN" sz="2178" dirty="0"/>
              <a:t>. </a:t>
            </a:r>
            <a:endParaRPr lang="zh-CN" altLang="en-US" sz="2178" dirty="0"/>
          </a:p>
        </p:txBody>
      </p:sp>
      <p:sp>
        <p:nvSpPr>
          <p:cNvPr id="6" name="TextBox 5"/>
          <p:cNvSpPr txBox="1"/>
          <p:nvPr/>
        </p:nvSpPr>
        <p:spPr>
          <a:xfrm>
            <a:off x="1321242" y="1748513"/>
            <a:ext cx="5488041" cy="48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41" b="1" dirty="0" err="1"/>
              <a:t>return_type</a:t>
            </a:r>
            <a:r>
              <a:rPr lang="en-US" altLang="zh-CN" sz="2541" b="1" dirty="0"/>
              <a:t> operator op(argument-list)</a:t>
            </a:r>
            <a:endParaRPr lang="zh-CN" altLang="en-US" sz="2541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4254817" y="1785456"/>
            <a:ext cx="596283" cy="784222"/>
            <a:chOff x="4425018" y="4827070"/>
            <a:chExt cx="657016" cy="864096"/>
          </a:xfrm>
        </p:grpSpPr>
        <p:sp>
          <p:nvSpPr>
            <p:cNvPr id="7" name="椭圆 6"/>
            <p:cNvSpPr/>
            <p:nvPr/>
          </p:nvSpPr>
          <p:spPr>
            <a:xfrm>
              <a:off x="4425018" y="4827070"/>
              <a:ext cx="50405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9" name="直接箭头连接符 8"/>
            <p:cNvCxnSpPr>
              <a:endCxn id="7" idx="5"/>
            </p:cNvCxnSpPr>
            <p:nvPr/>
          </p:nvCxnSpPr>
          <p:spPr>
            <a:xfrm flipH="1" flipV="1">
              <a:off x="4855257" y="5273666"/>
              <a:ext cx="226777" cy="4175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52448" y="2467383"/>
            <a:ext cx="5964838" cy="42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8" b="1" dirty="0"/>
              <a:t>op</a:t>
            </a:r>
            <a:r>
              <a:rPr lang="en-US" altLang="zh-CN" sz="2178" dirty="0"/>
              <a:t> is the symbol for the operator being overloaded</a:t>
            </a:r>
            <a:endParaRPr lang="zh-CN" altLang="en-US" sz="2178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E3D509-453A-4B8F-83E0-D9D788E74A30}"/>
              </a:ext>
            </a:extLst>
          </p:cNvPr>
          <p:cNvSpPr txBox="1">
            <a:spLocks/>
          </p:cNvSpPr>
          <p:nvPr/>
        </p:nvSpPr>
        <p:spPr>
          <a:xfrm>
            <a:off x="1559560" y="311150"/>
            <a:ext cx="9724390" cy="10109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 Operator overloading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4A395B-5577-4A3B-B429-FAFB8B5C0436}"/>
              </a:ext>
            </a:extLst>
          </p:cNvPr>
          <p:cNvSpPr txBox="1"/>
          <p:nvPr/>
        </p:nvSpPr>
        <p:spPr>
          <a:xfrm>
            <a:off x="1003631" y="3160570"/>
            <a:ext cx="10043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An operator function must either be a member of a class or have at least one parameter of class type.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3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F2B3E-8553-4215-8F2B-EB675C1F496C}"/>
              </a:ext>
            </a:extLst>
          </p:cNvPr>
          <p:cNvSpPr txBox="1">
            <a:spLocks/>
          </p:cNvSpPr>
          <p:nvPr/>
        </p:nvSpPr>
        <p:spPr>
          <a:xfrm>
            <a:off x="1244080" y="358724"/>
            <a:ext cx="10015366" cy="684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032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function, non-member function, friend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34A40-CDF2-494F-AFBC-88DDE83F4B8A}"/>
              </a:ext>
            </a:extLst>
          </p:cNvPr>
          <p:cNvSpPr txBox="1">
            <a:spLocks/>
          </p:cNvSpPr>
          <p:nvPr/>
        </p:nvSpPr>
        <p:spPr>
          <a:xfrm>
            <a:off x="987972" y="1258127"/>
            <a:ext cx="10426261" cy="1907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032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non-member operator overloading function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 type conversion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its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 argument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so if a function need convert type on its left argument, define the function as non-member function; if the function must get the non-public members of the class, define it as a friend function of the class.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B24D90-291F-468D-B3E4-30676DE2A0B2}"/>
              </a:ext>
            </a:extLst>
          </p:cNvPr>
          <p:cNvSpPr txBox="1">
            <a:spLocks/>
          </p:cNvSpPr>
          <p:nvPr/>
        </p:nvSpPr>
        <p:spPr>
          <a:xfrm>
            <a:off x="987972" y="3242103"/>
            <a:ext cx="10426261" cy="743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032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cases beyond the above, define the function as a member function.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DE0819-B4AC-05D4-99F8-EF96BD9F1023}"/>
              </a:ext>
            </a:extLst>
          </p:cNvPr>
          <p:cNvSpPr txBox="1"/>
          <p:nvPr/>
        </p:nvSpPr>
        <p:spPr>
          <a:xfrm>
            <a:off x="1057405" y="4200605"/>
            <a:ext cx="9804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assignment (=)operators must be defined as member function. However, IO operators(&lt;&lt; and &gt;&gt;) must be non-member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10917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B749B3-6300-3D9C-84CB-B58E5307EE19}"/>
              </a:ext>
            </a:extLst>
          </p:cNvPr>
          <p:cNvGrpSpPr/>
          <p:nvPr/>
        </p:nvGrpSpPr>
        <p:grpSpPr>
          <a:xfrm>
            <a:off x="1488972" y="406207"/>
            <a:ext cx="6819179" cy="5627287"/>
            <a:chOff x="1844530" y="432982"/>
            <a:chExt cx="6819179" cy="562728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894291-A216-40C2-A288-353D08CC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8774" y="4084019"/>
              <a:ext cx="4686300" cy="50482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A594843-BE2E-4E0B-2C18-14AC4EDD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530" y="432982"/>
              <a:ext cx="4686301" cy="334735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8AE521F-D580-406C-8215-D18BD9C9C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530" y="4654730"/>
              <a:ext cx="6819179" cy="140553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0505E2B-47E4-7E95-84AC-EF8CC7795FF9}"/>
              </a:ext>
            </a:extLst>
          </p:cNvPr>
          <p:cNvGrpSpPr/>
          <p:nvPr/>
        </p:nvGrpSpPr>
        <p:grpSpPr>
          <a:xfrm>
            <a:off x="1783216" y="3143400"/>
            <a:ext cx="10185488" cy="1835000"/>
            <a:chOff x="1783216" y="3143400"/>
            <a:chExt cx="10185488" cy="1835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45CB82-6156-2CAC-B41D-1B41201BBF56}"/>
                </a:ext>
              </a:extLst>
            </p:cNvPr>
            <p:cNvSpPr/>
            <p:nvPr/>
          </p:nvSpPr>
          <p:spPr>
            <a:xfrm>
              <a:off x="1783216" y="4627955"/>
              <a:ext cx="6603402" cy="350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F08457-0748-BD6B-0E05-D7D096614B94}"/>
                </a:ext>
              </a:extLst>
            </p:cNvPr>
            <p:cNvCxnSpPr/>
            <p:nvPr/>
          </p:nvCxnSpPr>
          <p:spPr>
            <a:xfrm flipH="1">
              <a:off x="6964218" y="4276436"/>
              <a:ext cx="489527" cy="351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EE11AF-D9A5-4BC0-7ECE-371D37F16D23}"/>
                </a:ext>
              </a:extLst>
            </p:cNvPr>
            <p:cNvSpPr txBox="1"/>
            <p:nvPr/>
          </p:nvSpPr>
          <p:spPr>
            <a:xfrm>
              <a:off x="6787414" y="3143400"/>
              <a:ext cx="51812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Define &lt;&lt; operator function as a friend function who </a:t>
              </a:r>
            </a:p>
            <a:p>
              <a:r>
                <a:rPr lang="en-US" altLang="zh-CN" dirty="0"/>
                <a:t>can access the data members of the class.</a:t>
              </a:r>
            </a:p>
            <a:p>
              <a:r>
                <a:rPr lang="en-US" altLang="zh-CN" dirty="0"/>
                <a:t>Its declaration is inside the class and the definition is</a:t>
              </a:r>
            </a:p>
            <a:p>
              <a:r>
                <a:rPr lang="en-US" altLang="zh-CN" dirty="0"/>
                <a:t>outside the class.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FD1E84-591F-18E1-A8A4-7D12870EA51A}"/>
              </a:ext>
            </a:extLst>
          </p:cNvPr>
          <p:cNvGrpSpPr/>
          <p:nvPr/>
        </p:nvGrpSpPr>
        <p:grpSpPr>
          <a:xfrm>
            <a:off x="1279836" y="5093977"/>
            <a:ext cx="9730481" cy="988172"/>
            <a:chOff x="1783216" y="3990228"/>
            <a:chExt cx="9730481" cy="98817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44E01F7-D086-AF8E-6ED3-C3AC9D78B6A5}"/>
                </a:ext>
              </a:extLst>
            </p:cNvPr>
            <p:cNvSpPr/>
            <p:nvPr/>
          </p:nvSpPr>
          <p:spPr>
            <a:xfrm>
              <a:off x="1783216" y="4627955"/>
              <a:ext cx="6044600" cy="350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927DBCB-2438-2AE2-3AC1-085F958B881F}"/>
                </a:ext>
              </a:extLst>
            </p:cNvPr>
            <p:cNvCxnSpPr/>
            <p:nvPr/>
          </p:nvCxnSpPr>
          <p:spPr>
            <a:xfrm flipH="1">
              <a:off x="6964218" y="4276436"/>
              <a:ext cx="489527" cy="351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CBF6A2C-82F2-E682-1C15-C58500FDB1B6}"/>
                </a:ext>
              </a:extLst>
            </p:cNvPr>
            <p:cNvSpPr txBox="1"/>
            <p:nvPr/>
          </p:nvSpPr>
          <p:spPr>
            <a:xfrm>
              <a:off x="6853382" y="3990228"/>
              <a:ext cx="466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Define * operator function as a normal function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E794689-B7C8-A225-B3C9-64AEF18D54A5}"/>
              </a:ext>
            </a:extLst>
          </p:cNvPr>
          <p:cNvGrpSpPr/>
          <p:nvPr/>
        </p:nvGrpSpPr>
        <p:grpSpPr>
          <a:xfrm>
            <a:off x="1815548" y="1742837"/>
            <a:ext cx="6596037" cy="2010728"/>
            <a:chOff x="1783216" y="3954944"/>
            <a:chExt cx="6596037" cy="201072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59F81E0-94DD-3D86-93A7-BBC37FF98001}"/>
                </a:ext>
              </a:extLst>
            </p:cNvPr>
            <p:cNvSpPr/>
            <p:nvPr/>
          </p:nvSpPr>
          <p:spPr>
            <a:xfrm>
              <a:off x="1783216" y="4627955"/>
              <a:ext cx="4645290" cy="13377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8552771-4C8D-33E2-5DB7-C2CFB0B1CAEA}"/>
                </a:ext>
              </a:extLst>
            </p:cNvPr>
            <p:cNvCxnSpPr/>
            <p:nvPr/>
          </p:nvCxnSpPr>
          <p:spPr>
            <a:xfrm flipH="1">
              <a:off x="5421745" y="4324276"/>
              <a:ext cx="489527" cy="351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B6AD395-3659-9C6B-D9F3-1893016508DF}"/>
                </a:ext>
              </a:extLst>
            </p:cNvPr>
            <p:cNvSpPr txBox="1"/>
            <p:nvPr/>
          </p:nvSpPr>
          <p:spPr>
            <a:xfrm>
              <a:off x="4843285" y="3954944"/>
              <a:ext cx="353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Constructor with default arguments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51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AB00617-448A-2F2F-BB46-27495EA7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6" y="1208506"/>
            <a:ext cx="5557591" cy="2915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3069AD-A8BB-4DB1-0BEF-637E075C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58" y="899679"/>
            <a:ext cx="3934209" cy="3778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DECB46-6079-46F1-9817-371C5D5ED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122" y="4390168"/>
            <a:ext cx="597612" cy="85159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CD8F-3A1B-455A-9F0B-6A90AD83109D}"/>
              </a:ext>
            </a:extLst>
          </p:cNvPr>
          <p:cNvGrpSpPr/>
          <p:nvPr/>
        </p:nvGrpSpPr>
        <p:grpSpPr>
          <a:xfrm>
            <a:off x="5624946" y="2036873"/>
            <a:ext cx="5578759" cy="1698766"/>
            <a:chOff x="1254225" y="3014331"/>
            <a:chExt cx="6146966" cy="187179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40169B0-96FC-4E27-80DB-DE597CAAA073}"/>
                </a:ext>
              </a:extLst>
            </p:cNvPr>
            <p:cNvSpPr/>
            <p:nvPr/>
          </p:nvSpPr>
          <p:spPr>
            <a:xfrm>
              <a:off x="3425226" y="4097913"/>
              <a:ext cx="3975965" cy="7882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曲线连接符 3">
              <a:extLst>
                <a:ext uri="{FF2B5EF4-FFF2-40B4-BE49-F238E27FC236}">
                  <a16:creationId xmlns:a16="http://schemas.microsoft.com/office/drawing/2014/main" id="{192DEA12-6687-437F-A838-34032EB138A4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rot="10800000">
              <a:off x="1254225" y="3014331"/>
              <a:ext cx="2171002" cy="147768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643C771-BFCC-47B6-83AB-BBBC6FBF25B0}"/>
              </a:ext>
            </a:extLst>
          </p:cNvPr>
          <p:cNvSpPr txBox="1"/>
          <p:nvPr/>
        </p:nvSpPr>
        <p:spPr>
          <a:xfrm>
            <a:off x="430923" y="4894811"/>
            <a:ext cx="849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Note</a:t>
            </a:r>
            <a:r>
              <a:rPr lang="en-US" altLang="zh-CN" sz="2400" dirty="0"/>
              <a:t>: In this example, the </a:t>
            </a:r>
            <a:r>
              <a:rPr lang="en-US" altLang="zh-CN" sz="2400" b="1" dirty="0"/>
              <a:t>Rational</a:t>
            </a:r>
            <a:r>
              <a:rPr lang="en-US" altLang="zh-CN" sz="2400" dirty="0"/>
              <a:t> class must have one argument constructor without explicit keyword. Otherwise, the int type can not be converted to the object type.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AC2D7-69C9-483D-EAFB-B8B492C32491}"/>
              </a:ext>
            </a:extLst>
          </p:cNvPr>
          <p:cNvGrpSpPr/>
          <p:nvPr/>
        </p:nvGrpSpPr>
        <p:grpSpPr>
          <a:xfrm>
            <a:off x="5703458" y="3560400"/>
            <a:ext cx="5578759" cy="563440"/>
            <a:chOff x="1254225" y="3802542"/>
            <a:chExt cx="6146966" cy="62082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DEC2EC-AA29-88BF-E22C-EB3E1AB3E870}"/>
                </a:ext>
              </a:extLst>
            </p:cNvPr>
            <p:cNvSpPr/>
            <p:nvPr/>
          </p:nvSpPr>
          <p:spPr>
            <a:xfrm>
              <a:off x="3425226" y="4097914"/>
              <a:ext cx="3975965" cy="3254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>
                <a:solidFill>
                  <a:prstClr val="white"/>
                </a:solidFill>
              </a:endParaRPr>
            </a:p>
          </p:txBody>
        </p:sp>
        <p:cxnSp>
          <p:nvCxnSpPr>
            <p:cNvPr id="23" name="曲线连接符 3">
              <a:extLst>
                <a:ext uri="{FF2B5EF4-FFF2-40B4-BE49-F238E27FC236}">
                  <a16:creationId xmlns:a16="http://schemas.microsoft.com/office/drawing/2014/main" id="{BCE2B6C7-4436-A6DA-F76F-011B6D3FB02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>
              <a:off x="1254225" y="3802542"/>
              <a:ext cx="2171001" cy="4581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609187-DE8E-455C-B4EC-00B128573D5B}"/>
              </a:ext>
            </a:extLst>
          </p:cNvPr>
          <p:cNvSpPr txBox="1"/>
          <p:nvPr/>
        </p:nvSpPr>
        <p:spPr>
          <a:xfrm>
            <a:off x="844121" y="1216341"/>
            <a:ext cx="10811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If you use an existing object to initialize a new object, the compiler will invoke the copy constructor to implement the member-wise initialization.</a:t>
            </a:r>
            <a:r>
              <a:rPr lang="en-US" altLang="zh-CN" sz="2400" dirty="0"/>
              <a:t> The data members of the class are copied in turn. This is called </a:t>
            </a:r>
            <a:r>
              <a:rPr lang="en-US" altLang="zh-CN" sz="2400" i="1" dirty="0"/>
              <a:t>default member-wise initialization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6E5CB0-F0CB-4018-B431-8CD6E5F0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12" y="2651063"/>
            <a:ext cx="3777029" cy="47772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2BF6191-E1C2-4B6C-A128-B8661FC02B72}"/>
              </a:ext>
            </a:extLst>
          </p:cNvPr>
          <p:cNvGrpSpPr/>
          <p:nvPr/>
        </p:nvGrpSpPr>
        <p:grpSpPr>
          <a:xfrm>
            <a:off x="4966797" y="2565359"/>
            <a:ext cx="3881984" cy="369332"/>
            <a:chOff x="7686501" y="3908038"/>
            <a:chExt cx="4277377" cy="40694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DF00A5F-C63F-4A23-8D30-2F8830CA6DF4}"/>
                </a:ext>
              </a:extLst>
            </p:cNvPr>
            <p:cNvCxnSpPr/>
            <p:nvPr/>
          </p:nvCxnSpPr>
          <p:spPr>
            <a:xfrm flipH="1">
              <a:off x="7686501" y="4131176"/>
              <a:ext cx="611087" cy="146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61942AA4-1010-4B87-85D5-05C8BF6BAA58}"/>
                </a:ext>
              </a:extLst>
            </p:cNvPr>
            <p:cNvSpPr txBox="1"/>
            <p:nvPr/>
          </p:nvSpPr>
          <p:spPr>
            <a:xfrm>
              <a:off x="8297587" y="3908038"/>
              <a:ext cx="3666291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Invoke copy constructor implicitly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2A28E3-3B90-4CFA-863C-61862F5CACCB}"/>
              </a:ext>
            </a:extLst>
          </p:cNvPr>
          <p:cNvGrpSpPr/>
          <p:nvPr/>
        </p:nvGrpSpPr>
        <p:grpSpPr>
          <a:xfrm>
            <a:off x="1363294" y="3128789"/>
            <a:ext cx="4732706" cy="927754"/>
            <a:chOff x="1363294" y="3128789"/>
            <a:chExt cx="4732706" cy="92775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2A72654-3301-4859-AF15-A1C44F8E425E}"/>
                </a:ext>
              </a:extLst>
            </p:cNvPr>
            <p:cNvSpPr txBox="1"/>
            <p:nvPr/>
          </p:nvSpPr>
          <p:spPr>
            <a:xfrm>
              <a:off x="1363294" y="3348657"/>
              <a:ext cx="47327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other.numerator</a:t>
              </a:r>
              <a:r>
                <a:rPr lang="en-US" altLang="zh-CN" sz="2000" dirty="0"/>
                <a:t> = </a:t>
              </a:r>
              <a:r>
                <a:rPr lang="en-US" altLang="zh-CN" sz="2000" dirty="0" err="1"/>
                <a:t>oneHalf.numerator</a:t>
              </a:r>
              <a:r>
                <a:rPr lang="en-US" altLang="zh-CN" sz="2000" dirty="0"/>
                <a:t>;</a:t>
              </a:r>
            </a:p>
            <a:p>
              <a:r>
                <a:rPr lang="en-US" altLang="zh-CN" sz="2000" dirty="0" err="1"/>
                <a:t>other.denominator</a:t>
              </a:r>
              <a:r>
                <a:rPr lang="en-US" altLang="zh-CN" sz="2000" dirty="0"/>
                <a:t> = </a:t>
              </a:r>
              <a:r>
                <a:rPr lang="en-US" altLang="zh-CN" sz="2000" dirty="0" err="1"/>
                <a:t>oneHalf.denominator</a:t>
              </a:r>
              <a:r>
                <a:rPr lang="en-US" altLang="zh-CN" sz="2000" dirty="0"/>
                <a:t>;</a:t>
              </a:r>
              <a:endParaRPr lang="zh-CN" altLang="en-US" sz="20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7C98059-2C10-4E0D-B56F-696EAB8C9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4938" y="3128789"/>
              <a:ext cx="136634" cy="300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AFBD5F0-370C-405A-8854-CFEFBC07D6EF}"/>
              </a:ext>
            </a:extLst>
          </p:cNvPr>
          <p:cNvSpPr txBox="1"/>
          <p:nvPr/>
        </p:nvSpPr>
        <p:spPr>
          <a:xfrm>
            <a:off x="1412517" y="517521"/>
            <a:ext cx="821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24292F"/>
                </a:solidFill>
              </a:rPr>
              <a:t>Member-wise initialization</a:t>
            </a:r>
            <a:endParaRPr lang="zh-CN" altLang="en-US" sz="3200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925C46D-1F86-4C1B-8811-5157E955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14" y="4600118"/>
            <a:ext cx="4280681" cy="129618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C79D07-A2EB-4E18-BB0D-BE5894B4E7F8}"/>
              </a:ext>
            </a:extLst>
          </p:cNvPr>
          <p:cNvGrpSpPr/>
          <p:nvPr/>
        </p:nvGrpSpPr>
        <p:grpSpPr>
          <a:xfrm>
            <a:off x="3479576" y="4273289"/>
            <a:ext cx="8298449" cy="923330"/>
            <a:chOff x="7686501" y="3792238"/>
            <a:chExt cx="9143685" cy="1017373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597B628-09BE-45DE-BF4E-22635F40C6BF}"/>
                </a:ext>
              </a:extLst>
            </p:cNvPr>
            <p:cNvCxnSpPr/>
            <p:nvPr/>
          </p:nvCxnSpPr>
          <p:spPr>
            <a:xfrm flipH="1">
              <a:off x="7686501" y="4131176"/>
              <a:ext cx="611087" cy="146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99DCA56B-7A5A-484A-B2CB-D746E8F97E13}"/>
                </a:ext>
              </a:extLst>
            </p:cNvPr>
            <p:cNvSpPr txBox="1"/>
            <p:nvPr/>
          </p:nvSpPr>
          <p:spPr>
            <a:xfrm>
              <a:off x="8297587" y="3792238"/>
              <a:ext cx="8532599" cy="1017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copy constructor of Rational class</a:t>
              </a:r>
            </a:p>
            <a:p>
              <a:r>
                <a:rPr lang="en-US" altLang="zh-CN" dirty="0"/>
                <a:t>If you don’t provide the copy constructor, the compiler will provide a default one</a:t>
              </a:r>
            </a:p>
            <a:p>
              <a:r>
                <a:rPr lang="en-US" altLang="zh-CN" dirty="0"/>
                <a:t>and implement the member-wise initialization.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D471158-A168-44F1-AA37-C4FED92B71A1}"/>
              </a:ext>
            </a:extLst>
          </p:cNvPr>
          <p:cNvGrpSpPr/>
          <p:nvPr/>
        </p:nvGrpSpPr>
        <p:grpSpPr>
          <a:xfrm>
            <a:off x="3729645" y="5641661"/>
            <a:ext cx="6762179" cy="383068"/>
            <a:chOff x="7794120" y="3777103"/>
            <a:chExt cx="7450943" cy="422084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D04450-D7B8-42B3-8B0D-9E6857BF8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4120" y="3777103"/>
              <a:ext cx="503469" cy="35407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628BE876-17F6-4CF3-A14B-A2E10961D573}"/>
                </a:ext>
              </a:extLst>
            </p:cNvPr>
            <p:cNvSpPr txBox="1"/>
            <p:nvPr/>
          </p:nvSpPr>
          <p:spPr>
            <a:xfrm>
              <a:off x="8297587" y="3792238"/>
              <a:ext cx="6947476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This copy constructor is the same as the default copy constructor.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1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DE4600-904F-47DD-9E50-1307CA7BF5B1}"/>
              </a:ext>
            </a:extLst>
          </p:cNvPr>
          <p:cNvSpPr txBox="1"/>
          <p:nvPr/>
        </p:nvSpPr>
        <p:spPr>
          <a:xfrm>
            <a:off x="1619926" y="454867"/>
            <a:ext cx="821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24292F"/>
                </a:solidFill>
              </a:rPr>
              <a:t>Objects assignment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C27B-009E-4206-BCC2-AD6C9CC3FDE9}"/>
              </a:ext>
            </a:extLst>
          </p:cNvPr>
          <p:cNvSpPr txBox="1"/>
          <p:nvPr/>
        </p:nvSpPr>
        <p:spPr>
          <a:xfrm>
            <a:off x="871037" y="1281523"/>
            <a:ext cx="11025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4292F"/>
                </a:solidFill>
              </a:rPr>
              <a:t>If you use an</a:t>
            </a:r>
            <a:r>
              <a:rPr lang="zh-CN" altLang="en-US" sz="2400" dirty="0">
                <a:solidFill>
                  <a:srgbClr val="24292F"/>
                </a:solidFill>
              </a:rPr>
              <a:t> </a:t>
            </a:r>
            <a:r>
              <a:rPr lang="en-US" altLang="zh-CN" sz="2400" dirty="0">
                <a:solidFill>
                  <a:srgbClr val="24292F"/>
                </a:solidFill>
              </a:rPr>
              <a:t>equal</a:t>
            </a:r>
            <a:r>
              <a:rPr lang="zh-CN" altLang="en-US" sz="2400" dirty="0">
                <a:solidFill>
                  <a:srgbClr val="24292F"/>
                </a:solidFill>
              </a:rPr>
              <a:t> </a:t>
            </a:r>
            <a:r>
              <a:rPr lang="en-US" altLang="zh-CN" sz="2400" dirty="0">
                <a:solidFill>
                  <a:srgbClr val="24292F"/>
                </a:solidFill>
              </a:rPr>
              <a:t>sign</a:t>
            </a:r>
            <a:r>
              <a:rPr lang="zh-CN" altLang="en-US" sz="2400" dirty="0">
                <a:solidFill>
                  <a:srgbClr val="24292F"/>
                </a:solidFill>
              </a:rPr>
              <a:t> </a:t>
            </a:r>
            <a:r>
              <a:rPr lang="en-US" altLang="zh-CN" sz="2400" dirty="0">
                <a:solidFill>
                  <a:srgbClr val="24292F"/>
                </a:solidFill>
              </a:rPr>
              <a:t>to</a:t>
            </a:r>
            <a:r>
              <a:rPr lang="zh-CN" altLang="en-US" sz="2400" dirty="0">
                <a:solidFill>
                  <a:srgbClr val="24292F"/>
                </a:solidFill>
              </a:rPr>
              <a:t> </a:t>
            </a:r>
            <a:r>
              <a:rPr lang="en-US" altLang="zh-CN" sz="2400" dirty="0">
                <a:solidFill>
                  <a:srgbClr val="24292F"/>
                </a:solidFill>
              </a:rPr>
              <a:t> assign one object to another, this is called assign one object to another. In this case, the copy constructor is not invoked while the assignment operator works for the member-wise assignment.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3F80A5-AEA8-48F8-AFB3-A3603946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27" y="2513466"/>
            <a:ext cx="2195330" cy="72759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47A477-C624-4050-BEFA-9576DBC025DE}"/>
              </a:ext>
            </a:extLst>
          </p:cNvPr>
          <p:cNvGrpSpPr/>
          <p:nvPr/>
        </p:nvGrpSpPr>
        <p:grpSpPr>
          <a:xfrm>
            <a:off x="3698087" y="2521222"/>
            <a:ext cx="2840994" cy="369332"/>
            <a:chOff x="7686501" y="3908038"/>
            <a:chExt cx="3130354" cy="406949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CF1A76A-324B-45B0-8A73-BA8596CC0235}"/>
                </a:ext>
              </a:extLst>
            </p:cNvPr>
            <p:cNvCxnSpPr/>
            <p:nvPr/>
          </p:nvCxnSpPr>
          <p:spPr>
            <a:xfrm flipH="1">
              <a:off x="7686501" y="4131176"/>
              <a:ext cx="611087" cy="146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AFDEDAEE-98B2-4FE0-893A-FCDE39ADA167}"/>
                </a:ext>
              </a:extLst>
            </p:cNvPr>
            <p:cNvSpPr txBox="1"/>
            <p:nvPr/>
          </p:nvSpPr>
          <p:spPr>
            <a:xfrm>
              <a:off x="8297587" y="3908038"/>
              <a:ext cx="2519268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Assignment statement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DAA38B-421B-492C-8954-9936BFB574E6}"/>
              </a:ext>
            </a:extLst>
          </p:cNvPr>
          <p:cNvGrpSpPr/>
          <p:nvPr/>
        </p:nvGrpSpPr>
        <p:grpSpPr>
          <a:xfrm>
            <a:off x="1363294" y="3128789"/>
            <a:ext cx="4842544" cy="969794"/>
            <a:chOff x="1363294" y="3128789"/>
            <a:chExt cx="4842544" cy="96979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8334D2B-D5C5-460B-983B-745B219D9623}"/>
                </a:ext>
              </a:extLst>
            </p:cNvPr>
            <p:cNvSpPr txBox="1"/>
            <p:nvPr/>
          </p:nvSpPr>
          <p:spPr>
            <a:xfrm>
              <a:off x="1363294" y="3390697"/>
              <a:ext cx="4842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same.numerator</a:t>
              </a:r>
              <a:r>
                <a:rPr lang="en-US" altLang="zh-CN" sz="2000" dirty="0"/>
                <a:t> = </a:t>
              </a:r>
              <a:r>
                <a:rPr lang="en-US" altLang="zh-CN" sz="2000" dirty="0" err="1"/>
                <a:t>oneThird.numerator</a:t>
              </a:r>
              <a:r>
                <a:rPr lang="en-US" altLang="zh-CN" sz="2000" dirty="0"/>
                <a:t>;</a:t>
              </a:r>
            </a:p>
            <a:p>
              <a:r>
                <a:rPr lang="en-US" altLang="zh-CN" sz="2000" dirty="0" err="1"/>
                <a:t>same.denominator</a:t>
              </a:r>
              <a:r>
                <a:rPr lang="en-US" altLang="zh-CN" sz="2000" dirty="0"/>
                <a:t> = </a:t>
              </a:r>
              <a:r>
                <a:rPr lang="en-US" altLang="zh-CN" sz="2000" dirty="0" err="1"/>
                <a:t>oneThird.denominator</a:t>
              </a:r>
              <a:r>
                <a:rPr lang="en-US" altLang="zh-CN" sz="2000" dirty="0"/>
                <a:t>;</a:t>
              </a:r>
              <a:endParaRPr lang="zh-CN" altLang="en-US" sz="20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A8530E9-5A2A-4071-8260-49649390B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4938" y="3128789"/>
              <a:ext cx="136634" cy="300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C9AE0AE-4104-ED31-D795-BA6EEDAC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6" y="2433496"/>
            <a:ext cx="3669092" cy="388530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FB1CC5-765A-1180-717A-B80E9C0DF4A3}"/>
              </a:ext>
            </a:extLst>
          </p:cNvPr>
          <p:cNvGrpSpPr/>
          <p:nvPr/>
        </p:nvGrpSpPr>
        <p:grpSpPr>
          <a:xfrm>
            <a:off x="4378244" y="4581236"/>
            <a:ext cx="5459438" cy="386822"/>
            <a:chOff x="4881624" y="3477487"/>
            <a:chExt cx="5459438" cy="38682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DCCB06-2F50-22A6-ECEB-589FBC8061FB}"/>
                </a:ext>
              </a:extLst>
            </p:cNvPr>
            <p:cNvSpPr/>
            <p:nvPr/>
          </p:nvSpPr>
          <p:spPr>
            <a:xfrm>
              <a:off x="8063943" y="3477487"/>
              <a:ext cx="2277119" cy="2792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0AA68AE-6879-97A9-E16F-A760BD8A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40" y="3617117"/>
              <a:ext cx="338103" cy="1396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AA7D61-764A-CAF3-A410-3F611BA69E37}"/>
                </a:ext>
              </a:extLst>
            </p:cNvPr>
            <p:cNvSpPr txBox="1"/>
            <p:nvPr/>
          </p:nvSpPr>
          <p:spPr>
            <a:xfrm>
              <a:off x="4881624" y="3494977"/>
              <a:ext cx="2967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Invoking the copy constructor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841940-1D77-75F0-1618-BA5F4A7AFE41}"/>
              </a:ext>
            </a:extLst>
          </p:cNvPr>
          <p:cNvGrpSpPr/>
          <p:nvPr/>
        </p:nvGrpSpPr>
        <p:grpSpPr>
          <a:xfrm>
            <a:off x="4061296" y="5186211"/>
            <a:ext cx="5008813" cy="404113"/>
            <a:chOff x="4467693" y="3477487"/>
            <a:chExt cx="5008813" cy="40411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4B53BF-C0B9-2180-7E86-744A4AD1FFD4}"/>
                </a:ext>
              </a:extLst>
            </p:cNvPr>
            <p:cNvSpPr/>
            <p:nvPr/>
          </p:nvSpPr>
          <p:spPr>
            <a:xfrm>
              <a:off x="8063943" y="3477487"/>
              <a:ext cx="1412563" cy="207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D77B05C-5C69-F316-30CD-DE73FE570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40" y="3617117"/>
              <a:ext cx="338103" cy="1396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551D74D-95EB-75DB-F307-86FFFD0EC2D6}"/>
                </a:ext>
              </a:extLst>
            </p:cNvPr>
            <p:cNvSpPr txBox="1"/>
            <p:nvPr/>
          </p:nvSpPr>
          <p:spPr>
            <a:xfrm>
              <a:off x="4467693" y="3512268"/>
              <a:ext cx="3335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Invoking the assignment operator</a:t>
              </a:r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951F7B-E426-244D-27C7-3F772F011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38" y="6016021"/>
            <a:ext cx="531411" cy="6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DE4600-904F-47DD-9E50-1307CA7BF5B1}"/>
              </a:ext>
            </a:extLst>
          </p:cNvPr>
          <p:cNvSpPr txBox="1"/>
          <p:nvPr/>
        </p:nvSpPr>
        <p:spPr>
          <a:xfrm>
            <a:off x="1619926" y="454867"/>
            <a:ext cx="821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24292F"/>
                </a:solidFill>
              </a:rPr>
              <a:t>Objects assignment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C27B-009E-4206-BCC2-AD6C9CC3FDE9}"/>
              </a:ext>
            </a:extLst>
          </p:cNvPr>
          <p:cNvSpPr txBox="1"/>
          <p:nvPr/>
        </p:nvSpPr>
        <p:spPr>
          <a:xfrm>
            <a:off x="963401" y="1203762"/>
            <a:ext cx="10461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4292F"/>
                </a:solidFill>
              </a:rPr>
              <a:t>You can overload the assignment operator which is the same as the default one. The assignment operator must be overloaded as a member function.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B90BE-2D98-50AB-9B00-8F4C99A5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64" y="2710187"/>
            <a:ext cx="7413981" cy="16507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03E72C-3DA6-CB9C-FFE4-9C8B53A6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62" y="2198879"/>
            <a:ext cx="3774802" cy="402691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41B092E3-5141-39AC-D72B-959FADB57711}"/>
              </a:ext>
            </a:extLst>
          </p:cNvPr>
          <p:cNvGrpSpPr/>
          <p:nvPr/>
        </p:nvGrpSpPr>
        <p:grpSpPr>
          <a:xfrm>
            <a:off x="6151619" y="5033811"/>
            <a:ext cx="4479434" cy="386822"/>
            <a:chOff x="5722130" y="3477487"/>
            <a:chExt cx="4479434" cy="38682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E4BF713-7998-9DC0-8444-FBBF7EE71EF6}"/>
                </a:ext>
              </a:extLst>
            </p:cNvPr>
            <p:cNvSpPr/>
            <p:nvPr/>
          </p:nvSpPr>
          <p:spPr>
            <a:xfrm>
              <a:off x="8063943" y="3477487"/>
              <a:ext cx="2137621" cy="2792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E86E604-03E9-37EF-30EC-0366E707D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40" y="3617117"/>
              <a:ext cx="338103" cy="1396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3A0DF35-D506-7E6E-208C-A719B5DB7DD7}"/>
                </a:ext>
              </a:extLst>
            </p:cNvPr>
            <p:cNvSpPr txBox="1"/>
            <p:nvPr/>
          </p:nvSpPr>
          <p:spPr>
            <a:xfrm>
              <a:off x="5722130" y="3494977"/>
              <a:ext cx="20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Chained assignment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91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677</Words>
  <Application>Microsoft Macintosh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C/C++ Program Design</vt:lpstr>
      <vt:lpstr>Operator overloading and friend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Exercise: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787</cp:revision>
  <dcterms:created xsi:type="dcterms:W3CDTF">2020-09-05T08:11:00Z</dcterms:created>
  <dcterms:modified xsi:type="dcterms:W3CDTF">2023-04-23T02:11:25Z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