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623" r:id="rId3"/>
    <p:sldId id="624" r:id="rId4"/>
    <p:sldId id="625" r:id="rId5"/>
    <p:sldId id="626" r:id="rId6"/>
    <p:sldId id="434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628" r:id="rId15"/>
    <p:sldId id="445" r:id="rId16"/>
    <p:sldId id="447" r:id="rId17"/>
    <p:sldId id="446" r:id="rId18"/>
    <p:sldId id="448" r:id="rId19"/>
    <p:sldId id="449" r:id="rId20"/>
    <p:sldId id="450" r:id="rId21"/>
    <p:sldId id="452" r:id="rId22"/>
    <p:sldId id="451" r:id="rId23"/>
    <p:sldId id="62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2021/11/15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077A3-9D63-524D-90B8-E157755A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2DCB8-605B-CB42-9628-2D33D3339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673505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Overloaded operators is more user-friendly than functions.</a:t>
            </a:r>
          </a:p>
          <a:p>
            <a:r>
              <a:rPr kumimoji="1" lang="en" altLang="zh-CN" dirty="0"/>
              <a:t>But , wait .. 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How about the expression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E5353D-FCCA-0547-BBA7-2CBAE01D4B39}"/>
              </a:ext>
            </a:extLst>
          </p:cNvPr>
          <p:cNvSpPr/>
          <p:nvPr/>
        </p:nvSpPr>
        <p:spPr>
          <a:xfrm>
            <a:off x="1879599" y="4064543"/>
            <a:ext cx="5719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86BB1A-65C5-1349-8228-943CFAB9C070}"/>
              </a:ext>
            </a:extLst>
          </p:cNvPr>
          <p:cNvSpPr/>
          <p:nvPr/>
        </p:nvSpPr>
        <p:spPr>
          <a:xfrm>
            <a:off x="1752599" y="2639031"/>
            <a:ext cx="7122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//operator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operator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equivalent function invoking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5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E393539-B362-B34F-B5B9-3E95411E4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Functions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7E94A23-D768-3948-B82B-8267A6906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52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84F86-B7F2-A943-8FCA-EC4FE2D7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C0C85-9C12-3347-88E8-8580A3DF2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266784"/>
          </a:xfrm>
        </p:spPr>
        <p:txBody>
          <a:bodyPr/>
          <a:lstStyle/>
          <a:p>
            <a:r>
              <a:rPr kumimoji="1" lang="en-US" altLang="zh-CN" dirty="0"/>
              <a:t>If we want that operator + can support (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MyTime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Let a friend function to help</a:t>
            </a:r>
          </a:p>
          <a:p>
            <a:r>
              <a:rPr kumimoji="1" lang="en-US" altLang="zh-CN" dirty="0"/>
              <a:t>Friend functions</a:t>
            </a:r>
          </a:p>
          <a:p>
            <a:pPr lvl="1"/>
            <a:r>
              <a:rPr kumimoji="1" lang="en-US" altLang="zh-CN" dirty="0"/>
              <a:t>Declare in a class body</a:t>
            </a:r>
          </a:p>
          <a:p>
            <a:pPr lvl="1"/>
            <a:r>
              <a:rPr kumimoji="1" lang="en-US" altLang="zh-CN" dirty="0"/>
              <a:t>Granted class access to members (including private members)</a:t>
            </a:r>
          </a:p>
          <a:p>
            <a:pPr lvl="1"/>
            <a:r>
              <a:rPr kumimoji="1" lang="en-US" altLang="zh-CN" dirty="0"/>
              <a:t>But </a:t>
            </a:r>
            <a:r>
              <a:rPr kumimoji="1" lang="en-US" altLang="zh-CN" dirty="0">
                <a:solidFill>
                  <a:srgbClr val="C00000"/>
                </a:solidFill>
              </a:rPr>
              <a:t>not</a:t>
            </a:r>
            <a:r>
              <a:rPr kumimoji="1" lang="en-US" altLang="zh-CN" dirty="0"/>
              <a:t> members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F7EB92-C89E-1B4A-90C2-9CB2EA37381A}"/>
              </a:ext>
            </a:extLst>
          </p:cNvPr>
          <p:cNvSpPr/>
          <p:nvPr/>
        </p:nvSpPr>
        <p:spPr>
          <a:xfrm>
            <a:off x="1536699" y="2044700"/>
            <a:ext cx="571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6797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C9D2D-3B1E-FC46-8EBE-F8AD8F5F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65AE9-2429-A64B-8940-AB4ED72B4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03405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Again, friend functions are not members! They just declared in the class body.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6622DF-0812-134D-AA61-787033CCECBB}"/>
              </a:ext>
            </a:extLst>
          </p:cNvPr>
          <p:cNvSpPr/>
          <p:nvPr/>
        </p:nvSpPr>
        <p:spPr>
          <a:xfrm>
            <a:off x="1193800" y="2136338"/>
            <a:ext cx="8432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friend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57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C9D2D-3B1E-FC46-8EBE-F8AD8F5F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65AE9-2429-A64B-8940-AB4ED72B4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6086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friend function is defined out of the class.</a:t>
            </a:r>
          </a:p>
          <a:p>
            <a:r>
              <a:rPr kumimoji="1" lang="en-US" altLang="zh-CN" dirty="0"/>
              <a:t>No </a:t>
            </a:r>
            <a:r>
              <a:rPr lang="en" altLang="zh-CN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:: </a:t>
            </a:r>
            <a:r>
              <a:rPr kumimoji="1" lang="en-US" altLang="zh-CN" dirty="0"/>
              <a:t>before its function name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6622DF-0812-134D-AA61-787033CCECBB}"/>
              </a:ext>
            </a:extLst>
          </p:cNvPr>
          <p:cNvSpPr/>
          <p:nvPr/>
        </p:nvSpPr>
        <p:spPr>
          <a:xfrm>
            <a:off x="1193800" y="2584214"/>
            <a:ext cx="8432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friend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CB18EE-DD9F-4343-85C1-A5AAD1E4DE8A}"/>
              </a:ext>
            </a:extLst>
          </p:cNvPr>
          <p:cNvSpPr/>
          <p:nvPr/>
        </p:nvSpPr>
        <p:spPr>
          <a:xfrm>
            <a:off x="1803400" y="648866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example3.cpp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187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DC32C-FE38-2B47-B7A4-9DF1CB74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B3FCD-C96A-754B-82F2-9FBFBA6FD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811"/>
            <a:ext cx="11053879" cy="2317158"/>
          </a:xfrm>
        </p:spPr>
        <p:txBody>
          <a:bodyPr/>
          <a:lstStyle/>
          <a:p>
            <a:r>
              <a:rPr kumimoji="1" lang="en-US" altLang="zh-CN" dirty="0"/>
              <a:t>Operator &lt;&lt; can also be overloaded.</a:t>
            </a:r>
          </a:p>
          <a:p>
            <a:r>
              <a:rPr kumimoji="1" lang="en-US" altLang="zh-CN" dirty="0"/>
              <a:t>But in (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kumimoji="1" lang="en-US" altLang="zh-CN" dirty="0"/>
              <a:t> ) , the first operand is std::</a:t>
            </a:r>
            <a:r>
              <a:rPr kumimoji="1" lang="en-US" altLang="zh-CN" dirty="0" err="1"/>
              <a:t>ostream</a:t>
            </a:r>
            <a:r>
              <a:rPr kumimoji="1" lang="en-US" altLang="zh-CN" dirty="0"/>
              <a:t>, not </a:t>
            </a:r>
            <a:r>
              <a:rPr kumimoji="1" lang="en-US" altLang="zh-CN" dirty="0" err="1"/>
              <a:t>MyTime</a:t>
            </a:r>
            <a:r>
              <a:rPr kumimoji="1" lang="en-US" altLang="zh-CN" dirty="0"/>
              <a:t>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kumimoji="1" lang="en-US" altLang="zh-CN" dirty="0"/>
              <a:t>To modify the definition of std::</a:t>
            </a:r>
            <a:r>
              <a:rPr kumimoji="1" lang="en-US" altLang="zh-CN" dirty="0" err="1"/>
              <a:t>ostream</a:t>
            </a:r>
            <a:r>
              <a:rPr kumimoji="1" lang="en-US" altLang="zh-CN" dirty="0"/>
              <a:t>? No!</a:t>
            </a:r>
          </a:p>
          <a:p>
            <a:r>
              <a:rPr kumimoji="1" lang="en-US" altLang="zh-CN" dirty="0"/>
              <a:t>Use a friend function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A4FBE6-DBCE-6445-8632-E8B3C0C56F21}"/>
              </a:ext>
            </a:extLst>
          </p:cNvPr>
          <p:cNvSpPr/>
          <p:nvPr/>
        </p:nvSpPr>
        <p:spPr>
          <a:xfrm>
            <a:off x="838199" y="3267635"/>
            <a:ext cx="110538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friend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ostream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ostream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to_string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+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 hours and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+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to_string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+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 minutes."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4F1CE5-E11F-2642-8DDF-08725044876D}"/>
              </a:ext>
            </a:extLst>
          </p:cNvPr>
          <p:cNvSpPr/>
          <p:nvPr/>
        </p:nvSpPr>
        <p:spPr>
          <a:xfrm>
            <a:off x="1803400" y="648866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example3.cpp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703697-95F2-184F-9411-7DB21D2619AC}"/>
              </a:ext>
            </a:extLst>
          </p:cNvPr>
          <p:cNvSpPr/>
          <p:nvPr/>
        </p:nvSpPr>
        <p:spPr>
          <a:xfrm>
            <a:off x="838198" y="5298960"/>
            <a:ext cx="9341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friend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istream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operator&gt;&gt;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istream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7309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154F3FA-625C-4C4D-B2C7-B5F622DB48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User-defined Type Conversion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33D6AEB-4AFD-FB47-ACA5-FCD6D05C1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20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6C808-65AB-5B44-B403-8D87004D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type()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CEE2E-4E42-E542-B252-A25C9FC04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49723"/>
          </a:xfrm>
        </p:spPr>
        <p:txBody>
          <a:bodyPr/>
          <a:lstStyle/>
          <a:p>
            <a:r>
              <a:rPr kumimoji="1" lang="en-US" altLang="zh-CN" dirty="0"/>
              <a:t>Overloaded type conversion: convert the current type to another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5942C8-9589-1B41-9704-6FB192C5F8B7}"/>
              </a:ext>
            </a:extLst>
          </p:cNvPr>
          <p:cNvSpPr/>
          <p:nvPr/>
        </p:nvSpPr>
        <p:spPr>
          <a:xfrm>
            <a:off x="1259540" y="1859339"/>
            <a:ext cx="96594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operator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//explicit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explicit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operator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2A2445-D2FB-3D4A-A23C-85EB1FC1411D}"/>
              </a:ext>
            </a:extLst>
          </p:cNvPr>
          <p:cNvSpPr/>
          <p:nvPr/>
        </p:nvSpPr>
        <p:spPr>
          <a:xfrm>
            <a:off x="1259540" y="5069340"/>
            <a:ext cx="6096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//explicit conversion.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13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225DF-CE0D-C542-807B-6E20EBEB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Converting constructor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7E0B7-30B8-0A45-BB64-41A98DF66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42146"/>
          </a:xfrm>
        </p:spPr>
        <p:txBody>
          <a:bodyPr/>
          <a:lstStyle/>
          <a:p>
            <a:r>
              <a:rPr kumimoji="1" lang="en-US" altLang="zh-CN" dirty="0"/>
              <a:t>Convert anther type to the current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26CD3C-962E-1547-A9C4-C1D7E4F0593F}"/>
              </a:ext>
            </a:extLst>
          </p:cNvPr>
          <p:cNvSpPr/>
          <p:nvPr/>
        </p:nvSpPr>
        <p:spPr>
          <a:xfrm>
            <a:off x="1376478" y="2198185"/>
            <a:ext cx="78750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>
                <a:solidFill>
                  <a:srgbClr val="000000"/>
                </a:solidFill>
                <a:latin typeface="Menlo" panose="020B0609030804020204" pitchFamily="49" charset="0"/>
              </a:rPr>
              <a:t>-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%=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7B115E-31AA-A74F-8380-B023D0DCFC64}"/>
              </a:ext>
            </a:extLst>
          </p:cNvPr>
          <p:cNvSpPr/>
          <p:nvPr/>
        </p:nvSpPr>
        <p:spPr>
          <a:xfrm>
            <a:off x="1376478" y="4400781"/>
            <a:ext cx="546807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70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27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84943-1E69-CF48-87BB-9D41D7A3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Assignment operator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7C959-EEA6-074B-A48F-4FC29E758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01805"/>
          </a:xfrm>
        </p:spPr>
        <p:txBody>
          <a:bodyPr/>
          <a:lstStyle/>
          <a:p>
            <a:r>
              <a:rPr kumimoji="1" lang="en-US" altLang="zh-CN" dirty="0"/>
              <a:t>Convert anther type to the current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A968B0-96AD-A341-947D-FC93FB0380FE}"/>
              </a:ext>
            </a:extLst>
          </p:cNvPr>
          <p:cNvSpPr/>
          <p:nvPr/>
        </p:nvSpPr>
        <p:spPr>
          <a:xfrm>
            <a:off x="1138517" y="2057943"/>
            <a:ext cx="84223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%=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FBAA61-F197-C347-9FDD-B00AA7B99EAB}"/>
              </a:ext>
            </a:extLst>
          </p:cNvPr>
          <p:cNvSpPr/>
          <p:nvPr/>
        </p:nvSpPr>
        <p:spPr>
          <a:xfrm>
            <a:off x="1138517" y="4706035"/>
            <a:ext cx="6096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65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Operators for </a:t>
            </a:r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cv::Mat</a:t>
            </a:r>
            <a:endParaRPr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C0E126-F9C7-0F47-857A-818364A78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778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65F07-086E-B94E-9DC5-3D16C383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 careful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B4BCD-A1AD-AD48-AABD-E2185BE37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69040"/>
          </a:xfrm>
        </p:spPr>
        <p:txBody>
          <a:bodyPr/>
          <a:lstStyle/>
          <a:p>
            <a:r>
              <a:rPr kumimoji="1" lang="en-US" altLang="zh-CN" dirty="0"/>
              <a:t>What is the difference in creating object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t2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t3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531BA3-D1F0-DC4E-9542-6C3495B53834}"/>
              </a:ext>
            </a:extLst>
          </p:cNvPr>
          <p:cNvSpPr/>
          <p:nvPr/>
        </p:nvSpPr>
        <p:spPr>
          <a:xfrm>
            <a:off x="1178858" y="2393141"/>
            <a:ext cx="609600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9DA762-0A20-6B44-A91B-BBF061384391}"/>
              </a:ext>
            </a:extLst>
          </p:cNvPr>
          <p:cNvSpPr/>
          <p:nvPr/>
        </p:nvSpPr>
        <p:spPr>
          <a:xfrm>
            <a:off x="1803400" y="648866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example4.cpp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3742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D11E4CE-D24E-434B-8012-EABAC7D12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Increment and decrement</a:t>
            </a:r>
            <a:br>
              <a:rPr lang="en" altLang="zh-CN" dirty="0"/>
            </a:br>
            <a:r>
              <a:rPr lang="en" altLang="zh-CN" dirty="0"/>
              <a:t>operators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5FEBAF9-D4FB-6C42-8262-7B57303B8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940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2F102-91D9-AD40-8F8A-1DFC11EC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Increment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73B3F-D0A9-804D-A6F4-E0BBECA01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76617"/>
          </a:xfrm>
        </p:spPr>
        <p:txBody>
          <a:bodyPr/>
          <a:lstStyle/>
          <a:p>
            <a:r>
              <a:rPr kumimoji="1" lang="en-US" altLang="zh-CN" dirty="0"/>
              <a:t>Two operators: prefix increment &amp; postfix increment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89941C-7FB3-8F48-B0F7-7A397D362B34}"/>
              </a:ext>
            </a:extLst>
          </p:cNvPr>
          <p:cNvSpPr/>
          <p:nvPr/>
        </p:nvSpPr>
        <p:spPr>
          <a:xfrm>
            <a:off x="936811" y="2080031"/>
            <a:ext cx="75079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prefix increment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%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postfix increment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old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keep the old value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operator++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prefix increment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old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35B794-81A2-9844-B06D-F060CD3C872F}"/>
              </a:ext>
            </a:extLst>
          </p:cNvPr>
          <p:cNvSpPr/>
          <p:nvPr/>
        </p:nvSpPr>
        <p:spPr>
          <a:xfrm>
            <a:off x="1803400" y="648866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example5.cpp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1617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A5DF2-5D48-B54C-878F-72178B09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F2F10-3594-B64E-A961-B65156E01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483440"/>
          </a:xfrm>
        </p:spPr>
        <p:txBody>
          <a:bodyPr/>
          <a:lstStyle/>
          <a:p>
            <a:r>
              <a:rPr kumimoji="1" lang="en-US" altLang="zh-CN"/>
              <a:t>Operators </a:t>
            </a:r>
            <a:r>
              <a:rPr kumimoji="1" lang="en-US" altLang="zh-CN" dirty="0"/>
              <a:t>which can be overloaded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5A79766-23ED-3846-AF36-9AA041F64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14787"/>
              </p:ext>
            </p:extLst>
          </p:nvPr>
        </p:nvGraphicFramePr>
        <p:xfrm>
          <a:off x="1117600" y="2095609"/>
          <a:ext cx="946524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524">
                  <a:extLst>
                    <a:ext uri="{9D8B030D-6E8A-4147-A177-3AD203B41FA5}">
                      <a16:colId xmlns:a16="http://schemas.microsoft.com/office/drawing/2014/main" val="2396487357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1080115598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4134599711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3361654449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512553629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1329309776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3819925633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761106577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2642046337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3098662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+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%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~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&gt;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/=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&lt;&lt;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==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&lt;=&gt;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--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()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75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^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!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+=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%=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&gt;&gt;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!=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&amp;&amp;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,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[]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1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*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&amp;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&amp;=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&lt;&lt;=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||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-&gt;*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3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/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|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*=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|=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&gt;&gt;=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&gt;=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++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-&gt;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939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22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74E93-09AD-874B-85AA-DEE67321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ED52A-7934-184A-9BB9-6B992F553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62" y="1690688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add(Mat&amp; A, Mat&amp; B);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add(Mat&amp; A, float b);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add(float a, Mat&amp; B);</a:t>
            </a:r>
          </a:p>
          <a:p>
            <a:pPr marL="0" indent="0">
              <a:buNone/>
            </a:pPr>
            <a:endParaRPr kumimoji="1" lang="en-US" altLang="zh-CN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</a:t>
            </a:r>
            <a:r>
              <a:rPr kumimoji="1" lang="en-US" altLang="zh-CN" sz="2000" dirty="0" err="1">
                <a:solidFill>
                  <a:srgbClr val="0070C0"/>
                </a:solidFill>
                <a:latin typeface="Courier" pitchFamily="2" charset="0"/>
              </a:rPr>
              <a:t>mul</a:t>
            </a: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(Mat&amp; A, Mat&amp; B);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</a:t>
            </a:r>
            <a:r>
              <a:rPr kumimoji="1" lang="en-US" altLang="zh-CN" sz="2000" dirty="0" err="1">
                <a:solidFill>
                  <a:srgbClr val="0070C0"/>
                </a:solidFill>
                <a:latin typeface="Courier" pitchFamily="2" charset="0"/>
              </a:rPr>
              <a:t>mul</a:t>
            </a: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(Mat&amp; A, float b);</a:t>
            </a:r>
            <a:endParaRPr kumimoji="1" lang="zh-CN" altLang="en-US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</a:t>
            </a:r>
            <a:r>
              <a:rPr kumimoji="1" lang="en-US" altLang="zh-CN" sz="2000" dirty="0" err="1">
                <a:solidFill>
                  <a:srgbClr val="0070C0"/>
                </a:solidFill>
                <a:latin typeface="Courier" pitchFamily="2" charset="0"/>
              </a:rPr>
              <a:t>mul</a:t>
            </a: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(float a, Mat&amp; B);</a:t>
            </a:r>
          </a:p>
          <a:p>
            <a:pPr marL="0" indent="0">
              <a:buNone/>
            </a:pPr>
            <a:endParaRPr kumimoji="1" lang="en-US" altLang="zh-CN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...</a:t>
            </a:r>
            <a:endParaRPr kumimoji="1" lang="zh-CN" altLang="en-US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kumimoji="1" lang="zh-CN" altLang="en-US" sz="2000" dirty="0">
              <a:solidFill>
                <a:srgbClr val="0070C0"/>
              </a:solidFill>
              <a:latin typeface="Courier" pitchFamily="2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4CA482D-86EA-F945-8753-2BCC2E65D0EA}"/>
              </a:ext>
            </a:extLst>
          </p:cNvPr>
          <p:cNvSpPr txBox="1">
            <a:spLocks/>
          </p:cNvSpPr>
          <p:nvPr/>
        </p:nvSpPr>
        <p:spPr>
          <a:xfrm>
            <a:off x="5534952" y="2325844"/>
            <a:ext cx="4109404" cy="3934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A,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float a,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//…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C = A +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D = A *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E = a * A;</a:t>
            </a:r>
            <a:endParaRPr kumimoji="1" lang="zh-CN" altLang="en-US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sz="2000" dirty="0">
              <a:solidFill>
                <a:srgbClr val="0070C0"/>
              </a:solidFill>
              <a:latin typeface="Courier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F159C2-E879-EC4E-8EB6-B067076E940C}"/>
              </a:ext>
            </a:extLst>
          </p:cNvPr>
          <p:cNvSpPr/>
          <p:nvPr/>
        </p:nvSpPr>
        <p:spPr>
          <a:xfrm>
            <a:off x="5327929" y="1770395"/>
            <a:ext cx="4373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prstClr val="black"/>
                </a:solidFill>
                <a:latin typeface="Comic Sans MS" panose="030F0702030302020204" pitchFamily="66" charset="0"/>
              </a:rPr>
              <a:t>More convenient to code as follows</a:t>
            </a:r>
          </a:p>
        </p:txBody>
      </p:sp>
    </p:spTree>
    <p:extLst>
      <p:ext uri="{BB962C8B-B14F-4D97-AF65-F5344CB8AC3E}">
        <p14:creationId xmlns:p14="http://schemas.microsoft.com/office/powerpoint/2010/main" val="240455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0033-6069-E143-A15E-D53DA0F1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operators for cv::Mat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F2894E-FF40-0A40-AF8C-69788FB615B7}"/>
              </a:ext>
            </a:extLst>
          </p:cNvPr>
          <p:cNvSpPr/>
          <p:nvPr/>
        </p:nvSpPr>
        <p:spPr>
          <a:xfrm>
            <a:off x="490916" y="1819493"/>
            <a:ext cx="732598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#include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#include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&lt;opencv2/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opencv.hpp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std;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main()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]={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]={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cv::Mat A(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CV_32FC1, a);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cv::Mat B(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CV_32FC1, b);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cv::Mat C = A * B;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"Matrix C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&lt;&lt; C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7626F1-3651-D04C-A103-E8E4BAC2882B}"/>
              </a:ext>
            </a:extLst>
          </p:cNvPr>
          <p:cNvSpPr/>
          <p:nvPr/>
        </p:nvSpPr>
        <p:spPr>
          <a:xfrm>
            <a:off x="2671245" y="5055776"/>
            <a:ext cx="1019596" cy="469338"/>
          </a:xfrm>
          <a:prstGeom prst="rect">
            <a:avLst/>
          </a:prstGeom>
          <a:solidFill>
            <a:srgbClr val="FF0000">
              <a:alpha val="35000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234730-2444-214C-98DA-A56EC173E222}"/>
              </a:ext>
            </a:extLst>
          </p:cNvPr>
          <p:cNvSpPr/>
          <p:nvPr/>
        </p:nvSpPr>
        <p:spPr>
          <a:xfrm>
            <a:off x="1739034" y="5907423"/>
            <a:ext cx="753273" cy="376835"/>
          </a:xfrm>
          <a:prstGeom prst="rect">
            <a:avLst/>
          </a:prstGeom>
          <a:solidFill>
            <a:srgbClr val="FF0000">
              <a:alpha val="35000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2F9E046-4380-AF42-AF89-78E2EC712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952" y="1506818"/>
            <a:ext cx="7100047" cy="143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3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73FC5-E928-2F4D-BFEF-BDC45BD2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11CD0-6A1E-044B-A77E-918A74C3A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14907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Customizes the C++ operators for </a:t>
            </a:r>
            <a:r>
              <a:rPr kumimoji="1" lang="en-US" altLang="zh-CN" dirty="0">
                <a:solidFill>
                  <a:srgbClr val="FF0000"/>
                </a:solidFill>
              </a:rPr>
              <a:t>operands of user-defined types</a:t>
            </a:r>
            <a:r>
              <a:rPr kumimoji="1" lang="en-US" altLang="zh-CN" dirty="0"/>
              <a:t>.</a:t>
            </a:r>
          </a:p>
          <a:p>
            <a:r>
              <a:rPr kumimoji="1" lang="en" altLang="zh-CN" dirty="0"/>
              <a:t>Overloaded operators are functions with special function names: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706FC7-85D3-1C49-9A14-1EC203E41DBA}"/>
              </a:ext>
            </a:extLst>
          </p:cNvPr>
          <p:cNvSpPr/>
          <p:nvPr/>
        </p:nvSpPr>
        <p:spPr>
          <a:xfrm>
            <a:off x="1589070" y="23973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"Hello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"C"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operator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 and CPP!"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559245-5E3E-C944-9960-EC25A9E91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26" y="3410333"/>
            <a:ext cx="7859988" cy="298865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341B09B-50AB-B84F-A27A-387658C9BD68}"/>
              </a:ext>
            </a:extLst>
          </p:cNvPr>
          <p:cNvSpPr/>
          <p:nvPr/>
        </p:nvSpPr>
        <p:spPr>
          <a:xfrm>
            <a:off x="1206012" y="6488668"/>
            <a:ext cx="213712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stringdemo.cpp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7167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E8E942F-A948-3846-B487-655848EA2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Operator Overloading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8A639E4-5BC8-8248-B0AA-416C83082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1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C0B38-6D8F-5C4D-8E34-CA085069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68EAB-1B0F-264A-A438-FA80C4BF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302"/>
            <a:ext cx="11053879" cy="604547"/>
          </a:xfrm>
        </p:spPr>
        <p:txBody>
          <a:bodyPr/>
          <a:lstStyle/>
          <a:p>
            <a:r>
              <a:rPr kumimoji="1" lang="en-US" altLang="zh-CN" dirty="0"/>
              <a:t>Implementation of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operator+()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operator+=()</a:t>
            </a:r>
            <a:r>
              <a:rPr kumimoji="1" lang="en-US" altLang="zh-CN" dirty="0"/>
              <a:t> 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FB262B-DF0E-A542-AC3C-21D2B1240F4A}"/>
              </a:ext>
            </a:extLst>
          </p:cNvPr>
          <p:cNvSpPr/>
          <p:nvPr/>
        </p:nvSpPr>
        <p:spPr>
          <a:xfrm>
            <a:off x="1141858" y="1614000"/>
            <a:ext cx="832549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%=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33EA73-59C6-A34B-87AF-4AD8410F3E6E}"/>
              </a:ext>
            </a:extLst>
          </p:cNvPr>
          <p:cNvSpPr/>
          <p:nvPr/>
        </p:nvSpPr>
        <p:spPr>
          <a:xfrm>
            <a:off x="6024510" y="1778849"/>
            <a:ext cx="6096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E123C8-1BB5-D444-9166-DA9DE6859C77}"/>
              </a:ext>
            </a:extLst>
          </p:cNvPr>
          <p:cNvSpPr/>
          <p:nvPr/>
        </p:nvSpPr>
        <p:spPr>
          <a:xfrm>
            <a:off x="5790712" y="648866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example1.cpp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2156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E3C67-537E-2241-B5F7-B40D9336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659F3-DAEE-FC41-97F8-1EEFDCF2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14505"/>
          </a:xfrm>
        </p:spPr>
        <p:txBody>
          <a:bodyPr/>
          <a:lstStyle/>
          <a:p>
            <a:r>
              <a:rPr kumimoji="1" lang="en-US" altLang="zh-CN" dirty="0"/>
              <a:t>If one operand is not </a:t>
            </a:r>
            <a:r>
              <a:rPr kumimoji="1" lang="en-US" altLang="zh-CN" dirty="0" err="1"/>
              <a:t>MyTime</a:t>
            </a:r>
            <a:r>
              <a:rPr kumimoji="1" lang="en-US" altLang="zh-CN" dirty="0"/>
              <a:t>, and is an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int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3DD8A1-8985-2F47-90E6-88F7DEDDEC06}"/>
              </a:ext>
            </a:extLst>
          </p:cNvPr>
          <p:cNvSpPr/>
          <p:nvPr/>
        </p:nvSpPr>
        <p:spPr>
          <a:xfrm>
            <a:off x="1536700" y="20477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583E57-4A3B-014D-A57A-B304AB743BE8}"/>
              </a:ext>
            </a:extLst>
          </p:cNvPr>
          <p:cNvSpPr/>
          <p:nvPr/>
        </p:nvSpPr>
        <p:spPr>
          <a:xfrm>
            <a:off x="1143000" y="3723839"/>
            <a:ext cx="6096000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%=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307ACF7-EC9B-4745-ABBC-189405895D50}"/>
              </a:ext>
            </a:extLst>
          </p:cNvPr>
          <p:cNvSpPr txBox="1">
            <a:spLocks/>
          </p:cNvSpPr>
          <p:nvPr/>
        </p:nvSpPr>
        <p:spPr>
          <a:xfrm>
            <a:off x="838199" y="3005628"/>
            <a:ext cx="11053879" cy="514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 function can be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42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FF6FC-B47D-DF4B-87C4-FBCCB8B7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6D741-E291-354C-B08C-118065219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65305"/>
          </a:xfrm>
        </p:spPr>
        <p:txBody>
          <a:bodyPr/>
          <a:lstStyle/>
          <a:p>
            <a:r>
              <a:rPr kumimoji="1" lang="en-US" altLang="zh-CN" dirty="0"/>
              <a:t>We can even support the following operation to be more user friendly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D8C7F3-7642-2247-9650-3D52642DACCD}"/>
              </a:ext>
            </a:extLst>
          </p:cNvPr>
          <p:cNvSpPr/>
          <p:nvPr/>
        </p:nvSpPr>
        <p:spPr>
          <a:xfrm>
            <a:off x="1803400" y="21214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"one hour"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F351D9-72BF-374E-AC8E-E63D92FD686B}"/>
              </a:ext>
            </a:extLst>
          </p:cNvPr>
          <p:cNvSpPr/>
          <p:nvPr/>
        </p:nvSpPr>
        <p:spPr>
          <a:xfrm>
            <a:off x="838199" y="2996917"/>
            <a:ext cx="9512301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==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"one hour"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"Only 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\"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one hour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\"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is supported."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B12BA4-7550-9842-AAF6-542372B656FA}"/>
              </a:ext>
            </a:extLst>
          </p:cNvPr>
          <p:cNvSpPr/>
          <p:nvPr/>
        </p:nvSpPr>
        <p:spPr>
          <a:xfrm>
            <a:off x="1803400" y="648866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example2.cpp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9477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28941</TotalTime>
  <Words>1345</Words>
  <Application>Microsoft Macintosh PowerPoint</Application>
  <PresentationFormat>宽屏</PresentationFormat>
  <Paragraphs>265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等线</vt:lpstr>
      <vt:lpstr>KaiTi</vt:lpstr>
      <vt:lpstr>Arial</vt:lpstr>
      <vt:lpstr>Calibri</vt:lpstr>
      <vt:lpstr>Comic Sans MS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Operators for cv::Mat</vt:lpstr>
      <vt:lpstr>Function overloading</vt:lpstr>
      <vt:lpstr>operators for cv::Mat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friend Functions</vt:lpstr>
      <vt:lpstr>friend Functions</vt:lpstr>
      <vt:lpstr>friend Functions</vt:lpstr>
      <vt:lpstr>friend Functions</vt:lpstr>
      <vt:lpstr>friend Functions</vt:lpstr>
      <vt:lpstr>User-defined Type Conversion</vt:lpstr>
      <vt:lpstr>operator type()</vt:lpstr>
      <vt:lpstr>Converting constructor</vt:lpstr>
      <vt:lpstr>Assignment operator overloading</vt:lpstr>
      <vt:lpstr>Be careful</vt:lpstr>
      <vt:lpstr>Increment and decrement operators</vt:lpstr>
      <vt:lpstr>Increment</vt:lpstr>
      <vt:lpstr>Operators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1360</cp:revision>
  <dcterms:created xsi:type="dcterms:W3CDTF">2020-09-05T08:11:12Z</dcterms:created>
  <dcterms:modified xsi:type="dcterms:W3CDTF">2021-11-15T09:03:05Z</dcterms:modified>
  <cp:category/>
</cp:coreProperties>
</file>