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477" r:id="rId3"/>
    <p:sldId id="435" r:id="rId4"/>
    <p:sldId id="1113" r:id="rId5"/>
    <p:sldId id="1114" r:id="rId6"/>
    <p:sldId id="430" r:id="rId7"/>
    <p:sldId id="1110" r:id="rId8"/>
    <p:sldId id="1104" r:id="rId9"/>
    <p:sldId id="1116" r:id="rId10"/>
    <p:sldId id="1105" r:id="rId11"/>
    <p:sldId id="1107" r:id="rId12"/>
    <p:sldId id="1117" r:id="rId13"/>
    <p:sldId id="1109" r:id="rId14"/>
    <p:sldId id="1115" r:id="rId15"/>
    <p:sldId id="106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54" autoAdjust="0"/>
    <p:restoredTop sz="94660"/>
  </p:normalViewPr>
  <p:slideViewPr>
    <p:cSldViewPr snapToGrid="0">
      <p:cViewPr varScale="1">
        <p:scale>
          <a:sx n="83" d="100"/>
          <a:sy n="83" d="100"/>
        </p:scale>
        <p:origin x="1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2023/4/24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3</a:t>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7</a:t>
            </a:fld>
            <a:endParaRPr lang="en-US" altLang="zh-CN">
              <a:solidFill>
                <a:prstClr val="black"/>
              </a:solidFill>
            </a:endParaRPr>
          </a:p>
        </p:txBody>
      </p:sp>
    </p:spTree>
    <p:extLst>
      <p:ext uri="{BB962C8B-B14F-4D97-AF65-F5344CB8AC3E}">
        <p14:creationId xmlns:p14="http://schemas.microsoft.com/office/powerpoint/2010/main" val="30051538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2023/4/24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2023/4/24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2023/4/24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2023/4/24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2023/4/24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2023/4/24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2023/4/24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2023/4/24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C/C++</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 Design</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219199" y="3233141"/>
            <a:ext cx="10040471" cy="2767054"/>
          </a:xfrm>
        </p:spPr>
        <p:txBody>
          <a:bodyPr>
            <a:normAutofit/>
          </a:bodyPr>
          <a:lstStyle/>
          <a:p>
            <a:r>
              <a:rPr lang="en-US" altLang="zh-CN" sz="3600" dirty="0">
                <a:latin typeface="Franklin Gothic Medium" panose="020B0603020102020204" pitchFamily="34" charset="0"/>
                <a:sym typeface="+mn-ea"/>
              </a:rPr>
              <a:t>Lab 11, dynamic memory in classes</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00491D4-7B50-7886-5B39-B9284D1C1218}"/>
              </a:ext>
            </a:extLst>
          </p:cNvPr>
          <p:cNvPicPr>
            <a:picLocks noChangeAspect="1"/>
          </p:cNvPicPr>
          <p:nvPr/>
        </p:nvPicPr>
        <p:blipFill>
          <a:blip r:embed="rId2"/>
          <a:stretch>
            <a:fillRect/>
          </a:stretch>
        </p:blipFill>
        <p:spPr>
          <a:xfrm>
            <a:off x="6009770" y="3963339"/>
            <a:ext cx="3189980" cy="2453831"/>
          </a:xfrm>
          <a:prstGeom prst="rect">
            <a:avLst/>
          </a:prstGeom>
        </p:spPr>
      </p:pic>
      <p:pic>
        <p:nvPicPr>
          <p:cNvPr id="13" name="图片 12">
            <a:extLst>
              <a:ext uri="{FF2B5EF4-FFF2-40B4-BE49-F238E27FC236}">
                <a16:creationId xmlns:a16="http://schemas.microsoft.com/office/drawing/2014/main" id="{977E5095-B78C-627D-A6EF-F0E967CEB5C1}"/>
              </a:ext>
            </a:extLst>
          </p:cNvPr>
          <p:cNvPicPr>
            <a:picLocks noChangeAspect="1"/>
          </p:cNvPicPr>
          <p:nvPr/>
        </p:nvPicPr>
        <p:blipFill>
          <a:blip r:embed="rId3"/>
          <a:stretch>
            <a:fillRect/>
          </a:stretch>
        </p:blipFill>
        <p:spPr>
          <a:xfrm>
            <a:off x="869175" y="1205156"/>
            <a:ext cx="4125468" cy="4292073"/>
          </a:xfrm>
          <a:prstGeom prst="rect">
            <a:avLst/>
          </a:prstGeom>
        </p:spPr>
      </p:pic>
      <p:pic>
        <p:nvPicPr>
          <p:cNvPr id="15" name="图片 14">
            <a:extLst>
              <a:ext uri="{FF2B5EF4-FFF2-40B4-BE49-F238E27FC236}">
                <a16:creationId xmlns:a16="http://schemas.microsoft.com/office/drawing/2014/main" id="{35D70E85-508A-D0A6-66EA-49CAF6C682E3}"/>
              </a:ext>
            </a:extLst>
          </p:cNvPr>
          <p:cNvPicPr>
            <a:picLocks noChangeAspect="1"/>
          </p:cNvPicPr>
          <p:nvPr/>
        </p:nvPicPr>
        <p:blipFill>
          <a:blip r:embed="rId4"/>
          <a:stretch>
            <a:fillRect/>
          </a:stretch>
        </p:blipFill>
        <p:spPr>
          <a:xfrm>
            <a:off x="5333809" y="903404"/>
            <a:ext cx="3874199" cy="2621023"/>
          </a:xfrm>
          <a:prstGeom prst="rect">
            <a:avLst/>
          </a:prstGeom>
        </p:spPr>
      </p:pic>
      <p:grpSp>
        <p:nvGrpSpPr>
          <p:cNvPr id="35" name="组合 34">
            <a:extLst>
              <a:ext uri="{FF2B5EF4-FFF2-40B4-BE49-F238E27FC236}">
                <a16:creationId xmlns:a16="http://schemas.microsoft.com/office/drawing/2014/main" id="{5D6753D6-1F49-771B-6591-2552710EBC86}"/>
              </a:ext>
            </a:extLst>
          </p:cNvPr>
          <p:cNvGrpSpPr/>
          <p:nvPr/>
        </p:nvGrpSpPr>
        <p:grpSpPr>
          <a:xfrm>
            <a:off x="5440680" y="1261872"/>
            <a:ext cx="6010249" cy="1554480"/>
            <a:chOff x="5440680" y="1261872"/>
            <a:chExt cx="6010249" cy="1554480"/>
          </a:xfrm>
        </p:grpSpPr>
        <p:grpSp>
          <p:nvGrpSpPr>
            <p:cNvPr id="16" name="组合 15">
              <a:extLst>
                <a:ext uri="{FF2B5EF4-FFF2-40B4-BE49-F238E27FC236}">
                  <a16:creationId xmlns:a16="http://schemas.microsoft.com/office/drawing/2014/main" id="{0ACF1472-8B00-AEE6-C165-10158E85726A}"/>
                </a:ext>
              </a:extLst>
            </p:cNvPr>
            <p:cNvGrpSpPr/>
            <p:nvPr/>
          </p:nvGrpSpPr>
          <p:grpSpPr>
            <a:xfrm>
              <a:off x="5440680" y="1261872"/>
              <a:ext cx="6010249" cy="1065889"/>
              <a:chOff x="1929384" y="4361688"/>
              <a:chExt cx="6010249" cy="1065889"/>
            </a:xfrm>
          </p:grpSpPr>
          <p:sp>
            <p:nvSpPr>
              <p:cNvPr id="17" name="椭圆 16">
                <a:extLst>
                  <a:ext uri="{FF2B5EF4-FFF2-40B4-BE49-F238E27FC236}">
                    <a16:creationId xmlns:a16="http://schemas.microsoft.com/office/drawing/2014/main" id="{E52A565F-C6C4-DB77-3002-32C188314A1F}"/>
                  </a:ext>
                </a:extLst>
              </p:cNvPr>
              <p:cNvSpPr/>
              <p:nvPr/>
            </p:nvSpPr>
            <p:spPr>
              <a:xfrm>
                <a:off x="1929384" y="4361688"/>
                <a:ext cx="2651760" cy="21945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18" name="直接箭头连接符 17">
                <a:extLst>
                  <a:ext uri="{FF2B5EF4-FFF2-40B4-BE49-F238E27FC236}">
                    <a16:creationId xmlns:a16="http://schemas.microsoft.com/office/drawing/2014/main" id="{877784F2-E99C-BCDD-7C48-3CA2F21A9AF3}"/>
                  </a:ext>
                </a:extLst>
              </p:cNvPr>
              <p:cNvCxnSpPr>
                <a:cxnSpLocks/>
              </p:cNvCxnSpPr>
              <p:nvPr/>
            </p:nvCxnSpPr>
            <p:spPr>
              <a:xfrm flipH="1" flipV="1">
                <a:off x="4472254" y="4502967"/>
                <a:ext cx="484899" cy="6014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5001B4AF-BBA3-39D6-7D4D-574200D920DF}"/>
                  </a:ext>
                </a:extLst>
              </p:cNvPr>
              <p:cNvSpPr txBox="1"/>
              <p:nvPr/>
            </p:nvSpPr>
            <p:spPr>
              <a:xfrm>
                <a:off x="5013960" y="4781246"/>
                <a:ext cx="292567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You can create </a:t>
                </a:r>
                <a:r>
                  <a:rPr kumimoji="0" lang="en-US" altLang="zh-CN" sz="18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unique_ptr</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by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prstClr val="black"/>
                    </a:solidFill>
                    <a:latin typeface="Calibri"/>
                    <a:ea typeface="宋体" panose="02010600030101010101" pitchFamily="2" charset="-122"/>
                  </a:rPr>
                  <a:t>user-define type.</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grpSp>
          <p:nvGrpSpPr>
            <p:cNvPr id="20" name="组合 19">
              <a:extLst>
                <a:ext uri="{FF2B5EF4-FFF2-40B4-BE49-F238E27FC236}">
                  <a16:creationId xmlns:a16="http://schemas.microsoft.com/office/drawing/2014/main" id="{F6629EB2-CBA2-7BA1-8C17-E104806920BC}"/>
                </a:ext>
              </a:extLst>
            </p:cNvPr>
            <p:cNvGrpSpPr/>
            <p:nvPr/>
          </p:nvGrpSpPr>
          <p:grpSpPr>
            <a:xfrm>
              <a:off x="5504688" y="1773936"/>
              <a:ext cx="2963761" cy="466344"/>
              <a:chOff x="2185416" y="4315968"/>
              <a:chExt cx="2963761" cy="466344"/>
            </a:xfrm>
          </p:grpSpPr>
          <p:sp>
            <p:nvSpPr>
              <p:cNvPr id="21" name="椭圆 20">
                <a:extLst>
                  <a:ext uri="{FF2B5EF4-FFF2-40B4-BE49-F238E27FC236}">
                    <a16:creationId xmlns:a16="http://schemas.microsoft.com/office/drawing/2014/main" id="{9685DA26-E484-B17E-CB74-39D2812F0425}"/>
                  </a:ext>
                </a:extLst>
              </p:cNvPr>
              <p:cNvSpPr/>
              <p:nvPr/>
            </p:nvSpPr>
            <p:spPr>
              <a:xfrm>
                <a:off x="2185416" y="4315968"/>
                <a:ext cx="2139696" cy="46634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22" name="直接箭头连接符 21">
                <a:extLst>
                  <a:ext uri="{FF2B5EF4-FFF2-40B4-BE49-F238E27FC236}">
                    <a16:creationId xmlns:a16="http://schemas.microsoft.com/office/drawing/2014/main" id="{3DE8680A-AAC9-B788-49BD-06DCB9295663}"/>
                  </a:ext>
                </a:extLst>
              </p:cNvPr>
              <p:cNvCxnSpPr>
                <a:cxnSpLocks/>
              </p:cNvCxnSpPr>
              <p:nvPr/>
            </p:nvCxnSpPr>
            <p:spPr>
              <a:xfrm flipH="1" flipV="1">
                <a:off x="4285488" y="4462272"/>
                <a:ext cx="863689" cy="8686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组合 23">
              <a:extLst>
                <a:ext uri="{FF2B5EF4-FFF2-40B4-BE49-F238E27FC236}">
                  <a16:creationId xmlns:a16="http://schemas.microsoft.com/office/drawing/2014/main" id="{55FCA9CD-A7BE-F323-A1C3-CB0C36C0D76B}"/>
                </a:ext>
              </a:extLst>
            </p:cNvPr>
            <p:cNvGrpSpPr/>
            <p:nvPr/>
          </p:nvGrpSpPr>
          <p:grpSpPr>
            <a:xfrm>
              <a:off x="5577840" y="2007108"/>
              <a:ext cx="3127248" cy="809244"/>
              <a:chOff x="1929384" y="3799332"/>
              <a:chExt cx="3127248" cy="809244"/>
            </a:xfrm>
          </p:grpSpPr>
          <p:sp>
            <p:nvSpPr>
              <p:cNvPr id="25" name="椭圆 24">
                <a:extLst>
                  <a:ext uri="{FF2B5EF4-FFF2-40B4-BE49-F238E27FC236}">
                    <a16:creationId xmlns:a16="http://schemas.microsoft.com/office/drawing/2014/main" id="{AE24404D-FA50-9DDB-B0AB-2D87C4664F3A}"/>
                  </a:ext>
                </a:extLst>
              </p:cNvPr>
              <p:cNvSpPr/>
              <p:nvPr/>
            </p:nvSpPr>
            <p:spPr>
              <a:xfrm>
                <a:off x="1929384" y="4316421"/>
                <a:ext cx="3127248" cy="29215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cxnSp>
            <p:nvCxnSpPr>
              <p:cNvPr id="26" name="直接箭头连接符 25">
                <a:extLst>
                  <a:ext uri="{FF2B5EF4-FFF2-40B4-BE49-F238E27FC236}">
                    <a16:creationId xmlns:a16="http://schemas.microsoft.com/office/drawing/2014/main" id="{40971CA2-8453-2C7E-A08C-233D5497AFCB}"/>
                  </a:ext>
                </a:extLst>
              </p:cNvPr>
              <p:cNvCxnSpPr>
                <a:cxnSpLocks/>
              </p:cNvCxnSpPr>
              <p:nvPr/>
            </p:nvCxnSpPr>
            <p:spPr>
              <a:xfrm flipH="1">
                <a:off x="4335094" y="3799332"/>
                <a:ext cx="484899" cy="51708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3" name="组合 42">
            <a:extLst>
              <a:ext uri="{FF2B5EF4-FFF2-40B4-BE49-F238E27FC236}">
                <a16:creationId xmlns:a16="http://schemas.microsoft.com/office/drawing/2014/main" id="{215C7A4C-B3BF-DFA5-79C9-BF23B57F9795}"/>
              </a:ext>
            </a:extLst>
          </p:cNvPr>
          <p:cNvGrpSpPr/>
          <p:nvPr/>
        </p:nvGrpSpPr>
        <p:grpSpPr>
          <a:xfrm>
            <a:off x="5871479" y="3930266"/>
            <a:ext cx="3516362" cy="1324486"/>
            <a:chOff x="5871479" y="3930266"/>
            <a:chExt cx="3516362" cy="1324486"/>
          </a:xfrm>
        </p:grpSpPr>
        <p:sp>
          <p:nvSpPr>
            <p:cNvPr id="37" name="椭圆 36">
              <a:extLst>
                <a:ext uri="{FF2B5EF4-FFF2-40B4-BE49-F238E27FC236}">
                  <a16:creationId xmlns:a16="http://schemas.microsoft.com/office/drawing/2014/main" id="{7E9A0109-F94D-637B-D0AA-0830C6603CEF}"/>
                </a:ext>
              </a:extLst>
            </p:cNvPr>
            <p:cNvSpPr/>
            <p:nvPr/>
          </p:nvSpPr>
          <p:spPr>
            <a:xfrm>
              <a:off x="5871479" y="3930266"/>
              <a:ext cx="3464546" cy="28511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0" name="椭圆 39">
              <a:extLst>
                <a:ext uri="{FF2B5EF4-FFF2-40B4-BE49-F238E27FC236}">
                  <a16:creationId xmlns:a16="http://schemas.microsoft.com/office/drawing/2014/main" id="{BCBC1557-8847-1F2D-5F00-031222E9AADB}"/>
                </a:ext>
              </a:extLst>
            </p:cNvPr>
            <p:cNvSpPr/>
            <p:nvPr/>
          </p:nvSpPr>
          <p:spPr>
            <a:xfrm>
              <a:off x="5886719" y="4448426"/>
              <a:ext cx="3464546" cy="28511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 name="椭圆 40">
              <a:extLst>
                <a:ext uri="{FF2B5EF4-FFF2-40B4-BE49-F238E27FC236}">
                  <a16:creationId xmlns:a16="http://schemas.microsoft.com/office/drawing/2014/main" id="{724D3685-BCC1-D1F2-4FE0-27C48C8E34B4}"/>
                </a:ext>
              </a:extLst>
            </p:cNvPr>
            <p:cNvSpPr/>
            <p:nvPr/>
          </p:nvSpPr>
          <p:spPr>
            <a:xfrm>
              <a:off x="5923295" y="4969634"/>
              <a:ext cx="3464546" cy="28511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2" name="矩形 41">
            <a:extLst>
              <a:ext uri="{FF2B5EF4-FFF2-40B4-BE49-F238E27FC236}">
                <a16:creationId xmlns:a16="http://schemas.microsoft.com/office/drawing/2014/main" id="{853C9447-24AB-2DA5-B304-CEECCC25E05B}"/>
              </a:ext>
            </a:extLst>
          </p:cNvPr>
          <p:cNvSpPr/>
          <p:nvPr/>
        </p:nvSpPr>
        <p:spPr>
          <a:xfrm>
            <a:off x="6009770" y="5497229"/>
            <a:ext cx="3033646" cy="838820"/>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a:t>Shared pointer</a:t>
            </a:r>
          </a:p>
        </p:txBody>
      </p:sp>
      <p:sp>
        <p:nvSpPr>
          <p:cNvPr id="3" name="内容占位符 2"/>
          <p:cNvSpPr>
            <a:spLocks noGrp="1"/>
          </p:cNvSpPr>
          <p:nvPr>
            <p:ph idx="1"/>
          </p:nvPr>
        </p:nvSpPr>
        <p:spPr/>
        <p:txBody>
          <a:bodyPr>
            <a:normAutofit/>
          </a:bodyPr>
          <a:lstStyle/>
          <a:p>
            <a:r>
              <a:rPr lang="en-US" altLang="zh-CN" sz="2400" dirty="0"/>
              <a:t>More than one pointer can point to one object. </a:t>
            </a:r>
          </a:p>
          <a:p>
            <a:r>
              <a:rPr lang="en-US" altLang="zh-CN" sz="2400" dirty="0"/>
              <a:t>After you initialize a </a:t>
            </a:r>
            <a:r>
              <a:rPr lang="en-US" altLang="zh-CN" sz="2400" dirty="0" err="1"/>
              <a:t>shared_ptr</a:t>
            </a:r>
            <a:r>
              <a:rPr lang="en-US" altLang="zh-CN" sz="2400" dirty="0"/>
              <a:t>&lt;&gt;, you can copy it, pass it by value in function arguments, and assign it to other </a:t>
            </a:r>
            <a:r>
              <a:rPr lang="en-US" altLang="zh-CN" sz="2400" dirty="0" err="1"/>
              <a:t>shard_ptr</a:t>
            </a:r>
            <a:r>
              <a:rPr lang="en-US" altLang="zh-CN" sz="2400" dirty="0"/>
              <a:t>&lt;&gt; instances.</a:t>
            </a:r>
          </a:p>
          <a:p>
            <a:r>
              <a:rPr lang="en-US" altLang="zh-CN" sz="2400" dirty="0"/>
              <a:t>The shared pointer maintains a </a:t>
            </a:r>
            <a:r>
              <a:rPr lang="en-US" altLang="zh-CN" sz="2400" dirty="0" err="1"/>
              <a:t>Ref_count</a:t>
            </a:r>
            <a:r>
              <a:rPr lang="en-US" altLang="zh-CN" sz="2400" dirty="0"/>
              <a:t> that is a reference counter.</a:t>
            </a:r>
          </a:p>
          <a:p>
            <a:r>
              <a:rPr lang="en-US" altLang="zh-CN" sz="2400" dirty="0"/>
              <a:t>If the last pointer is released, the dynamic memory is released.</a:t>
            </a:r>
          </a:p>
          <a:p>
            <a:r>
              <a:rPr lang="en-US" altLang="zh-CN" sz="2400" dirty="0"/>
              <a:t>We can know the value of </a:t>
            </a:r>
            <a:r>
              <a:rPr lang="en-US" altLang="zh-CN" sz="2400" dirty="0" err="1"/>
              <a:t>Ref_count</a:t>
            </a:r>
            <a:r>
              <a:rPr lang="en-US" altLang="zh-CN" sz="2400" dirty="0"/>
              <a:t> by using the </a:t>
            </a:r>
            <a:r>
              <a:rPr lang="en-US" altLang="zh-CN" sz="2400" b="1" dirty="0" err="1"/>
              <a:t>use_count</a:t>
            </a:r>
            <a:r>
              <a:rPr lang="en-US" altLang="zh-CN" sz="2400" b="1" dirty="0"/>
              <a:t>() </a:t>
            </a:r>
            <a:r>
              <a:rPr lang="en-US" altLang="zh-CN" sz="2400" dirty="0"/>
              <a:t>function.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FABA06E-3D5A-C55A-EE86-8158BA9C3E38}"/>
              </a:ext>
            </a:extLst>
          </p:cNvPr>
          <p:cNvPicPr>
            <a:picLocks noChangeAspect="1"/>
          </p:cNvPicPr>
          <p:nvPr/>
        </p:nvPicPr>
        <p:blipFill>
          <a:blip r:embed="rId2"/>
          <a:stretch>
            <a:fillRect/>
          </a:stretch>
        </p:blipFill>
        <p:spPr>
          <a:xfrm>
            <a:off x="646133" y="1514058"/>
            <a:ext cx="4125468" cy="4292073"/>
          </a:xfrm>
          <a:prstGeom prst="rect">
            <a:avLst/>
          </a:prstGeom>
        </p:spPr>
      </p:pic>
      <p:pic>
        <p:nvPicPr>
          <p:cNvPr id="21" name="图片 20">
            <a:extLst>
              <a:ext uri="{FF2B5EF4-FFF2-40B4-BE49-F238E27FC236}">
                <a16:creationId xmlns:a16="http://schemas.microsoft.com/office/drawing/2014/main" id="{322A2CC0-2F30-9491-4E43-D851AB24EB53}"/>
              </a:ext>
            </a:extLst>
          </p:cNvPr>
          <p:cNvPicPr>
            <a:picLocks noChangeAspect="1"/>
          </p:cNvPicPr>
          <p:nvPr/>
        </p:nvPicPr>
        <p:blipFill>
          <a:blip r:embed="rId3"/>
          <a:stretch>
            <a:fillRect/>
          </a:stretch>
        </p:blipFill>
        <p:spPr>
          <a:xfrm>
            <a:off x="3832822" y="321120"/>
            <a:ext cx="4808258" cy="3307037"/>
          </a:xfrm>
          <a:prstGeom prst="rect">
            <a:avLst/>
          </a:prstGeom>
        </p:spPr>
      </p:pic>
      <p:grpSp>
        <p:nvGrpSpPr>
          <p:cNvPr id="7" name="组合 6">
            <a:extLst>
              <a:ext uri="{FF2B5EF4-FFF2-40B4-BE49-F238E27FC236}">
                <a16:creationId xmlns:a16="http://schemas.microsoft.com/office/drawing/2014/main" id="{DB8B26F6-603A-1C89-584C-91C85232D2DC}"/>
              </a:ext>
            </a:extLst>
          </p:cNvPr>
          <p:cNvGrpSpPr/>
          <p:nvPr/>
        </p:nvGrpSpPr>
        <p:grpSpPr>
          <a:xfrm>
            <a:off x="3858768" y="612648"/>
            <a:ext cx="7735041" cy="1417320"/>
            <a:chOff x="5440680" y="1271016"/>
            <a:chExt cx="7735041" cy="1417320"/>
          </a:xfrm>
        </p:grpSpPr>
        <p:grpSp>
          <p:nvGrpSpPr>
            <p:cNvPr id="8" name="组合 7">
              <a:extLst>
                <a:ext uri="{FF2B5EF4-FFF2-40B4-BE49-F238E27FC236}">
                  <a16:creationId xmlns:a16="http://schemas.microsoft.com/office/drawing/2014/main" id="{55027F3D-1B76-8955-29B1-0578B8399242}"/>
                </a:ext>
              </a:extLst>
            </p:cNvPr>
            <p:cNvGrpSpPr/>
            <p:nvPr/>
          </p:nvGrpSpPr>
          <p:grpSpPr>
            <a:xfrm>
              <a:off x="5440680" y="1271016"/>
              <a:ext cx="7735041" cy="1202710"/>
              <a:chOff x="1929384" y="4370832"/>
              <a:chExt cx="7735041" cy="1202710"/>
            </a:xfrm>
          </p:grpSpPr>
          <p:sp>
            <p:nvSpPr>
              <p:cNvPr id="15" name="椭圆 14">
                <a:extLst>
                  <a:ext uri="{FF2B5EF4-FFF2-40B4-BE49-F238E27FC236}">
                    <a16:creationId xmlns:a16="http://schemas.microsoft.com/office/drawing/2014/main" id="{A2773BAD-24CC-4FFE-D19D-E038641EDF1B}"/>
                  </a:ext>
                </a:extLst>
              </p:cNvPr>
              <p:cNvSpPr/>
              <p:nvPr/>
            </p:nvSpPr>
            <p:spPr>
              <a:xfrm>
                <a:off x="1929384" y="4370832"/>
                <a:ext cx="2528062" cy="2286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16" name="直接箭头连接符 15">
                <a:extLst>
                  <a:ext uri="{FF2B5EF4-FFF2-40B4-BE49-F238E27FC236}">
                    <a16:creationId xmlns:a16="http://schemas.microsoft.com/office/drawing/2014/main" id="{90C4C5F8-9432-FE5E-4C54-A328FE09689C}"/>
                  </a:ext>
                </a:extLst>
              </p:cNvPr>
              <p:cNvCxnSpPr>
                <a:cxnSpLocks/>
              </p:cNvCxnSpPr>
              <p:nvPr/>
            </p:nvCxnSpPr>
            <p:spPr>
              <a:xfrm flipH="1" flipV="1">
                <a:off x="4472254" y="4502967"/>
                <a:ext cx="746595" cy="49777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C87531C1-38DB-570F-6ED3-48A91D31427D}"/>
                  </a:ext>
                </a:extLst>
              </p:cNvPr>
              <p:cNvSpPr txBox="1"/>
              <p:nvPr/>
            </p:nvSpPr>
            <p:spPr>
              <a:xfrm>
                <a:off x="5218849" y="4650212"/>
                <a:ext cx="4445576"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Use </a:t>
                </a:r>
                <a:r>
                  <a:rPr kumimoji="0" lang="en-US" altLang="zh-CN"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new</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operator or </a:t>
                </a:r>
                <a:r>
                  <a:rPr kumimoji="0" lang="en-US" altLang="zh-CN" sz="1800" b="1"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make_shared</a:t>
                </a:r>
                <a:r>
                  <a:rPr kumimoji="0" lang="en-US" altLang="zh-CN"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to create </a:t>
                </a:r>
                <a:r>
                  <a:rPr lang="en-US" altLang="zh-CN" dirty="0">
                    <a:solidFill>
                      <a:prstClr val="black"/>
                    </a:solidFill>
                    <a:latin typeface="Calibri"/>
                    <a:ea typeface="宋体" panose="02010600030101010101" pitchFamily="2" charset="-122"/>
                  </a:rPr>
                  <a:t>shared</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_</a:t>
                </a:r>
                <a:r>
                  <a:rPr kumimoji="0" lang="en-US" altLang="zh-CN" sz="18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ptr</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8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make_shared</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recommended.</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grpSp>
          <p:nvGrpSpPr>
            <p:cNvPr id="9" name="组合 8">
              <a:extLst>
                <a:ext uri="{FF2B5EF4-FFF2-40B4-BE49-F238E27FC236}">
                  <a16:creationId xmlns:a16="http://schemas.microsoft.com/office/drawing/2014/main" id="{88DB0721-1B86-BD39-131C-64A2BB2552A8}"/>
                </a:ext>
              </a:extLst>
            </p:cNvPr>
            <p:cNvGrpSpPr/>
            <p:nvPr/>
          </p:nvGrpSpPr>
          <p:grpSpPr>
            <a:xfrm>
              <a:off x="5504688" y="1773936"/>
              <a:ext cx="3225457" cy="398490"/>
              <a:chOff x="2185416" y="4315968"/>
              <a:chExt cx="3225457" cy="398490"/>
            </a:xfrm>
          </p:grpSpPr>
          <p:sp>
            <p:nvSpPr>
              <p:cNvPr id="13" name="椭圆 12">
                <a:extLst>
                  <a:ext uri="{FF2B5EF4-FFF2-40B4-BE49-F238E27FC236}">
                    <a16:creationId xmlns:a16="http://schemas.microsoft.com/office/drawing/2014/main" id="{793C7EF8-6998-88EE-62C3-5BAB98596A9F}"/>
                  </a:ext>
                </a:extLst>
              </p:cNvPr>
              <p:cNvSpPr/>
              <p:nvPr/>
            </p:nvSpPr>
            <p:spPr>
              <a:xfrm>
                <a:off x="2185416" y="4315968"/>
                <a:ext cx="2011680" cy="39849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cxnSp>
            <p:nvCxnSpPr>
              <p:cNvPr id="14" name="直接箭头连接符 13">
                <a:extLst>
                  <a:ext uri="{FF2B5EF4-FFF2-40B4-BE49-F238E27FC236}">
                    <a16:creationId xmlns:a16="http://schemas.microsoft.com/office/drawing/2014/main" id="{EE06781E-AB32-BE45-5865-D50A6C4483CE}"/>
                  </a:ext>
                </a:extLst>
              </p:cNvPr>
              <p:cNvCxnSpPr>
                <a:cxnSpLocks/>
                <a:endCxn id="13" idx="6"/>
              </p:cNvCxnSpPr>
              <p:nvPr/>
            </p:nvCxnSpPr>
            <p:spPr>
              <a:xfrm flipH="1">
                <a:off x="4197096" y="4438525"/>
                <a:ext cx="1213777" cy="766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a16="http://schemas.microsoft.com/office/drawing/2014/main" id="{CF84DC0F-7628-51BF-A77E-A0DE33FBB032}"/>
                </a:ext>
              </a:extLst>
            </p:cNvPr>
            <p:cNvGrpSpPr/>
            <p:nvPr/>
          </p:nvGrpSpPr>
          <p:grpSpPr>
            <a:xfrm>
              <a:off x="5586984" y="1896493"/>
              <a:ext cx="3143161" cy="791843"/>
              <a:chOff x="1938528" y="3688717"/>
              <a:chExt cx="3143161" cy="791843"/>
            </a:xfrm>
          </p:grpSpPr>
          <p:sp>
            <p:nvSpPr>
              <p:cNvPr id="11" name="椭圆 10">
                <a:extLst>
                  <a:ext uri="{FF2B5EF4-FFF2-40B4-BE49-F238E27FC236}">
                    <a16:creationId xmlns:a16="http://schemas.microsoft.com/office/drawing/2014/main" id="{C0CABE9D-654C-E8C9-5DA4-1A59985C202C}"/>
                  </a:ext>
                </a:extLst>
              </p:cNvPr>
              <p:cNvSpPr/>
              <p:nvPr/>
            </p:nvSpPr>
            <p:spPr>
              <a:xfrm>
                <a:off x="1938528" y="4188405"/>
                <a:ext cx="2881465" cy="29215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cxnSp>
            <p:nvCxnSpPr>
              <p:cNvPr id="12" name="直接箭头连接符 11">
                <a:extLst>
                  <a:ext uri="{FF2B5EF4-FFF2-40B4-BE49-F238E27FC236}">
                    <a16:creationId xmlns:a16="http://schemas.microsoft.com/office/drawing/2014/main" id="{5A4D1CC0-DE23-7918-D3D7-06F4B00ADBFD}"/>
                  </a:ext>
                </a:extLst>
              </p:cNvPr>
              <p:cNvCxnSpPr>
                <a:cxnSpLocks/>
                <a:endCxn id="11" idx="7"/>
              </p:cNvCxnSpPr>
              <p:nvPr/>
            </p:nvCxnSpPr>
            <p:spPr>
              <a:xfrm flipH="1">
                <a:off x="4398012" y="3688717"/>
                <a:ext cx="683677" cy="5424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19" name="图片 18">
            <a:extLst>
              <a:ext uri="{FF2B5EF4-FFF2-40B4-BE49-F238E27FC236}">
                <a16:creationId xmlns:a16="http://schemas.microsoft.com/office/drawing/2014/main" id="{440FA9C5-F846-520A-F4CC-D7BD44843E73}"/>
              </a:ext>
            </a:extLst>
          </p:cNvPr>
          <p:cNvPicPr>
            <a:picLocks noChangeAspect="1"/>
          </p:cNvPicPr>
          <p:nvPr/>
        </p:nvPicPr>
        <p:blipFill>
          <a:blip r:embed="rId4"/>
          <a:stretch>
            <a:fillRect/>
          </a:stretch>
        </p:blipFill>
        <p:spPr>
          <a:xfrm>
            <a:off x="6386830" y="3690053"/>
            <a:ext cx="2846828" cy="2054182"/>
          </a:xfrm>
          <a:prstGeom prst="rect">
            <a:avLst/>
          </a:prstGeom>
        </p:spPr>
      </p:pic>
      <p:grpSp>
        <p:nvGrpSpPr>
          <p:cNvPr id="28" name="组合 27">
            <a:extLst>
              <a:ext uri="{FF2B5EF4-FFF2-40B4-BE49-F238E27FC236}">
                <a16:creationId xmlns:a16="http://schemas.microsoft.com/office/drawing/2014/main" id="{A4D08358-6A91-C0E2-2354-05A3B2ED5D8A}"/>
              </a:ext>
            </a:extLst>
          </p:cNvPr>
          <p:cNvGrpSpPr/>
          <p:nvPr/>
        </p:nvGrpSpPr>
        <p:grpSpPr>
          <a:xfrm>
            <a:off x="4069080" y="2274973"/>
            <a:ext cx="5164578" cy="2699362"/>
            <a:chOff x="4069080" y="2274973"/>
            <a:chExt cx="5164578" cy="2699362"/>
          </a:xfrm>
        </p:grpSpPr>
        <p:sp>
          <p:nvSpPr>
            <p:cNvPr id="24" name="矩形 23">
              <a:extLst>
                <a:ext uri="{FF2B5EF4-FFF2-40B4-BE49-F238E27FC236}">
                  <a16:creationId xmlns:a16="http://schemas.microsoft.com/office/drawing/2014/main" id="{2973C220-44E9-ABFD-2FF5-E0DF3647C665}"/>
                </a:ext>
              </a:extLst>
            </p:cNvPr>
            <p:cNvSpPr/>
            <p:nvPr/>
          </p:nvSpPr>
          <p:spPr>
            <a:xfrm>
              <a:off x="4069080" y="2274973"/>
              <a:ext cx="1865376" cy="185722"/>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6AC08E7A-328E-4A94-7C2E-0BDB4FCC71E1}"/>
                </a:ext>
              </a:extLst>
            </p:cNvPr>
            <p:cNvSpPr/>
            <p:nvPr/>
          </p:nvSpPr>
          <p:spPr>
            <a:xfrm>
              <a:off x="6361176" y="4777380"/>
              <a:ext cx="2872482" cy="196955"/>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a:extLst>
                <a:ext uri="{FF2B5EF4-FFF2-40B4-BE49-F238E27FC236}">
                  <a16:creationId xmlns:a16="http://schemas.microsoft.com/office/drawing/2014/main" id="{8B6565E0-E03F-120E-2364-3D239C672C0E}"/>
                </a:ext>
              </a:extLst>
            </p:cNvPr>
            <p:cNvCxnSpPr/>
            <p:nvPr/>
          </p:nvCxnSpPr>
          <p:spPr>
            <a:xfrm>
              <a:off x="5805171" y="2460695"/>
              <a:ext cx="1857501" cy="228504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a16="http://schemas.microsoft.com/office/drawing/2014/main" id="{31698E79-2FB9-EA84-9434-4E6191AC53F4}"/>
              </a:ext>
            </a:extLst>
          </p:cNvPr>
          <p:cNvGrpSpPr/>
          <p:nvPr/>
        </p:nvGrpSpPr>
        <p:grpSpPr>
          <a:xfrm>
            <a:off x="4047744" y="2747413"/>
            <a:ext cx="5173722" cy="2434186"/>
            <a:chOff x="4069080" y="2274973"/>
            <a:chExt cx="5173722" cy="2434186"/>
          </a:xfrm>
        </p:grpSpPr>
        <p:sp>
          <p:nvSpPr>
            <p:cNvPr id="30" name="矩形 29">
              <a:extLst>
                <a:ext uri="{FF2B5EF4-FFF2-40B4-BE49-F238E27FC236}">
                  <a16:creationId xmlns:a16="http://schemas.microsoft.com/office/drawing/2014/main" id="{85754BA0-1D60-E600-2A37-A209D3590D91}"/>
                </a:ext>
              </a:extLst>
            </p:cNvPr>
            <p:cNvSpPr/>
            <p:nvPr/>
          </p:nvSpPr>
          <p:spPr>
            <a:xfrm>
              <a:off x="4069080" y="2274973"/>
              <a:ext cx="862584" cy="1857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D0A53899-E90D-6AC9-D428-A933315D8509}"/>
                </a:ext>
              </a:extLst>
            </p:cNvPr>
            <p:cNvSpPr/>
            <p:nvPr/>
          </p:nvSpPr>
          <p:spPr>
            <a:xfrm>
              <a:off x="6370320" y="4512204"/>
              <a:ext cx="2872482" cy="19695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2" name="直接箭头连接符 31">
              <a:extLst>
                <a:ext uri="{FF2B5EF4-FFF2-40B4-BE49-F238E27FC236}">
                  <a16:creationId xmlns:a16="http://schemas.microsoft.com/office/drawing/2014/main" id="{1894BA72-CF74-A273-EA60-EFAB88FA1C6D}"/>
                </a:ext>
              </a:extLst>
            </p:cNvPr>
            <p:cNvCxnSpPr>
              <a:cxnSpLocks/>
            </p:cNvCxnSpPr>
            <p:nvPr/>
          </p:nvCxnSpPr>
          <p:spPr>
            <a:xfrm>
              <a:off x="4897756" y="2402269"/>
              <a:ext cx="1463420" cy="222764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6563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46199" y="671272"/>
            <a:ext cx="9783620" cy="658765"/>
          </a:xfrm>
        </p:spPr>
        <p:txBody>
          <a:bodyPr/>
          <a:lstStyle/>
          <a:p>
            <a:pPr marL="0" indent="0">
              <a:buNone/>
            </a:pPr>
            <a:r>
              <a:rPr lang="en-US" altLang="zh-CN" dirty="0"/>
              <a:t>Does shared pointer always releases memory? Can we do this?</a:t>
            </a:r>
          </a:p>
        </p:txBody>
      </p:sp>
      <p:pic>
        <p:nvPicPr>
          <p:cNvPr id="4" name="图片 3"/>
          <p:cNvPicPr>
            <a:picLocks noChangeAspect="1"/>
          </p:cNvPicPr>
          <p:nvPr/>
        </p:nvPicPr>
        <p:blipFill>
          <a:blip r:embed="rId2"/>
          <a:stretch>
            <a:fillRect/>
          </a:stretch>
        </p:blipFill>
        <p:spPr>
          <a:xfrm>
            <a:off x="3834765" y="1371950"/>
            <a:ext cx="3462655" cy="53936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a:t>
            </a:r>
          </a:p>
        </p:txBody>
      </p:sp>
      <p:sp>
        <p:nvSpPr>
          <p:cNvPr id="6" name="文本框 5">
            <a:extLst>
              <a:ext uri="{FF2B5EF4-FFF2-40B4-BE49-F238E27FC236}">
                <a16:creationId xmlns:a16="http://schemas.microsoft.com/office/drawing/2014/main" id="{0E03AA6F-63EA-06A4-E215-32BF342C09B6}"/>
              </a:ext>
            </a:extLst>
          </p:cNvPr>
          <p:cNvSpPr txBox="1"/>
          <p:nvPr/>
        </p:nvSpPr>
        <p:spPr>
          <a:xfrm>
            <a:off x="884425" y="1330800"/>
            <a:ext cx="5211575" cy="1938992"/>
          </a:xfrm>
          <a:prstGeom prst="rect">
            <a:avLst/>
          </a:prstGeom>
          <a:noFill/>
        </p:spPr>
        <p:txBody>
          <a:bodyPr wrap="square" rtlCol="0">
            <a:spAutoFit/>
          </a:bodyPr>
          <a:lstStyle/>
          <a:p>
            <a:r>
              <a:rPr lang="en-US" altLang="zh-CN" sz="2400" dirty="0"/>
              <a:t>1. Could the program be compiled successfully? Why? Modify the program until it passes the compilation. Then run the program. What will happen? Explain the result to the SA.</a:t>
            </a:r>
            <a:endParaRPr lang="zh-CN" altLang="en-US" sz="2400" dirty="0"/>
          </a:p>
        </p:txBody>
      </p:sp>
      <p:sp>
        <p:nvSpPr>
          <p:cNvPr id="8" name="文本框 7">
            <a:extLst>
              <a:ext uri="{FF2B5EF4-FFF2-40B4-BE49-F238E27FC236}">
                <a16:creationId xmlns:a16="http://schemas.microsoft.com/office/drawing/2014/main" id="{66FD7D47-2BFF-2284-DB91-CA27F639300A}"/>
              </a:ext>
            </a:extLst>
          </p:cNvPr>
          <p:cNvSpPr txBox="1"/>
          <p:nvPr/>
        </p:nvSpPr>
        <p:spPr>
          <a:xfrm>
            <a:off x="7035546" y="838357"/>
            <a:ext cx="3900678" cy="5755422"/>
          </a:xfrm>
          <a:prstGeom prst="rect">
            <a:avLst/>
          </a:prstGeom>
          <a:solidFill>
            <a:schemeClr val="bg2"/>
          </a:solidFill>
          <a:ln>
            <a:solidFill>
              <a:srgbClr val="0000CC"/>
            </a:solidFill>
          </a:ln>
        </p:spPr>
        <p:txBody>
          <a:bodyPr wrap="square">
            <a:spAutoFit/>
          </a:bodyPr>
          <a:lstStyle/>
          <a:p>
            <a:r>
              <a:rPr lang="en-US" altLang="zh-CN" sz="1600" b="0" dirty="0">
                <a:effectLst/>
              </a:rPr>
              <a:t>#include &lt;iostream&gt;</a:t>
            </a:r>
          </a:p>
          <a:p>
            <a:r>
              <a:rPr lang="en-US" altLang="zh-CN" sz="1600" b="0" dirty="0">
                <a:effectLst/>
              </a:rPr>
              <a:t>#include &lt;memory&gt;</a:t>
            </a:r>
          </a:p>
          <a:p>
            <a:br>
              <a:rPr lang="en-US" altLang="zh-CN" sz="1600" b="0" dirty="0">
                <a:effectLst/>
              </a:rPr>
            </a:br>
            <a:r>
              <a:rPr lang="en-US" altLang="zh-CN" sz="1600" b="0" dirty="0">
                <a:effectLst/>
              </a:rPr>
              <a:t>using namespace std;</a:t>
            </a:r>
          </a:p>
          <a:p>
            <a:br>
              <a:rPr lang="en-US" altLang="zh-CN" sz="1600" b="0" dirty="0">
                <a:effectLst/>
              </a:rPr>
            </a:br>
            <a:r>
              <a:rPr lang="en-US" altLang="zh-CN" sz="1600" b="0" dirty="0">
                <a:effectLst/>
              </a:rPr>
              <a:t>int main()</a:t>
            </a:r>
          </a:p>
          <a:p>
            <a:r>
              <a:rPr lang="en-US" altLang="zh-CN" sz="1600" b="0" dirty="0">
                <a:effectLst/>
              </a:rPr>
              <a:t>{</a:t>
            </a:r>
          </a:p>
          <a:p>
            <a:r>
              <a:rPr lang="en-US" altLang="zh-CN" sz="1600" b="0" dirty="0">
                <a:effectLst/>
              </a:rPr>
              <a:t>    double *</a:t>
            </a:r>
            <a:r>
              <a:rPr lang="en-US" altLang="zh-CN" sz="1600" b="0" dirty="0" err="1">
                <a:effectLst/>
              </a:rPr>
              <a:t>p_reg</a:t>
            </a:r>
            <a:r>
              <a:rPr lang="en-US" altLang="zh-CN" sz="1600" b="0" dirty="0">
                <a:effectLst/>
              </a:rPr>
              <a:t> = new double(5);</a:t>
            </a:r>
          </a:p>
          <a:p>
            <a:r>
              <a:rPr lang="en-US" altLang="zh-CN" sz="1600" b="0" dirty="0">
                <a:effectLst/>
              </a:rPr>
              <a:t>    </a:t>
            </a:r>
            <a:r>
              <a:rPr lang="en-US" altLang="zh-CN" sz="1600" b="0" dirty="0" err="1">
                <a:effectLst/>
              </a:rPr>
              <a:t>shared_ptr</a:t>
            </a:r>
            <a:r>
              <a:rPr lang="en-US" altLang="zh-CN" sz="1600" b="0" dirty="0">
                <a:effectLst/>
              </a:rPr>
              <a:t>&lt;double&gt; pd;</a:t>
            </a:r>
          </a:p>
          <a:p>
            <a:r>
              <a:rPr lang="en-US" altLang="zh-CN" sz="1600" b="0" dirty="0">
                <a:effectLst/>
              </a:rPr>
              <a:t>    pd = </a:t>
            </a:r>
            <a:r>
              <a:rPr lang="en-US" altLang="zh-CN" sz="1600" b="0" dirty="0" err="1">
                <a:effectLst/>
              </a:rPr>
              <a:t>p_reg</a:t>
            </a:r>
            <a:r>
              <a:rPr lang="en-US" altLang="zh-CN" sz="1600" b="0" dirty="0">
                <a:effectLst/>
              </a:rPr>
              <a:t>;     </a:t>
            </a:r>
          </a:p>
          <a:p>
            <a:r>
              <a:rPr lang="en-US" altLang="zh-CN" sz="1600" dirty="0"/>
              <a:t>    </a:t>
            </a:r>
            <a:r>
              <a:rPr lang="en-US" altLang="zh-CN" sz="1600" b="0" dirty="0">
                <a:effectLst/>
              </a:rPr>
              <a:t>pd = </a:t>
            </a:r>
            <a:r>
              <a:rPr lang="en-US" altLang="zh-CN" sz="1600" b="0" dirty="0" err="1">
                <a:effectLst/>
              </a:rPr>
              <a:t>shared_ptr</a:t>
            </a:r>
            <a:r>
              <a:rPr lang="en-US" altLang="zh-CN" sz="1600" b="0" dirty="0">
                <a:effectLst/>
              </a:rPr>
              <a:t>&lt;double&gt;(</a:t>
            </a:r>
            <a:r>
              <a:rPr lang="en-US" altLang="zh-CN" sz="1600" b="0" dirty="0" err="1">
                <a:effectLst/>
              </a:rPr>
              <a:t>p_reg</a:t>
            </a:r>
            <a:r>
              <a:rPr lang="en-US" altLang="zh-CN" sz="1600" b="0" dirty="0">
                <a:effectLst/>
              </a:rPr>
              <a:t>); </a:t>
            </a:r>
          </a:p>
          <a:p>
            <a:r>
              <a:rPr lang="en-US" altLang="zh-CN" sz="1600" b="0" dirty="0">
                <a:effectLst/>
              </a:rPr>
              <a:t>    </a:t>
            </a:r>
            <a:r>
              <a:rPr lang="en-US" altLang="zh-CN" sz="1600" b="0" dirty="0" err="1">
                <a:effectLst/>
              </a:rPr>
              <a:t>cout</a:t>
            </a:r>
            <a:r>
              <a:rPr lang="en-US" altLang="zh-CN" sz="1600" b="0" dirty="0">
                <a:effectLst/>
              </a:rPr>
              <a:t> &lt;&lt; "*pd = " &lt;&lt; *pd &lt;&lt; </a:t>
            </a:r>
            <a:r>
              <a:rPr lang="en-US" altLang="zh-CN" sz="1600" b="0" dirty="0" err="1">
                <a:effectLst/>
              </a:rPr>
              <a:t>endl</a:t>
            </a:r>
            <a:r>
              <a:rPr lang="en-US" altLang="zh-CN" sz="1600" b="0" dirty="0">
                <a:effectLst/>
              </a:rPr>
              <a:t>;</a:t>
            </a:r>
          </a:p>
          <a:p>
            <a:br>
              <a:rPr lang="en-US" altLang="zh-CN" sz="1600" b="0" dirty="0">
                <a:effectLst/>
              </a:rPr>
            </a:br>
            <a:r>
              <a:rPr lang="en-US" altLang="zh-CN" sz="1600" b="0" dirty="0">
                <a:effectLst/>
              </a:rPr>
              <a:t>    </a:t>
            </a:r>
            <a:r>
              <a:rPr lang="en-US" altLang="zh-CN" sz="1600" b="0" dirty="0" err="1">
                <a:effectLst/>
              </a:rPr>
              <a:t>shared_ptr</a:t>
            </a:r>
            <a:r>
              <a:rPr lang="en-US" altLang="zh-CN" sz="1600" b="0" dirty="0">
                <a:effectLst/>
              </a:rPr>
              <a:t>&lt;double&gt; </a:t>
            </a:r>
            <a:r>
              <a:rPr lang="en-US" altLang="zh-CN" sz="1600" b="0" dirty="0" err="1">
                <a:effectLst/>
              </a:rPr>
              <a:t>pshared</a:t>
            </a:r>
            <a:r>
              <a:rPr lang="en-US" altLang="zh-CN" sz="1600" b="0" dirty="0">
                <a:effectLst/>
              </a:rPr>
              <a:t> = </a:t>
            </a:r>
            <a:r>
              <a:rPr lang="en-US" altLang="zh-CN" sz="1600" b="0" dirty="0" err="1">
                <a:effectLst/>
              </a:rPr>
              <a:t>p_reg</a:t>
            </a:r>
            <a:r>
              <a:rPr lang="en-US" altLang="zh-CN" sz="1600" b="0" dirty="0">
                <a:effectLst/>
              </a:rPr>
              <a:t>; </a:t>
            </a:r>
          </a:p>
          <a:p>
            <a:r>
              <a:rPr lang="en-US" altLang="zh-CN" sz="1600" b="0" dirty="0">
                <a:effectLst/>
              </a:rPr>
              <a:t>    </a:t>
            </a:r>
            <a:r>
              <a:rPr lang="en-US" altLang="zh-CN" sz="1600" b="0" dirty="0" err="1">
                <a:effectLst/>
              </a:rPr>
              <a:t>shared_ptr</a:t>
            </a:r>
            <a:r>
              <a:rPr lang="en-US" altLang="zh-CN" sz="1600" b="0" dirty="0">
                <a:effectLst/>
              </a:rPr>
              <a:t>&lt;double&gt; </a:t>
            </a:r>
            <a:r>
              <a:rPr lang="en-US" altLang="zh-CN" sz="1600" b="0" dirty="0" err="1">
                <a:effectLst/>
              </a:rPr>
              <a:t>pshared</a:t>
            </a:r>
            <a:r>
              <a:rPr lang="en-US" altLang="zh-CN" sz="1600" b="0" dirty="0">
                <a:effectLst/>
              </a:rPr>
              <a:t>(</a:t>
            </a:r>
            <a:r>
              <a:rPr lang="en-US" altLang="zh-CN" sz="1600" b="0" dirty="0" err="1">
                <a:effectLst/>
              </a:rPr>
              <a:t>p_reg</a:t>
            </a:r>
            <a:r>
              <a:rPr lang="en-US" altLang="zh-CN" sz="1600" b="0" dirty="0">
                <a:effectLst/>
              </a:rPr>
              <a:t>); </a:t>
            </a:r>
          </a:p>
          <a:p>
            <a:r>
              <a:rPr lang="en-US" altLang="zh-CN" sz="1600" b="0" dirty="0">
                <a:effectLst/>
              </a:rPr>
              <a:t>    </a:t>
            </a:r>
            <a:r>
              <a:rPr lang="en-US" altLang="zh-CN" sz="1600" b="0" dirty="0" err="1">
                <a:effectLst/>
              </a:rPr>
              <a:t>cout</a:t>
            </a:r>
            <a:r>
              <a:rPr lang="en-US" altLang="zh-CN" sz="1600" b="0" dirty="0">
                <a:effectLst/>
              </a:rPr>
              <a:t> &lt;&lt; "*</a:t>
            </a:r>
            <a:r>
              <a:rPr lang="en-US" altLang="zh-CN" sz="1600" b="0" dirty="0" err="1">
                <a:effectLst/>
              </a:rPr>
              <a:t>pshred</a:t>
            </a:r>
            <a:r>
              <a:rPr lang="en-US" altLang="zh-CN" sz="1600" b="0" dirty="0">
                <a:effectLst/>
              </a:rPr>
              <a:t> = " &lt;&lt; *</a:t>
            </a:r>
            <a:r>
              <a:rPr lang="en-US" altLang="zh-CN" sz="1600" b="0" dirty="0" err="1">
                <a:effectLst/>
              </a:rPr>
              <a:t>pshared</a:t>
            </a:r>
            <a:r>
              <a:rPr lang="en-US" altLang="zh-CN" sz="1600" b="0" dirty="0">
                <a:effectLst/>
              </a:rPr>
              <a:t> &lt;&lt; </a:t>
            </a:r>
            <a:r>
              <a:rPr lang="en-US" altLang="zh-CN" sz="1600" b="0" dirty="0" err="1">
                <a:effectLst/>
              </a:rPr>
              <a:t>endl</a:t>
            </a:r>
            <a:r>
              <a:rPr lang="en-US" altLang="zh-CN" sz="1600" b="0" dirty="0">
                <a:effectLst/>
              </a:rPr>
              <a:t>;</a:t>
            </a:r>
          </a:p>
          <a:p>
            <a:br>
              <a:rPr lang="en-US" altLang="zh-CN" sz="1600" b="0" dirty="0">
                <a:effectLst/>
              </a:rPr>
            </a:br>
            <a:r>
              <a:rPr lang="en-US" altLang="zh-CN" sz="1600" b="0" dirty="0">
                <a:effectLst/>
              </a:rPr>
              <a:t>    string str(“Hello World!");</a:t>
            </a:r>
          </a:p>
          <a:p>
            <a:r>
              <a:rPr lang="en-US" altLang="zh-CN" sz="1600" b="0" dirty="0">
                <a:effectLst/>
              </a:rPr>
              <a:t>    </a:t>
            </a:r>
            <a:r>
              <a:rPr lang="en-US" altLang="zh-CN" sz="1600" b="0" dirty="0" err="1">
                <a:effectLst/>
              </a:rPr>
              <a:t>shared_ptr</a:t>
            </a:r>
            <a:r>
              <a:rPr lang="en-US" altLang="zh-CN" sz="1600" b="0" dirty="0">
                <a:effectLst/>
              </a:rPr>
              <a:t>&lt;string&gt; </a:t>
            </a:r>
            <a:r>
              <a:rPr lang="en-US" altLang="zh-CN" sz="1600" b="0" dirty="0" err="1">
                <a:effectLst/>
              </a:rPr>
              <a:t>pstr</a:t>
            </a:r>
            <a:r>
              <a:rPr lang="en-US" altLang="zh-CN" sz="1600" b="0" dirty="0">
                <a:effectLst/>
              </a:rPr>
              <a:t>(&amp;str); </a:t>
            </a:r>
          </a:p>
          <a:p>
            <a:r>
              <a:rPr lang="en-US" altLang="zh-CN" sz="1600" b="0" dirty="0">
                <a:effectLst/>
              </a:rPr>
              <a:t>    </a:t>
            </a:r>
            <a:r>
              <a:rPr lang="en-US" altLang="zh-CN" sz="1600" b="0" dirty="0" err="1">
                <a:effectLst/>
              </a:rPr>
              <a:t>cout</a:t>
            </a:r>
            <a:r>
              <a:rPr lang="en-US" altLang="zh-CN" sz="1600" b="0" dirty="0">
                <a:effectLst/>
              </a:rPr>
              <a:t> &lt;&lt; "*</a:t>
            </a:r>
            <a:r>
              <a:rPr lang="en-US" altLang="zh-CN" sz="1600" b="0" dirty="0" err="1">
                <a:effectLst/>
              </a:rPr>
              <a:t>pstr</a:t>
            </a:r>
            <a:r>
              <a:rPr lang="en-US" altLang="zh-CN" sz="1600" b="0" dirty="0">
                <a:effectLst/>
              </a:rPr>
              <a:t> = " &lt;&lt; *</a:t>
            </a:r>
            <a:r>
              <a:rPr lang="en-US" altLang="zh-CN" sz="1600" b="0" dirty="0" err="1">
                <a:effectLst/>
              </a:rPr>
              <a:t>pstr</a:t>
            </a:r>
            <a:r>
              <a:rPr lang="en-US" altLang="zh-CN" sz="1600" b="0" dirty="0">
                <a:effectLst/>
              </a:rPr>
              <a:t> &lt;&lt; </a:t>
            </a:r>
            <a:r>
              <a:rPr lang="en-US" altLang="zh-CN" sz="1600" b="0" dirty="0" err="1">
                <a:effectLst/>
              </a:rPr>
              <a:t>endl</a:t>
            </a:r>
            <a:r>
              <a:rPr lang="en-US" altLang="zh-CN" sz="1600" b="0" dirty="0">
                <a:effectLst/>
              </a:rPr>
              <a:t>;</a:t>
            </a:r>
          </a:p>
          <a:p>
            <a:br>
              <a:rPr lang="en-US" altLang="zh-CN" sz="1600" b="0" dirty="0">
                <a:effectLst/>
              </a:rPr>
            </a:br>
            <a:r>
              <a:rPr lang="en-US" altLang="zh-CN" sz="1600" b="0" dirty="0">
                <a:effectLst/>
              </a:rPr>
              <a:t>    return 0;</a:t>
            </a:r>
          </a:p>
          <a:p>
            <a:r>
              <a:rPr lang="en-US" altLang="zh-CN" sz="1600" b="0" dirty="0">
                <a:effectLst/>
              </a:rPr>
              <a:t>}</a:t>
            </a:r>
          </a:p>
        </p:txBody>
      </p:sp>
    </p:spTree>
    <p:extLst>
      <p:ext uri="{BB962C8B-B14F-4D97-AF65-F5344CB8AC3E}">
        <p14:creationId xmlns:p14="http://schemas.microsoft.com/office/powerpoint/2010/main" val="379909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a:t>
            </a:r>
          </a:p>
        </p:txBody>
      </p:sp>
      <p:sp>
        <p:nvSpPr>
          <p:cNvPr id="3" name="内容占位符 2"/>
          <p:cNvSpPr>
            <a:spLocks noGrp="1"/>
          </p:cNvSpPr>
          <p:nvPr>
            <p:ph idx="1"/>
          </p:nvPr>
        </p:nvSpPr>
        <p:spPr>
          <a:xfrm>
            <a:off x="705226" y="1299284"/>
            <a:ext cx="11098848" cy="5020017"/>
          </a:xfrm>
        </p:spPr>
        <p:txBody>
          <a:bodyPr>
            <a:normAutofit lnSpcReduction="10000"/>
          </a:bodyPr>
          <a:lstStyle/>
          <a:p>
            <a:pPr marL="0" indent="0">
              <a:buNone/>
            </a:pPr>
            <a:r>
              <a:rPr lang="en-US" altLang="zh-CN" dirty="0"/>
              <a:t>2.</a:t>
            </a:r>
            <a:r>
              <a:rPr lang="en-US" altLang="zh-CN" b="0" dirty="0">
                <a:effectLst/>
              </a:rPr>
              <a:t>Create a class Matrix </a:t>
            </a:r>
            <a:r>
              <a:rPr lang="en-US" altLang="zh-CN" dirty="0"/>
              <a:t>to describe a matrix</a:t>
            </a:r>
            <a:r>
              <a:rPr lang="en-US" altLang="zh-CN" b="0" dirty="0">
                <a:effectLst/>
              </a:rPr>
              <a:t>. The element type is float. </a:t>
            </a:r>
            <a:r>
              <a:rPr lang="en-US" altLang="zh-CN" dirty="0"/>
              <a:t>One member of the class is </a:t>
            </a:r>
            <a:r>
              <a:rPr lang="en-US" altLang="zh-CN" dirty="0" err="1">
                <a:solidFill>
                  <a:srgbClr val="0000CC"/>
                </a:solidFill>
              </a:rPr>
              <a:t>shared_ptr</a:t>
            </a:r>
            <a:r>
              <a:rPr lang="en-US" altLang="zh-CN" dirty="0">
                <a:solidFill>
                  <a:srgbClr val="0000CC"/>
                </a:solidFill>
              </a:rPr>
              <a:t>&lt;float&gt;</a:t>
            </a:r>
            <a:r>
              <a:rPr lang="en-US" altLang="zh-CN" dirty="0"/>
              <a:t> for the matrix data. </a:t>
            </a:r>
            <a:endParaRPr lang="en-US" altLang="zh-CN" b="0" dirty="0">
              <a:effectLst/>
            </a:endParaRPr>
          </a:p>
          <a:p>
            <a:pPr marL="0" indent="0">
              <a:buNone/>
            </a:pPr>
            <a:r>
              <a:rPr lang="en-US" altLang="zh-CN" dirty="0"/>
              <a:t>The two matrices can share the same data through a copy constructor or a copy assignment.</a:t>
            </a:r>
            <a:endParaRPr lang="en-US" altLang="zh-CN" b="0" dirty="0">
              <a:effectLst/>
            </a:endParaRPr>
          </a:p>
          <a:p>
            <a:pPr marL="0" indent="0">
              <a:buNone/>
            </a:pPr>
            <a:r>
              <a:rPr lang="en-US" altLang="zh-CN" b="0" dirty="0">
                <a:effectLst/>
              </a:rPr>
              <a:t>The following code can run smoothly without memory problems.</a:t>
            </a:r>
            <a:endParaRPr lang="en-US" altLang="zh-CN" sz="1600" b="0" dirty="0">
              <a:effectLst/>
            </a:endParaRPr>
          </a:p>
          <a:p>
            <a:endParaRPr lang="en-US" altLang="zh-CN" sz="1600" dirty="0">
              <a:latin typeface="Consolas" panose="020B0609020204030204" pitchFamily="49" charset="0"/>
            </a:endParaRPr>
          </a:p>
          <a:p>
            <a:pPr marL="685800" lvl="1" indent="0">
              <a:buNone/>
            </a:pPr>
            <a:r>
              <a:rPr lang="en-US" altLang="zh-CN" sz="2000" dirty="0">
                <a:effectLst/>
                <a:latin typeface="Consolas" panose="020B0609020204030204" pitchFamily="49" charset="0"/>
                <a:cs typeface="Consolas" panose="020B0609020204030204" pitchFamily="49" charset="0"/>
              </a:rPr>
              <a:t>class Matrix{...};</a:t>
            </a:r>
          </a:p>
          <a:p>
            <a:pPr marL="685800" lvl="1" indent="0">
              <a:buNone/>
            </a:pPr>
            <a:r>
              <a:rPr lang="en-US" altLang="zh-CN" sz="2000" dirty="0">
                <a:effectLst/>
                <a:latin typeface="Consolas" panose="020B0609020204030204" pitchFamily="49" charset="0"/>
                <a:cs typeface="Consolas" panose="020B0609020204030204" pitchFamily="49" charset="0"/>
              </a:rPr>
              <a:t>Matrix a(3,4);</a:t>
            </a:r>
          </a:p>
          <a:p>
            <a:pPr marL="685800" lvl="1" indent="0">
              <a:buNone/>
            </a:pPr>
            <a:r>
              <a:rPr lang="en-US" altLang="zh-CN" sz="2000" dirty="0">
                <a:effectLst/>
                <a:latin typeface="Consolas" panose="020B0609020204030204" pitchFamily="49" charset="0"/>
                <a:cs typeface="Consolas" panose="020B0609020204030204" pitchFamily="49" charset="0"/>
              </a:rPr>
              <a:t>Matrix b(3,4);</a:t>
            </a:r>
          </a:p>
          <a:p>
            <a:pPr marL="685800" lvl="1" indent="0">
              <a:buNone/>
            </a:pPr>
            <a:r>
              <a:rPr lang="en-US" altLang="zh-CN" sz="2000" dirty="0">
                <a:effectLst/>
                <a:latin typeface="Consolas" panose="020B0609020204030204" pitchFamily="49" charset="0"/>
                <a:cs typeface="Consolas" panose="020B0609020204030204" pitchFamily="49" charset="0"/>
              </a:rPr>
              <a:t>Matrix c = a + b;</a:t>
            </a:r>
          </a:p>
          <a:p>
            <a:pPr marL="685800" lvl="1" indent="0">
              <a:buNone/>
            </a:pPr>
            <a:r>
              <a:rPr lang="en-US" altLang="zh-CN" sz="2000" dirty="0">
                <a:effectLst/>
                <a:latin typeface="Consolas" panose="020B0609020204030204" pitchFamily="49" charset="0"/>
                <a:cs typeface="Consolas" panose="020B0609020204030204" pitchFamily="49" charset="0"/>
              </a:rPr>
              <a:t>Matrix d = a;</a:t>
            </a:r>
          </a:p>
          <a:p>
            <a:pPr marL="685800" lvl="1" indent="0">
              <a:buNone/>
            </a:pPr>
            <a:r>
              <a:rPr lang="en-US" altLang="zh-CN" sz="2000" dirty="0">
                <a:effectLst/>
                <a:latin typeface="Consolas" panose="020B0609020204030204" pitchFamily="49" charset="0"/>
                <a:cs typeface="Consolas" panose="020B0609020204030204" pitchFamily="49" charset="0"/>
              </a:rPr>
              <a:t>d = b;</a:t>
            </a:r>
            <a:endParaRPr lang="en-US" altLang="zh-CN" sz="1200" dirty="0">
              <a:effectLst/>
              <a:latin typeface="Consolas" panose="020B0609020204030204" pitchFamily="49" charset="0"/>
              <a:cs typeface="Consolas" panose="020B0609020204030204" pitchFamily="49" charset="0"/>
            </a:endParaRPr>
          </a:p>
          <a:p>
            <a:pPr marL="0" indent="0">
              <a:buNone/>
            </a:pPr>
            <a:br>
              <a:rPr lang="en-US" altLang="zh-CN" sz="1600" b="0" dirty="0">
                <a:effectLst/>
                <a:latin typeface="Consolas" panose="020B0609020204030204" pitchFamily="49" charset="0"/>
              </a:rPr>
            </a:br>
            <a:endParaRPr lang="en-US" altLang="zh-CN" sz="1600" b="0" dirty="0">
              <a:effectLst/>
              <a:latin typeface="Consolas" panose="020B0609020204030204" pitchFamily="49" charset="0"/>
            </a:endParaRPr>
          </a:p>
        </p:txBody>
      </p:sp>
    </p:spTree>
    <p:extLst>
      <p:ext uri="{BB962C8B-B14F-4D97-AF65-F5344CB8AC3E}">
        <p14:creationId xmlns:p14="http://schemas.microsoft.com/office/powerpoint/2010/main" val="541328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i="0" dirty="0">
                <a:solidFill>
                  <a:srgbClr val="24292F"/>
                </a:solidFill>
                <a:effectLst/>
                <a:cs typeface="+mj-lt"/>
              </a:rPr>
              <a:t>Dynamic memory in classes</a:t>
            </a:r>
          </a:p>
        </p:txBody>
      </p:sp>
      <p:sp>
        <p:nvSpPr>
          <p:cNvPr id="3" name="内容占位符 2"/>
          <p:cNvSpPr>
            <a:spLocks noGrp="1"/>
          </p:cNvSpPr>
          <p:nvPr>
            <p:ph idx="1"/>
          </p:nvPr>
        </p:nvSpPr>
        <p:spPr>
          <a:xfrm>
            <a:off x="838200" y="1676618"/>
            <a:ext cx="11053879" cy="2387382"/>
          </a:xfrm>
        </p:spPr>
        <p:txBody>
          <a:bodyPr/>
          <a:lstStyle/>
          <a:p>
            <a:pPr marL="285750" indent="-285750">
              <a:buFont typeface="Arial" panose="020B0604020202020204" pitchFamily="34" charset="0"/>
              <a:buChar char="•"/>
            </a:pPr>
            <a:r>
              <a:rPr lang="en-US" altLang="zh-CN" dirty="0">
                <a:sym typeface="+mn-ea"/>
              </a:rPr>
              <a:t>Constructor, destructor, copy constructor and assignment operator</a:t>
            </a:r>
          </a:p>
          <a:p>
            <a:pPr marL="285750" indent="-285750">
              <a:buFont typeface="Arial" panose="020B0604020202020204" pitchFamily="34" charset="0"/>
              <a:buChar char="•"/>
            </a:pPr>
            <a:r>
              <a:rPr lang="en-US" altLang="zh-CN" dirty="0">
                <a:sym typeface="+mn-ea"/>
              </a:rPr>
              <a:t>Smart pointers</a:t>
            </a:r>
          </a:p>
          <a:p>
            <a:pPr marL="0" indent="0">
              <a:buNone/>
            </a:pPr>
            <a:endParaRPr lang="en-US" altLang="zh-CN" dirty="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279138" y="235261"/>
            <a:ext cx="9633723" cy="1043057"/>
          </a:xfrm>
        </p:spPr>
        <p:txBody>
          <a:bodyPr>
            <a:noAutofit/>
          </a:bodyPr>
          <a:lstStyle/>
          <a:p>
            <a:r>
              <a:rPr lang="en-US" altLang="zh-CN" sz="4720" dirty="0"/>
              <a:t>Four important member functions</a:t>
            </a:r>
          </a:p>
        </p:txBody>
      </p:sp>
      <p:sp>
        <p:nvSpPr>
          <p:cNvPr id="2" name="TextBox 1"/>
          <p:cNvSpPr txBox="1"/>
          <p:nvPr/>
        </p:nvSpPr>
        <p:spPr>
          <a:xfrm>
            <a:off x="477080" y="1463578"/>
            <a:ext cx="10988521" cy="830997"/>
          </a:xfrm>
          <a:prstGeom prst="rect">
            <a:avLst/>
          </a:prstGeom>
          <a:noFill/>
        </p:spPr>
        <p:txBody>
          <a:bodyPr wrap="none" rtlCol="0">
            <a:spAutoFit/>
          </a:bodyPr>
          <a:lstStyle/>
          <a:p>
            <a:pPr marL="0" lvl="1"/>
            <a:r>
              <a:rPr lang="en-US" altLang="zh-CN" sz="2400" dirty="0">
                <a:solidFill>
                  <a:prstClr val="black"/>
                </a:solidFill>
              </a:rPr>
              <a:t>To define a class containing </a:t>
            </a:r>
            <a:r>
              <a:rPr lang="en-US" altLang="zh-CN" sz="2400" b="1" dirty="0">
                <a:solidFill>
                  <a:prstClr val="black"/>
                </a:solidFill>
              </a:rPr>
              <a:t>a pointer member</a:t>
            </a:r>
            <a:r>
              <a:rPr lang="en-US" altLang="zh-CN" sz="2400" dirty="0">
                <a:solidFill>
                  <a:prstClr val="black"/>
                </a:solidFill>
              </a:rPr>
              <a:t>, you should think more carefully  about </a:t>
            </a:r>
          </a:p>
          <a:p>
            <a:pPr marL="0" lvl="1"/>
            <a:r>
              <a:rPr lang="en-US" altLang="zh-CN" sz="2400" dirty="0">
                <a:solidFill>
                  <a:prstClr val="black"/>
                </a:solidFill>
              </a:rPr>
              <a:t>four things: </a:t>
            </a:r>
            <a:r>
              <a:rPr lang="en-US" altLang="zh-CN" sz="2400" b="1" dirty="0">
                <a:solidFill>
                  <a:prstClr val="black"/>
                </a:solidFill>
              </a:rPr>
              <a:t>constructor</a:t>
            </a:r>
            <a:r>
              <a:rPr lang="en-US" altLang="zh-CN" sz="2400" dirty="0">
                <a:solidFill>
                  <a:prstClr val="black"/>
                </a:solidFill>
              </a:rPr>
              <a:t>, </a:t>
            </a:r>
            <a:r>
              <a:rPr lang="en-US" altLang="zh-CN" sz="2400" b="1" dirty="0">
                <a:solidFill>
                  <a:prstClr val="black"/>
                </a:solidFill>
              </a:rPr>
              <a:t>destructor</a:t>
            </a:r>
            <a:r>
              <a:rPr lang="en-US" altLang="zh-CN" sz="2400" dirty="0">
                <a:solidFill>
                  <a:prstClr val="black"/>
                </a:solidFill>
              </a:rPr>
              <a:t>, </a:t>
            </a:r>
            <a:r>
              <a:rPr lang="en-US" altLang="zh-CN" sz="2400" b="1" dirty="0">
                <a:solidFill>
                  <a:prstClr val="black"/>
                </a:solidFill>
              </a:rPr>
              <a:t>copy constructor </a:t>
            </a:r>
            <a:r>
              <a:rPr lang="en-US" altLang="zh-CN" sz="2400" dirty="0">
                <a:solidFill>
                  <a:prstClr val="black"/>
                </a:solidFill>
              </a:rPr>
              <a:t>and </a:t>
            </a:r>
            <a:r>
              <a:rPr lang="en-US" altLang="zh-CN" sz="2400" b="1" dirty="0">
                <a:solidFill>
                  <a:prstClr val="black"/>
                </a:solidFill>
              </a:rPr>
              <a:t>assignment operator</a:t>
            </a:r>
            <a:r>
              <a:rPr lang="en-US" altLang="zh-CN" sz="2400" dirty="0">
                <a:solidFill>
                  <a:prstClr val="black"/>
                </a:solidFill>
              </a:rPr>
              <a:t>.</a:t>
            </a:r>
            <a:endParaRPr lang="zh-CN" altLang="zh-CN" sz="2400" dirty="0">
              <a:solidFill>
                <a:prstClr val="black"/>
              </a:solidFill>
            </a:endParaRPr>
          </a:p>
        </p:txBody>
      </p:sp>
      <p:sp>
        <p:nvSpPr>
          <p:cNvPr id="11" name="TextBox 1"/>
          <p:cNvSpPr txBox="1"/>
          <p:nvPr/>
        </p:nvSpPr>
        <p:spPr>
          <a:xfrm>
            <a:off x="477080" y="2532767"/>
            <a:ext cx="10731592" cy="830997"/>
          </a:xfrm>
          <a:prstGeom prst="rect">
            <a:avLst/>
          </a:prstGeom>
          <a:noFill/>
        </p:spPr>
        <p:txBody>
          <a:bodyPr wrap="none" rtlCol="0">
            <a:spAutoFit/>
          </a:bodyPr>
          <a:lstStyle/>
          <a:p>
            <a:pPr marL="0" lvl="1"/>
            <a:r>
              <a:rPr lang="en-US" altLang="zh-CN" sz="2400" dirty="0">
                <a:solidFill>
                  <a:prstClr val="black"/>
                </a:solidFill>
              </a:rPr>
              <a:t>In constructor, first, use </a:t>
            </a:r>
            <a:r>
              <a:rPr lang="en-US" altLang="zh-CN" sz="2400" b="1" dirty="0">
                <a:solidFill>
                  <a:srgbClr val="00B0F0"/>
                </a:solidFill>
              </a:rPr>
              <a:t>new</a:t>
            </a:r>
            <a:r>
              <a:rPr lang="en-US" altLang="zh-CN" sz="2400" dirty="0">
                <a:solidFill>
                  <a:prstClr val="black"/>
                </a:solidFill>
              </a:rPr>
              <a:t> to allocate enough memory to hold the data where the </a:t>
            </a:r>
          </a:p>
          <a:p>
            <a:pPr marL="0" lvl="1"/>
            <a:r>
              <a:rPr lang="en-US" altLang="zh-CN" sz="2400" dirty="0">
                <a:solidFill>
                  <a:prstClr val="black"/>
                </a:solidFill>
              </a:rPr>
              <a:t>pointer points to. Second, initialize the storage space with proper data.</a:t>
            </a:r>
          </a:p>
        </p:txBody>
      </p:sp>
      <p:sp>
        <p:nvSpPr>
          <p:cNvPr id="8" name="TextBox 1"/>
          <p:cNvSpPr txBox="1"/>
          <p:nvPr/>
        </p:nvSpPr>
        <p:spPr>
          <a:xfrm>
            <a:off x="477080" y="3601956"/>
            <a:ext cx="6111225" cy="461665"/>
          </a:xfrm>
          <a:prstGeom prst="rect">
            <a:avLst/>
          </a:prstGeom>
          <a:noFill/>
        </p:spPr>
        <p:txBody>
          <a:bodyPr wrap="none" rtlCol="0">
            <a:spAutoFit/>
          </a:bodyPr>
          <a:lstStyle/>
          <a:p>
            <a:pPr marL="0" lvl="1"/>
            <a:r>
              <a:rPr lang="en-US" altLang="zh-CN" sz="2400" dirty="0">
                <a:solidFill>
                  <a:prstClr val="black"/>
                </a:solidFill>
              </a:rPr>
              <a:t>In destructor, release the memory using </a:t>
            </a:r>
            <a:r>
              <a:rPr lang="en-US" altLang="zh-CN" sz="2400" b="1" dirty="0">
                <a:solidFill>
                  <a:srgbClr val="00B0F0"/>
                </a:solidFill>
              </a:rPr>
              <a:t>delete</a:t>
            </a:r>
            <a:r>
              <a:rPr lang="en-US" altLang="zh-CN" sz="2400" dirty="0">
                <a:solidFill>
                  <a:prstClr val="black"/>
                </a:solidFill>
              </a:rPr>
              <a:t>.</a:t>
            </a:r>
            <a:endParaRPr lang="zh-CN" altLang="zh-CN" sz="2400" dirty="0">
              <a:solidFill>
                <a:prstClr val="black"/>
              </a:solidFill>
            </a:endParaRPr>
          </a:p>
        </p:txBody>
      </p:sp>
      <p:sp>
        <p:nvSpPr>
          <p:cNvPr id="3" name="TextBox 1">
            <a:extLst>
              <a:ext uri="{FF2B5EF4-FFF2-40B4-BE49-F238E27FC236}">
                <a16:creationId xmlns:a16="http://schemas.microsoft.com/office/drawing/2014/main" id="{3B06219F-0D77-1C7B-A764-B8CA0646B2E7}"/>
              </a:ext>
            </a:extLst>
          </p:cNvPr>
          <p:cNvSpPr txBox="1"/>
          <p:nvPr/>
        </p:nvSpPr>
        <p:spPr>
          <a:xfrm>
            <a:off x="518648" y="4290059"/>
            <a:ext cx="11217558" cy="830997"/>
          </a:xfrm>
          <a:prstGeom prst="rect">
            <a:avLst/>
          </a:prstGeom>
          <a:noFill/>
        </p:spPr>
        <p:txBody>
          <a:bodyPr wrap="none" rtlCol="0">
            <a:spAutoFit/>
          </a:bodyPr>
          <a:lstStyle/>
          <a:p>
            <a:pPr marL="0" lvl="1"/>
            <a:r>
              <a:rPr lang="en-US" altLang="zh-CN" sz="2400" dirty="0">
                <a:solidFill>
                  <a:prstClr val="black"/>
                </a:solidFill>
              </a:rPr>
              <a:t>With copy operations(</a:t>
            </a:r>
            <a:r>
              <a:rPr lang="en-US" altLang="zh-CN" sz="2400" b="1" dirty="0">
                <a:solidFill>
                  <a:srgbClr val="00B0F0"/>
                </a:solidFill>
              </a:rPr>
              <a:t>copy constructor </a:t>
            </a:r>
            <a:r>
              <a:rPr lang="en-US" altLang="zh-CN" sz="2400" dirty="0">
                <a:solidFill>
                  <a:prstClr val="black"/>
                </a:solidFill>
              </a:rPr>
              <a:t>and </a:t>
            </a:r>
            <a:r>
              <a:rPr lang="en-US" altLang="zh-CN" sz="2400" b="1" dirty="0">
                <a:solidFill>
                  <a:srgbClr val="00B0F0"/>
                </a:solidFill>
              </a:rPr>
              <a:t>assignment operator</a:t>
            </a:r>
            <a:r>
              <a:rPr lang="en-US" altLang="zh-CN" sz="2400" dirty="0">
                <a:solidFill>
                  <a:prstClr val="black"/>
                </a:solidFill>
              </a:rPr>
              <a:t>), we have two choices: </a:t>
            </a:r>
          </a:p>
          <a:p>
            <a:pPr marL="0" lvl="1"/>
            <a:r>
              <a:rPr lang="en-US" altLang="zh-CN" sz="2400" dirty="0">
                <a:solidFill>
                  <a:prstClr val="black"/>
                </a:solidFill>
              </a:rPr>
              <a:t>one is hard copy(deep copy) and another is soft copy(shallow copy).</a:t>
            </a:r>
            <a:endParaRPr lang="zh-CN" altLang="zh-CN" sz="2400"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E6F5C86-8FD4-C879-607D-FC94F4085D33}"/>
              </a:ext>
            </a:extLst>
          </p:cNvPr>
          <p:cNvPicPr>
            <a:picLocks noChangeAspect="1"/>
          </p:cNvPicPr>
          <p:nvPr/>
        </p:nvPicPr>
        <p:blipFill>
          <a:blip r:embed="rId2"/>
          <a:stretch>
            <a:fillRect/>
          </a:stretch>
        </p:blipFill>
        <p:spPr>
          <a:xfrm>
            <a:off x="443344" y="768105"/>
            <a:ext cx="5438775" cy="5676900"/>
          </a:xfrm>
          <a:prstGeom prst="rect">
            <a:avLst/>
          </a:prstGeom>
        </p:spPr>
      </p:pic>
      <p:grpSp>
        <p:nvGrpSpPr>
          <p:cNvPr id="10" name="组合 9">
            <a:extLst>
              <a:ext uri="{FF2B5EF4-FFF2-40B4-BE49-F238E27FC236}">
                <a16:creationId xmlns:a16="http://schemas.microsoft.com/office/drawing/2014/main" id="{BECC18DE-BE9D-9BDA-1780-04080B58EC19}"/>
              </a:ext>
            </a:extLst>
          </p:cNvPr>
          <p:cNvGrpSpPr/>
          <p:nvPr/>
        </p:nvGrpSpPr>
        <p:grpSpPr>
          <a:xfrm>
            <a:off x="1318608" y="3668180"/>
            <a:ext cx="10137151" cy="821114"/>
            <a:chOff x="1318608" y="3668180"/>
            <a:chExt cx="10137151" cy="821114"/>
          </a:xfrm>
        </p:grpSpPr>
        <p:sp>
          <p:nvSpPr>
            <p:cNvPr id="6" name="矩形 5">
              <a:extLst>
                <a:ext uri="{FF2B5EF4-FFF2-40B4-BE49-F238E27FC236}">
                  <a16:creationId xmlns:a16="http://schemas.microsoft.com/office/drawing/2014/main" id="{B868F367-AF08-8830-ECA0-88887B8A5C87}"/>
                </a:ext>
              </a:extLst>
            </p:cNvPr>
            <p:cNvSpPr/>
            <p:nvPr/>
          </p:nvSpPr>
          <p:spPr>
            <a:xfrm>
              <a:off x="1318608" y="3668180"/>
              <a:ext cx="2653027" cy="3311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8" name="直接箭头连接符 7">
              <a:extLst>
                <a:ext uri="{FF2B5EF4-FFF2-40B4-BE49-F238E27FC236}">
                  <a16:creationId xmlns:a16="http://schemas.microsoft.com/office/drawing/2014/main" id="{CD822B66-9750-1112-0CEA-600B175B8EFB}"/>
                </a:ext>
              </a:extLst>
            </p:cNvPr>
            <p:cNvCxnSpPr>
              <a:cxnSpLocks/>
              <a:stCxn id="9" idx="1"/>
              <a:endCxn id="6" idx="3"/>
            </p:cNvCxnSpPr>
            <p:nvPr/>
          </p:nvCxnSpPr>
          <p:spPr>
            <a:xfrm flipH="1" flipV="1">
              <a:off x="3971635" y="3833761"/>
              <a:ext cx="875264" cy="33236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7DAE62E4-BA52-150D-B85D-1A0B4C6486EB}"/>
                </a:ext>
              </a:extLst>
            </p:cNvPr>
            <p:cNvSpPr txBox="1"/>
            <p:nvPr/>
          </p:nvSpPr>
          <p:spPr>
            <a:xfrm>
              <a:off x="4846899" y="3842963"/>
              <a:ext cx="6608860" cy="646331"/>
            </a:xfrm>
            <a:prstGeom prst="rect">
              <a:avLst/>
            </a:prstGeom>
            <a:noFill/>
          </p:spPr>
          <p:txBody>
            <a:bodyPr wrap="square" rtlCol="0">
              <a:spAutoFit/>
            </a:bodyPr>
            <a:lstStyle/>
            <a:p>
              <a:r>
                <a:rPr lang="en-US" altLang="zh-CN" dirty="0"/>
                <a:t>Constructor by initialization list, it dynamically allocates its own copy of that string and stores a pointer to that string in </a:t>
              </a:r>
              <a:r>
                <a:rPr lang="en-US" altLang="zh-CN" b="1" dirty="0"/>
                <a:t>ps</a:t>
              </a:r>
              <a:r>
                <a:rPr lang="en-US" altLang="zh-CN" dirty="0"/>
                <a:t>.</a:t>
              </a:r>
              <a:endParaRPr lang="zh-CN" altLang="en-US" dirty="0"/>
            </a:p>
          </p:txBody>
        </p:sp>
      </p:grpSp>
      <p:grpSp>
        <p:nvGrpSpPr>
          <p:cNvPr id="11" name="组合 10">
            <a:extLst>
              <a:ext uri="{FF2B5EF4-FFF2-40B4-BE49-F238E27FC236}">
                <a16:creationId xmlns:a16="http://schemas.microsoft.com/office/drawing/2014/main" id="{44B57ADD-1669-B956-BBA7-E97F48D268DE}"/>
              </a:ext>
            </a:extLst>
          </p:cNvPr>
          <p:cNvGrpSpPr/>
          <p:nvPr/>
        </p:nvGrpSpPr>
        <p:grpSpPr>
          <a:xfrm>
            <a:off x="1369412" y="4476351"/>
            <a:ext cx="10604362" cy="738545"/>
            <a:chOff x="1244720" y="3695890"/>
            <a:chExt cx="10604362" cy="738545"/>
          </a:xfrm>
        </p:grpSpPr>
        <p:sp>
          <p:nvSpPr>
            <p:cNvPr id="12" name="矩形 11">
              <a:extLst>
                <a:ext uri="{FF2B5EF4-FFF2-40B4-BE49-F238E27FC236}">
                  <a16:creationId xmlns:a16="http://schemas.microsoft.com/office/drawing/2014/main" id="{C9C30739-A47C-8B52-33A6-FC890E9EDD02}"/>
                </a:ext>
              </a:extLst>
            </p:cNvPr>
            <p:cNvSpPr/>
            <p:nvPr/>
          </p:nvSpPr>
          <p:spPr>
            <a:xfrm>
              <a:off x="1244720" y="3695890"/>
              <a:ext cx="3350371" cy="3311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solidFill>
                  <a:prstClr val="white"/>
                </a:solidFill>
              </a:endParaRPr>
            </a:p>
          </p:txBody>
        </p:sp>
        <p:cxnSp>
          <p:nvCxnSpPr>
            <p:cNvPr id="13" name="直接箭头连接符 12">
              <a:extLst>
                <a:ext uri="{FF2B5EF4-FFF2-40B4-BE49-F238E27FC236}">
                  <a16:creationId xmlns:a16="http://schemas.microsoft.com/office/drawing/2014/main" id="{E2155856-731A-D79C-C940-978E398D14DF}"/>
                </a:ext>
              </a:extLst>
            </p:cNvPr>
            <p:cNvCxnSpPr>
              <a:cxnSpLocks/>
            </p:cNvCxnSpPr>
            <p:nvPr/>
          </p:nvCxnSpPr>
          <p:spPr>
            <a:xfrm flipH="1" flipV="1">
              <a:off x="4077853" y="4027051"/>
              <a:ext cx="1542473" cy="15044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1B3D923-5A19-68DF-6551-3C11854A9237}"/>
                </a:ext>
              </a:extLst>
            </p:cNvPr>
            <p:cNvSpPr txBox="1"/>
            <p:nvPr/>
          </p:nvSpPr>
          <p:spPr>
            <a:xfrm>
              <a:off x="5527964" y="3788104"/>
              <a:ext cx="6321118" cy="646331"/>
            </a:xfrm>
            <a:prstGeom prst="rect">
              <a:avLst/>
            </a:prstGeom>
            <a:noFill/>
          </p:spPr>
          <p:txBody>
            <a:bodyPr wrap="square" rtlCol="0">
              <a:spAutoFit/>
            </a:bodyPr>
            <a:lstStyle/>
            <a:p>
              <a:r>
                <a:rPr lang="en-US" altLang="zh-CN" dirty="0"/>
                <a:t>Copy constructor by initialization list, it also allocates its own, separate copy of the string.</a:t>
              </a:r>
              <a:endParaRPr lang="zh-CN" altLang="en-US" dirty="0"/>
            </a:p>
          </p:txBody>
        </p:sp>
      </p:grpSp>
      <p:grpSp>
        <p:nvGrpSpPr>
          <p:cNvPr id="18" name="组合 17">
            <a:extLst>
              <a:ext uri="{FF2B5EF4-FFF2-40B4-BE49-F238E27FC236}">
                <a16:creationId xmlns:a16="http://schemas.microsoft.com/office/drawing/2014/main" id="{0E621F60-65EC-447C-E11C-DF07D490897B}"/>
              </a:ext>
            </a:extLst>
          </p:cNvPr>
          <p:cNvGrpSpPr/>
          <p:nvPr/>
        </p:nvGrpSpPr>
        <p:grpSpPr>
          <a:xfrm>
            <a:off x="920581" y="5544897"/>
            <a:ext cx="7157556" cy="1121203"/>
            <a:chOff x="1272428" y="3501930"/>
            <a:chExt cx="7157556" cy="1121203"/>
          </a:xfrm>
        </p:grpSpPr>
        <p:sp>
          <p:nvSpPr>
            <p:cNvPr id="19" name="矩形 18">
              <a:extLst>
                <a:ext uri="{FF2B5EF4-FFF2-40B4-BE49-F238E27FC236}">
                  <a16:creationId xmlns:a16="http://schemas.microsoft.com/office/drawing/2014/main" id="{0C970871-DB57-91B7-CDAA-606FEDCFBE26}"/>
                </a:ext>
              </a:extLst>
            </p:cNvPr>
            <p:cNvSpPr/>
            <p:nvPr/>
          </p:nvSpPr>
          <p:spPr>
            <a:xfrm>
              <a:off x="1272428" y="3501930"/>
              <a:ext cx="3350371" cy="3311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solidFill>
                  <a:prstClr val="white"/>
                </a:solidFill>
              </a:endParaRPr>
            </a:p>
          </p:txBody>
        </p:sp>
        <p:cxnSp>
          <p:nvCxnSpPr>
            <p:cNvPr id="20" name="直接箭头连接符 19">
              <a:extLst>
                <a:ext uri="{FF2B5EF4-FFF2-40B4-BE49-F238E27FC236}">
                  <a16:creationId xmlns:a16="http://schemas.microsoft.com/office/drawing/2014/main" id="{72B8D355-34A8-4E4E-4157-E59F01A78C7B}"/>
                </a:ext>
              </a:extLst>
            </p:cNvPr>
            <p:cNvCxnSpPr>
              <a:cxnSpLocks/>
            </p:cNvCxnSpPr>
            <p:nvPr/>
          </p:nvCxnSpPr>
          <p:spPr>
            <a:xfrm flipH="1" flipV="1">
              <a:off x="3732356" y="3884811"/>
              <a:ext cx="425570" cy="1478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268E70DB-7AC6-F1A1-39F9-C6FDB6D12CE1}"/>
                </a:ext>
              </a:extLst>
            </p:cNvPr>
            <p:cNvSpPr txBox="1"/>
            <p:nvPr/>
          </p:nvSpPr>
          <p:spPr>
            <a:xfrm>
              <a:off x="1624275" y="3976802"/>
              <a:ext cx="6805709" cy="646331"/>
            </a:xfrm>
            <a:prstGeom prst="rect">
              <a:avLst/>
            </a:prstGeom>
            <a:noFill/>
          </p:spPr>
          <p:txBody>
            <a:bodyPr wrap="none" rtlCol="0">
              <a:spAutoFit/>
            </a:bodyPr>
            <a:lstStyle/>
            <a:p>
              <a:r>
                <a:rPr lang="en-US" altLang="zh-CN" dirty="0"/>
                <a:t>Destructor frees the memory allocated in its constructors by executing </a:t>
              </a:r>
            </a:p>
            <a:p>
              <a:r>
                <a:rPr lang="en-US" altLang="zh-CN" dirty="0"/>
                <a:t>delete on the pointer member, </a:t>
              </a:r>
              <a:r>
                <a:rPr lang="en-US" altLang="zh-CN" b="1" dirty="0"/>
                <a:t>ps</a:t>
              </a:r>
              <a:r>
                <a:rPr lang="en-US" altLang="zh-CN" dirty="0"/>
                <a:t>.</a:t>
              </a:r>
              <a:endParaRPr lang="zh-CN" altLang="en-US" dirty="0"/>
            </a:p>
          </p:txBody>
        </p:sp>
      </p:grpSp>
      <p:pic>
        <p:nvPicPr>
          <p:cNvPr id="24" name="图片 23">
            <a:extLst>
              <a:ext uri="{FF2B5EF4-FFF2-40B4-BE49-F238E27FC236}">
                <a16:creationId xmlns:a16="http://schemas.microsoft.com/office/drawing/2014/main" id="{F56192BA-D001-8CEB-60C0-56BC33985F56}"/>
              </a:ext>
            </a:extLst>
          </p:cNvPr>
          <p:cNvPicPr>
            <a:picLocks noChangeAspect="1"/>
          </p:cNvPicPr>
          <p:nvPr/>
        </p:nvPicPr>
        <p:blipFill>
          <a:blip r:embed="rId3"/>
          <a:stretch>
            <a:fillRect/>
          </a:stretch>
        </p:blipFill>
        <p:spPr>
          <a:xfrm>
            <a:off x="4857173" y="234374"/>
            <a:ext cx="6041736" cy="2664473"/>
          </a:xfrm>
          <a:prstGeom prst="rect">
            <a:avLst/>
          </a:prstGeom>
        </p:spPr>
      </p:pic>
      <p:sp>
        <p:nvSpPr>
          <p:cNvPr id="26" name="文本框 25">
            <a:extLst>
              <a:ext uri="{FF2B5EF4-FFF2-40B4-BE49-F238E27FC236}">
                <a16:creationId xmlns:a16="http://schemas.microsoft.com/office/drawing/2014/main" id="{462F82E7-B7D2-5808-4429-DE526A8F368E}"/>
              </a:ext>
            </a:extLst>
          </p:cNvPr>
          <p:cNvSpPr txBox="1"/>
          <p:nvPr/>
        </p:nvSpPr>
        <p:spPr>
          <a:xfrm>
            <a:off x="6753225" y="1132049"/>
            <a:ext cx="5438775" cy="2031325"/>
          </a:xfrm>
          <a:prstGeom prst="rect">
            <a:avLst/>
          </a:prstGeom>
          <a:noFill/>
        </p:spPr>
        <p:txBody>
          <a:bodyPr wrap="square">
            <a:spAutoFit/>
          </a:bodyPr>
          <a:lstStyle/>
          <a:p>
            <a:r>
              <a:rPr lang="en-US" altLang="zh-CN" dirty="0"/>
              <a:t>Assignment operators typically combine the actions of the destructor and the copy constructor. Like the destructor, assignment destroys the left-hand operand’s resources. Like the copy constructor, assignment copies data from the right-hand operand. </a:t>
            </a:r>
          </a:p>
          <a:p>
            <a:r>
              <a:rPr lang="en-US" altLang="zh-CN" dirty="0"/>
              <a:t>Self-assignment(an object is assigned to itself) must be considered.</a:t>
            </a:r>
            <a:endParaRPr lang="zh-CN" altLang="en-US" dirty="0"/>
          </a:p>
        </p:txBody>
      </p:sp>
      <p:sp>
        <p:nvSpPr>
          <p:cNvPr id="34" name="文本框 33">
            <a:extLst>
              <a:ext uri="{FF2B5EF4-FFF2-40B4-BE49-F238E27FC236}">
                <a16:creationId xmlns:a16="http://schemas.microsoft.com/office/drawing/2014/main" id="{CAA98FCD-BFAE-C90A-2950-BE0D88CD1920}"/>
              </a:ext>
            </a:extLst>
          </p:cNvPr>
          <p:cNvSpPr txBox="1"/>
          <p:nvPr/>
        </p:nvSpPr>
        <p:spPr>
          <a:xfrm>
            <a:off x="341744" y="182162"/>
            <a:ext cx="1447576" cy="461665"/>
          </a:xfrm>
          <a:prstGeom prst="rect">
            <a:avLst/>
          </a:prstGeom>
          <a:noFill/>
        </p:spPr>
        <p:txBody>
          <a:bodyPr wrap="none" rtlCol="0">
            <a:spAutoFit/>
          </a:bodyPr>
          <a:lstStyle/>
          <a:p>
            <a:r>
              <a:rPr lang="en-US" altLang="zh-CN" sz="2400" dirty="0"/>
              <a:t>Hard copy</a:t>
            </a:r>
            <a:endParaRPr lang="zh-CN" altLang="en-US" sz="2400" dirty="0"/>
          </a:p>
        </p:txBody>
      </p:sp>
      <p:sp>
        <p:nvSpPr>
          <p:cNvPr id="35" name="椭圆 34">
            <a:extLst>
              <a:ext uri="{FF2B5EF4-FFF2-40B4-BE49-F238E27FC236}">
                <a16:creationId xmlns:a16="http://schemas.microsoft.com/office/drawing/2014/main" id="{FFFD822B-AF29-B878-3464-DAB2CC250E66}"/>
              </a:ext>
            </a:extLst>
          </p:cNvPr>
          <p:cNvSpPr/>
          <p:nvPr/>
        </p:nvSpPr>
        <p:spPr>
          <a:xfrm>
            <a:off x="855929" y="2346036"/>
            <a:ext cx="1517819" cy="25861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3976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4D2A101-3DAD-AF6F-6205-A9EEC4C90546}"/>
              </a:ext>
            </a:extLst>
          </p:cNvPr>
          <p:cNvSpPr txBox="1"/>
          <p:nvPr/>
        </p:nvSpPr>
        <p:spPr>
          <a:xfrm>
            <a:off x="341744" y="172926"/>
            <a:ext cx="1342803" cy="461665"/>
          </a:xfrm>
          <a:prstGeom prst="rect">
            <a:avLst/>
          </a:prstGeom>
          <a:noFill/>
        </p:spPr>
        <p:txBody>
          <a:bodyPr wrap="none" rtlCol="0">
            <a:spAutoFit/>
          </a:bodyPr>
          <a:lstStyle/>
          <a:p>
            <a:r>
              <a:rPr lang="en-US" altLang="zh-CN" sz="2400" dirty="0"/>
              <a:t>Soft copy</a:t>
            </a:r>
            <a:endParaRPr lang="zh-CN" altLang="en-US" sz="2400" dirty="0"/>
          </a:p>
        </p:txBody>
      </p:sp>
      <p:pic>
        <p:nvPicPr>
          <p:cNvPr id="6" name="图片 5">
            <a:extLst>
              <a:ext uri="{FF2B5EF4-FFF2-40B4-BE49-F238E27FC236}">
                <a16:creationId xmlns:a16="http://schemas.microsoft.com/office/drawing/2014/main" id="{11EBF146-B8F1-839B-18D8-E72DF403E447}"/>
              </a:ext>
            </a:extLst>
          </p:cNvPr>
          <p:cNvPicPr>
            <a:picLocks noChangeAspect="1"/>
          </p:cNvPicPr>
          <p:nvPr/>
        </p:nvPicPr>
        <p:blipFill>
          <a:blip r:embed="rId2"/>
          <a:stretch>
            <a:fillRect/>
          </a:stretch>
        </p:blipFill>
        <p:spPr>
          <a:xfrm>
            <a:off x="5996032" y="172926"/>
            <a:ext cx="5468793" cy="3273573"/>
          </a:xfrm>
          <a:prstGeom prst="rect">
            <a:avLst/>
          </a:prstGeom>
        </p:spPr>
      </p:pic>
      <p:grpSp>
        <p:nvGrpSpPr>
          <p:cNvPr id="11" name="组合 10">
            <a:extLst>
              <a:ext uri="{FF2B5EF4-FFF2-40B4-BE49-F238E27FC236}">
                <a16:creationId xmlns:a16="http://schemas.microsoft.com/office/drawing/2014/main" id="{09F34E45-F911-6925-0396-1E30414B356D}"/>
              </a:ext>
            </a:extLst>
          </p:cNvPr>
          <p:cNvGrpSpPr/>
          <p:nvPr/>
        </p:nvGrpSpPr>
        <p:grpSpPr>
          <a:xfrm>
            <a:off x="475271" y="1043705"/>
            <a:ext cx="4549669" cy="5284938"/>
            <a:chOff x="475271" y="748145"/>
            <a:chExt cx="4549669" cy="5284938"/>
          </a:xfrm>
        </p:grpSpPr>
        <p:pic>
          <p:nvPicPr>
            <p:cNvPr id="8" name="图片 7">
              <a:extLst>
                <a:ext uri="{FF2B5EF4-FFF2-40B4-BE49-F238E27FC236}">
                  <a16:creationId xmlns:a16="http://schemas.microsoft.com/office/drawing/2014/main" id="{F703C11C-5AF2-571C-4393-419ADE71309F}"/>
                </a:ext>
              </a:extLst>
            </p:cNvPr>
            <p:cNvPicPr>
              <a:picLocks noChangeAspect="1"/>
            </p:cNvPicPr>
            <p:nvPr/>
          </p:nvPicPr>
          <p:blipFill>
            <a:blip r:embed="rId3"/>
            <a:stretch>
              <a:fillRect/>
            </a:stretch>
          </p:blipFill>
          <p:spPr>
            <a:xfrm>
              <a:off x="475271" y="748145"/>
              <a:ext cx="4549669" cy="5033818"/>
            </a:xfrm>
            <a:prstGeom prst="rect">
              <a:avLst/>
            </a:prstGeom>
          </p:spPr>
        </p:pic>
        <p:pic>
          <p:nvPicPr>
            <p:cNvPr id="10" name="图片 9">
              <a:extLst>
                <a:ext uri="{FF2B5EF4-FFF2-40B4-BE49-F238E27FC236}">
                  <a16:creationId xmlns:a16="http://schemas.microsoft.com/office/drawing/2014/main" id="{BADB3365-AAF4-3D07-5ECA-35CB4395D79B}"/>
                </a:ext>
              </a:extLst>
            </p:cNvPr>
            <p:cNvPicPr>
              <a:picLocks noChangeAspect="1"/>
            </p:cNvPicPr>
            <p:nvPr/>
          </p:nvPicPr>
          <p:blipFill>
            <a:blip r:embed="rId4"/>
            <a:stretch>
              <a:fillRect/>
            </a:stretch>
          </p:blipFill>
          <p:spPr>
            <a:xfrm>
              <a:off x="475271" y="5806390"/>
              <a:ext cx="226693" cy="226693"/>
            </a:xfrm>
            <a:prstGeom prst="rect">
              <a:avLst/>
            </a:prstGeom>
          </p:spPr>
        </p:pic>
      </p:grpSp>
      <p:grpSp>
        <p:nvGrpSpPr>
          <p:cNvPr id="24" name="组合 23">
            <a:extLst>
              <a:ext uri="{FF2B5EF4-FFF2-40B4-BE49-F238E27FC236}">
                <a16:creationId xmlns:a16="http://schemas.microsoft.com/office/drawing/2014/main" id="{697FAAD3-0519-983E-AE20-2635EECBDAFE}"/>
              </a:ext>
            </a:extLst>
          </p:cNvPr>
          <p:cNvGrpSpPr/>
          <p:nvPr/>
        </p:nvGrpSpPr>
        <p:grpSpPr>
          <a:xfrm>
            <a:off x="775855" y="1860369"/>
            <a:ext cx="5292795" cy="923330"/>
            <a:chOff x="775855" y="1860369"/>
            <a:chExt cx="5292795" cy="923330"/>
          </a:xfrm>
        </p:grpSpPr>
        <p:sp>
          <p:nvSpPr>
            <p:cNvPr id="13" name="文本框 12">
              <a:extLst>
                <a:ext uri="{FF2B5EF4-FFF2-40B4-BE49-F238E27FC236}">
                  <a16:creationId xmlns:a16="http://schemas.microsoft.com/office/drawing/2014/main" id="{0CFD260A-1595-7F71-9AFB-C76D672B5816}"/>
                </a:ext>
              </a:extLst>
            </p:cNvPr>
            <p:cNvSpPr txBox="1"/>
            <p:nvPr/>
          </p:nvSpPr>
          <p:spPr>
            <a:xfrm>
              <a:off x="1968979" y="1860369"/>
              <a:ext cx="4099671" cy="923330"/>
            </a:xfrm>
            <a:prstGeom prst="rect">
              <a:avLst/>
            </a:prstGeom>
            <a:noFill/>
          </p:spPr>
          <p:txBody>
            <a:bodyPr wrap="square">
              <a:spAutoFit/>
            </a:bodyPr>
            <a:lstStyle/>
            <a:p>
              <a:r>
                <a:rPr lang="en-US" altLang="zh-CN" dirty="0"/>
                <a:t>add a new data member named </a:t>
              </a:r>
              <a:r>
                <a:rPr lang="en-US" altLang="zh-CN" b="1" dirty="0"/>
                <a:t>num</a:t>
              </a:r>
              <a:r>
                <a:rPr lang="en-US" altLang="zh-CN" dirty="0"/>
                <a:t> that will keep track of how many objects share the same string.</a:t>
              </a:r>
              <a:endParaRPr lang="zh-CN" altLang="en-US" dirty="0"/>
            </a:p>
          </p:txBody>
        </p:sp>
        <p:grpSp>
          <p:nvGrpSpPr>
            <p:cNvPr id="14" name="组合 13">
              <a:extLst>
                <a:ext uri="{FF2B5EF4-FFF2-40B4-BE49-F238E27FC236}">
                  <a16:creationId xmlns:a16="http://schemas.microsoft.com/office/drawing/2014/main" id="{14D34A75-1A91-F54A-E3DA-D84DEF3054A1}"/>
                </a:ext>
              </a:extLst>
            </p:cNvPr>
            <p:cNvGrpSpPr/>
            <p:nvPr/>
          </p:nvGrpSpPr>
          <p:grpSpPr>
            <a:xfrm>
              <a:off x="775855" y="2225964"/>
              <a:ext cx="1344294" cy="498763"/>
              <a:chOff x="1496287" y="3482108"/>
              <a:chExt cx="1344294" cy="498763"/>
            </a:xfrm>
          </p:grpSpPr>
          <p:sp>
            <p:nvSpPr>
              <p:cNvPr id="15" name="矩形 14">
                <a:extLst>
                  <a:ext uri="{FF2B5EF4-FFF2-40B4-BE49-F238E27FC236}">
                    <a16:creationId xmlns:a16="http://schemas.microsoft.com/office/drawing/2014/main" id="{F2D6302D-F556-E00F-F332-3C0D7A64760D}"/>
                  </a:ext>
                </a:extLst>
              </p:cNvPr>
              <p:cNvSpPr/>
              <p:nvPr/>
            </p:nvSpPr>
            <p:spPr>
              <a:xfrm>
                <a:off x="1496287" y="3768435"/>
                <a:ext cx="1043710" cy="2124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16" name="直接箭头连接符 15">
                <a:extLst>
                  <a:ext uri="{FF2B5EF4-FFF2-40B4-BE49-F238E27FC236}">
                    <a16:creationId xmlns:a16="http://schemas.microsoft.com/office/drawing/2014/main" id="{9F20061B-9E7E-CCEC-39A2-15C4B7929B26}"/>
                  </a:ext>
                </a:extLst>
              </p:cNvPr>
              <p:cNvCxnSpPr>
                <a:cxnSpLocks/>
              </p:cNvCxnSpPr>
              <p:nvPr/>
            </p:nvCxnSpPr>
            <p:spPr>
              <a:xfrm flipH="1">
                <a:off x="2404979" y="3482108"/>
                <a:ext cx="435602" cy="2863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5" name="组合 24">
            <a:extLst>
              <a:ext uri="{FF2B5EF4-FFF2-40B4-BE49-F238E27FC236}">
                <a16:creationId xmlns:a16="http://schemas.microsoft.com/office/drawing/2014/main" id="{23964AFC-933F-34D4-9604-AB3249BC0AF8}"/>
              </a:ext>
            </a:extLst>
          </p:cNvPr>
          <p:cNvGrpSpPr/>
          <p:nvPr/>
        </p:nvGrpSpPr>
        <p:grpSpPr>
          <a:xfrm>
            <a:off x="1050756" y="3252548"/>
            <a:ext cx="10734843" cy="821114"/>
            <a:chOff x="1318608" y="3668180"/>
            <a:chExt cx="10734843" cy="821114"/>
          </a:xfrm>
        </p:grpSpPr>
        <p:sp>
          <p:nvSpPr>
            <p:cNvPr id="26" name="矩形 25">
              <a:extLst>
                <a:ext uri="{FF2B5EF4-FFF2-40B4-BE49-F238E27FC236}">
                  <a16:creationId xmlns:a16="http://schemas.microsoft.com/office/drawing/2014/main" id="{57C61B08-0FFF-C9D0-32C3-FE850CE4374F}"/>
                </a:ext>
              </a:extLst>
            </p:cNvPr>
            <p:cNvSpPr/>
            <p:nvPr/>
          </p:nvSpPr>
          <p:spPr>
            <a:xfrm>
              <a:off x="1318608" y="3668180"/>
              <a:ext cx="3528291" cy="2843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27" name="直接箭头连接符 26">
              <a:extLst>
                <a:ext uri="{FF2B5EF4-FFF2-40B4-BE49-F238E27FC236}">
                  <a16:creationId xmlns:a16="http://schemas.microsoft.com/office/drawing/2014/main" id="{49BB23A4-2645-2301-B43A-01F202B7F634}"/>
                </a:ext>
              </a:extLst>
            </p:cNvPr>
            <p:cNvCxnSpPr>
              <a:cxnSpLocks/>
            </p:cNvCxnSpPr>
            <p:nvPr/>
          </p:nvCxnSpPr>
          <p:spPr>
            <a:xfrm flipH="1" flipV="1">
              <a:off x="4687024" y="3862558"/>
              <a:ext cx="319749" cy="18036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E51AE322-F95D-8878-3BFB-509AD2A9F22D}"/>
                </a:ext>
              </a:extLst>
            </p:cNvPr>
            <p:cNvSpPr txBox="1"/>
            <p:nvPr/>
          </p:nvSpPr>
          <p:spPr>
            <a:xfrm>
              <a:off x="4846898" y="3842963"/>
              <a:ext cx="7206553" cy="646331"/>
            </a:xfrm>
            <a:prstGeom prst="rect">
              <a:avLst/>
            </a:prstGeom>
            <a:noFill/>
          </p:spPr>
          <p:txBody>
            <a:bodyPr wrap="square" rtlCol="0">
              <a:spAutoFit/>
            </a:bodyPr>
            <a:lstStyle/>
            <a:p>
              <a:r>
                <a:rPr lang="en-US" altLang="zh-CN" dirty="0"/>
                <a:t>The constructor that takes a string allocates this counter and initializes it to 1, indicating that there is one user of this object’s string member.</a:t>
              </a:r>
              <a:endParaRPr lang="zh-CN" altLang="en-US" dirty="0"/>
            </a:p>
          </p:txBody>
        </p:sp>
      </p:grpSp>
      <p:grpSp>
        <p:nvGrpSpPr>
          <p:cNvPr id="31" name="组合 30">
            <a:extLst>
              <a:ext uri="{FF2B5EF4-FFF2-40B4-BE49-F238E27FC236}">
                <a16:creationId xmlns:a16="http://schemas.microsoft.com/office/drawing/2014/main" id="{945F4DE9-538E-5C2B-9494-2749131567AD}"/>
              </a:ext>
            </a:extLst>
          </p:cNvPr>
          <p:cNvGrpSpPr/>
          <p:nvPr/>
        </p:nvGrpSpPr>
        <p:grpSpPr>
          <a:xfrm>
            <a:off x="1027666" y="3802107"/>
            <a:ext cx="10734843" cy="1227420"/>
            <a:chOff x="1318608" y="3668180"/>
            <a:chExt cx="10734843" cy="1227420"/>
          </a:xfrm>
        </p:grpSpPr>
        <p:sp>
          <p:nvSpPr>
            <p:cNvPr id="32" name="矩形 31">
              <a:extLst>
                <a:ext uri="{FF2B5EF4-FFF2-40B4-BE49-F238E27FC236}">
                  <a16:creationId xmlns:a16="http://schemas.microsoft.com/office/drawing/2014/main" id="{E863542C-14E4-CE78-229E-00782FDF98F4}"/>
                </a:ext>
              </a:extLst>
            </p:cNvPr>
            <p:cNvSpPr/>
            <p:nvPr/>
          </p:nvSpPr>
          <p:spPr>
            <a:xfrm>
              <a:off x="1318608" y="3668180"/>
              <a:ext cx="3528291" cy="2843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33" name="直接箭头连接符 32">
              <a:extLst>
                <a:ext uri="{FF2B5EF4-FFF2-40B4-BE49-F238E27FC236}">
                  <a16:creationId xmlns:a16="http://schemas.microsoft.com/office/drawing/2014/main" id="{28D02DF0-E180-B9D7-FE1A-22D49ECEACE9}"/>
                </a:ext>
              </a:extLst>
            </p:cNvPr>
            <p:cNvCxnSpPr>
              <a:cxnSpLocks/>
            </p:cNvCxnSpPr>
            <p:nvPr/>
          </p:nvCxnSpPr>
          <p:spPr>
            <a:xfrm flipH="1" flipV="1">
              <a:off x="4687024" y="3862558"/>
              <a:ext cx="319749" cy="18036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9DA332EC-55AA-8BF2-9881-368D1E5A4297}"/>
                </a:ext>
              </a:extLst>
            </p:cNvPr>
            <p:cNvSpPr txBox="1"/>
            <p:nvPr/>
          </p:nvSpPr>
          <p:spPr>
            <a:xfrm>
              <a:off x="4846898" y="3972270"/>
              <a:ext cx="7206553" cy="923330"/>
            </a:xfrm>
            <a:prstGeom prst="rect">
              <a:avLst/>
            </a:prstGeom>
            <a:noFill/>
          </p:spPr>
          <p:txBody>
            <a:bodyPr wrap="square" rtlCol="0">
              <a:spAutoFit/>
            </a:bodyPr>
            <a:lstStyle/>
            <a:p>
              <a:r>
                <a:rPr lang="en-US" altLang="zh-CN" dirty="0"/>
                <a:t>The copy constructor copies all three members from its given </a:t>
              </a:r>
              <a:r>
                <a:rPr lang="en-US" altLang="zh-CN" b="1" dirty="0" err="1"/>
                <a:t>PtrSoftcopy</a:t>
              </a:r>
              <a:r>
                <a:rPr lang="en-US" altLang="zh-CN" dirty="0"/>
                <a:t>. This constructor also increments the </a:t>
              </a:r>
              <a:r>
                <a:rPr lang="en-US" altLang="zh-CN" b="1" dirty="0"/>
                <a:t>num</a:t>
              </a:r>
              <a:r>
                <a:rPr lang="en-US" altLang="zh-CN" dirty="0"/>
                <a:t> member, indicating that there is another user for the string to which </a:t>
              </a:r>
              <a:r>
                <a:rPr lang="en-US" altLang="zh-CN" b="1" dirty="0" err="1"/>
                <a:t>ps</a:t>
              </a:r>
              <a:r>
                <a:rPr lang="en-US" altLang="zh-CN" dirty="0"/>
                <a:t> and </a:t>
              </a:r>
              <a:r>
                <a:rPr lang="en-US" altLang="zh-CN" b="1" dirty="0"/>
                <a:t>p.ps </a:t>
              </a:r>
              <a:r>
                <a:rPr lang="en-US" altLang="zh-CN" dirty="0"/>
                <a:t>point. </a:t>
              </a:r>
              <a:endParaRPr lang="zh-CN" altLang="en-US" dirty="0"/>
            </a:p>
          </p:txBody>
        </p:sp>
      </p:grpSp>
      <p:grpSp>
        <p:nvGrpSpPr>
          <p:cNvPr id="35" name="组合 34">
            <a:extLst>
              <a:ext uri="{FF2B5EF4-FFF2-40B4-BE49-F238E27FC236}">
                <a16:creationId xmlns:a16="http://schemas.microsoft.com/office/drawing/2014/main" id="{7A183538-4853-41B6-C3BA-3E409788582A}"/>
              </a:ext>
            </a:extLst>
          </p:cNvPr>
          <p:cNvGrpSpPr/>
          <p:nvPr/>
        </p:nvGrpSpPr>
        <p:grpSpPr>
          <a:xfrm>
            <a:off x="1032285" y="4933567"/>
            <a:ext cx="9015336" cy="1684759"/>
            <a:chOff x="1318608" y="3668180"/>
            <a:chExt cx="9015336" cy="1684759"/>
          </a:xfrm>
        </p:grpSpPr>
        <p:sp>
          <p:nvSpPr>
            <p:cNvPr id="36" name="矩形 35">
              <a:extLst>
                <a:ext uri="{FF2B5EF4-FFF2-40B4-BE49-F238E27FC236}">
                  <a16:creationId xmlns:a16="http://schemas.microsoft.com/office/drawing/2014/main" id="{3890A2EB-17CF-90CB-CF91-AB9DC9EB79D5}"/>
                </a:ext>
              </a:extLst>
            </p:cNvPr>
            <p:cNvSpPr/>
            <p:nvPr/>
          </p:nvSpPr>
          <p:spPr>
            <a:xfrm>
              <a:off x="1318608" y="3668180"/>
              <a:ext cx="1655497" cy="9961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37" name="直接箭头连接符 36">
              <a:extLst>
                <a:ext uri="{FF2B5EF4-FFF2-40B4-BE49-F238E27FC236}">
                  <a16:creationId xmlns:a16="http://schemas.microsoft.com/office/drawing/2014/main" id="{748B362A-066E-9670-9E4A-6E342F30537A}"/>
                </a:ext>
              </a:extLst>
            </p:cNvPr>
            <p:cNvCxnSpPr>
              <a:cxnSpLocks/>
            </p:cNvCxnSpPr>
            <p:nvPr/>
          </p:nvCxnSpPr>
          <p:spPr>
            <a:xfrm flipH="1" flipV="1">
              <a:off x="2876553" y="3791909"/>
              <a:ext cx="319749" cy="18036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6D42BBA8-D14F-E4EA-F25C-2A3EA279C1ED}"/>
                </a:ext>
              </a:extLst>
            </p:cNvPr>
            <p:cNvSpPr txBox="1"/>
            <p:nvPr/>
          </p:nvSpPr>
          <p:spPr>
            <a:xfrm>
              <a:off x="3127391" y="3875611"/>
              <a:ext cx="7206553" cy="1477328"/>
            </a:xfrm>
            <a:prstGeom prst="rect">
              <a:avLst/>
            </a:prstGeom>
            <a:noFill/>
          </p:spPr>
          <p:txBody>
            <a:bodyPr wrap="square" rtlCol="0">
              <a:spAutoFit/>
            </a:bodyPr>
            <a:lstStyle/>
            <a:p>
              <a:r>
                <a:rPr lang="en-US" altLang="zh-CN" dirty="0"/>
                <a:t>The destructor cannot unconditionally delete </a:t>
              </a:r>
              <a:r>
                <a:rPr lang="en-US" altLang="zh-CN" b="1" dirty="0" err="1"/>
                <a:t>ps</a:t>
              </a:r>
              <a:r>
                <a:rPr lang="en-US" altLang="zh-CN" dirty="0"/>
                <a:t>—there might be other objects pointing to that memory. Instead, the destructor decrements the reference count, indicating that one less object shares the string. If the counter goes to zero, then the destructor frees the memory to which both </a:t>
              </a:r>
              <a:r>
                <a:rPr lang="en-US" altLang="zh-CN" b="1" dirty="0" err="1"/>
                <a:t>ps</a:t>
              </a:r>
              <a:r>
                <a:rPr lang="en-US" altLang="zh-CN" dirty="0"/>
                <a:t> and </a:t>
              </a:r>
              <a:r>
                <a:rPr lang="en-US" altLang="zh-CN" b="1" dirty="0"/>
                <a:t>num</a:t>
              </a:r>
              <a:r>
                <a:rPr lang="en-US" altLang="zh-CN" dirty="0"/>
                <a:t> point.</a:t>
              </a:r>
              <a:endParaRPr lang="zh-CN" altLang="en-US" dirty="0"/>
            </a:p>
          </p:txBody>
        </p:sp>
      </p:grpSp>
      <p:sp>
        <p:nvSpPr>
          <p:cNvPr id="40" name="文本框 39">
            <a:extLst>
              <a:ext uri="{FF2B5EF4-FFF2-40B4-BE49-F238E27FC236}">
                <a16:creationId xmlns:a16="http://schemas.microsoft.com/office/drawing/2014/main" id="{82DB3B31-2FA2-3A69-2CF5-12818BBC347E}"/>
              </a:ext>
            </a:extLst>
          </p:cNvPr>
          <p:cNvSpPr txBox="1"/>
          <p:nvPr/>
        </p:nvSpPr>
        <p:spPr>
          <a:xfrm>
            <a:off x="8040237" y="634591"/>
            <a:ext cx="4014767" cy="2031325"/>
          </a:xfrm>
          <a:prstGeom prst="rect">
            <a:avLst/>
          </a:prstGeom>
          <a:noFill/>
        </p:spPr>
        <p:txBody>
          <a:bodyPr wrap="square">
            <a:spAutoFit/>
          </a:bodyPr>
          <a:lstStyle/>
          <a:p>
            <a:r>
              <a:rPr lang="en-US" altLang="zh-CN" dirty="0"/>
              <a:t>The assignment operator must increment the counter of the right-hand operand and decrement the counter of the left-hand operand, deleting the memory used if appropriate. Also, as usual, the operator must handle self-assignment.</a:t>
            </a:r>
            <a:endParaRPr lang="zh-CN" altLang="en-US" dirty="0"/>
          </a:p>
        </p:txBody>
      </p:sp>
    </p:spTree>
    <p:extLst>
      <p:ext uri="{BB962C8B-B14F-4D97-AF65-F5344CB8AC3E}">
        <p14:creationId xmlns:p14="http://schemas.microsoft.com/office/powerpoint/2010/main" val="27976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418" y="3124338"/>
            <a:ext cx="11553164" cy="427489"/>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The following four definitions(constructing an object from another object) invoke a copy constructor:</a:t>
            </a:r>
            <a:endParaRPr kumimoji="0" lang="zh-CN" altLang="en-US"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3" name="TextBox 2"/>
          <p:cNvSpPr txBox="1"/>
          <p:nvPr/>
        </p:nvSpPr>
        <p:spPr>
          <a:xfrm>
            <a:off x="933208" y="3623745"/>
            <a:ext cx="10456288" cy="2051459"/>
          </a:xfrm>
          <a:prstGeom prst="rect">
            <a:avLst/>
          </a:prstGeom>
          <a:solidFill>
            <a:schemeClr val="bg1"/>
          </a:solid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Complex c1 (c2);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Complex c3 = c1;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Complex c4 = Complex(c1);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Complex *pc = new Complex(c1);</a:t>
            </a:r>
            <a:endParaRPr kumimoji="0" lang="zh-CN" altLang="en-US" sz="218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nvGrpSpPr>
          <p:cNvPr id="4" name="组合 3"/>
          <p:cNvGrpSpPr/>
          <p:nvPr/>
        </p:nvGrpSpPr>
        <p:grpSpPr>
          <a:xfrm>
            <a:off x="933949" y="5143913"/>
            <a:ext cx="10716954" cy="1288607"/>
            <a:chOff x="918565" y="3488484"/>
            <a:chExt cx="11808496" cy="1419854"/>
          </a:xfrm>
        </p:grpSpPr>
        <p:sp>
          <p:nvSpPr>
            <p:cNvPr id="5" name="矩形 4"/>
            <p:cNvSpPr/>
            <p:nvPr/>
          </p:nvSpPr>
          <p:spPr>
            <a:xfrm>
              <a:off x="918565" y="3488484"/>
              <a:ext cx="4391672" cy="57606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35"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圆角矩形标注 5"/>
            <p:cNvSpPr/>
            <p:nvPr/>
          </p:nvSpPr>
          <p:spPr>
            <a:xfrm>
              <a:off x="3402025" y="4153131"/>
              <a:ext cx="9325036" cy="755207"/>
            </a:xfrm>
            <a:prstGeom prst="wedgeRoundRectCallout">
              <a:avLst>
                <a:gd name="adj1" fmla="val -59055"/>
                <a:gd name="adj2" fmla="val -7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This statement initializes a anonymous object to </a:t>
              </a:r>
              <a:r>
                <a:rPr kumimoji="0" lang="en-US" altLang="zh-CN" sz="2000" b="1" i="1"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c1</a:t>
              </a:r>
              <a:r>
                <a:rPr kumimoji="0" lang="en-US" altLang="zh-CN" sz="20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 and assigns the address of the new object t the </a:t>
              </a:r>
              <a:r>
                <a:rPr kumimoji="0" lang="en-US" altLang="zh-CN" sz="2000" b="1" i="1" u="none" strike="noStrike" kern="1200" cap="none" spc="0" normalizeH="0" baseline="0" noProof="0" dirty="0">
                  <a:ln>
                    <a:noFill/>
                  </a:ln>
                  <a:solidFill>
                    <a:srgbClr val="FFFF00"/>
                  </a:solidFill>
                  <a:effectLst/>
                  <a:uLnTx/>
                  <a:uFillTx/>
                  <a:latin typeface="Calibri"/>
                  <a:ea typeface="宋体" panose="02010600030101010101" pitchFamily="2" charset="-122"/>
                  <a:cs typeface="+mn-cs"/>
                </a:rPr>
                <a:t>pc</a:t>
              </a:r>
              <a:r>
                <a:rPr kumimoji="0" lang="en-US" altLang="zh-CN" sz="20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 pointer.</a:t>
              </a:r>
              <a:endParaRPr kumimoji="0" lang="zh-CN" altLang="en-US" sz="20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sp>
        <p:nvSpPr>
          <p:cNvPr id="7" name="TextBox 6"/>
          <p:cNvSpPr txBox="1"/>
          <p:nvPr/>
        </p:nvSpPr>
        <p:spPr>
          <a:xfrm>
            <a:off x="1237888" y="679298"/>
            <a:ext cx="10314436" cy="1938992"/>
          </a:xfrm>
          <a:prstGeom prst="rect">
            <a:avLst/>
          </a:prstGeom>
          <a:noFill/>
        </p:spPr>
        <p:txBody>
          <a:bodyPr wrap="square" rtlCol="0">
            <a:sp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 copy constructor is usually called in the following situations:</a:t>
            </a:r>
            <a:endParaRPr kumimoji="0" lang="zh-CN"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1. When a class object is returned by value.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2. When an object is passed to a function as an argument and is passed by value.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3. When an object is constructed from another object of the same class.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4. When a temporary object is generated by the compiler.</a:t>
            </a:r>
            <a:endPar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1271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336804" y="299129"/>
            <a:ext cx="6880948" cy="971258"/>
          </a:xfrm>
        </p:spPr>
        <p:txBody>
          <a:bodyPr>
            <a:noAutofit/>
          </a:bodyPr>
          <a:lstStyle/>
          <a:p>
            <a:r>
              <a:rPr lang="en-US" altLang="zh-CN" sz="3800" b="1" dirty="0"/>
              <a:t>Smart pointers</a:t>
            </a:r>
          </a:p>
        </p:txBody>
      </p:sp>
      <p:sp>
        <p:nvSpPr>
          <p:cNvPr id="2" name="TextBox 1"/>
          <p:cNvSpPr txBox="1"/>
          <p:nvPr/>
        </p:nvSpPr>
        <p:spPr>
          <a:xfrm>
            <a:off x="789327" y="1512612"/>
            <a:ext cx="10760446" cy="1200329"/>
          </a:xfrm>
          <a:prstGeom prst="rect">
            <a:avLst/>
          </a:prstGeom>
          <a:noFill/>
        </p:spPr>
        <p:txBody>
          <a:bodyPr wrap="none" rtlCol="0">
            <a:spAutoFit/>
          </a:bodyPr>
          <a:lstStyle/>
          <a:p>
            <a:r>
              <a:rPr lang="en-US" altLang="zh-CN" sz="2400" dirty="0"/>
              <a:t>To make using dynamic memory easier (and safer), the C++ new library provides two </a:t>
            </a:r>
          </a:p>
          <a:p>
            <a:r>
              <a:rPr lang="en-US" altLang="zh-CN" sz="2400" dirty="0"/>
              <a:t>smart pointer types(smart pointer template classes)</a:t>
            </a:r>
            <a:r>
              <a:rPr lang="en-US" altLang="zh-CN" sz="2400" b="1" dirty="0" err="1"/>
              <a:t>unique_ptr</a:t>
            </a:r>
            <a:r>
              <a:rPr lang="en-US" altLang="zh-CN" sz="2400" b="1" dirty="0"/>
              <a:t> </a:t>
            </a:r>
            <a:r>
              <a:rPr lang="en-US" altLang="zh-CN" sz="2400" dirty="0"/>
              <a:t>and </a:t>
            </a:r>
            <a:r>
              <a:rPr lang="en-US" altLang="zh-CN" sz="2400" b="1" dirty="0" err="1"/>
              <a:t>shared_ptr</a:t>
            </a:r>
            <a:r>
              <a:rPr lang="en-US" altLang="zh-CN" sz="2400" dirty="0"/>
              <a:t> that </a:t>
            </a:r>
          </a:p>
          <a:p>
            <a:r>
              <a:rPr lang="en-US" altLang="zh-CN" sz="2400" dirty="0"/>
              <a:t>manage dynamic objects. </a:t>
            </a:r>
          </a:p>
        </p:txBody>
      </p:sp>
      <p:sp>
        <p:nvSpPr>
          <p:cNvPr id="4" name="文本框 3">
            <a:extLst>
              <a:ext uri="{FF2B5EF4-FFF2-40B4-BE49-F238E27FC236}">
                <a16:creationId xmlns:a16="http://schemas.microsoft.com/office/drawing/2014/main" id="{75972260-1F8F-643B-17F1-12680B3CD0FE}"/>
              </a:ext>
            </a:extLst>
          </p:cNvPr>
          <p:cNvSpPr txBox="1"/>
          <p:nvPr/>
        </p:nvSpPr>
        <p:spPr>
          <a:xfrm>
            <a:off x="841353" y="4145059"/>
            <a:ext cx="10436142" cy="830997"/>
          </a:xfrm>
          <a:prstGeom prst="rect">
            <a:avLst/>
          </a:prstGeom>
          <a:noFill/>
        </p:spPr>
        <p:txBody>
          <a:bodyPr wrap="square">
            <a:spAutoFit/>
          </a:bodyPr>
          <a:lstStyle/>
          <a:p>
            <a:r>
              <a:rPr lang="en-US" altLang="zh-CN" sz="2400" dirty="0"/>
              <a:t>Each of these classes has an </a:t>
            </a:r>
            <a:r>
              <a:rPr lang="en-US" altLang="zh-CN" sz="2400" b="1" dirty="0"/>
              <a:t>explicit constructor </a:t>
            </a:r>
            <a:r>
              <a:rPr lang="en-US" altLang="zh-CN" sz="2400" dirty="0"/>
              <a:t>taking a pointer as an argument. Thus, there is no automatic type cast from a pointer to a smart pointer object.</a:t>
            </a:r>
            <a:endParaRPr lang="zh-CN" altLang="en-US" sz="2400" dirty="0"/>
          </a:p>
        </p:txBody>
      </p:sp>
      <p:sp>
        <p:nvSpPr>
          <p:cNvPr id="5" name="TextBox 1">
            <a:extLst>
              <a:ext uri="{FF2B5EF4-FFF2-40B4-BE49-F238E27FC236}">
                <a16:creationId xmlns:a16="http://schemas.microsoft.com/office/drawing/2014/main" id="{771A82C1-FE82-8CBB-A3EB-51D19452FB4A}"/>
              </a:ext>
            </a:extLst>
          </p:cNvPr>
          <p:cNvSpPr txBox="1"/>
          <p:nvPr/>
        </p:nvSpPr>
        <p:spPr>
          <a:xfrm>
            <a:off x="823064" y="2767805"/>
            <a:ext cx="10945263" cy="1200329"/>
          </a:xfrm>
          <a:prstGeom prst="rect">
            <a:avLst/>
          </a:prstGeom>
          <a:noFill/>
        </p:spPr>
        <p:txBody>
          <a:bodyPr wrap="square" rtlCol="0">
            <a:spAutoFit/>
          </a:bodyPr>
          <a:lstStyle/>
          <a:p>
            <a:r>
              <a:rPr lang="en-US" altLang="zh-CN" sz="2400" dirty="0"/>
              <a:t>A smart pointer acts like a regular pointer with the important exception that it </a:t>
            </a:r>
          </a:p>
          <a:p>
            <a:r>
              <a:rPr lang="en-US" altLang="zh-CN" sz="2400" b="1" dirty="0"/>
              <a:t>automatically deletes </a:t>
            </a:r>
            <a:r>
              <a:rPr lang="en-US" altLang="zh-CN" sz="2400" dirty="0"/>
              <a:t>the object to which it points. A</a:t>
            </a:r>
            <a:r>
              <a:rPr lang="en-US" altLang="zh-CN" sz="2400" b="0" i="0" dirty="0">
                <a:solidFill>
                  <a:srgbClr val="171717"/>
                </a:solidFill>
                <a:effectLst/>
              </a:rPr>
              <a:t> smart pointer is a class template </a:t>
            </a:r>
            <a:r>
              <a:rPr kumimoji="0" lang="zh-CN" altLang="zh-CN" sz="2400" b="0" i="0" u="none" strike="noStrike" cap="none" normalizeH="0" baseline="0" dirty="0">
                <a:ln>
                  <a:noFill/>
                </a:ln>
                <a:solidFill>
                  <a:srgbClr val="171717"/>
                </a:solidFill>
                <a:effectLst/>
                <a:cs typeface="Segoe UI" panose="020B0502040204020203" pitchFamily="34" charset="0"/>
              </a:rPr>
              <a:t>defined in the </a:t>
            </a:r>
            <a:r>
              <a:rPr lang="en-US" altLang="zh-CN" sz="2400" b="1" dirty="0">
                <a:solidFill>
                  <a:srgbClr val="171717"/>
                </a:solidFill>
                <a:cs typeface="Segoe UI" panose="020B0502040204020203" pitchFamily="34" charset="0"/>
              </a:rPr>
              <a:t>s</a:t>
            </a:r>
            <a:r>
              <a:rPr kumimoji="0" lang="en-US" altLang="zh-CN" sz="2400" b="1" i="0" u="none" strike="noStrike" cap="none" normalizeH="0" baseline="0" dirty="0">
                <a:ln>
                  <a:noFill/>
                </a:ln>
                <a:solidFill>
                  <a:srgbClr val="171717"/>
                </a:solidFill>
                <a:effectLst/>
                <a:cs typeface="Segoe UI" panose="020B0502040204020203" pitchFamily="34" charset="0"/>
              </a:rPr>
              <a:t>td</a:t>
            </a:r>
            <a:r>
              <a:rPr kumimoji="0" lang="en-US" altLang="zh-CN" sz="2400" b="0" i="0" u="none" strike="noStrike" cap="none" normalizeH="0" baseline="0" dirty="0">
                <a:ln>
                  <a:noFill/>
                </a:ln>
                <a:solidFill>
                  <a:srgbClr val="171717"/>
                </a:solidFill>
                <a:effectLst/>
                <a:cs typeface="Segoe UI" panose="020B0502040204020203" pitchFamily="34" charset="0"/>
              </a:rPr>
              <a:t> </a:t>
            </a:r>
            <a:r>
              <a:rPr kumimoji="0" lang="zh-CN" altLang="zh-CN" sz="2400" b="0" i="0" u="none" strike="noStrike" cap="none" normalizeH="0" baseline="0" dirty="0">
                <a:ln>
                  <a:noFill/>
                </a:ln>
                <a:solidFill>
                  <a:srgbClr val="171717"/>
                </a:solidFill>
                <a:effectLst/>
                <a:cs typeface="Segoe UI" panose="020B0502040204020203" pitchFamily="34" charset="0"/>
              </a:rPr>
              <a:t>namespace in the </a:t>
            </a:r>
            <a:r>
              <a:rPr kumimoji="0" lang="zh-CN" altLang="zh-CN" sz="2400" b="1" i="0" u="none" strike="noStrike" cap="none" normalizeH="0" baseline="0" dirty="0">
                <a:ln>
                  <a:noFill/>
                </a:ln>
                <a:solidFill>
                  <a:schemeClr val="tx1"/>
                </a:solidFill>
                <a:effectLst/>
                <a:cs typeface="Segoe UI" panose="020B0502040204020203" pitchFamily="34" charset="0"/>
              </a:rPr>
              <a:t>&lt;memory&gt;</a:t>
            </a:r>
            <a:r>
              <a:rPr kumimoji="0" lang="zh-CN" altLang="zh-CN" sz="2400" b="1" i="0" u="none" strike="noStrike" cap="none" normalizeH="0" baseline="0" dirty="0">
                <a:ln>
                  <a:noFill/>
                </a:ln>
                <a:solidFill>
                  <a:srgbClr val="171717"/>
                </a:solidFill>
                <a:effectLst/>
                <a:cs typeface="Segoe UI" panose="020B0502040204020203" pitchFamily="34" charset="0"/>
              </a:rPr>
              <a:t> </a:t>
            </a:r>
            <a:r>
              <a:rPr kumimoji="0" lang="zh-CN" altLang="zh-CN" sz="2400" b="0" i="0" u="none" strike="noStrike" cap="none" normalizeH="0" baseline="0" dirty="0">
                <a:ln>
                  <a:noFill/>
                </a:ln>
                <a:solidFill>
                  <a:srgbClr val="171717"/>
                </a:solidFill>
                <a:effectLst/>
                <a:cs typeface="Segoe UI" panose="020B0502040204020203" pitchFamily="34" charset="0"/>
              </a:rPr>
              <a:t>header file.</a:t>
            </a:r>
            <a:r>
              <a:rPr kumimoji="0" lang="zh-CN" altLang="zh-CN" sz="24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113863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a:t>Unique pointer</a:t>
            </a:r>
          </a:p>
        </p:txBody>
      </p:sp>
      <p:sp>
        <p:nvSpPr>
          <p:cNvPr id="3" name="内容占位符 2"/>
          <p:cNvSpPr>
            <a:spLocks noGrp="1"/>
          </p:cNvSpPr>
          <p:nvPr>
            <p:ph idx="1"/>
          </p:nvPr>
        </p:nvSpPr>
        <p:spPr/>
        <p:txBody>
          <a:bodyPr>
            <a:normAutofit/>
          </a:bodyPr>
          <a:lstStyle/>
          <a:p>
            <a:r>
              <a:rPr lang="en-US" altLang="zh-CN" sz="2400" dirty="0"/>
              <a:t>The </a:t>
            </a:r>
            <a:r>
              <a:rPr lang="en-US" altLang="zh-CN" sz="2400" dirty="0" err="1"/>
              <a:t>unique_ptr</a:t>
            </a:r>
            <a:r>
              <a:rPr lang="en-US" altLang="zh-CN" sz="2400" dirty="0"/>
              <a:t>&lt;&gt; template holds a pointer to an object and deletes this object when the </a:t>
            </a:r>
            <a:r>
              <a:rPr lang="en-US" altLang="zh-CN" sz="2400" dirty="0" err="1"/>
              <a:t>unique_ptr</a:t>
            </a:r>
            <a:r>
              <a:rPr lang="en-US" altLang="zh-CN" sz="2400" dirty="0"/>
              <a:t>&lt;&gt; is deleted.</a:t>
            </a:r>
          </a:p>
          <a:p>
            <a:r>
              <a:rPr lang="en-US" altLang="zh-CN" sz="2400" dirty="0"/>
              <a:t>Make sure that only exactly one copy of an object exists. Assignment operation of two </a:t>
            </a:r>
            <a:r>
              <a:rPr lang="en-US" altLang="zh-CN" sz="2400" dirty="0" err="1"/>
              <a:t>unique_ptr</a:t>
            </a:r>
            <a:r>
              <a:rPr lang="en-US" altLang="zh-CN" sz="2400" dirty="0"/>
              <a:t>&lt;&gt; is not allowed. However, it supports move semantics, where the pointer is moved from one </a:t>
            </a:r>
            <a:r>
              <a:rPr lang="en-US" altLang="zh-CN" sz="2400" dirty="0" err="1"/>
              <a:t>unique_ptr</a:t>
            </a:r>
            <a:r>
              <a:rPr lang="en-US" altLang="zh-CN" sz="2400" dirty="0"/>
              <a:t>&lt;&gt; to another.</a:t>
            </a:r>
          </a:p>
          <a:p>
            <a:r>
              <a:rPr lang="en-US" altLang="zh-CN" sz="2400" dirty="0"/>
              <a:t>A unique pointer can be initialized with a pointer upon creation.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4C53B62-12CA-8EFA-1D3B-B99C8EB95C72}"/>
              </a:ext>
            </a:extLst>
          </p:cNvPr>
          <p:cNvPicPr>
            <a:picLocks noChangeAspect="1"/>
          </p:cNvPicPr>
          <p:nvPr/>
        </p:nvPicPr>
        <p:blipFill>
          <a:blip r:embed="rId2"/>
          <a:stretch>
            <a:fillRect/>
          </a:stretch>
        </p:blipFill>
        <p:spPr>
          <a:xfrm>
            <a:off x="1395970" y="178486"/>
            <a:ext cx="5369137" cy="6547104"/>
          </a:xfrm>
          <a:prstGeom prst="rect">
            <a:avLst/>
          </a:prstGeom>
        </p:spPr>
      </p:pic>
      <p:grpSp>
        <p:nvGrpSpPr>
          <p:cNvPr id="15" name="组合 14">
            <a:extLst>
              <a:ext uri="{FF2B5EF4-FFF2-40B4-BE49-F238E27FC236}">
                <a16:creationId xmlns:a16="http://schemas.microsoft.com/office/drawing/2014/main" id="{7A39DF8D-82AF-86E6-B513-F9618DBA3CFC}"/>
              </a:ext>
            </a:extLst>
          </p:cNvPr>
          <p:cNvGrpSpPr/>
          <p:nvPr/>
        </p:nvGrpSpPr>
        <p:grpSpPr>
          <a:xfrm>
            <a:off x="1572768" y="4378643"/>
            <a:ext cx="7726043" cy="431101"/>
            <a:chOff x="1929384" y="4150043"/>
            <a:chExt cx="7726043" cy="431101"/>
          </a:xfrm>
        </p:grpSpPr>
        <p:sp>
          <p:nvSpPr>
            <p:cNvPr id="10" name="椭圆 9">
              <a:extLst>
                <a:ext uri="{FF2B5EF4-FFF2-40B4-BE49-F238E27FC236}">
                  <a16:creationId xmlns:a16="http://schemas.microsoft.com/office/drawing/2014/main" id="{7E9A0109-F94D-637B-D0AA-0830C6603CEF}"/>
                </a:ext>
              </a:extLst>
            </p:cNvPr>
            <p:cNvSpPr/>
            <p:nvPr/>
          </p:nvSpPr>
          <p:spPr>
            <a:xfrm>
              <a:off x="1929384" y="4361688"/>
              <a:ext cx="2651760" cy="21945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12" name="直接箭头连接符 11">
              <a:extLst>
                <a:ext uri="{FF2B5EF4-FFF2-40B4-BE49-F238E27FC236}">
                  <a16:creationId xmlns:a16="http://schemas.microsoft.com/office/drawing/2014/main" id="{1D83D834-0423-7401-9B54-A38E57749442}"/>
                </a:ext>
              </a:extLst>
            </p:cNvPr>
            <p:cNvCxnSpPr>
              <a:cxnSpLocks/>
              <a:stCxn id="13" idx="1"/>
            </p:cNvCxnSpPr>
            <p:nvPr/>
          </p:nvCxnSpPr>
          <p:spPr>
            <a:xfrm flipH="1">
              <a:off x="4459224" y="4334709"/>
              <a:ext cx="665988" cy="1275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5D543116-CC64-0CB2-81FB-D0C32FE06000}"/>
                </a:ext>
              </a:extLst>
            </p:cNvPr>
            <p:cNvSpPr txBox="1"/>
            <p:nvPr/>
          </p:nvSpPr>
          <p:spPr>
            <a:xfrm>
              <a:off x="5125212" y="4150043"/>
              <a:ext cx="45302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You can use a pointer to initialize a </a:t>
              </a:r>
              <a:r>
                <a:rPr kumimoji="0" lang="en-US" altLang="zh-CN" sz="18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unique_ptr</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grpSp>
        <p:nvGrpSpPr>
          <p:cNvPr id="20" name="组合 19">
            <a:extLst>
              <a:ext uri="{FF2B5EF4-FFF2-40B4-BE49-F238E27FC236}">
                <a16:creationId xmlns:a16="http://schemas.microsoft.com/office/drawing/2014/main" id="{5203E805-F949-E2F1-A872-8B9399067265}"/>
              </a:ext>
            </a:extLst>
          </p:cNvPr>
          <p:cNvGrpSpPr/>
          <p:nvPr/>
        </p:nvGrpSpPr>
        <p:grpSpPr>
          <a:xfrm>
            <a:off x="1682496" y="5037117"/>
            <a:ext cx="9578639" cy="924319"/>
            <a:chOff x="1929384" y="4918245"/>
            <a:chExt cx="9578639" cy="924319"/>
          </a:xfrm>
        </p:grpSpPr>
        <p:sp>
          <p:nvSpPr>
            <p:cNvPr id="16" name="矩形 15">
              <a:extLst>
                <a:ext uri="{FF2B5EF4-FFF2-40B4-BE49-F238E27FC236}">
                  <a16:creationId xmlns:a16="http://schemas.microsoft.com/office/drawing/2014/main" id="{17E28249-3D6B-34C3-73C2-225C62D28089}"/>
                </a:ext>
              </a:extLst>
            </p:cNvPr>
            <p:cNvSpPr/>
            <p:nvPr/>
          </p:nvSpPr>
          <p:spPr>
            <a:xfrm>
              <a:off x="1929384" y="5602224"/>
              <a:ext cx="2761488" cy="240340"/>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17" name="直接箭头连接符 16">
              <a:extLst>
                <a:ext uri="{FF2B5EF4-FFF2-40B4-BE49-F238E27FC236}">
                  <a16:creationId xmlns:a16="http://schemas.microsoft.com/office/drawing/2014/main" id="{93AF010B-2F18-3A0C-9888-4919EA791535}"/>
                </a:ext>
              </a:extLst>
            </p:cNvPr>
            <p:cNvCxnSpPr>
              <a:cxnSpLocks/>
            </p:cNvCxnSpPr>
            <p:nvPr/>
          </p:nvCxnSpPr>
          <p:spPr>
            <a:xfrm flipH="1">
              <a:off x="4649724" y="5320844"/>
              <a:ext cx="423764" cy="323165"/>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32AEE50-ADE7-7F50-5B36-F44D78DBF6D5}"/>
                </a:ext>
              </a:extLst>
            </p:cNvPr>
            <p:cNvSpPr txBox="1"/>
            <p:nvPr/>
          </p:nvSpPr>
          <p:spPr>
            <a:xfrm>
              <a:off x="4984186" y="4918245"/>
              <a:ext cx="652383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Use the </a:t>
              </a:r>
              <a:r>
                <a:rPr kumimoji="0" lang="en-US" altLang="zh-CN"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move</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function to transfer the ownership from up1 to up6.</a:t>
              </a:r>
            </a:p>
            <a:p>
              <a:pPr>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Is the assignment statement </a:t>
              </a:r>
              <a:r>
                <a:rPr kumimoji="0" lang="en-US" altLang="zh-CN" sz="1800" b="1"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unique_ptr</a:t>
              </a:r>
              <a:r>
                <a:rPr kumimoji="0" lang="en-US" altLang="zh-CN"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&lt;int&gt; up6 = up1;</a:t>
              </a:r>
              <a:r>
                <a:rPr lang="en-US" altLang="zh-CN" dirty="0">
                  <a:solidFill>
                    <a:prstClr val="black"/>
                  </a:solidFill>
                </a:rPr>
                <a:t>  OK? Why?</a:t>
              </a:r>
              <a:endParaRPr kumimoji="0" lang="zh-CN" altLang="en-US" sz="180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pic>
        <p:nvPicPr>
          <p:cNvPr id="22" name="图片 21">
            <a:extLst>
              <a:ext uri="{FF2B5EF4-FFF2-40B4-BE49-F238E27FC236}">
                <a16:creationId xmlns:a16="http://schemas.microsoft.com/office/drawing/2014/main" id="{30C3BA35-DAE7-B550-B05D-C5E2D92AEA84}"/>
              </a:ext>
            </a:extLst>
          </p:cNvPr>
          <p:cNvPicPr>
            <a:picLocks noChangeAspect="1"/>
          </p:cNvPicPr>
          <p:nvPr/>
        </p:nvPicPr>
        <p:blipFill>
          <a:blip r:embed="rId3"/>
          <a:stretch>
            <a:fillRect/>
          </a:stretch>
        </p:blipFill>
        <p:spPr>
          <a:xfrm>
            <a:off x="8881110" y="428053"/>
            <a:ext cx="2521094" cy="1554099"/>
          </a:xfrm>
          <a:prstGeom prst="rect">
            <a:avLst/>
          </a:prstGeom>
        </p:spPr>
      </p:pic>
      <p:sp>
        <p:nvSpPr>
          <p:cNvPr id="23" name="文本框 22">
            <a:extLst>
              <a:ext uri="{FF2B5EF4-FFF2-40B4-BE49-F238E27FC236}">
                <a16:creationId xmlns:a16="http://schemas.microsoft.com/office/drawing/2014/main" id="{8632003D-6A3C-33D3-8595-06A4BFDBEDFF}"/>
              </a:ext>
            </a:extLst>
          </p:cNvPr>
          <p:cNvSpPr txBox="1"/>
          <p:nvPr/>
        </p:nvSpPr>
        <p:spPr>
          <a:xfrm>
            <a:off x="6005915" y="5783616"/>
            <a:ext cx="5744329"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Is there any memory leak problem in the program?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Need we use the statement </a:t>
            </a:r>
            <a:r>
              <a:rPr kumimoji="0" lang="en-US" altLang="zh-CN"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delete[] p;</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to free the memory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we allocated before?</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nvGrpSpPr>
          <p:cNvPr id="38" name="组合 37">
            <a:extLst>
              <a:ext uri="{FF2B5EF4-FFF2-40B4-BE49-F238E27FC236}">
                <a16:creationId xmlns:a16="http://schemas.microsoft.com/office/drawing/2014/main" id="{DE536DC8-A7F3-50C9-A243-2CAA2E33E74F}"/>
              </a:ext>
            </a:extLst>
          </p:cNvPr>
          <p:cNvGrpSpPr/>
          <p:nvPr/>
        </p:nvGrpSpPr>
        <p:grpSpPr>
          <a:xfrm>
            <a:off x="3364992" y="1490472"/>
            <a:ext cx="7934554" cy="2246162"/>
            <a:chOff x="3785616" y="1069848"/>
            <a:chExt cx="7934554" cy="2246162"/>
          </a:xfrm>
        </p:grpSpPr>
        <p:sp>
          <p:nvSpPr>
            <p:cNvPr id="6" name="椭圆 5">
              <a:extLst>
                <a:ext uri="{FF2B5EF4-FFF2-40B4-BE49-F238E27FC236}">
                  <a16:creationId xmlns:a16="http://schemas.microsoft.com/office/drawing/2014/main" id="{98A86604-A1F9-D811-AFFB-6CD9C55B879F}"/>
                </a:ext>
              </a:extLst>
            </p:cNvPr>
            <p:cNvSpPr/>
            <p:nvPr/>
          </p:nvSpPr>
          <p:spPr>
            <a:xfrm>
              <a:off x="3785616" y="1069848"/>
              <a:ext cx="289560" cy="21945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椭圆 6">
              <a:extLst>
                <a:ext uri="{FF2B5EF4-FFF2-40B4-BE49-F238E27FC236}">
                  <a16:creationId xmlns:a16="http://schemas.microsoft.com/office/drawing/2014/main" id="{DC270FB7-65C7-A00E-B32D-54AEA5E466DD}"/>
                </a:ext>
              </a:extLst>
            </p:cNvPr>
            <p:cNvSpPr/>
            <p:nvPr/>
          </p:nvSpPr>
          <p:spPr>
            <a:xfrm>
              <a:off x="4029456" y="1652016"/>
              <a:ext cx="289560" cy="21945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矩形 7">
              <a:extLst>
                <a:ext uri="{FF2B5EF4-FFF2-40B4-BE49-F238E27FC236}">
                  <a16:creationId xmlns:a16="http://schemas.microsoft.com/office/drawing/2014/main" id="{A518E605-B24C-F75A-1796-A2B523FCF201}"/>
                </a:ext>
              </a:extLst>
            </p:cNvPr>
            <p:cNvSpPr/>
            <p:nvPr/>
          </p:nvSpPr>
          <p:spPr>
            <a:xfrm>
              <a:off x="4175760" y="2206752"/>
              <a:ext cx="1568140" cy="258426"/>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矩形 8">
              <a:extLst>
                <a:ext uri="{FF2B5EF4-FFF2-40B4-BE49-F238E27FC236}">
                  <a16:creationId xmlns:a16="http://schemas.microsoft.com/office/drawing/2014/main" id="{F3AA8AD6-E806-BEBF-BCC3-F10D908DA964}"/>
                </a:ext>
              </a:extLst>
            </p:cNvPr>
            <p:cNvSpPr/>
            <p:nvPr/>
          </p:nvSpPr>
          <p:spPr>
            <a:xfrm>
              <a:off x="4093464" y="2816351"/>
              <a:ext cx="1487424" cy="250389"/>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25" name="直接箭头连接符 24">
              <a:extLst>
                <a:ext uri="{FF2B5EF4-FFF2-40B4-BE49-F238E27FC236}">
                  <a16:creationId xmlns:a16="http://schemas.microsoft.com/office/drawing/2014/main" id="{A001E859-DFB1-0F02-C205-B6D9902AB3D4}"/>
                </a:ext>
              </a:extLst>
            </p:cNvPr>
            <p:cNvCxnSpPr>
              <a:cxnSpLocks/>
              <a:endCxn id="6" idx="6"/>
            </p:cNvCxnSpPr>
            <p:nvPr/>
          </p:nvCxnSpPr>
          <p:spPr>
            <a:xfrm flipH="1" flipV="1">
              <a:off x="4075176" y="1179576"/>
              <a:ext cx="3212607" cy="14288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A7796F84-D2C1-5039-124C-4E560EF8B8AD}"/>
                </a:ext>
              </a:extLst>
            </p:cNvPr>
            <p:cNvCxnSpPr>
              <a:cxnSpLocks/>
              <a:endCxn id="7" idx="6"/>
            </p:cNvCxnSpPr>
            <p:nvPr/>
          </p:nvCxnSpPr>
          <p:spPr>
            <a:xfrm flipH="1" flipV="1">
              <a:off x="4319016" y="1761744"/>
              <a:ext cx="2950464" cy="8466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02E1D046-B9B3-34C2-DE81-F7C085CD5201}"/>
                </a:ext>
              </a:extLst>
            </p:cNvPr>
            <p:cNvCxnSpPr>
              <a:cxnSpLocks/>
            </p:cNvCxnSpPr>
            <p:nvPr/>
          </p:nvCxnSpPr>
          <p:spPr>
            <a:xfrm flipH="1" flipV="1">
              <a:off x="5725612" y="2392680"/>
              <a:ext cx="1626164" cy="215729"/>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5C1CDDE5-9D0A-E967-30DC-661F55ED0303}"/>
                </a:ext>
              </a:extLst>
            </p:cNvPr>
            <p:cNvCxnSpPr>
              <a:cxnSpLocks/>
            </p:cNvCxnSpPr>
            <p:nvPr/>
          </p:nvCxnSpPr>
          <p:spPr>
            <a:xfrm flipH="1">
              <a:off x="5623560" y="2608409"/>
              <a:ext cx="1728216" cy="250389"/>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34558903-EE3B-4DD0-D07C-0316E914F951}"/>
                </a:ext>
              </a:extLst>
            </p:cNvPr>
            <p:cNvSpPr txBox="1"/>
            <p:nvPr/>
          </p:nvSpPr>
          <p:spPr>
            <a:xfrm>
              <a:off x="7290816" y="2392680"/>
              <a:ext cx="4429354"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Use </a:t>
              </a:r>
              <a:r>
                <a:rPr kumimoji="0" lang="en-US" altLang="zh-CN"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new</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operator or </a:t>
              </a:r>
              <a:r>
                <a:rPr kumimoji="0" lang="en-US" altLang="zh-CN" sz="1800" b="1"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make_unique</a:t>
              </a:r>
              <a:r>
                <a:rPr kumimoji="0" lang="en-US" altLang="zh-CN"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to create </a:t>
              </a:r>
              <a:r>
                <a:rPr kumimoji="0" lang="en-US" altLang="zh-CN" sz="18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unique_ptr</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8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make_unique</a:t>
              </a: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recommended.</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26281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820</TotalTime>
  <Words>1270</Words>
  <Application>Microsoft Office PowerPoint</Application>
  <PresentationFormat>宽屏</PresentationFormat>
  <Paragraphs>106</Paragraphs>
  <Slides>15</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vt:lpstr>
      <vt:lpstr>Arial</vt:lpstr>
      <vt:lpstr>Calibri</vt:lpstr>
      <vt:lpstr>Consolas</vt:lpstr>
      <vt:lpstr>Franklin Gothic Demi</vt:lpstr>
      <vt:lpstr>Franklin Gothic Medium</vt:lpstr>
      <vt:lpstr>Wingdings</vt:lpstr>
      <vt:lpstr>Office 主题</vt:lpstr>
      <vt:lpstr>C/C++ Program Design</vt:lpstr>
      <vt:lpstr>Dynamic memory in classes</vt:lpstr>
      <vt:lpstr>Four important member functions</vt:lpstr>
      <vt:lpstr>PowerPoint 演示文稿</vt:lpstr>
      <vt:lpstr>PowerPoint 演示文稿</vt:lpstr>
      <vt:lpstr>PowerPoint 演示文稿</vt:lpstr>
      <vt:lpstr>Smart pointers</vt:lpstr>
      <vt:lpstr>Unique pointer</vt:lpstr>
      <vt:lpstr>PowerPoint 演示文稿</vt:lpstr>
      <vt:lpstr>PowerPoint 演示文稿</vt:lpstr>
      <vt:lpstr>Shared pointer</vt:lpstr>
      <vt:lpstr>PowerPoint 演示文稿</vt:lpstr>
      <vt:lpstr>PowerPoint 演示文稿</vt:lpstr>
      <vt:lpstr>Exercise:</vt:lpstr>
      <vt:lpstr>Exercise:</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maydlee@163.com</cp:lastModifiedBy>
  <cp:revision>885</cp:revision>
  <dcterms:created xsi:type="dcterms:W3CDTF">2020-09-05T08:11:00Z</dcterms:created>
  <dcterms:modified xsi:type="dcterms:W3CDTF">2023-04-24T13:19:51Z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2052-11.1.0.11045</vt:lpwstr>
  </property>
</Properties>
</file>