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623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9" r:id="rId13"/>
    <p:sldId id="640" r:id="rId14"/>
    <p:sldId id="637" r:id="rId15"/>
    <p:sldId id="440" r:id="rId16"/>
    <p:sldId id="648" r:id="rId17"/>
    <p:sldId id="646" r:id="rId18"/>
    <p:sldId id="647" r:id="rId19"/>
    <p:sldId id="638" r:id="rId20"/>
    <p:sldId id="649" r:id="rId21"/>
    <p:sldId id="650" r:id="rId22"/>
    <p:sldId id="651" r:id="rId23"/>
    <p:sldId id="65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3:30:36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8617 1 24575,'-62'0'0,"-7"4"0,-15 3 0,13 2 0,-8 3 0,-4 0 0,0 1 0,-7 0 0,-1 0 0,-3 1 0,-1 3 0,6 0 0,-2 3 0,-2 1 0,1 0 0,4-1 0,-6 3 0,3-1 0,1 1 0,-2 2 0,11-3 0,-1 2 0,-1 0 0,1 1 0,1 0 0,-12 5 0,2 1 0,0 0 0,-2 1 0,10-4 0,-1-1 0,-1 1 0,-1 1 0,2 0 0,-1 0 0,1 1 0,0 1 0,0-1 0,0 1 0,3-1 0,0 1 0,0-1 0,1 1 0,1 0 0,0 1 0,1-1 0,1 1 0,0 1 0,2-1 0,-12 7 0,2 0 0,1 1 0,1-1 0,4-1 0,2 0 0,0 1 0,2-2 0,6-3 0,0 0 0,1 0 0,0 0 0,-3 0 0,0 0 0,0 1 0,1-1 0,1 1 0,2-1 0,-1 1 0,-1 1 0,-3 1 0,-1 1 0,0 1 0,1 0 0,6-2 0,0 0 0,2 1 0,-1 0 0,-2 2 0,-1 1 0,1-1 0,3 0 0,-6 6 0,2-2 0,1 1 0,-3 1 0,0-1 0,5 0 0,-8 11 0,4-2 0,4-4 0,2 0 0,10-4 0,1 0 0,-7 6 0,0 2 0,4-3 0,0 1 0,-2 2 0,3-1 0,8-9 0,4-1 0,3-3 0,2-1 0,-28 28 0,13-2 0,-4 11 0,6-2 0,2-2 0,0-4 0,6-5 0,-11 18 0,10-5 0,14-32 0,2 0 0,-15 31 0,1-20 0,6 5 0,14-32 0,-18 23 0,1 6 0,3-13 0,-1 1 0,-9 22 0,1-3 0,33-47 0,6-8 0,5-9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3:30:43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3771 1880 24575,'-63'0'0,"10"1"0,-8-2 0,-27-5 0,-7-4 0,24 2 0,-2-2 0,1-3 0,1-3 0,1-2 0,2-1 0,-21-10 0,3 0 0,11 1 0,3 2 0,11 3 0,1 3 0,-8-1 0,2 2 0,11 3 0,1-1 0,-18-5 0,-1 1 0,17 7 0,1-1 0,-11-8 0,-1-2 0,4 4 0,1-2 0,-5-8 0,1-4 0,0 2 0,2 0 0,6 1 0,1 0 0,3-2 0,2 0 0,10 8 0,0-1 0,-6-9 0,0-1 0,-5 0 0,0-1 0,1 0 0,-1 1 0,-2 0 0,1 2 0,7 3 0,3 1 0,-32-25 0,5-3 0,7 3 0,2-1 0,10 6 0,-2-4 0,13 2 0,-2 3 0,10 0 0,1 12 0,0 0 0,5 11 0,1 1 0,6 7 0,3 1 0,2 4 0,8 2 0,-3 1 0,3 4 0,2-1 0,-3 5 0,6-1 0,-2 3 0,2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3:30:5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14109 0 24575,'-33'0'0,"-12"15"0,-26 5 0,23-1 0,-5 3 0,-12 1 0,-6 1 0,9 0 0,-5 3 0,0-2 0,-4 0 0,-1-2 0,-3 2 0,-14 7 0,-3 3 0,-1-3 0,2-3 0,-1-1 0,-1 0 0,22-5 0,-2 1 0,1-1 0,-2 0 0,-2 0 0,-1-1 0,0 0 0,1-1 0,-19 5 0,1-1 0,-1-1 0,21-5 0,0-1 0,0 0 0,1-2 0,-19 3 0,2-2 0,0-1 0,-1 1 0,0 0 0,1 0 0,4-2 0,0 1 0,1-1 0,-1 1 0,0 0 0,1 0 0,3 1 0,2 1 0,-1-1 0,1-1 0,1 0 0,-1 0 0,2 1 0,0 1 0,0-2 0,1 0 0,0-2 0,-2 1 0,-8 1 0,-2 0 0,-3-1 0,15-3 0,-1 0 0,-2 0 0,-2 1 0,-8 1 0,-2 1 0,-2 0 0,1 1 0,-1-1 0,-2 0 0,1 1 0,0-1 0,-1 1 0,0-1 0,1 0 0,3 2 0,10 0 0,2 1 0,2 0 0,1 0 0,-20 1 0,2 0 0,4 1 0,12 0 0,3 0 0,3 0 0,-23 5 0,4-1 0,14-4 0,-1-1 0,-8 3 0,0 0 0,6-3 0,-1 2 0,-10 4 0,2 1 0,18-5 0,1 0 0,-15 8 0,-2 1 0,6-1 0,-3-1 0,9-3 0,-6 1 0,-1 0 0,-7 2 0,-1 2 0,-1-1 0,20-5 0,1 1 0,-2-1 0,1 0 0,-1-1 0,0 0 0,0-1 0,3-1 0,-14 5 0,2-1 0,2-2 0,5-3 0,1-2 0,2-1 0,-25 5 0,2-1 0,27-6 0,-1-1 0,-1 1 0,1 0 0,-1-1 0,-3 2 0,-20 5 0,-5 0 0,2 2 0,9-2 0,1 0 0,-2 2 0,14-5 0,-2 0 0,0 1 0,5 0 0,-6 3 0,5 0 0,3-1 0,-15 4 0,6-1 0,15-3 0,6-3 0,-20 6 0,11-7 0,6-5 0,-3-6 0,-16 4 0,-12-8 0,2 3 0,1-5 0,19 2 0,-15 2 0,5 4 0,-13-3 0,17 1 0,-25-1 0,13 2 0,35-4 0,0 1 0,-38 1 0,14-5 0,16 5 0,1 1 0,6 1 0,-16 7 0,3-10 0,-2 5 0,11-9 0,19 0 0,6 4 0,11-2 0,3 7 0,-2-3 0,4 0 0,-3-2 0,0-4 0,0 0 0,4 0 0,2-3 0,9 1 0,-10-2 0,10 3 0,-6-8 0,5 5 0,4-5 0,-4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3:31:17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12390 4689 24575,'-55'0'0,"-14"18"0,-19 11 0,-5 5 0,11-3 0,-2 4 0,-5 3 0,-7 2-382,17-9 1,-5 2 0,-4 2-1,-3 0 1,0 1 0,1 0 0,4-1 381,4-1 0,2 0 0,1-1 0,-1 1 0,1 0 0,1-1 0,-1 0 0,-12 4 0,-2 0 0,1-1 0,2 0 0,2-1 0,4-1 169,5-1 1,3-1 0,2 0 0,2-1-1,0-1-169,-8 4 0,1-2 0,3 0 0,0 0 110,6-1 0,0 1 0,3-1 0,0-1-110,-11 4 0,1-1 0,1-1 0,-2 2 0,1-1 0,0-2 0,8-5 0,1-1 0,-1-1 460,0 0 0,0 0 1,-1-2-461,-2-3 0,-1-1 0,-1-1 0,1 0 0,-2 0 0,2-1 0,3-1 0,1-1 0,0 1 0,1 0 0,1 0 0,4 0 0,-7 1 0,3 1 0,2 3 0,3 0 0,-27 6 0,30-5 0,-2 0 0,4-4 0,-3 0 0,-2 3 0,-6 2 0,1-2 0,2-4 0,-1-1 0,-1 0 0,-14 6 0,-2 0 0,1-3 0,12-4 0,2-3 0,0-2 0,-32 4 0,1-3 0,10-1 0,-1-2 0,-4-5 0,-1 0 0,-3 8 0,-1 0 0,28-4 0,-1 0 0,-2 2 0,-8 2 0,-1 3 0,-1 1 0,2 1 0,-1 0 0,-2 1 0,-12 3 0,-2 1 0,4 1 0,19-2 0,4 1 0,0-1 0,-1-2 0,0 0 0,3-2 0,-9 5 0,0-3 0,-14-3 0,-4-4 0,31-5 0,0-1 0,-3-1 0,-15 1 0,-3-2 0,1 0 0,9 0 0,3-2 0,-2-2 0,-5-4 0,0-3 0,2-4 0,13-1 0,1-2 0,2-5 0,-4-6 0,1-5 0,2-1 0,4-1 0,3-3 0,-1-2 0,-1-5 0,0-4 0,0 1 0,3 2 0,1-1 0,1-3 0,-3-7 0,1-3 0,0 1 0,2 6 0,-1 0 0,4 1 0,-13-20 0,3-2 0,17 17 0,-1-3 0,5 2 0,-4-16 0,4-4 0,5 9 0,-1-6 0,6 0 0,8 3 0,4 0 0,2-6 0,3 3 0,0-4 0,2-3 0,3-2 0,2-6 0,3-3 0,2-2 0,-1 0 0,0 12 0,0-1 0,1-1 0,-1 0 0,1 1 0,1-1 0,0 0 0,0 1 0,0 0 0,0 2 0,0-10 0,0 2 0,0 1 0,0 1 0,0 6 0,1 2 0,-1 1 0,-1 1 0,-1-17 0,-2 3 0,1 1 0,1 11 0,-1 2 0,-1 1 0,-2 4 0,-2 2 0,1 0 0,-5-29 0,1 0 0,2 28 0,-1-1 0,0 1 0,-7-28 0,-2 2 0,2 5 0,-2 3 0,1 18 0,-2 7 0,-1 17 0,-1 3 0,-15-37 0,-2 26 0,9-1 0,3 6 0,7 1 0,4-11 0,-2-12 0,-3-20 0,7 40 0,-1-2 0,0-2 0,1 2 0,-11-30 0,1-1 0,11 23 0,-5-8 0,7 8 0,3 6 0,5 3 0,3 14 0,0-10 0,-1 5 0,-3-2 0,2 1 0,-2 3 0,4 9 0,0-4 0,-4 10 0,2 6 0,-2 4 0,4 8 0,0-3 0,0 8 0,0 0 0,0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default_dele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8CE8A7-3627-5C4A-A1DC-0C0C40D3B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Solution 1: Hard Copy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8D7ED51-CB1D-9C4F-973C-58A717AFF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52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 Constructor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17999"/>
          </a:xfrm>
        </p:spPr>
        <p:txBody>
          <a:bodyPr/>
          <a:lstStyle/>
          <a:p>
            <a:r>
              <a:rPr kumimoji="1" lang="en-US" altLang="zh-CN" dirty="0"/>
              <a:t>Provide a user-defined copy constructor.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4D0D53-0A84-2347-8B60-03F84240DB04}"/>
              </a:ext>
            </a:extLst>
          </p:cNvPr>
          <p:cNvSpPr/>
          <p:nvPr/>
        </p:nvSpPr>
        <p:spPr>
          <a:xfrm>
            <a:off x="1376479" y="2034507"/>
            <a:ext cx="63762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0C5750-DAF7-0045-9B04-CE1895E0F3AA}"/>
              </a:ext>
            </a:extLst>
          </p:cNvPr>
          <p:cNvSpPr txBox="1">
            <a:spLocks/>
          </p:cNvSpPr>
          <p:nvPr/>
        </p:nvSpPr>
        <p:spPr>
          <a:xfrm>
            <a:off x="838199" y="3987345"/>
            <a:ext cx="11053879" cy="101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" altLang="zh-CN" sz="2400" dirty="0">
                <a:latin typeface="Menlo" panose="020B0609030804020204" pitchFamily="49" charset="0"/>
              </a:rPr>
              <a:t>() release the current memory</a:t>
            </a:r>
            <a:br>
              <a:rPr lang="en" altLang="zh-CN" sz="2400" dirty="0">
                <a:latin typeface="Menlo" panose="020B0609030804020204" pitchFamily="49" charset="0"/>
              </a:rPr>
            </a:br>
            <a:r>
              <a:rPr lang="en" altLang="zh-CN" sz="2400" dirty="0">
                <a:latin typeface="Menlo" panose="020B0609030804020204" pitchFamily="49" charset="0"/>
              </a:rPr>
              <a:t>and allocate a new one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DE729D-DD06-E946-9DAD-79E1C525ED76}"/>
              </a:ext>
            </a:extLst>
          </p:cNvPr>
          <p:cNvSpPr txBox="1">
            <a:spLocks/>
          </p:cNvSpPr>
          <p:nvPr/>
        </p:nvSpPr>
        <p:spPr>
          <a:xfrm>
            <a:off x="838199" y="4866968"/>
            <a:ext cx="11053879" cy="988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this-&gt;characters </a:t>
            </a:r>
            <a:r>
              <a:rPr kumimoji="1" lang="en-US" altLang="zh-CN" dirty="0"/>
              <a:t>will not point to </a:t>
            </a:r>
            <a:r>
              <a:rPr kumimoji="1" lang="en-US" altLang="zh-CN" sz="20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ms.characters</a:t>
            </a:r>
            <a:r>
              <a:rPr kumimoji="1" lang="en-US" altLang="zh-CN" dirty="0"/>
              <a:t> .</a:t>
            </a:r>
          </a:p>
          <a:p>
            <a:r>
              <a:rPr kumimoji="1" lang="en-US" altLang="zh-CN" dirty="0"/>
              <a:t>It’s a hard copy!</a:t>
            </a:r>
          </a:p>
          <a:p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Copy Assignment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4037"/>
          </a:xfrm>
        </p:spPr>
        <p:txBody>
          <a:bodyPr/>
          <a:lstStyle/>
          <a:p>
            <a:r>
              <a:rPr kumimoji="1" lang="en-US" altLang="zh-CN" dirty="0"/>
              <a:t>Provide a user-defined copy assignment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EEBA43-7246-2F41-A360-E609A114944B}"/>
              </a:ext>
            </a:extLst>
          </p:cNvPr>
          <p:cNvSpPr/>
          <p:nvPr/>
        </p:nvSpPr>
        <p:spPr>
          <a:xfrm>
            <a:off x="1219199" y="2513354"/>
            <a:ext cx="7570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63DC37-C1E8-D54E-B2B4-7E5F5E54869C}"/>
              </a:ext>
            </a:extLst>
          </p:cNvPr>
          <p:cNvSpPr/>
          <p:nvPr/>
        </p:nvSpPr>
        <p:spPr>
          <a:xfrm>
            <a:off x="1206012" y="64886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example1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131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8CE8A7-3627-5C4A-A1DC-0C0C40D3B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1894260"/>
          </a:xfrm>
        </p:spPr>
        <p:txBody>
          <a:bodyPr/>
          <a:lstStyle/>
          <a:p>
            <a:r>
              <a:rPr lang="en-US" altLang="zh-CN" dirty="0"/>
              <a:t>Solution 2: Soft Copy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8D7ED51-CB1D-9C4F-973C-58A717AFF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33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of Hard Copy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Frequently allocate and free memory.</a:t>
            </a:r>
          </a:p>
          <a:p>
            <a:r>
              <a:rPr kumimoji="1" lang="en-US" altLang="zh-CN" dirty="0"/>
              <a:t>Time consuming when the memory is big.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But...</a:t>
            </a:r>
          </a:p>
          <a:p>
            <a:r>
              <a:rPr kumimoji="1" lang="en-US" altLang="zh-CN" dirty="0"/>
              <a:t>If several objects share the same memory, who should release it?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18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D32DF-EEF2-654C-9E42-C40598A0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CvMat</a:t>
            </a:r>
            <a:r>
              <a:rPr kumimoji="1" lang="en-US" altLang="zh-CN" dirty="0"/>
              <a:t> struct</a:t>
            </a:r>
            <a:endParaRPr kumimoji="1"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6AD7BA2-7E93-1548-924D-A7B344C69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22EAA28-3BDE-154E-99E8-571958AB3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820148"/>
              </p:ext>
            </p:extLst>
          </p:nvPr>
        </p:nvGraphicFramePr>
        <p:xfrm>
          <a:off x="-3897046" y="1043503"/>
          <a:ext cx="12271376" cy="546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文档" r:id="rId3" imgW="8013700" imgH="3568700" progId="Word.Document.12">
                  <p:embed/>
                </p:oleObj>
              </mc:Choice>
              <mc:Fallback>
                <p:oleObj name="文档" r:id="rId3" imgW="8013700" imgH="3568700" progId="Word.Document.12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22EAA28-3BDE-154E-99E8-571958AB3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97046" y="1043503"/>
                        <a:ext cx="12271376" cy="546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F7EC90C-F405-A24E-95A4-8E2DFFEB4B6E}"/>
              </a:ext>
            </a:extLst>
          </p:cNvPr>
          <p:cNvCxnSpPr>
            <a:cxnSpLocks/>
          </p:cNvCxnSpPr>
          <p:nvPr/>
        </p:nvCxnSpPr>
        <p:spPr>
          <a:xfrm flipH="1">
            <a:off x="147487" y="4605137"/>
            <a:ext cx="2374489" cy="1238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572223-E1E3-A54E-8100-F2541FFB2718}"/>
              </a:ext>
            </a:extLst>
          </p:cNvPr>
          <p:cNvCxnSpPr>
            <a:cxnSpLocks/>
          </p:cNvCxnSpPr>
          <p:nvPr/>
        </p:nvCxnSpPr>
        <p:spPr>
          <a:xfrm flipH="1">
            <a:off x="1342105" y="4206930"/>
            <a:ext cx="1710813" cy="16370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356178FD-274C-7A4F-AE02-5BBD00549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757" y="350322"/>
            <a:ext cx="5026520" cy="49575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2A2C0E-657A-BE41-A6F2-D92B18249DDC}"/>
              </a:ext>
            </a:extLst>
          </p:cNvPr>
          <p:cNvSpPr/>
          <p:nvPr/>
        </p:nvSpPr>
        <p:spPr>
          <a:xfrm>
            <a:off x="5025757" y="0"/>
            <a:ext cx="4634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modules/core/include/opencv2/core/types_c.h</a:t>
            </a:r>
          </a:p>
        </p:txBody>
      </p:sp>
    </p:spTree>
    <p:extLst>
      <p:ext uri="{BB962C8B-B14F-4D97-AF65-F5344CB8AC3E}">
        <p14:creationId xmlns:p14="http://schemas.microsoft.com/office/powerpoint/2010/main" val="346352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B0A1B-C5A4-144C-B805-E5F5482A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64221"/>
            <a:ext cx="5796079" cy="833631"/>
          </a:xfrm>
        </p:spPr>
        <p:txBody>
          <a:bodyPr/>
          <a:lstStyle/>
          <a:p>
            <a:r>
              <a:rPr kumimoji="1" lang="en-US" altLang="zh-CN" dirty="0"/>
              <a:t>cv::Mat 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2F85A-323F-664C-A92F-D379F9D0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0295"/>
          </a:xfrm>
        </p:spPr>
        <p:txBody>
          <a:bodyPr/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30FAD7-E1A2-1B41-AA3E-1ADA7F17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" y="1280596"/>
            <a:ext cx="11874500" cy="2654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52EB8D-09B2-BE4B-B6AA-CDB68E4B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8" y="119521"/>
            <a:ext cx="5537200" cy="97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2A2436-2E99-8C40-9696-0B00C08A8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2" y="3896852"/>
            <a:ext cx="11531600" cy="29464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ED6951B-5176-994A-BD47-FC3DE86F3D54}"/>
              </a:ext>
            </a:extLst>
          </p:cNvPr>
          <p:cNvCxnSpPr/>
          <p:nvPr/>
        </p:nvCxnSpPr>
        <p:spPr>
          <a:xfrm flipH="1" flipV="1">
            <a:off x="2859918" y="3429000"/>
            <a:ext cx="2050025" cy="287594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65D5794-EF32-8E4C-BFCB-03B0970AF905}"/>
              </a:ext>
            </a:extLst>
          </p:cNvPr>
          <p:cNvCxnSpPr>
            <a:cxnSpLocks/>
          </p:cNvCxnSpPr>
          <p:nvPr/>
        </p:nvCxnSpPr>
        <p:spPr>
          <a:xfrm flipH="1">
            <a:off x="2845170" y="3896852"/>
            <a:ext cx="2064773" cy="636694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178B29D-E2A1-DB4A-8A29-567D3F70AA72}"/>
              </a:ext>
            </a:extLst>
          </p:cNvPr>
          <p:cNvSpPr/>
          <p:nvPr/>
        </p:nvSpPr>
        <p:spPr>
          <a:xfrm>
            <a:off x="4909942" y="3572797"/>
            <a:ext cx="3231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Allocated at the same time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37C09-9F49-8848-9232-A138E5FB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5" y="365125"/>
            <a:ext cx="7527235" cy="1325563"/>
          </a:xfrm>
        </p:spPr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4EAAC-ED32-AA48-A97E-804B2391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891" y="1621849"/>
            <a:ext cx="6477000" cy="4351338"/>
          </a:xfrm>
        </p:spPr>
        <p:txBody>
          <a:bodyPr/>
          <a:lstStyle/>
          <a:p>
            <a:r>
              <a:rPr kumimoji="1" lang="en-US" altLang="zh-CN" dirty="0"/>
              <a:t>The allocated memory can be used by multiple object</a:t>
            </a:r>
          </a:p>
          <a:p>
            <a:r>
              <a:rPr kumimoji="1" lang="en-US" altLang="zh-CN" dirty="0"/>
              <a:t>Mat::u-&gt;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is used to count the times the memory is referenced</a:t>
            </a:r>
          </a:p>
          <a:p>
            <a:r>
              <a:rPr kumimoji="1" lang="en-US" altLang="zh-CN" dirty="0"/>
              <a:t>CV_XADD: macro for atomic add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12E9A-9660-EE41-8A8D-4EA1CACE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8262"/>
            <a:ext cx="4188178" cy="64297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13F2B9-C009-B74B-87A7-5E4B5BA02A80}"/>
              </a:ext>
            </a:extLst>
          </p:cNvPr>
          <p:cNvSpPr/>
          <p:nvPr/>
        </p:nvSpPr>
        <p:spPr>
          <a:xfrm>
            <a:off x="398067" y="-4207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</p:spTree>
    <p:extLst>
      <p:ext uri="{BB962C8B-B14F-4D97-AF65-F5344CB8AC3E}">
        <p14:creationId xmlns:p14="http://schemas.microsoft.com/office/powerpoint/2010/main" val="165466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0E382A-2721-4E4B-A2B3-A4F0ECD4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" y="2501900"/>
            <a:ext cx="9601200" cy="4356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5098384-304A-744F-9125-9BB87337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A3486-7B8C-7A47-8D0C-F5B18960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87" y="1232789"/>
            <a:ext cx="5011216" cy="1498946"/>
          </a:xfrm>
        </p:spPr>
        <p:txBody>
          <a:bodyPr/>
          <a:lstStyle/>
          <a:p>
            <a:r>
              <a:rPr kumimoji="1" lang="en-US" altLang="zh-CN" dirty="0"/>
              <a:t>Copy constructor of cv::Mat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F6F204-F845-A843-81DA-70FCCA93B863}"/>
              </a:ext>
            </a:extLst>
          </p:cNvPr>
          <p:cNvSpPr/>
          <p:nvPr/>
        </p:nvSpPr>
        <p:spPr>
          <a:xfrm>
            <a:off x="517336" y="1997631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B9B5DE-6511-1541-A4A4-C61564C65048}"/>
              </a:ext>
            </a:extLst>
          </p:cNvPr>
          <p:cNvSpPr/>
          <p:nvPr/>
        </p:nvSpPr>
        <p:spPr>
          <a:xfrm>
            <a:off x="885798" y="3772065"/>
            <a:ext cx="2896493" cy="5228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B301A5-6301-ED48-BB8A-7674A92B43E5}"/>
              </a:ext>
            </a:extLst>
          </p:cNvPr>
          <p:cNvSpPr/>
          <p:nvPr/>
        </p:nvSpPr>
        <p:spPr>
          <a:xfrm>
            <a:off x="6469180" y="2632364"/>
            <a:ext cx="1386347" cy="3923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57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715" y="264221"/>
            <a:ext cx="4995363" cy="833631"/>
          </a:xfrm>
        </p:spPr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CE9B84-6EF5-CC4E-8F26-E2AC3315F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15" y="812800"/>
            <a:ext cx="6438900" cy="6045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69BD94-EB64-A948-982D-4C82044B9952}"/>
              </a:ext>
            </a:extLst>
          </p:cNvPr>
          <p:cNvSpPr/>
          <p:nvPr/>
        </p:nvSpPr>
        <p:spPr>
          <a:xfrm>
            <a:off x="1121283" y="214325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7EA5BD-5404-074B-A0C9-4966365056A5}"/>
              </a:ext>
            </a:extLst>
          </p:cNvPr>
          <p:cNvSpPr/>
          <p:nvPr/>
        </p:nvSpPr>
        <p:spPr>
          <a:xfrm>
            <a:off x="2728452" y="1326995"/>
            <a:ext cx="3510116" cy="457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07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1894260"/>
          </a:xfrm>
        </p:spPr>
        <p:txBody>
          <a:bodyPr>
            <a:normAutofit/>
          </a:bodyPr>
          <a:lstStyle/>
          <a:p>
            <a:r>
              <a:rPr lang="en-US" altLang="zh-CN" dirty="0"/>
              <a:t>Some Default Operations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0E126-F9C7-0F47-857A-818364A78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7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158B46-62E1-0048-BB16-52F809B5A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Smart Pointers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84FB61E-D0FB-3047-B7C7-AA98F7BB5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040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52687-A6E3-F949-BB84-BC459F07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std::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shared_ptr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2E7B0-09EE-BC41-ADBC-428DF2D6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Smart pointers are used to make sure that an object can be deleted when it is no longer used. 😍</a:t>
            </a:r>
          </a:p>
          <a:p>
            <a:r>
              <a:rPr kumimoji="1" lang="en-US" altLang="zh-CN" dirty="0"/>
              <a:t>Several shared pointers can share/point to the same object.</a:t>
            </a:r>
          </a:p>
          <a:p>
            <a:r>
              <a:rPr lang="en" altLang="zh-CN" dirty="0"/>
              <a:t>The object is destroyed when no </a:t>
            </a:r>
            <a:r>
              <a:rPr lang="en" altLang="zh-CN" dirty="0" err="1"/>
              <a:t>shared_ptr</a:t>
            </a:r>
            <a:r>
              <a:rPr lang="en" altLang="zh-CN" dirty="0"/>
              <a:t> points to it.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E7D1E5-687B-E346-A6E5-AD5BF815963E}"/>
              </a:ext>
            </a:extLst>
          </p:cNvPr>
          <p:cNvSpPr/>
          <p:nvPr/>
        </p:nvSpPr>
        <p:spPr>
          <a:xfrm>
            <a:off x="1203484" y="3278828"/>
            <a:ext cx="8530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mt2 = mt1;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9E8CCA-137A-5445-A3C0-3E134040E3B2}"/>
              </a:ext>
            </a:extLst>
          </p:cNvPr>
          <p:cNvSpPr/>
          <p:nvPr/>
        </p:nvSpPr>
        <p:spPr>
          <a:xfrm>
            <a:off x="1203484" y="4064908"/>
            <a:ext cx="6181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mt1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make_shared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5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56C59-F0FC-0342-96A2-8B676022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</a:t>
            </a:r>
            <a:r>
              <a:rPr kumimoji="1" lang="en" altLang="zh-CN" dirty="0" err="1"/>
              <a:t>unique_ptr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6B335-C29E-314D-A624-486F21CC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19394"/>
          </a:xfrm>
        </p:spPr>
        <p:txBody>
          <a:bodyPr/>
          <a:lstStyle/>
          <a:p>
            <a:r>
              <a:rPr kumimoji="1" lang="en-US" altLang="zh-CN" dirty="0"/>
              <a:t>Different from std::</a:t>
            </a:r>
            <a:r>
              <a:rPr kumimoji="1" lang="en-US" altLang="zh-CN" dirty="0" err="1"/>
              <a:t>shared_ptr</a:t>
            </a:r>
            <a:r>
              <a:rPr kumimoji="1" lang="en-US" altLang="zh-CN" dirty="0"/>
              <a:t>, a std::</a:t>
            </a:r>
            <a:r>
              <a:rPr kumimoji="1" lang="en-US" altLang="zh-CN" dirty="0" err="1"/>
              <a:t>unique_ptr</a:t>
            </a:r>
            <a:r>
              <a:rPr kumimoji="1" lang="en-US" altLang="zh-CN" dirty="0"/>
              <a:t> will point to an object, and not allow others to point to.</a:t>
            </a:r>
          </a:p>
          <a:p>
            <a:r>
              <a:rPr kumimoji="1" lang="en-US" altLang="zh-CN" dirty="0"/>
              <a:t>But an object pointed by a std::</a:t>
            </a:r>
            <a:r>
              <a:rPr kumimoji="1" lang="en-US" altLang="zh-CN" dirty="0" err="1"/>
              <a:t>unique_ptr</a:t>
            </a:r>
            <a:r>
              <a:rPr kumimoji="1" lang="en-US" altLang="zh-CN" dirty="0"/>
              <a:t> can be moved to another pointer.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58944E-FFF0-014D-8D9B-A1DA838FB8A1}"/>
              </a:ext>
            </a:extLst>
          </p:cNvPr>
          <p:cNvSpPr/>
          <p:nvPr/>
        </p:nvSpPr>
        <p:spPr>
          <a:xfrm>
            <a:off x="1182128" y="3084724"/>
            <a:ext cx="10013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mt2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make_unique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c++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17</a:t>
            </a: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mt3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move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(mt1);</a:t>
            </a:r>
          </a:p>
        </p:txBody>
      </p:sp>
    </p:spTree>
    <p:extLst>
      <p:ext uri="{BB962C8B-B14F-4D97-AF65-F5344CB8AC3E}">
        <p14:creationId xmlns:p14="http://schemas.microsoft.com/office/powerpoint/2010/main" val="3070744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3DC79-1746-7048-9BFF-3CC705D8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Understand Smart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B04A8-A447-2745-A6A9-E876DFC7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925524"/>
          </a:xfrm>
        </p:spPr>
        <p:txBody>
          <a:bodyPr/>
          <a:lstStyle/>
          <a:p>
            <a:r>
              <a:rPr kumimoji="1" lang="en-US" altLang="zh-CN" dirty="0"/>
              <a:t>Let’s look at their definitions.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mt1 and mt2 are two objects of type </a:t>
            </a:r>
            <a:r>
              <a:rPr kumimoji="1" lang="en-US" altLang="zh-CN" dirty="0" err="1"/>
              <a:t>shared_ptr</a:t>
            </a:r>
            <a:r>
              <a:rPr kumimoji="1" lang="en-US" altLang="zh-CN" dirty="0"/>
              <a:t>&lt;&gt;.</a:t>
            </a:r>
          </a:p>
          <a:p>
            <a:pPr lvl="1"/>
            <a:r>
              <a:rPr kumimoji="1" lang="en-US" altLang="zh-CN" dirty="0"/>
              <a:t>You can do a lot in the constructors and the destructor.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CC6096-D63D-144D-AA0B-44E520E4D9B0}"/>
              </a:ext>
            </a:extLst>
          </p:cNvPr>
          <p:cNvSpPr/>
          <p:nvPr/>
        </p:nvSpPr>
        <p:spPr>
          <a:xfrm>
            <a:off x="1496596" y="1959774"/>
            <a:ext cx="3613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T 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en" altLang="zh-CN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9EF9E3-7818-AD4F-A167-CB1682026419}"/>
              </a:ext>
            </a:extLst>
          </p:cNvPr>
          <p:cNvSpPr/>
          <p:nvPr/>
        </p:nvSpPr>
        <p:spPr>
          <a:xfrm>
            <a:off x="1496596" y="24543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dirty="0"/>
            </a:b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dirty="0">
                <a:solidFill>
                  <a:srgbClr val="000000"/>
                </a:solidFill>
                <a:latin typeface="DejaVuSansMono"/>
              </a:rPr>
            </a:b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Deleter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3080"/>
                </a:solidFill>
                <a:latin typeface="DejaVuSans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std::default_delete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unique_ptr</a:t>
            </a:r>
            <a:r>
              <a:rPr lang="en" altLang="zh-CN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556BB1-AFE5-D94B-A6ED-B28895CE6E2E}"/>
              </a:ext>
            </a:extLst>
          </p:cNvPr>
          <p:cNvSpPr/>
          <p:nvPr/>
        </p:nvSpPr>
        <p:spPr>
          <a:xfrm>
            <a:off x="1343528" y="5010809"/>
            <a:ext cx="8530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mt2 = mt1;</a:t>
            </a:r>
          </a:p>
        </p:txBody>
      </p:sp>
    </p:spTree>
    <p:extLst>
      <p:ext uri="{BB962C8B-B14F-4D97-AF65-F5344CB8AC3E}">
        <p14:creationId xmlns:p14="http://schemas.microsoft.com/office/powerpoint/2010/main" val="373186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C5C10-715E-6447-A259-6680CAAE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D506C-23E4-9544-9AEC-2CACD431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921351"/>
            <a:ext cx="11053879" cy="114308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Default constructor: a constructor which can be </a:t>
            </a:r>
            <a:r>
              <a:rPr kumimoji="1" lang="en-US" altLang="zh-CN"/>
              <a:t>called without </a:t>
            </a:r>
            <a:r>
              <a:rPr kumimoji="1" lang="en-US" altLang="zh-CN" dirty="0"/>
              <a:t>arguments</a:t>
            </a:r>
          </a:p>
          <a:p>
            <a:r>
              <a:rPr kumimoji="1" lang="en-US" altLang="zh-CN" dirty="0"/>
              <a:t>If you define no constructors, the compiler automatically provide one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58094F-9690-3249-A61F-92CE85F9DA93}"/>
              </a:ext>
            </a:extLst>
          </p:cNvPr>
          <p:cNvSpPr/>
          <p:nvPr/>
        </p:nvSpPr>
        <p:spPr>
          <a:xfrm>
            <a:off x="1376479" y="47759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//two default constructors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 ...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D0E1B2-3CB2-8049-9654-E99800D32A6E}"/>
              </a:ext>
            </a:extLst>
          </p:cNvPr>
          <p:cNvSpPr/>
          <p:nvPr/>
        </p:nvSpPr>
        <p:spPr>
          <a:xfrm>
            <a:off x="1376479" y="1864766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B268F8-1C24-8943-9647-A4C55258B84A}"/>
              </a:ext>
            </a:extLst>
          </p:cNvPr>
          <p:cNvSpPr txBox="1">
            <a:spLocks/>
          </p:cNvSpPr>
          <p:nvPr/>
        </p:nvSpPr>
        <p:spPr>
          <a:xfrm>
            <a:off x="838197" y="4406645"/>
            <a:ext cx="11053879" cy="83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To avoid ambiguous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8D5D0A-32BE-7C45-83FF-F70FE1309694}"/>
              </a:ext>
            </a:extLst>
          </p:cNvPr>
          <p:cNvSpPr/>
          <p:nvPr/>
        </p:nvSpPr>
        <p:spPr>
          <a:xfrm>
            <a:off x="1376479" y="262449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4CD2F5-5AC3-E345-8ACD-A5F503F76EBB}"/>
              </a:ext>
            </a:extLst>
          </p:cNvPr>
          <p:cNvSpPr/>
          <p:nvPr/>
        </p:nvSpPr>
        <p:spPr>
          <a:xfrm>
            <a:off x="1376479" y="4105181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//no appropriate constructor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75E288A-B4C1-C04F-96D2-571F0A3E333B}"/>
              </a:ext>
            </a:extLst>
          </p:cNvPr>
          <p:cNvSpPr txBox="1">
            <a:spLocks/>
          </p:cNvSpPr>
          <p:nvPr/>
        </p:nvSpPr>
        <p:spPr>
          <a:xfrm>
            <a:off x="838197" y="2307570"/>
            <a:ext cx="11053879" cy="69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you define constructors, the compiler will not generate a  default one.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F006CB-9683-A544-877E-866DBD6D45E2}"/>
              </a:ext>
            </a:extLst>
          </p:cNvPr>
          <p:cNvSpPr/>
          <p:nvPr/>
        </p:nvSpPr>
        <p:spPr>
          <a:xfrm>
            <a:off x="1376479" y="6515491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//which constructor?</a:t>
            </a:r>
          </a:p>
        </p:txBody>
      </p:sp>
    </p:spTree>
    <p:extLst>
      <p:ext uri="{BB962C8B-B14F-4D97-AF65-F5344CB8AC3E}">
        <p14:creationId xmlns:p14="http://schemas.microsoft.com/office/powerpoint/2010/main" val="20779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C64E8-31B4-8C4F-9E30-22ED1B9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Implicitly-defined Destructor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02825-E2B4-4B44-A2E8-EE8D36AA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If no destructor is defined, the compiler will generate an empty one.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0A225-EF4F-A949-A6CC-42F7FC5B4146}"/>
              </a:ext>
            </a:extLst>
          </p:cNvPr>
          <p:cNvSpPr/>
          <p:nvPr/>
        </p:nvSpPr>
        <p:spPr>
          <a:xfrm>
            <a:off x="1376479" y="1864766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1322A1-FF6E-614A-907F-BAA7A7076018}"/>
              </a:ext>
            </a:extLst>
          </p:cNvPr>
          <p:cNvSpPr txBox="1">
            <a:spLocks/>
          </p:cNvSpPr>
          <p:nvPr/>
        </p:nvSpPr>
        <p:spPr>
          <a:xfrm>
            <a:off x="838198" y="2771869"/>
            <a:ext cx="11053879" cy="83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Memory allocated in constructors is normally released in a destructor.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48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08A99-7B0C-5645-976E-CAA0B918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Copy 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8B84-640F-064F-9C44-9AD5C6D5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8" y="3571062"/>
            <a:ext cx="11053879" cy="1768454"/>
          </a:xfrm>
        </p:spPr>
        <p:txBody>
          <a:bodyPr/>
          <a:lstStyle/>
          <a:p>
            <a:r>
              <a:rPr kumimoji="1" lang="en-US" altLang="zh-CN" dirty="0"/>
              <a:t>Default copy constructor: </a:t>
            </a:r>
          </a:p>
          <a:p>
            <a:pPr lvl="1"/>
            <a:r>
              <a:rPr kumimoji="1" lang="en-US" altLang="zh-CN" dirty="0"/>
              <a:t>If no user-defined copy constructors, </a:t>
            </a:r>
            <a:br>
              <a:rPr kumimoji="1" lang="en-US" altLang="zh-CN" dirty="0"/>
            </a:br>
            <a:r>
              <a:rPr kumimoji="1" lang="en-US" altLang="zh-CN" dirty="0"/>
              <a:t>the compiler will generate one.</a:t>
            </a:r>
          </a:p>
          <a:p>
            <a:pPr lvl="1"/>
            <a:r>
              <a:rPr kumimoji="1" lang="en-US" altLang="zh-CN" dirty="0"/>
              <a:t>Copy all non-static data members.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504431-8918-554D-B527-4FB42349DFF2}"/>
              </a:ext>
            </a:extLst>
          </p:cNvPr>
          <p:cNvSpPr/>
          <p:nvPr/>
        </p:nvSpPr>
        <p:spPr>
          <a:xfrm>
            <a:off x="1515519" y="2363608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constructor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constructor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D35645-D355-5343-8B7C-9E825C4DBD5F}"/>
              </a:ext>
            </a:extLst>
          </p:cNvPr>
          <p:cNvSpPr/>
          <p:nvPr/>
        </p:nvSpPr>
        <p:spPr>
          <a:xfrm>
            <a:off x="1376479" y="1864766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40F1197-6F02-3D4C-9F76-B95780B11B39}"/>
              </a:ext>
            </a:extLst>
          </p:cNvPr>
          <p:cNvSpPr txBox="1">
            <a:spLocks/>
          </p:cNvSpPr>
          <p:nvPr/>
        </p:nvSpPr>
        <p:spPr>
          <a:xfrm>
            <a:off x="990599" y="1479395"/>
            <a:ext cx="11053879" cy="975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 copy constructor. Only one parameter, or the rest have default values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D00B5-CCDC-2E4A-8647-0B0E9FF0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Default Copy Assignment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6FC6A-2C54-714E-8AC8-39C3A49E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61534"/>
          </a:xfrm>
        </p:spPr>
        <p:txBody>
          <a:bodyPr/>
          <a:lstStyle/>
          <a:p>
            <a:r>
              <a:rPr kumimoji="1" lang="en-US" altLang="zh-CN" dirty="0"/>
              <a:t>Assignment operators: =, +=, -=, ...</a:t>
            </a:r>
          </a:p>
          <a:p>
            <a:r>
              <a:rPr kumimoji="1" lang="en-US" altLang="zh-CN" dirty="0"/>
              <a:t>Copy assignment operator 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Default copy assignment operator</a:t>
            </a:r>
          </a:p>
          <a:p>
            <a:pPr lvl="1"/>
            <a:r>
              <a:rPr kumimoji="1" lang="en-US" altLang="zh-CN" dirty="0"/>
              <a:t>If no user-defined copy assignment constructors, </a:t>
            </a:r>
            <a:br>
              <a:rPr kumimoji="1" lang="en-US" altLang="zh-CN" dirty="0"/>
            </a:br>
            <a:r>
              <a:rPr kumimoji="1" lang="en-US" altLang="zh-CN" dirty="0"/>
              <a:t>the compiler will generate one.</a:t>
            </a:r>
          </a:p>
          <a:p>
            <a:pPr lvl="1"/>
            <a:r>
              <a:rPr kumimoji="1" lang="en-US" altLang="zh-CN" dirty="0"/>
              <a:t>Copy all non-static data members.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580FA4-71E6-9B4D-9E07-6066D1D6A50F}"/>
              </a:ext>
            </a:extLst>
          </p:cNvPr>
          <p:cNvSpPr/>
          <p:nvPr/>
        </p:nvSpPr>
        <p:spPr>
          <a:xfrm>
            <a:off x="1631981" y="2550506"/>
            <a:ext cx="6042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){...}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707CC6-8A0B-604D-98CF-7E6F930AF481}"/>
              </a:ext>
            </a:extLst>
          </p:cNvPr>
          <p:cNvSpPr/>
          <p:nvPr/>
        </p:nvSpPr>
        <p:spPr>
          <a:xfrm>
            <a:off x="1751046" y="3148981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 = 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constructor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assignment</a:t>
            </a:r>
          </a:p>
        </p:txBody>
      </p:sp>
    </p:spTree>
    <p:extLst>
      <p:ext uri="{BB962C8B-B14F-4D97-AF65-F5344CB8AC3E}">
        <p14:creationId xmlns:p14="http://schemas.microsoft.com/office/powerpoint/2010/main" val="327127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B8C9D1-C1A3-F243-B2E3-22DC8F956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An Example with Dynamic Memory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EA0347-F152-0244-B93E-28C5E1DDB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1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13027-22CE-9D48-AD43-015C7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Simple String Class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AB5A6C-F9FE-F64E-B9EE-45F7957FBF88}"/>
              </a:ext>
            </a:extLst>
          </p:cNvPr>
          <p:cNvSpPr/>
          <p:nvPr/>
        </p:nvSpPr>
        <p:spPr>
          <a:xfrm>
            <a:off x="979441" y="1392603"/>
            <a:ext cx="9504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990FB8-EBBF-3A47-AA6D-5AA1775153D6}"/>
              </a:ext>
            </a:extLst>
          </p:cNvPr>
          <p:cNvSpPr/>
          <p:nvPr/>
        </p:nvSpPr>
        <p:spPr>
          <a:xfrm>
            <a:off x="1206012" y="64886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example1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C97B8-11BB-FC49-9E2D-D4E5A1AB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 Memory in Objects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21349-D783-F742-9C17-4669887BDB6E}"/>
              </a:ext>
            </a:extLst>
          </p:cNvPr>
          <p:cNvSpPr/>
          <p:nvPr/>
        </p:nvSpPr>
        <p:spPr>
          <a:xfrm>
            <a:off x="7857066" y="1326995"/>
            <a:ext cx="4334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"Shenzhen"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90FC4C6-52EC-8D45-9347-AF020011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74168"/>
              </p:ext>
            </p:extLst>
          </p:nvPr>
        </p:nvGraphicFramePr>
        <p:xfrm>
          <a:off x="3660047" y="845187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EEC132E-A74C-3044-82F9-C34BBF98E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29729"/>
              </p:ext>
            </p:extLst>
          </p:nvPr>
        </p:nvGraphicFramePr>
        <p:xfrm>
          <a:off x="1384252" y="1059813"/>
          <a:ext cx="563042" cy="2438400"/>
        </p:xfrm>
        <a:graphic>
          <a:graphicData uri="http://schemas.openxmlformats.org/drawingml/2006/table">
            <a:tbl>
              <a:tblPr/>
              <a:tblGrid>
                <a:gridCol w="563042">
                  <a:extLst>
                    <a:ext uri="{9D8B030D-6E8A-4147-A177-3AD203B41FA5}">
                      <a16:colId xmlns:a16="http://schemas.microsoft.com/office/drawing/2014/main" val="2807597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2583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98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\0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82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444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8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282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85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67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93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78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43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82669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06CB574-576F-F24F-95B4-7775C8CD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91490"/>
              </p:ext>
            </p:extLst>
          </p:nvPr>
        </p:nvGraphicFramePr>
        <p:xfrm>
          <a:off x="1896533" y="3026303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E5D37413-0ADE-0447-9111-4E0243D35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39644"/>
              </p:ext>
            </p:extLst>
          </p:nvPr>
        </p:nvGraphicFramePr>
        <p:xfrm>
          <a:off x="4737887" y="4013200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41BE6223-CAB9-4E4C-8985-A6CFD128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43015"/>
              </p:ext>
            </p:extLst>
          </p:nvPr>
        </p:nvGraphicFramePr>
        <p:xfrm>
          <a:off x="205443" y="2080573"/>
          <a:ext cx="576475" cy="4352811"/>
        </p:xfrm>
        <a:graphic>
          <a:graphicData uri="http://schemas.openxmlformats.org/drawingml/2006/table">
            <a:tbl>
              <a:tblPr/>
              <a:tblGrid>
                <a:gridCol w="576475">
                  <a:extLst>
                    <a:ext uri="{9D8B030D-6E8A-4147-A177-3AD203B41FA5}">
                      <a16:colId xmlns:a16="http://schemas.microsoft.com/office/drawing/2014/main" val="4121497530"/>
                    </a:ext>
                  </a:extLst>
                </a:gridCol>
              </a:tblGrid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73150"/>
                  </a:ext>
                </a:extLst>
              </a:tr>
              <a:tr h="1587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82192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13732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854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2002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6399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9377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10438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4678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8144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6440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176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6106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6146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5690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2745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405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3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73404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203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817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7503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84684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3665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6879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72174"/>
                  </a:ext>
                </a:extLst>
              </a:tr>
            </a:tbl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A19D8BC0-2AFA-7849-BCF8-5A8FBDFD8240}"/>
              </a:ext>
            </a:extLst>
          </p:cNvPr>
          <p:cNvSpPr/>
          <p:nvPr/>
        </p:nvSpPr>
        <p:spPr>
          <a:xfrm>
            <a:off x="6154992" y="6049304"/>
            <a:ext cx="4411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FC800A1F-D6D1-F34E-A470-A8CA0C9B8B20}"/>
                  </a:ext>
                </a:extLst>
              </p14:cNvPr>
              <p14:cNvContentPartPr/>
              <p14:nvPr/>
            </p14:nvContentPartPr>
            <p14:xfrm>
              <a:off x="1895690" y="1573748"/>
              <a:ext cx="3102120" cy="169164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FC800A1F-D6D1-F34E-A470-A8CA0C9B8B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8050" y="1556108"/>
                <a:ext cx="3137760" cy="17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28126B0C-8318-124D-8236-046C8B9759E2}"/>
                  </a:ext>
                </a:extLst>
              </p14:cNvPr>
              <p14:cNvContentPartPr/>
              <p14:nvPr/>
            </p14:nvContentPartPr>
            <p14:xfrm>
              <a:off x="1867310" y="3343880"/>
              <a:ext cx="1357920" cy="67752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28126B0C-8318-124D-8236-046C8B9759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9670" y="3325880"/>
                <a:ext cx="139356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A2EE3B8F-D0F3-E143-A17D-998421FB368B}"/>
                  </a:ext>
                </a:extLst>
              </p14:cNvPr>
              <p14:cNvContentPartPr/>
              <p14:nvPr/>
            </p14:nvContentPartPr>
            <p14:xfrm>
              <a:off x="832970" y="5143448"/>
              <a:ext cx="5079600" cy="115056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A2EE3B8F-D0F3-E143-A17D-998421FB36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970" y="5125448"/>
                <a:ext cx="5115240" cy="11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46D336D6-F629-6B4F-9C40-676E60B700C8}"/>
                  </a:ext>
                </a:extLst>
              </p14:cNvPr>
              <p14:cNvContentPartPr/>
              <p14:nvPr/>
            </p14:nvContentPartPr>
            <p14:xfrm>
              <a:off x="1722170" y="3425528"/>
              <a:ext cx="4460760" cy="264456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46D336D6-F629-6B4F-9C40-676E60B700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4530" y="3407888"/>
                <a:ext cx="4496400" cy="26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213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29616</TotalTime>
  <Words>1040</Words>
  <Application>Microsoft Macintosh PowerPoint</Application>
  <PresentationFormat>宽屏</PresentationFormat>
  <Paragraphs>207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文档</vt:lpstr>
      <vt:lpstr>C/C++ Program Design</vt:lpstr>
      <vt:lpstr>Some Default Operations</vt:lpstr>
      <vt:lpstr>Default Constructors</vt:lpstr>
      <vt:lpstr>Implicitly-defined Destructor</vt:lpstr>
      <vt:lpstr>Default Copy Constructors</vt:lpstr>
      <vt:lpstr>Default Copy Assignment</vt:lpstr>
      <vt:lpstr>An Example with Dynamic Memory</vt:lpstr>
      <vt:lpstr>A Simple String Class</vt:lpstr>
      <vt:lpstr>Dynamic Memory in Objects</vt:lpstr>
      <vt:lpstr>Solution 1: Hard Copy</vt:lpstr>
      <vt:lpstr>Copy Constructor</vt:lpstr>
      <vt:lpstr>Copy Assignment</vt:lpstr>
      <vt:lpstr>Solution 2: Soft Copy</vt:lpstr>
      <vt:lpstr>Problem of Hard Copy</vt:lpstr>
      <vt:lpstr>CvMat struct</vt:lpstr>
      <vt:lpstr>cv::Mat class</vt:lpstr>
      <vt:lpstr>Solution in OpenCV</vt:lpstr>
      <vt:lpstr>Solution in OpenCV</vt:lpstr>
      <vt:lpstr>Solution in OpenCV</vt:lpstr>
      <vt:lpstr>Smart Pointers</vt:lpstr>
      <vt:lpstr>std::shared_ptr</vt:lpstr>
      <vt:lpstr>std::unique_ptr</vt:lpstr>
      <vt:lpstr>How to Understand Smart Pointers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1459</cp:revision>
  <dcterms:created xsi:type="dcterms:W3CDTF">2020-09-05T08:11:12Z</dcterms:created>
  <dcterms:modified xsi:type="dcterms:W3CDTF">2021-11-25T14:35:56Z</dcterms:modified>
  <cp:category/>
</cp:coreProperties>
</file>