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77" r:id="rId3"/>
    <p:sldId id="1111" r:id="rId4"/>
    <p:sldId id="1115" r:id="rId5"/>
    <p:sldId id="1116" r:id="rId6"/>
    <p:sldId id="452" r:id="rId7"/>
    <p:sldId id="420" r:id="rId8"/>
    <p:sldId id="437" r:id="rId9"/>
    <p:sldId id="459" r:id="rId10"/>
    <p:sldId id="463" r:id="rId11"/>
    <p:sldId id="466" r:id="rId12"/>
    <p:sldId id="468" r:id="rId13"/>
    <p:sldId id="469" r:id="rId14"/>
    <p:sldId id="470" r:id="rId15"/>
    <p:sldId id="471" r:id="rId16"/>
    <p:sldId id="1117" r:id="rId17"/>
    <p:sldId id="1065" r:id="rId18"/>
    <p:sldId id="1118" r:id="rId19"/>
    <p:sldId id="112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12, class inheritance &amp; polymorphism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6" y="2257568"/>
            <a:ext cx="5954896" cy="4971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" y="1085520"/>
            <a:ext cx="5838825" cy="3543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99" y="2444314"/>
            <a:ext cx="2383135" cy="531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" name="矩形 4"/>
          <p:cNvSpPr/>
          <p:nvPr/>
        </p:nvSpPr>
        <p:spPr>
          <a:xfrm>
            <a:off x="665434" y="3310831"/>
            <a:ext cx="1437740" cy="439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6" name="组合 5"/>
          <p:cNvGrpSpPr/>
          <p:nvPr/>
        </p:nvGrpSpPr>
        <p:grpSpPr>
          <a:xfrm>
            <a:off x="2103174" y="3005831"/>
            <a:ext cx="8289931" cy="1375049"/>
            <a:chOff x="2206879" y="3311969"/>
            <a:chExt cx="9134275" cy="1515094"/>
          </a:xfrm>
        </p:grpSpPr>
        <p:cxnSp>
          <p:nvCxnSpPr>
            <p:cNvPr id="7" name="直接箭头连接符 6"/>
            <p:cNvCxnSpPr>
              <a:stCxn id="9" idx="1"/>
            </p:cNvCxnSpPr>
            <p:nvPr/>
          </p:nvCxnSpPr>
          <p:spPr>
            <a:xfrm flipH="1" flipV="1">
              <a:off x="2388236" y="3311969"/>
              <a:ext cx="668538" cy="1159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9" idx="1"/>
              <a:endCxn id="5" idx="3"/>
            </p:cNvCxnSpPr>
            <p:nvPr/>
          </p:nvCxnSpPr>
          <p:spPr>
            <a:xfrm flipH="1" flipV="1">
              <a:off x="2206879" y="3889935"/>
              <a:ext cx="849895" cy="581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6774" y="4114905"/>
              <a:ext cx="8284380" cy="71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pointer type of </a:t>
              </a:r>
              <a:r>
                <a:rPr lang="en-US" altLang="zh-CN" b="1" dirty="0"/>
                <a:t>pe</a:t>
              </a:r>
              <a:r>
                <a:rPr lang="en-US" altLang="zh-CN" dirty="0"/>
                <a:t> is Employee, it points to a different object respectively, </a:t>
              </a:r>
            </a:p>
            <a:p>
              <a:r>
                <a:rPr lang="en-US" altLang="zh-CN" dirty="0"/>
                <a:t>and invokes different objects’ </a:t>
              </a:r>
              <a:r>
                <a:rPr lang="en-US" altLang="zh-CN" b="1" dirty="0"/>
                <a:t>show() </a:t>
              </a:r>
              <a:r>
                <a:rPr lang="en-US" altLang="zh-CN" dirty="0"/>
                <a:t>functions. This is polymorphism.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09915" y="2171346"/>
            <a:ext cx="7335747" cy="698207"/>
            <a:chOff x="2069877" y="2807624"/>
            <a:chExt cx="8082906" cy="769321"/>
          </a:xfrm>
        </p:grpSpPr>
        <p:sp>
          <p:nvSpPr>
            <p:cNvPr id="11" name="矩形 10"/>
            <p:cNvSpPr/>
            <p:nvPr/>
          </p:nvSpPr>
          <p:spPr>
            <a:xfrm>
              <a:off x="5850521" y="2807624"/>
              <a:ext cx="4302262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069877" y="3029123"/>
              <a:ext cx="3681286" cy="5478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03174" y="2521110"/>
            <a:ext cx="9876737" cy="1121746"/>
            <a:chOff x="2566918" y="1558742"/>
            <a:chExt cx="10882697" cy="1235997"/>
          </a:xfrm>
        </p:grpSpPr>
        <p:sp>
          <p:nvSpPr>
            <p:cNvPr id="15" name="矩形 14"/>
            <p:cNvSpPr/>
            <p:nvPr/>
          </p:nvSpPr>
          <p:spPr>
            <a:xfrm>
              <a:off x="6971600" y="1558742"/>
              <a:ext cx="6478015" cy="29728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566918" y="1724430"/>
              <a:ext cx="4386852" cy="107030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91" y="953054"/>
            <a:ext cx="7534275" cy="27051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3368" y="404374"/>
            <a:ext cx="5719739" cy="588166"/>
          </a:xfrm>
        </p:spPr>
        <p:txBody>
          <a:bodyPr/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b="1" dirty="0"/>
              <a:t>Destructors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41861" y="2496063"/>
            <a:ext cx="10615798" cy="1055663"/>
            <a:chOff x="1587719" y="3330347"/>
            <a:chExt cx="11697038" cy="1163184"/>
          </a:xfrm>
        </p:grpSpPr>
        <p:grpSp>
          <p:nvGrpSpPr>
            <p:cNvPr id="6" name="组合 5"/>
            <p:cNvGrpSpPr/>
            <p:nvPr/>
          </p:nvGrpSpPr>
          <p:grpSpPr>
            <a:xfrm>
              <a:off x="3140136" y="3476158"/>
              <a:ext cx="10144621" cy="1017373"/>
              <a:chOff x="3729417" y="2108006"/>
              <a:chExt cx="10144621" cy="101737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89457" y="2108006"/>
                <a:ext cx="9784581" cy="101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the destructors is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not virtual</a:t>
                </a:r>
                <a:r>
                  <a:rPr lang="en-US" altLang="zh-CN" dirty="0"/>
                  <a:t>, the delete statement invokes the </a:t>
                </a:r>
                <a:r>
                  <a:rPr lang="en-US" altLang="zh-CN" b="1" i="1" dirty="0"/>
                  <a:t>~Employee() </a:t>
                </a:r>
                <a:r>
                  <a:rPr lang="en-US" altLang="zh-CN" dirty="0"/>
                  <a:t>destructor. </a:t>
                </a:r>
              </a:p>
              <a:p>
                <a:r>
                  <a:rPr lang="en-US" altLang="zh-CN" dirty="0"/>
                  <a:t>This frees memory pointed to by the </a:t>
                </a:r>
                <a:r>
                  <a:rPr lang="en-US" altLang="zh-CN" b="1" i="1" dirty="0"/>
                  <a:t>Employee</a:t>
                </a:r>
                <a:r>
                  <a:rPr lang="en-US" altLang="zh-CN" dirty="0"/>
                  <a:t> component of the </a:t>
                </a:r>
                <a:r>
                  <a:rPr lang="en-US" altLang="zh-CN" b="1" i="1" dirty="0" err="1"/>
                  <a:t>SalariedEmployee</a:t>
                </a:r>
                <a:r>
                  <a:rPr lang="en-US" altLang="zh-CN" dirty="0"/>
                  <a:t> object </a:t>
                </a:r>
              </a:p>
              <a:p>
                <a:r>
                  <a:rPr lang="en-US" altLang="zh-CN" dirty="0"/>
                  <a:t> not memory pointed to by </a:t>
                </a:r>
                <a:r>
                  <a:rPr lang="en-US" altLang="zh-CN" b="1" dirty="0" err="1"/>
                  <a:t>SalariedEmployee</a:t>
                </a:r>
                <a:r>
                  <a:rPr lang="en-US" altLang="zh-CN" dirty="0"/>
                  <a:t> component. 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3729417" y="2310763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1587719" y="3330347"/>
              <a:ext cx="1552417" cy="45658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47" y="1818771"/>
            <a:ext cx="4972050" cy="809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2998" y="4128384"/>
            <a:ext cx="10475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the destructor is </a:t>
            </a:r>
            <a:r>
              <a:rPr lang="en-US" altLang="zh-CN" b="1" dirty="0">
                <a:solidFill>
                  <a:srgbClr val="00B0F0"/>
                </a:solidFill>
              </a:rPr>
              <a:t>virtual</a:t>
            </a:r>
            <a:r>
              <a:rPr lang="en-US" altLang="zh-CN" dirty="0"/>
              <a:t>, the same code invokes the </a:t>
            </a:r>
            <a:r>
              <a:rPr lang="en-US" altLang="zh-CN" b="1" i="1" dirty="0"/>
              <a:t>~</a:t>
            </a:r>
            <a:r>
              <a:rPr lang="en-US" altLang="zh-CN" b="1" i="1" dirty="0" err="1"/>
              <a:t>SalariedEmployee</a:t>
            </a:r>
            <a:r>
              <a:rPr lang="en-US" altLang="zh-CN" b="1" i="1" dirty="0"/>
              <a:t>() </a:t>
            </a:r>
            <a:r>
              <a:rPr lang="en-US" altLang="zh-CN" dirty="0"/>
              <a:t>destructor, which frees memory pointed to by the </a:t>
            </a:r>
            <a:r>
              <a:rPr lang="en-US" altLang="zh-CN" b="1" dirty="0" err="1"/>
              <a:t>SalariedEmployee</a:t>
            </a:r>
            <a:r>
              <a:rPr lang="en-US" altLang="zh-CN" b="1" i="1" dirty="0"/>
              <a:t> </a:t>
            </a:r>
            <a:r>
              <a:rPr lang="en-US" altLang="zh-CN" dirty="0"/>
              <a:t>component, and then calls the </a:t>
            </a:r>
            <a:r>
              <a:rPr lang="en-US" altLang="zh-CN" b="1" i="1" dirty="0"/>
              <a:t>~Employee() </a:t>
            </a:r>
            <a:r>
              <a:rPr lang="en-US" altLang="zh-CN" dirty="0"/>
              <a:t>destructor to free memory pointed to by the </a:t>
            </a:r>
            <a:r>
              <a:rPr lang="en-US" altLang="zh-CN" b="1" i="1" dirty="0"/>
              <a:t>Employee</a:t>
            </a:r>
            <a:r>
              <a:rPr lang="en-US" altLang="zh-CN" dirty="0"/>
              <a:t> component.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8" y="5197509"/>
            <a:ext cx="4991100" cy="1000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43447" y="2416663"/>
            <a:ext cx="3595497" cy="28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73271" y="5769463"/>
            <a:ext cx="3900297" cy="437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8998" y="-34645"/>
            <a:ext cx="10975639" cy="13681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       Inheritance and Dynamic Memory Allocation</a:t>
            </a: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41096" y="1442275"/>
            <a:ext cx="11436565" cy="1445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a </a:t>
            </a:r>
            <a:r>
              <a:rPr lang="en-US" sz="2540" b="1" dirty="0">
                <a:solidFill>
                  <a:prstClr val="black"/>
                </a:solidFill>
              </a:rPr>
              <a:t>base class </a:t>
            </a:r>
            <a:r>
              <a:rPr lang="en-US" sz="2540" dirty="0">
                <a:solidFill>
                  <a:prstClr val="black"/>
                </a:solidFill>
              </a:rPr>
              <a:t>uses dynamic memory allocation and redefines assignment operator and a copy constructor, how does that affect the implementation of the </a:t>
            </a:r>
            <a:r>
              <a:rPr lang="en-US" sz="2540" b="1" dirty="0">
                <a:solidFill>
                  <a:prstClr val="black"/>
                </a:solidFill>
              </a:rPr>
              <a:t>derived class</a:t>
            </a:r>
            <a:r>
              <a:rPr lang="en-US" sz="2540" dirty="0">
                <a:solidFill>
                  <a:prstClr val="black"/>
                </a:solidFill>
              </a:rPr>
              <a:t>? The answer depends on the nature of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41096" y="3022298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not itself use dynamic memory allocation</a:t>
            </a:r>
            <a:r>
              <a:rPr lang="en-US" sz="2540" dirty="0">
                <a:solidFill>
                  <a:prstClr val="black"/>
                </a:solidFill>
              </a:rPr>
              <a:t>, you needn’t 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take any special steps.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41097" y="4195447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use new to allocate memory</a:t>
            </a:r>
            <a:r>
              <a:rPr lang="en-US" sz="2540" dirty="0">
                <a:solidFill>
                  <a:prstClr val="black"/>
                </a:solidFill>
              </a:rPr>
              <a:t>, you do have to define an explicit destructor, copy constructor, and assignment operator for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F322B32-655B-25D5-9DEB-73247CF6875C}"/>
              </a:ext>
            </a:extLst>
          </p:cNvPr>
          <p:cNvGrpSpPr/>
          <p:nvPr/>
        </p:nvGrpSpPr>
        <p:grpSpPr>
          <a:xfrm>
            <a:off x="6977885" y="3374980"/>
            <a:ext cx="3436111" cy="2080410"/>
            <a:chOff x="6977885" y="3374980"/>
            <a:chExt cx="3436111" cy="2080410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67BE406-2036-535A-A152-50C8AD53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7885" y="3374980"/>
              <a:ext cx="3436111" cy="9847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B6E2B9F-B417-5ED1-EBEA-2263AF9F9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354" y="4470651"/>
              <a:ext cx="3321760" cy="984739"/>
            </a:xfrm>
            <a:prstGeom prst="rect">
              <a:avLst/>
            </a:prstGeom>
          </p:spPr>
        </p:pic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806F92D8-E114-08D2-3B00-78E85A15D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97" y="1844563"/>
            <a:ext cx="5310413" cy="12293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911A356-62CF-C4B4-86EC-B47D22595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04" y="172509"/>
            <a:ext cx="4189814" cy="1168034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DEE3E4DC-8D2F-FD4E-6B04-21FD6AEF82DF}"/>
              </a:ext>
            </a:extLst>
          </p:cNvPr>
          <p:cNvGrpSpPr/>
          <p:nvPr/>
        </p:nvGrpSpPr>
        <p:grpSpPr>
          <a:xfrm>
            <a:off x="249030" y="544744"/>
            <a:ext cx="5587616" cy="5313285"/>
            <a:chOff x="202854" y="470856"/>
            <a:chExt cx="5587616" cy="531328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BDEFEF3-952F-B205-8A4B-566EEEB9F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388" y="470856"/>
              <a:ext cx="4631327" cy="245667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E3E3EA5-D5EA-4220-DB5E-22B2A1D80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2854" y="3497768"/>
              <a:ext cx="5587616" cy="228637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285676" y="3934308"/>
            <a:ext cx="1463477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" name="矩形 5"/>
          <p:cNvSpPr/>
          <p:nvPr/>
        </p:nvSpPr>
        <p:spPr>
          <a:xfrm>
            <a:off x="7303699" y="5056717"/>
            <a:ext cx="1501274" cy="203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7" name="组合 6"/>
          <p:cNvGrpSpPr/>
          <p:nvPr/>
        </p:nvGrpSpPr>
        <p:grpSpPr>
          <a:xfrm>
            <a:off x="6015494" y="4285704"/>
            <a:ext cx="6077717" cy="2160008"/>
            <a:chOff x="3084537" y="1624013"/>
            <a:chExt cx="6696744" cy="238001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5041601" y="1624013"/>
              <a:ext cx="225731" cy="13935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4836731" y="2640311"/>
              <a:ext cx="430600" cy="387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84537" y="2986650"/>
              <a:ext cx="6696744" cy="101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 derived class destructor automatically calls the base-class destructor, so its own responsibility is to clean up after what the derived-class destructors do.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61666" y="1187106"/>
            <a:ext cx="1699147" cy="223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5" name="矩形 14"/>
          <p:cNvSpPr/>
          <p:nvPr/>
        </p:nvSpPr>
        <p:spPr>
          <a:xfrm>
            <a:off x="496312" y="4042044"/>
            <a:ext cx="1503091" cy="184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6" name="组合 15"/>
          <p:cNvGrpSpPr/>
          <p:nvPr/>
        </p:nvGrpSpPr>
        <p:grpSpPr>
          <a:xfrm>
            <a:off x="1885534" y="1412554"/>
            <a:ext cx="5122513" cy="3198676"/>
            <a:chOff x="1105243" y="-194630"/>
            <a:chExt cx="5644255" cy="3524470"/>
          </a:xfrm>
        </p:grpSpPr>
        <p:cxnSp>
          <p:nvCxnSpPr>
            <p:cNvPr id="17" name="直接箭头连接符 16"/>
            <p:cNvCxnSpPr>
              <a:cxnSpLocks/>
              <a:stCxn id="19" idx="1"/>
            </p:cNvCxnSpPr>
            <p:nvPr/>
          </p:nvCxnSpPr>
          <p:spPr>
            <a:xfrm flipH="1" flipV="1">
              <a:off x="1489986" y="-194630"/>
              <a:ext cx="859551" cy="28631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/>
              <a:stCxn id="19" idx="1"/>
            </p:cNvCxnSpPr>
            <p:nvPr/>
          </p:nvCxnSpPr>
          <p:spPr>
            <a:xfrm flipH="1">
              <a:off x="1105243" y="2668548"/>
              <a:ext cx="1244294" cy="858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49537" y="2007255"/>
              <a:ext cx="4399961" cy="13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data fields both in the base class </a:t>
              </a:r>
            </a:p>
            <a:p>
              <a:r>
                <a:rPr lang="en-US" altLang="zh-CN" dirty="0"/>
                <a:t>and the derived class hold pointers, </a:t>
              </a:r>
            </a:p>
            <a:p>
              <a:r>
                <a:rPr lang="en-US" altLang="zh-CN" dirty="0"/>
                <a:t>which indicate they would use dynamic </a:t>
              </a:r>
            </a:p>
            <a:p>
              <a:r>
                <a:rPr lang="en-US" altLang="zh-CN" dirty="0"/>
                <a:t>memory allocation.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3639" y="500444"/>
            <a:ext cx="2710668" cy="425994"/>
            <a:chOff x="955251" y="4769109"/>
            <a:chExt cx="2986755" cy="46938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20186" y="4828999"/>
              <a:ext cx="1521820" cy="409492"/>
              <a:chOff x="3009467" y="3460847"/>
              <a:chExt cx="1521820" cy="409492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3292777" y="3460847"/>
                <a:ext cx="123851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</a:t>
                </a:r>
                <a:endParaRPr lang="zh-CN" altLang="en-US" sz="1815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3009467" y="3508969"/>
                <a:ext cx="360040" cy="21602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955251" y="4769109"/>
              <a:ext cx="1512168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6860" y="2955104"/>
            <a:ext cx="2329405" cy="841695"/>
            <a:chOff x="955252" y="4165703"/>
            <a:chExt cx="2566658" cy="927423"/>
          </a:xfrm>
        </p:grpSpPr>
        <p:grpSp>
          <p:nvGrpSpPr>
            <p:cNvPr id="26" name="组合 25"/>
            <p:cNvGrpSpPr/>
            <p:nvPr/>
          </p:nvGrpSpPr>
          <p:grpSpPr>
            <a:xfrm>
              <a:off x="1983840" y="4165703"/>
              <a:ext cx="1538070" cy="603405"/>
              <a:chOff x="2573121" y="2797551"/>
              <a:chExt cx="1538070" cy="603405"/>
            </a:xfrm>
          </p:grpSpPr>
          <p:sp>
            <p:nvSpPr>
              <p:cNvPr id="28" name="TextBox 8"/>
              <p:cNvSpPr txBox="1"/>
              <p:nvPr/>
            </p:nvSpPr>
            <p:spPr>
              <a:xfrm>
                <a:off x="2573121" y="2797551"/>
                <a:ext cx="153807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</a:t>
                </a:r>
                <a:endParaRPr lang="zh-CN" altLang="en-US" sz="1815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3070705" y="3092359"/>
                <a:ext cx="296577" cy="308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955252" y="4784529"/>
              <a:ext cx="2219078" cy="3085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19891" y="194215"/>
            <a:ext cx="7050115" cy="1104357"/>
            <a:chOff x="-204098" y="4769108"/>
            <a:chExt cx="7768181" cy="1216837"/>
          </a:xfrm>
        </p:grpSpPr>
        <p:grpSp>
          <p:nvGrpSpPr>
            <p:cNvPr id="34" name="组合 33"/>
            <p:cNvGrpSpPr/>
            <p:nvPr/>
          </p:nvGrpSpPr>
          <p:grpSpPr>
            <a:xfrm>
              <a:off x="4611795" y="4988331"/>
              <a:ext cx="2952288" cy="420769"/>
              <a:chOff x="5201076" y="3620179"/>
              <a:chExt cx="2952288" cy="420769"/>
            </a:xfrm>
          </p:grpSpPr>
          <p:sp>
            <p:nvSpPr>
              <p:cNvPr id="36" name="TextBox 8"/>
              <p:cNvSpPr txBox="1"/>
              <p:nvPr/>
            </p:nvSpPr>
            <p:spPr>
              <a:xfrm>
                <a:off x="5654160" y="3631456"/>
                <a:ext cx="2499204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 constructor</a:t>
                </a:r>
                <a:endParaRPr lang="zh-CN" altLang="en-US" sz="1815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5201076" y="3620179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-204098" y="4769108"/>
              <a:ext cx="4900595" cy="1216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00805" y="1355654"/>
            <a:ext cx="6747053" cy="1728249"/>
            <a:chOff x="-152923" y="4132555"/>
            <a:chExt cx="7434252" cy="1904275"/>
          </a:xfrm>
        </p:grpSpPr>
        <p:grpSp>
          <p:nvGrpSpPr>
            <p:cNvPr id="39" name="组合 38"/>
            <p:cNvGrpSpPr/>
            <p:nvPr/>
          </p:nvGrpSpPr>
          <p:grpSpPr>
            <a:xfrm>
              <a:off x="4482566" y="4132555"/>
              <a:ext cx="2798763" cy="539799"/>
              <a:chOff x="5071847" y="2764403"/>
              <a:chExt cx="2798763" cy="539799"/>
            </a:xfrm>
          </p:grpSpPr>
          <p:sp>
            <p:nvSpPr>
              <p:cNvPr id="41" name="TextBox 8"/>
              <p:cNvSpPr txBox="1"/>
              <p:nvPr/>
            </p:nvSpPr>
            <p:spPr>
              <a:xfrm>
                <a:off x="5071847" y="2764403"/>
                <a:ext cx="2798763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 constructor</a:t>
                </a:r>
                <a:endParaRPr lang="zh-CN" altLang="en-US" sz="1815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6076693" y="3103141"/>
                <a:ext cx="335843" cy="20106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-152923" y="4571731"/>
              <a:ext cx="5976179" cy="14650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20596C4-426A-3B4D-60DE-379813E7283E}"/>
              </a:ext>
            </a:extLst>
          </p:cNvPr>
          <p:cNvSpPr/>
          <p:nvPr/>
        </p:nvSpPr>
        <p:spPr>
          <a:xfrm>
            <a:off x="9476508" y="1789147"/>
            <a:ext cx="1066528" cy="29206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3DE5DF2-29D8-8B1D-3679-A37A824A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1" y="2941480"/>
            <a:ext cx="5357607" cy="12980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3E8086-7929-14DA-121C-9FEE835F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81" y="773441"/>
            <a:ext cx="6189259" cy="1490143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43426" y="96855"/>
            <a:ext cx="5425594" cy="457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copy constructor: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71785" y="273623"/>
            <a:ext cx="9486117" cy="1944261"/>
            <a:chOff x="-3533232" y="3352409"/>
            <a:chExt cx="10452295" cy="2142290"/>
          </a:xfrm>
        </p:grpSpPr>
        <p:grpSp>
          <p:nvGrpSpPr>
            <p:cNvPr id="6" name="组合 5"/>
            <p:cNvGrpSpPr/>
            <p:nvPr/>
          </p:nvGrpSpPr>
          <p:grpSpPr>
            <a:xfrm>
              <a:off x="854590" y="3352409"/>
              <a:ext cx="6064473" cy="604264"/>
              <a:chOff x="1443871" y="1984257"/>
              <a:chExt cx="6064473" cy="60426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60441" y="1984257"/>
                <a:ext cx="3447903" cy="406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base-class copy constructor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cxnSpLocks/>
                <a:stCxn id="8" idx="1"/>
              </p:cNvCxnSpPr>
              <p:nvPr/>
            </p:nvCxnSpPr>
            <p:spPr>
              <a:xfrm flipH="1">
                <a:off x="1443871" y="2187732"/>
                <a:ext cx="2616570" cy="4007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533232" y="3852780"/>
              <a:ext cx="7004393" cy="164191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096" y="2158901"/>
            <a:ext cx="10499796" cy="2006001"/>
            <a:chOff x="-3293222" y="2989327"/>
            <a:chExt cx="11569220" cy="2210317"/>
          </a:xfrm>
        </p:grpSpPr>
        <p:grpSp>
          <p:nvGrpSpPr>
            <p:cNvPr id="13" name="组合 12"/>
            <p:cNvGrpSpPr/>
            <p:nvPr/>
          </p:nvGrpSpPr>
          <p:grpSpPr>
            <a:xfrm>
              <a:off x="155839" y="2989327"/>
              <a:ext cx="8120159" cy="1017374"/>
              <a:chOff x="745120" y="1621175"/>
              <a:chExt cx="8120159" cy="101737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924466" y="1621175"/>
                <a:ext cx="6940813" cy="1017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derived class copy constructor can only  accesses to its own</a:t>
                </a:r>
              </a:p>
              <a:p>
                <a:r>
                  <a:rPr lang="en-US" altLang="zh-CN" dirty="0"/>
                  <a:t>data, so it must invoke 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copy constructor to handle 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share of the data.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>
                <a:off x="745120" y="2146161"/>
                <a:ext cx="881983" cy="3845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293222" y="4107895"/>
              <a:ext cx="5903290" cy="109174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81235" y="2857199"/>
            <a:ext cx="9007026" cy="3020867"/>
            <a:chOff x="-977321" y="3398711"/>
            <a:chExt cx="9924408" cy="3328549"/>
          </a:xfrm>
        </p:grpSpPr>
        <p:grpSp>
          <p:nvGrpSpPr>
            <p:cNvPr id="19" name="组合 18"/>
            <p:cNvGrpSpPr/>
            <p:nvPr/>
          </p:nvGrpSpPr>
          <p:grpSpPr>
            <a:xfrm>
              <a:off x="-846678" y="3525014"/>
              <a:ext cx="9793765" cy="3202246"/>
              <a:chOff x="-257397" y="2156862"/>
              <a:chExt cx="9793765" cy="320224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257397" y="4036523"/>
                <a:ext cx="9793765" cy="1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member initialization list passes a </a:t>
                </a:r>
                <a:r>
                  <a:rPr lang="en-US" altLang="zh-CN" b="1" dirty="0"/>
                  <a:t>Child</a:t>
                </a:r>
                <a:r>
                  <a:rPr lang="en-US" altLang="zh-CN" dirty="0"/>
                  <a:t> reference to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constructor.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has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reference parameter, and a base class reference </a:t>
                </a:r>
              </a:p>
              <a:p>
                <a:r>
                  <a:rPr lang="en-US" altLang="zh-CN" dirty="0"/>
                  <a:t>can refer to a derived type. Thus,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uses the </a:t>
                </a:r>
                <a:r>
                  <a:rPr lang="en-US" altLang="zh-CN" b="1" dirty="0"/>
                  <a:t>Parent </a:t>
                </a:r>
                <a:r>
                  <a:rPr lang="en-US" altLang="zh-CN" dirty="0"/>
                  <a:t>portion of the </a:t>
                </a:r>
              </a:p>
              <a:p>
                <a:r>
                  <a:rPr lang="en-US" altLang="zh-CN" b="1" dirty="0"/>
                  <a:t>Child</a:t>
                </a:r>
                <a:r>
                  <a:rPr lang="en-US" altLang="zh-CN" dirty="0"/>
                  <a:t> argument to constructor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portion of the new object.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>
                <a:cxnSpLocks/>
              </p:cNvCxnSpPr>
              <p:nvPr/>
            </p:nvCxnSpPr>
            <p:spPr>
              <a:xfrm flipH="1" flipV="1">
                <a:off x="579043" y="2156862"/>
                <a:ext cx="1636175" cy="18796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977321" y="3398711"/>
              <a:ext cx="1143365" cy="27856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30813A1-3FD9-1B12-40CD-504EFC3B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6" y="3025100"/>
            <a:ext cx="5204451" cy="280841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2419822-229F-D610-C940-E994E14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82" y="601380"/>
            <a:ext cx="4509274" cy="236785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64782" y="105628"/>
            <a:ext cx="6109085" cy="392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assignment operators: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7242" y="540944"/>
            <a:ext cx="8464597" cy="2400299"/>
            <a:chOff x="-3293221" y="3657131"/>
            <a:chExt cx="9326732" cy="2644774"/>
          </a:xfrm>
        </p:grpSpPr>
        <p:grpSp>
          <p:nvGrpSpPr>
            <p:cNvPr id="6" name="组合 5"/>
            <p:cNvGrpSpPr/>
            <p:nvPr/>
          </p:nvGrpSpPr>
          <p:grpSpPr>
            <a:xfrm>
              <a:off x="1530937" y="4308114"/>
              <a:ext cx="4502574" cy="821853"/>
              <a:chOff x="2120218" y="2939962"/>
              <a:chExt cx="4502574" cy="8218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39845" y="3354866"/>
                <a:ext cx="3482947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assignment operator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120218" y="2939962"/>
                <a:ext cx="1080498" cy="5760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293221" y="3657131"/>
              <a:ext cx="5042971" cy="264477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2036" y="3024698"/>
            <a:ext cx="11187237" cy="2808413"/>
            <a:chOff x="-3545613" y="3943308"/>
            <a:chExt cx="12326677" cy="3094454"/>
          </a:xfrm>
        </p:grpSpPr>
        <p:grpSp>
          <p:nvGrpSpPr>
            <p:cNvPr id="13" name="组合 12"/>
            <p:cNvGrpSpPr/>
            <p:nvPr/>
          </p:nvGrpSpPr>
          <p:grpSpPr>
            <a:xfrm>
              <a:off x="1530937" y="4138793"/>
              <a:ext cx="7250127" cy="1322584"/>
              <a:chOff x="2120218" y="2770641"/>
              <a:chExt cx="7250127" cy="132258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174249" y="2770641"/>
                <a:ext cx="6196096" cy="132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Because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Child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uses dynamic memory allocation,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it needs an explicit assignment operator. Being a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Child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method, it only has direct access to its own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data.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120218" y="2939963"/>
                <a:ext cx="1080498" cy="438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545613" y="3943308"/>
              <a:ext cx="5823507" cy="309445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5841" y="4011789"/>
            <a:ext cx="9905862" cy="2741663"/>
            <a:chOff x="-3374287" y="4670908"/>
            <a:chExt cx="10914798" cy="3020911"/>
          </a:xfrm>
        </p:grpSpPr>
        <p:grpSp>
          <p:nvGrpSpPr>
            <p:cNvPr id="19" name="组合 18"/>
            <p:cNvGrpSpPr/>
            <p:nvPr/>
          </p:nvGrpSpPr>
          <p:grpSpPr>
            <a:xfrm>
              <a:off x="-2522646" y="5003332"/>
              <a:ext cx="10063157" cy="2688487"/>
              <a:chOff x="-1933365" y="3635180"/>
              <a:chExt cx="10063157" cy="268848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1933365" y="5306295"/>
                <a:ext cx="10063157" cy="1017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An explicit assignment operator for a derived class also has to take care of assignment for the 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inherited base class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object. You can accomplish this by explicitly calling the base class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assignment operator.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直接箭头连接符 21"/>
              <p:cNvCxnSpPr>
                <a:cxnSpLocks/>
              </p:cNvCxnSpPr>
              <p:nvPr/>
            </p:nvCxnSpPr>
            <p:spPr>
              <a:xfrm flipH="1" flipV="1">
                <a:off x="-1112276" y="3635180"/>
                <a:ext cx="1089409" cy="17707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3374287" y="4670908"/>
              <a:ext cx="2386783" cy="31201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BD631F-1126-9843-FC12-405A19AF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6" y="951706"/>
            <a:ext cx="4026078" cy="495458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629429-BF5E-2CD8-FF2B-894B1896C920}"/>
              </a:ext>
            </a:extLst>
          </p:cNvPr>
          <p:cNvGrpSpPr/>
          <p:nvPr/>
        </p:nvGrpSpPr>
        <p:grpSpPr>
          <a:xfrm>
            <a:off x="7057014" y="100733"/>
            <a:ext cx="3646463" cy="6600156"/>
            <a:chOff x="7057014" y="119206"/>
            <a:chExt cx="3646463" cy="66001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DCCBBD2-D21C-BB2B-C72A-71DCB27D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014" y="119206"/>
              <a:ext cx="3646463" cy="446203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6E60C1C-F32C-3217-9C55-650FE19E5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7014" y="4572000"/>
              <a:ext cx="3646463" cy="2147362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74BCC4-85D7-5737-95FF-7B676971FCC2}"/>
              </a:ext>
            </a:extLst>
          </p:cNvPr>
          <p:cNvGrpSpPr/>
          <p:nvPr/>
        </p:nvGrpSpPr>
        <p:grpSpPr>
          <a:xfrm>
            <a:off x="4740212" y="5486404"/>
            <a:ext cx="4071280" cy="807648"/>
            <a:chOff x="-50505" y="5483236"/>
            <a:chExt cx="4485947" cy="8899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874DA66-2A3E-C23F-E919-8DA97C483AB8}"/>
                </a:ext>
              </a:extLst>
            </p:cNvPr>
            <p:cNvGrpSpPr/>
            <p:nvPr/>
          </p:nvGrpSpPr>
          <p:grpSpPr>
            <a:xfrm>
              <a:off x="-50505" y="5483236"/>
              <a:ext cx="2498994" cy="406949"/>
              <a:chOff x="538776" y="4115084"/>
              <a:chExt cx="2498994" cy="406949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6E89CFA4-9C4A-235C-8900-828507703815}"/>
                  </a:ext>
                </a:extLst>
              </p:cNvPr>
              <p:cNvSpPr txBox="1"/>
              <p:nvPr/>
            </p:nvSpPr>
            <p:spPr>
              <a:xfrm>
                <a:off x="538776" y="4115084"/>
                <a:ext cx="2157183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child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E3234F0-96E4-3247-5EA1-53B2F2D3B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3611" y="4193902"/>
                <a:ext cx="364159" cy="1933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C32D525-7723-B8D4-F823-2AE39F178C51}"/>
                </a:ext>
              </a:extLst>
            </p:cNvPr>
            <p:cNvSpPr/>
            <p:nvPr/>
          </p:nvSpPr>
          <p:spPr>
            <a:xfrm>
              <a:off x="2502267" y="5483236"/>
              <a:ext cx="1933175" cy="88990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F873E2-CCCC-E297-115F-1FA2C1902B88}"/>
              </a:ext>
            </a:extLst>
          </p:cNvPr>
          <p:cNvGrpSpPr/>
          <p:nvPr/>
        </p:nvGrpSpPr>
        <p:grpSpPr>
          <a:xfrm>
            <a:off x="4853204" y="6294055"/>
            <a:ext cx="3953682" cy="467302"/>
            <a:chOff x="-93927" y="6144162"/>
            <a:chExt cx="4356366" cy="51489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A38FD1D-10CC-42B5-588A-5ABF4B2792DC}"/>
                </a:ext>
              </a:extLst>
            </p:cNvPr>
            <p:cNvGrpSpPr/>
            <p:nvPr/>
          </p:nvGrpSpPr>
          <p:grpSpPr>
            <a:xfrm>
              <a:off x="-93927" y="6221065"/>
              <a:ext cx="2374492" cy="437994"/>
              <a:chOff x="495354" y="4852913"/>
              <a:chExt cx="2374492" cy="437994"/>
            </a:xfrm>
          </p:grpSpPr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31D30780-D850-3577-15C5-A16AF379DA1E}"/>
                  </a:ext>
                </a:extLst>
              </p:cNvPr>
              <p:cNvSpPr txBox="1"/>
              <p:nvPr/>
            </p:nvSpPr>
            <p:spPr>
              <a:xfrm>
                <a:off x="495354" y="4883959"/>
                <a:ext cx="2349351" cy="40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parent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6065C6F2-5BC0-D0E1-0EA3-42924907F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4909" y="4852913"/>
                <a:ext cx="354937" cy="16811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7F0B28-AF44-314D-3222-087BBABFC34E}"/>
                </a:ext>
              </a:extLst>
            </p:cNvPr>
            <p:cNvSpPr/>
            <p:nvPr/>
          </p:nvSpPr>
          <p:spPr>
            <a:xfrm>
              <a:off x="2329264" y="6144162"/>
              <a:ext cx="1933175" cy="490040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5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633262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1. Please point the errors of the following code and explain why to SA.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97683-5EBF-877E-3F93-57BDFE6BC6CA}"/>
              </a:ext>
            </a:extLst>
          </p:cNvPr>
          <p:cNvSpPr txBox="1"/>
          <p:nvPr/>
        </p:nvSpPr>
        <p:spPr>
          <a:xfrm>
            <a:off x="1274620" y="1752033"/>
            <a:ext cx="2715489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class Base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private:</a:t>
            </a:r>
          </a:p>
          <a:p>
            <a:r>
              <a:rPr lang="en-US" altLang="zh-CN" sz="1600" b="0" dirty="0">
                <a:effectLst/>
              </a:rPr>
              <a:t>        int x;</a:t>
            </a:r>
          </a:p>
          <a:p>
            <a:r>
              <a:rPr lang="en-US" altLang="zh-CN" sz="1600" b="0" dirty="0">
                <a:effectLst/>
              </a:rPr>
              <a:t>    protected:</a:t>
            </a:r>
          </a:p>
          <a:p>
            <a:r>
              <a:rPr lang="en-US" altLang="zh-CN" sz="1600" b="0" dirty="0">
                <a:effectLst/>
              </a:rPr>
              <a:t>        int y;</a:t>
            </a:r>
          </a:p>
          <a:p>
            <a:r>
              <a:rPr lang="en-US" altLang="zh-CN" sz="1600" b="0" dirty="0">
                <a:effectLst/>
              </a:rPr>
              <a:t>    public:</a:t>
            </a:r>
          </a:p>
          <a:p>
            <a:r>
              <a:rPr lang="en-US" altLang="zh-CN" sz="1600" b="0" dirty="0">
                <a:effectLst/>
              </a:rPr>
              <a:t>        int z;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funBase</a:t>
            </a:r>
            <a:r>
              <a:rPr lang="en-US" altLang="zh-CN" sz="1600" b="0" dirty="0">
                <a:effectLst/>
              </a:rPr>
              <a:t> (Base&amp; b)</a:t>
            </a:r>
          </a:p>
          <a:p>
            <a:r>
              <a:rPr lang="en-US" altLang="zh-CN" sz="1600" b="0" dirty="0">
                <a:effectLst/>
              </a:rPr>
              <a:t>    {</a:t>
            </a:r>
          </a:p>
          <a:p>
            <a:r>
              <a:rPr lang="en-US" altLang="zh-CN" sz="1600" b="0" dirty="0">
                <a:effectLst/>
              </a:rPr>
              <a:t>        ++x;</a:t>
            </a:r>
          </a:p>
          <a:p>
            <a:r>
              <a:rPr lang="en-US" altLang="zh-CN" sz="1600" b="0" dirty="0">
                <a:effectLst/>
              </a:rPr>
              <a:t>        ++y;</a:t>
            </a:r>
          </a:p>
          <a:p>
            <a:r>
              <a:rPr lang="en-US" altLang="zh-CN" sz="1600" b="0" dirty="0">
                <a:effectLst/>
              </a:rPr>
              <a:t>        ++z;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5B2F12-64DA-B5B4-0DDB-6CC0CFB0AC77}"/>
              </a:ext>
            </a:extLst>
          </p:cNvPr>
          <p:cNvSpPr txBox="1"/>
          <p:nvPr/>
        </p:nvSpPr>
        <p:spPr>
          <a:xfrm>
            <a:off x="4514534" y="1944958"/>
            <a:ext cx="3796146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class </a:t>
            </a:r>
            <a:r>
              <a:rPr lang="en-US" altLang="zh-CN" sz="1600" b="0" dirty="0" err="1">
                <a:effectLst/>
              </a:rPr>
              <a:t>Derived:public</a:t>
            </a:r>
            <a:r>
              <a:rPr lang="en-US" altLang="zh-CN" sz="1600" b="0" dirty="0">
                <a:effectLst/>
              </a:rPr>
              <a:t> Base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public:</a:t>
            </a:r>
          </a:p>
          <a:p>
            <a:r>
              <a:rPr lang="en-US" altLang="zh-CN" sz="1600" b="0" dirty="0">
                <a:effectLst/>
              </a:rPr>
              <a:t>        void </a:t>
            </a:r>
            <a:r>
              <a:rPr lang="en-US" altLang="zh-CN" sz="1600" b="0" dirty="0" err="1">
                <a:effectLst/>
              </a:rPr>
              <a:t>funDerived</a:t>
            </a:r>
            <a:r>
              <a:rPr lang="en-US" altLang="zh-CN" sz="1600" b="0" dirty="0">
                <a:effectLst/>
              </a:rPr>
              <a:t> (Base&amp; b, Derived&amp; d)</a:t>
            </a:r>
          </a:p>
          <a:p>
            <a:r>
              <a:rPr lang="en-US" altLang="zh-CN" sz="1600" b="0" dirty="0">
                <a:effectLst/>
              </a:rPr>
              <a:t>        {</a:t>
            </a:r>
          </a:p>
          <a:p>
            <a:r>
              <a:rPr lang="en-US" altLang="zh-CN" sz="1600" b="0" dirty="0">
                <a:effectLst/>
              </a:rPr>
              <a:t>            ++x;</a:t>
            </a:r>
          </a:p>
          <a:p>
            <a:r>
              <a:rPr lang="en-US" altLang="zh-CN" sz="1600" b="0" dirty="0">
                <a:effectLst/>
              </a:rPr>
              <a:t>            ++y;</a:t>
            </a:r>
          </a:p>
          <a:p>
            <a:r>
              <a:rPr lang="en-US" altLang="zh-CN" sz="1600" b="0" dirty="0">
                <a:effectLst/>
              </a:rPr>
              <a:t>            ++z;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FEF53C-F6EC-1C05-4F45-AEAF7A96EAAB}"/>
              </a:ext>
            </a:extLst>
          </p:cNvPr>
          <p:cNvSpPr txBox="1"/>
          <p:nvPr/>
        </p:nvSpPr>
        <p:spPr>
          <a:xfrm>
            <a:off x="8835106" y="2139758"/>
            <a:ext cx="2687782" cy="30469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void fun(Base&amp; b, Derived&amp; d)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++x;</a:t>
            </a:r>
          </a:p>
          <a:p>
            <a:r>
              <a:rPr lang="en-US" altLang="zh-CN" sz="1600" b="0" dirty="0">
                <a:effectLst/>
              </a:rPr>
              <a:t>    ++y;</a:t>
            </a:r>
          </a:p>
          <a:p>
            <a:r>
              <a:rPr lang="en-US" altLang="zh-CN" sz="1600" b="0" dirty="0">
                <a:effectLst/>
              </a:rPr>
              <a:t>    ++z;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522426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2. Run the following program, and explain the result to SA.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E6C551-13E9-8268-2125-C96A72001D3D}"/>
              </a:ext>
            </a:extLst>
          </p:cNvPr>
          <p:cNvSpPr txBox="1"/>
          <p:nvPr/>
        </p:nvSpPr>
        <p:spPr>
          <a:xfrm>
            <a:off x="538279" y="2190413"/>
            <a:ext cx="2851466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#include &lt;iostream&gt;</a:t>
            </a:r>
          </a:p>
          <a:p>
            <a:r>
              <a:rPr lang="en-US" altLang="zh-CN" sz="1600" b="0" dirty="0">
                <a:effectLst/>
              </a:rPr>
              <a:t>using namespace std;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protected:</a:t>
            </a:r>
          </a:p>
          <a:p>
            <a:r>
              <a:rPr lang="en-US" altLang="zh-CN" sz="1600" b="0" dirty="0">
                <a:effectLst/>
              </a:rPr>
              <a:t>    int width, height;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(int a, int b)</a:t>
            </a:r>
          </a:p>
          <a:p>
            <a:r>
              <a:rPr lang="en-US" altLang="zh-CN" sz="1600" b="0" dirty="0">
                <a:effectLst/>
              </a:rPr>
              <a:t>      { width=a; height=b; 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{ return 0;}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C06C16-0398-4ABD-5289-6E08E5221E8A}"/>
              </a:ext>
            </a:extLst>
          </p:cNvPr>
          <p:cNvSpPr txBox="1"/>
          <p:nvPr/>
        </p:nvSpPr>
        <p:spPr>
          <a:xfrm>
            <a:off x="3856442" y="2190413"/>
            <a:ext cx="308006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Rectangle: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 * height;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Triangle: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width*height/2;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47E0AD-2E64-EA29-4670-F92F057F7AEB}"/>
              </a:ext>
            </a:extLst>
          </p:cNvPr>
          <p:cNvSpPr txBox="1"/>
          <p:nvPr/>
        </p:nvSpPr>
        <p:spPr>
          <a:xfrm>
            <a:off x="7555345" y="2003401"/>
            <a:ext cx="3325091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 ()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Rectangle </a:t>
            </a:r>
            <a:r>
              <a:rPr lang="en-US" altLang="zh-CN" sz="1600" b="0" dirty="0" err="1">
                <a:effectLst/>
              </a:rPr>
              <a:t>rect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Triangle </a:t>
            </a:r>
            <a:r>
              <a:rPr lang="en-US" altLang="zh-CN" sz="1600" b="0" dirty="0" err="1">
                <a:effectLst/>
              </a:rPr>
              <a:t>trgl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Polygon * ppoly1 = &amp;</a:t>
            </a:r>
            <a:r>
              <a:rPr lang="en-US" altLang="zh-CN" sz="1600" b="0" dirty="0" err="1">
                <a:effectLst/>
              </a:rPr>
              <a:t>rect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Polygon * ppoly2 = &amp;</a:t>
            </a:r>
            <a:r>
              <a:rPr lang="en-US" altLang="zh-CN" sz="1600" b="0" dirty="0" err="1">
                <a:effectLst/>
              </a:rPr>
              <a:t>trgl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ppoly1-&gt;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(4,5);</a:t>
            </a:r>
          </a:p>
          <a:p>
            <a:r>
              <a:rPr lang="en-US" altLang="zh-CN" sz="1600" b="0" dirty="0">
                <a:effectLst/>
              </a:rPr>
              <a:t>  ppoly2-&gt;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(2,5);</a:t>
            </a:r>
          </a:p>
          <a:p>
            <a:endParaRPr lang="en-US" altLang="zh-CN" sz="1600" b="0" dirty="0">
              <a:effectLst/>
            </a:endParaRPr>
          </a:p>
          <a:p>
            <a:r>
              <a:rPr lang="en-US" altLang="zh-CN" sz="1600" b="0" dirty="0">
                <a:effectLst/>
              </a:rPr>
              <a:t> 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</a:t>
            </a:r>
            <a:r>
              <a:rPr lang="en-US" altLang="zh-CN" sz="1600" b="0" dirty="0" err="1">
                <a:effectLst/>
              </a:rPr>
              <a:t>rect.area</a:t>
            </a:r>
            <a:r>
              <a:rPr lang="en-US" altLang="zh-CN" sz="1600" b="0" dirty="0">
                <a:effectLst/>
              </a:rPr>
              <a:t>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</a:t>
            </a:r>
            <a:r>
              <a:rPr lang="en-US" altLang="zh-CN" sz="1600" b="0" dirty="0" err="1">
                <a:effectLst/>
              </a:rPr>
              <a:t>trgl.area</a:t>
            </a:r>
            <a:r>
              <a:rPr lang="en-US" altLang="zh-CN" sz="1600" b="0" dirty="0">
                <a:effectLst/>
              </a:rPr>
              <a:t>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ppoly1-&gt;area()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ppoly2-&gt;area()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12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3"/>
            <a:ext cx="11505513" cy="833631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3. </a:t>
            </a:r>
            <a:r>
              <a:rPr lang="en-US" altLang="zh-CN" sz="2500" dirty="0"/>
              <a:t>Run the following program, and explain the result to SA. Is there any problem in the program?</a:t>
            </a:r>
            <a:endParaRPr lang="en-US" sz="25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143C03-10CD-1AD3-3001-F325E00833C0}"/>
              </a:ext>
            </a:extLst>
          </p:cNvPr>
          <p:cNvSpPr txBox="1"/>
          <p:nvPr/>
        </p:nvSpPr>
        <p:spPr>
          <a:xfrm>
            <a:off x="334757" y="2145325"/>
            <a:ext cx="410094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// dynamic allocation and polymorphism</a:t>
            </a:r>
          </a:p>
          <a:p>
            <a:r>
              <a:rPr lang="en-US" altLang="zh-CN" sz="1600" b="0" dirty="0">
                <a:effectLst/>
              </a:rPr>
              <a:t>#include &lt;iostream&gt;</a:t>
            </a:r>
          </a:p>
          <a:p>
            <a:r>
              <a:rPr lang="en-US" altLang="zh-CN" sz="1600" b="0" dirty="0">
                <a:effectLst/>
              </a:rPr>
              <a:t>using namespace std;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protected:</a:t>
            </a:r>
          </a:p>
          <a:p>
            <a:r>
              <a:rPr lang="en-US" altLang="zh-CN" sz="1600" b="0" dirty="0">
                <a:effectLst/>
              </a:rPr>
              <a:t>    int width, height;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Polygon (int a, int b) : width(a), height(b) {}</a:t>
            </a:r>
          </a:p>
          <a:p>
            <a:r>
              <a:rPr lang="en-US" altLang="zh-CN" sz="1600" b="0" dirty="0">
                <a:effectLst/>
              </a:rPr>
              <a:t>    virtual int area (void) =0;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</a:t>
            </a:r>
          </a:p>
          <a:p>
            <a:r>
              <a:rPr lang="en-US" altLang="zh-CN" sz="1600" b="0" dirty="0">
                <a:effectLst/>
              </a:rPr>
              <a:t>      {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this-&gt;area() &lt;&lt; '\n';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63BF08-0759-A0D5-49DD-391F98550649}"/>
              </a:ext>
            </a:extLst>
          </p:cNvPr>
          <p:cNvSpPr txBox="1"/>
          <p:nvPr/>
        </p:nvSpPr>
        <p:spPr>
          <a:xfrm>
            <a:off x="4571999" y="1894790"/>
            <a:ext cx="3602182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Rectangle: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Rectangle(int </a:t>
            </a:r>
            <a:r>
              <a:rPr lang="en-US" altLang="zh-CN" sz="1600" b="0" dirty="0" err="1">
                <a:effectLst/>
              </a:rPr>
              <a:t>a,int</a:t>
            </a:r>
            <a:r>
              <a:rPr lang="en-US" altLang="zh-CN" sz="1600" b="0" dirty="0">
                <a:effectLst/>
              </a:rPr>
              <a:t> b) : Polygon(</a:t>
            </a:r>
            <a:r>
              <a:rPr lang="en-US" altLang="zh-CN" sz="1600" b="0" dirty="0" err="1">
                <a:effectLst/>
              </a:rPr>
              <a:t>a,b</a:t>
            </a:r>
            <a:r>
              <a:rPr lang="en-US" altLang="zh-CN" sz="1600" b="0" dirty="0">
                <a:effectLst/>
              </a:rPr>
              <a:t>) {}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Triangle: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Triangle(int </a:t>
            </a:r>
            <a:r>
              <a:rPr lang="en-US" altLang="zh-CN" sz="1600" b="0" dirty="0" err="1">
                <a:effectLst/>
              </a:rPr>
              <a:t>a,int</a:t>
            </a:r>
            <a:r>
              <a:rPr lang="en-US" altLang="zh-CN" sz="1600" b="0" dirty="0">
                <a:effectLst/>
              </a:rPr>
              <a:t> b) : Polygon(</a:t>
            </a:r>
            <a:r>
              <a:rPr lang="en-US" altLang="zh-CN" sz="1600" b="0" dirty="0" err="1">
                <a:effectLst/>
              </a:rPr>
              <a:t>a,b</a:t>
            </a:r>
            <a:r>
              <a:rPr lang="en-US" altLang="zh-CN" sz="1600" b="0" dirty="0">
                <a:effectLst/>
              </a:rPr>
              <a:t>) {}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width*height/2;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endParaRPr lang="en-US" altLang="zh-CN" sz="1600" b="0" dirty="0"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56D2CE-FB8F-44EA-64E9-9B65681C62D9}"/>
              </a:ext>
            </a:extLst>
          </p:cNvPr>
          <p:cNvSpPr txBox="1"/>
          <p:nvPr/>
        </p:nvSpPr>
        <p:spPr>
          <a:xfrm>
            <a:off x="8417567" y="2265052"/>
            <a:ext cx="3546764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 ()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Polygon *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 = new Rectangle (4,5);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-&gt;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 = new Triangle (2,5);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-&gt;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();</a:t>
            </a:r>
          </a:p>
          <a:p>
            <a:endParaRPr lang="en-US" altLang="zh-CN" sz="1600" b="0" dirty="0">
              <a:effectLst/>
            </a:endParaRPr>
          </a:p>
          <a:p>
            <a:r>
              <a:rPr lang="en-US" altLang="zh-CN" sz="1600" b="0" dirty="0">
                <a:effectLst/>
              </a:rPr>
              <a:t>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Class inheritance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2027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Class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Polymorphism (virtual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Inheritance and dynamic memory allocation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38532" y="1044782"/>
            <a:ext cx="10775437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   </a:t>
            </a:r>
            <a:r>
              <a:rPr lang="en-US" sz="2540" b="1" dirty="0"/>
              <a:t>Inheritance</a:t>
            </a:r>
            <a:r>
              <a:rPr lang="en-US" sz="2540" dirty="0"/>
              <a:t> syntax: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621668" y="1533679"/>
            <a:ext cx="9918255" cy="209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derived_class_name</a:t>
            </a:r>
            <a:r>
              <a:rPr lang="en-US" sz="2400" dirty="0"/>
              <a:t> : </a:t>
            </a:r>
            <a:r>
              <a:rPr lang="en-US" sz="2400" dirty="0" err="1"/>
              <a:t>access_mode</a:t>
            </a:r>
            <a:r>
              <a:rPr lang="en-US" sz="2400" dirty="0"/>
              <a:t>   </a:t>
            </a:r>
            <a:r>
              <a:rPr lang="en-US" sz="2400" dirty="0" err="1"/>
              <a:t>base_class_name</a:t>
            </a:r>
            <a:endParaRPr lang="en-US" sz="240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{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// body of subclass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};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174377" y="2056493"/>
            <a:ext cx="3091774" cy="522815"/>
          </a:xfrm>
          <a:prstGeom prst="wedgeRoundRectCallout">
            <a:avLst>
              <a:gd name="adj1" fmla="val -6467"/>
              <a:gd name="adj2" fmla="val -70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 err="1"/>
              <a:t>Subclass,Derived</a:t>
            </a:r>
            <a:r>
              <a:rPr lang="en-US" altLang="zh-CN" sz="1635" dirty="0"/>
              <a:t> class, Child class</a:t>
            </a:r>
            <a:endParaRPr lang="zh-CN" altLang="en-US" sz="1635" dirty="0"/>
          </a:p>
        </p:txBody>
      </p:sp>
      <p:sp>
        <p:nvSpPr>
          <p:cNvPr id="8" name="圆角矩形标注 7"/>
          <p:cNvSpPr/>
          <p:nvPr/>
        </p:nvSpPr>
        <p:spPr>
          <a:xfrm>
            <a:off x="4462205" y="2160361"/>
            <a:ext cx="2483369" cy="418948"/>
          </a:xfrm>
          <a:prstGeom prst="wedgeRoundRectCallout">
            <a:avLst>
              <a:gd name="adj1" fmla="val -19575"/>
              <a:gd name="adj2" fmla="val -10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public, protected, private</a:t>
            </a:r>
            <a:endParaRPr lang="zh-CN" altLang="en-US" sz="1635" dirty="0"/>
          </a:p>
        </p:txBody>
      </p:sp>
      <p:sp>
        <p:nvSpPr>
          <p:cNvPr id="9" name="圆角矩形标注 8"/>
          <p:cNvSpPr/>
          <p:nvPr/>
        </p:nvSpPr>
        <p:spPr>
          <a:xfrm>
            <a:off x="7263456" y="2107974"/>
            <a:ext cx="3270071" cy="418948"/>
          </a:xfrm>
          <a:prstGeom prst="wedgeRoundRectCallout">
            <a:avLst>
              <a:gd name="adj1" fmla="val -38172"/>
              <a:gd name="adj2" fmla="val -100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Base class, Super class, Parent class</a:t>
            </a:r>
            <a:endParaRPr lang="zh-CN" altLang="en-US" sz="1635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FD09D6-B307-4CBB-1BFD-F9AA3D4C36C3}"/>
              </a:ext>
            </a:extLst>
          </p:cNvPr>
          <p:cNvSpPr txBox="1"/>
          <p:nvPr/>
        </p:nvSpPr>
        <p:spPr>
          <a:xfrm>
            <a:off x="262602" y="4891900"/>
            <a:ext cx="11866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you do not provide a copy constructor or an assignment operator for the base class and the </a:t>
            </a:r>
          </a:p>
          <a:p>
            <a:r>
              <a:rPr lang="en-US" altLang="zh-CN" sz="2400" dirty="0"/>
              <a:t>derived class, the compiler will generate a copy constructor and assignment operator for both</a:t>
            </a:r>
          </a:p>
          <a:p>
            <a:r>
              <a:rPr lang="en-US" altLang="zh-CN" sz="2400" dirty="0"/>
              <a:t>of them respectively.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E82E19-96D2-02E8-D738-263EDCFD7262}"/>
              </a:ext>
            </a:extLst>
          </p:cNvPr>
          <p:cNvSpPr txBox="1"/>
          <p:nvPr/>
        </p:nvSpPr>
        <p:spPr>
          <a:xfrm>
            <a:off x="438532" y="3777848"/>
            <a:ext cx="1148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inheritance </a:t>
            </a:r>
            <a:r>
              <a:rPr lang="en-US" altLang="zh-CN" sz="2400" dirty="0"/>
              <a:t>represents an </a:t>
            </a:r>
            <a:r>
              <a:rPr lang="en-US" altLang="zh-CN" sz="2400" b="1" i="1" dirty="0"/>
              <a:t>is-a</a:t>
            </a:r>
            <a:r>
              <a:rPr lang="en-US" altLang="zh-CN" sz="2400" dirty="0"/>
              <a:t> relationship, it means every derived-class object </a:t>
            </a:r>
            <a:r>
              <a:rPr lang="en-US" altLang="zh-CN" sz="2400" b="1" i="1" dirty="0"/>
              <a:t>is an </a:t>
            </a:r>
            <a:r>
              <a:rPr lang="en-US" altLang="zh-CN" sz="2400" dirty="0"/>
              <a:t>object of its base class.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8" grpId="0" animBg="1"/>
      <p:bldP spid="9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8FDF4C6F-6FA8-E648-A2C2-65754641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43" y="312850"/>
            <a:ext cx="4242026" cy="319853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151EA2F-12BC-3E76-A595-965F86A60970}"/>
              </a:ext>
            </a:extLst>
          </p:cNvPr>
          <p:cNvGrpSpPr/>
          <p:nvPr/>
        </p:nvGrpSpPr>
        <p:grpSpPr>
          <a:xfrm>
            <a:off x="1547092" y="369456"/>
            <a:ext cx="3976254" cy="6344736"/>
            <a:chOff x="1547092" y="369456"/>
            <a:chExt cx="3976254" cy="63447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7EF879C-5D3F-5E88-45F1-C96389EB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092" y="369456"/>
              <a:ext cx="3976254" cy="29424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909BD46-4A68-CB26-1470-9679AAE4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564" y="3490701"/>
              <a:ext cx="3834415" cy="3223491"/>
            </a:xfrm>
            <a:prstGeom prst="rect">
              <a:avLst/>
            </a:prstGeom>
          </p:spPr>
        </p:pic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129B40BE-6B5A-9389-3975-8A95BEF33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026" y="3409787"/>
            <a:ext cx="3058781" cy="3385318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CCE6E7FF-5498-397D-5C62-47B96A9D5599}"/>
              </a:ext>
            </a:extLst>
          </p:cNvPr>
          <p:cNvGrpSpPr/>
          <p:nvPr/>
        </p:nvGrpSpPr>
        <p:grpSpPr>
          <a:xfrm>
            <a:off x="1713347" y="3555148"/>
            <a:ext cx="5949231" cy="1496923"/>
            <a:chOff x="1713347" y="3555148"/>
            <a:chExt cx="5949231" cy="149692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C5ACC20-E71A-26D0-4E28-4420C6D79587}"/>
                </a:ext>
              </a:extLst>
            </p:cNvPr>
            <p:cNvGrpSpPr/>
            <p:nvPr/>
          </p:nvGrpSpPr>
          <p:grpSpPr>
            <a:xfrm>
              <a:off x="1717964" y="3555148"/>
              <a:ext cx="5944614" cy="924493"/>
              <a:chOff x="2013799" y="125571"/>
              <a:chExt cx="5944614" cy="82858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42952F8-31FB-FDFC-43EC-30130209FD77}"/>
                  </a:ext>
                </a:extLst>
              </p:cNvPr>
              <p:cNvSpPr/>
              <p:nvPr/>
            </p:nvSpPr>
            <p:spPr>
              <a:xfrm>
                <a:off x="2013799" y="768713"/>
                <a:ext cx="1150341" cy="18544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0938C03-8774-7400-4A46-61B9C453801B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2995676" y="540244"/>
                <a:ext cx="468232" cy="25562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13E4C2-DED1-7716-4DFA-C285A3AC5DB0}"/>
                  </a:ext>
                </a:extLst>
              </p:cNvPr>
              <p:cNvSpPr txBox="1"/>
              <p:nvPr/>
            </p:nvSpPr>
            <p:spPr>
              <a:xfrm>
                <a:off x="2981473" y="125571"/>
                <a:ext cx="4976940" cy="46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The derived class will call the default constructor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of the base class</a:t>
                </a:r>
              </a:p>
              <a:p>
                <a:r>
                  <a:rPr lang="en-US" altLang="zh-CN" sz="1400" dirty="0"/>
                  <a:t>to initialize the data members.</a:t>
                </a:r>
              </a:p>
            </p:txBody>
          </p: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66D42D8-9076-9988-1A5E-75B9BAA80AC6}"/>
                </a:ext>
              </a:extLst>
            </p:cNvPr>
            <p:cNvSpPr/>
            <p:nvPr/>
          </p:nvSpPr>
          <p:spPr>
            <a:xfrm>
              <a:off x="1713347" y="4850001"/>
              <a:ext cx="1726855" cy="20207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E95A36-63BD-20F1-F1AD-AFDECE888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8073" y="4017818"/>
              <a:ext cx="90563" cy="90866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7208B19-3A5D-34EB-9567-E5DDB4769602}"/>
              </a:ext>
            </a:extLst>
          </p:cNvPr>
          <p:cNvGrpSpPr/>
          <p:nvPr/>
        </p:nvGrpSpPr>
        <p:grpSpPr>
          <a:xfrm>
            <a:off x="8207444" y="3912511"/>
            <a:ext cx="1088959" cy="2188116"/>
            <a:chOff x="8207444" y="3912511"/>
            <a:chExt cx="1088959" cy="218811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80F88FE-A522-DAC5-0FAD-0574F40D8D7F}"/>
                </a:ext>
              </a:extLst>
            </p:cNvPr>
            <p:cNvSpPr/>
            <p:nvPr/>
          </p:nvSpPr>
          <p:spPr>
            <a:xfrm>
              <a:off x="8207444" y="3912511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7B6AB3-5D55-A5BD-673D-2E54B3BEDCDF}"/>
                </a:ext>
              </a:extLst>
            </p:cNvPr>
            <p:cNvSpPr/>
            <p:nvPr/>
          </p:nvSpPr>
          <p:spPr>
            <a:xfrm>
              <a:off x="8221301" y="5902955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CF6415-4A19-0867-9C12-16D9BA713735}"/>
              </a:ext>
            </a:extLst>
          </p:cNvPr>
          <p:cNvGrpSpPr/>
          <p:nvPr/>
        </p:nvGrpSpPr>
        <p:grpSpPr>
          <a:xfrm>
            <a:off x="6486118" y="1544514"/>
            <a:ext cx="3565588" cy="389840"/>
            <a:chOff x="1757082" y="1516804"/>
            <a:chExt cx="3565588" cy="38984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34C253-6F00-61D8-1453-DAF65DFD0FDA}"/>
                </a:ext>
              </a:extLst>
            </p:cNvPr>
            <p:cNvSpPr/>
            <p:nvPr/>
          </p:nvSpPr>
          <p:spPr>
            <a:xfrm>
              <a:off x="1757082" y="1708725"/>
              <a:ext cx="1133882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25CE8FF-A91A-72DE-A342-B20417FEC781}"/>
                </a:ext>
              </a:extLst>
            </p:cNvPr>
            <p:cNvGrpSpPr/>
            <p:nvPr/>
          </p:nvGrpSpPr>
          <p:grpSpPr>
            <a:xfrm>
              <a:off x="2844533" y="1516804"/>
              <a:ext cx="2478137" cy="307777"/>
              <a:chOff x="5045565" y="3340865"/>
              <a:chExt cx="2730537" cy="339123"/>
            </a:xfrm>
          </p:grpSpPr>
          <p:sp>
            <p:nvSpPr>
              <p:cNvPr id="29" name="TextBox 34">
                <a:extLst>
                  <a:ext uri="{FF2B5EF4-FFF2-40B4-BE49-F238E27FC236}">
                    <a16:creationId xmlns:a16="http://schemas.microsoft.com/office/drawing/2014/main" id="{1DD02AFD-0462-FDCA-A5F9-68A0ED47D00D}"/>
                  </a:ext>
                </a:extLst>
              </p:cNvPr>
              <p:cNvSpPr txBox="1"/>
              <p:nvPr/>
            </p:nvSpPr>
            <p:spPr>
              <a:xfrm>
                <a:off x="5357230" y="3340865"/>
                <a:ext cx="2418872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Child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326BEEC-DAC6-716D-A654-A9DECBFC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565" y="3510427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2DD477-1EC2-CED6-1DF4-964525552A2B}"/>
              </a:ext>
            </a:extLst>
          </p:cNvPr>
          <p:cNvGrpSpPr/>
          <p:nvPr/>
        </p:nvGrpSpPr>
        <p:grpSpPr>
          <a:xfrm>
            <a:off x="3747537" y="5206730"/>
            <a:ext cx="3252313" cy="427452"/>
            <a:chOff x="1757082" y="1516803"/>
            <a:chExt cx="3252313" cy="427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52D2F9-7F05-D095-C22F-9B7EF6A4F214}"/>
                </a:ext>
              </a:extLst>
            </p:cNvPr>
            <p:cNvSpPr/>
            <p:nvPr/>
          </p:nvSpPr>
          <p:spPr>
            <a:xfrm>
              <a:off x="1757082" y="1708725"/>
              <a:ext cx="630499" cy="2355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65E9D2F-764C-F6E7-F3A9-82CA0668D142}"/>
                </a:ext>
              </a:extLst>
            </p:cNvPr>
            <p:cNvGrpSpPr/>
            <p:nvPr/>
          </p:nvGrpSpPr>
          <p:grpSpPr>
            <a:xfrm>
              <a:off x="2387580" y="1516803"/>
              <a:ext cx="2621815" cy="307777"/>
              <a:chOff x="4542071" y="3340864"/>
              <a:chExt cx="2888849" cy="339123"/>
            </a:xfrm>
          </p:grpSpPr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79E7621C-76E5-BF22-7575-B6F4D82FCB4D}"/>
                  </a:ext>
                </a:extLst>
              </p:cNvPr>
              <p:cNvSpPr txBox="1"/>
              <p:nvPr/>
            </p:nvSpPr>
            <p:spPr>
              <a:xfrm>
                <a:off x="4967750" y="3340864"/>
                <a:ext cx="2463170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Parent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F6906BB-3F18-24BF-2574-7B5B33F688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2071" y="3510426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4E94A46-5146-65EC-E417-6A5F2218B8B0}"/>
              </a:ext>
            </a:extLst>
          </p:cNvPr>
          <p:cNvGrpSpPr/>
          <p:nvPr/>
        </p:nvGrpSpPr>
        <p:grpSpPr>
          <a:xfrm>
            <a:off x="6463027" y="2489808"/>
            <a:ext cx="3499276" cy="391275"/>
            <a:chOff x="1757082" y="1515369"/>
            <a:chExt cx="3499276" cy="39127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2267718-BECF-45D5-DCC1-F20AF7A91B39}"/>
                </a:ext>
              </a:extLst>
            </p:cNvPr>
            <p:cNvSpPr/>
            <p:nvPr/>
          </p:nvSpPr>
          <p:spPr>
            <a:xfrm>
              <a:off x="1757082" y="1708725"/>
              <a:ext cx="757660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FC210EF-5437-0FA7-561B-DAD6E3567778}"/>
                </a:ext>
              </a:extLst>
            </p:cNvPr>
            <p:cNvGrpSpPr/>
            <p:nvPr/>
          </p:nvGrpSpPr>
          <p:grpSpPr>
            <a:xfrm>
              <a:off x="2467036" y="1515369"/>
              <a:ext cx="2789322" cy="307777"/>
              <a:chOff x="4629622" y="3339284"/>
              <a:chExt cx="3073418" cy="339123"/>
            </a:xfrm>
          </p:grpSpPr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2BD6AF42-8682-8CA2-6A36-BA2C0E46D764}"/>
                  </a:ext>
                </a:extLst>
              </p:cNvPr>
              <p:cNvSpPr txBox="1"/>
              <p:nvPr/>
            </p:nvSpPr>
            <p:spPr>
              <a:xfrm>
                <a:off x="4965744" y="3339284"/>
                <a:ext cx="2737296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Child assignment operator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A47A856-7FC7-4053-A676-4F13ABCA1A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9622" y="3552814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21A20B6-7BF3-0FF8-35E0-B8BE0EE02FA4}"/>
              </a:ext>
            </a:extLst>
          </p:cNvPr>
          <p:cNvGrpSpPr/>
          <p:nvPr/>
        </p:nvGrpSpPr>
        <p:grpSpPr>
          <a:xfrm>
            <a:off x="8217940" y="4996864"/>
            <a:ext cx="1244713" cy="1768342"/>
            <a:chOff x="8217940" y="4996864"/>
            <a:chExt cx="1244713" cy="176834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A93D78-88F8-80BF-64FF-4DE3C5C70918}"/>
                </a:ext>
              </a:extLst>
            </p:cNvPr>
            <p:cNvSpPr/>
            <p:nvPr/>
          </p:nvSpPr>
          <p:spPr>
            <a:xfrm>
              <a:off x="8241026" y="4996864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F13346-D1FA-B905-0312-1A722FCE20CD}"/>
                </a:ext>
              </a:extLst>
            </p:cNvPr>
            <p:cNvSpPr/>
            <p:nvPr/>
          </p:nvSpPr>
          <p:spPr>
            <a:xfrm>
              <a:off x="8217940" y="6340750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0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50CD3A-8336-E513-190E-67729CC4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" y="891023"/>
            <a:ext cx="5277376" cy="7345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7C9910-AE83-70A4-5FC5-407871C5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2" y="1907021"/>
            <a:ext cx="4636872" cy="349625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17003AE-B002-3A30-B6DE-677BD3217A4A}"/>
              </a:ext>
            </a:extLst>
          </p:cNvPr>
          <p:cNvGrpSpPr/>
          <p:nvPr/>
        </p:nvGrpSpPr>
        <p:grpSpPr>
          <a:xfrm>
            <a:off x="436284" y="440503"/>
            <a:ext cx="6485563" cy="690667"/>
            <a:chOff x="1757082" y="1290242"/>
            <a:chExt cx="6485563" cy="6906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3DA8C8-374A-ED1F-446B-B18511DFFC9D}"/>
                </a:ext>
              </a:extLst>
            </p:cNvPr>
            <p:cNvSpPr/>
            <p:nvPr/>
          </p:nvSpPr>
          <p:spPr>
            <a:xfrm>
              <a:off x="1757082" y="1740762"/>
              <a:ext cx="2759498" cy="2401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921621-6D6A-882A-8125-F25A6552DA41}"/>
                </a:ext>
              </a:extLst>
            </p:cNvPr>
            <p:cNvGrpSpPr/>
            <p:nvPr/>
          </p:nvGrpSpPr>
          <p:grpSpPr>
            <a:xfrm>
              <a:off x="2234922" y="1290242"/>
              <a:ext cx="6007723" cy="450520"/>
              <a:chOff x="4373877" y="3091229"/>
              <a:chExt cx="6619631" cy="496404"/>
            </a:xfrm>
          </p:grpSpPr>
          <p:sp>
            <p:nvSpPr>
              <p:cNvPr id="9" name="TextBox 34">
                <a:extLst>
                  <a:ext uri="{FF2B5EF4-FFF2-40B4-BE49-F238E27FC236}">
                    <a16:creationId xmlns:a16="http://schemas.microsoft.com/office/drawing/2014/main" id="{0FF4CB78-2E3C-9103-83E2-09A8BA963D49}"/>
                  </a:ext>
                </a:extLst>
              </p:cNvPr>
              <p:cNvSpPr txBox="1"/>
              <p:nvPr/>
            </p:nvSpPr>
            <p:spPr>
              <a:xfrm>
                <a:off x="4536857" y="3091229"/>
                <a:ext cx="6456651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Define copy constructor of Child without initializing the base class component.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D021277-25DF-F178-4613-FA83484FB4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3877" y="3430353"/>
                <a:ext cx="325959" cy="1572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678C28C-EEA6-31E0-1ED1-CBECD618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83" y="1011096"/>
            <a:ext cx="4810125" cy="4867275"/>
          </a:xfrm>
          <a:prstGeom prst="rect">
            <a:avLst/>
          </a:prstGeom>
        </p:spPr>
      </p:pic>
      <p:sp>
        <p:nvSpPr>
          <p:cNvPr id="26" name="椭圆 25">
            <a:extLst>
              <a:ext uri="{FF2B5EF4-FFF2-40B4-BE49-F238E27FC236}">
                <a16:creationId xmlns:a16="http://schemas.microsoft.com/office/drawing/2014/main" id="{B211E85E-070F-CC24-4CB5-A8E778213E89}"/>
              </a:ext>
            </a:extLst>
          </p:cNvPr>
          <p:cNvSpPr/>
          <p:nvPr/>
        </p:nvSpPr>
        <p:spPr>
          <a:xfrm>
            <a:off x="6332460" y="3487638"/>
            <a:ext cx="1490740" cy="19112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F3103A2-F9D2-47A6-3CC3-941FAF79884E}"/>
              </a:ext>
            </a:extLst>
          </p:cNvPr>
          <p:cNvGrpSpPr/>
          <p:nvPr/>
        </p:nvGrpSpPr>
        <p:grpSpPr>
          <a:xfrm>
            <a:off x="888869" y="4410086"/>
            <a:ext cx="7266840" cy="1394972"/>
            <a:chOff x="911957" y="3370988"/>
            <a:chExt cx="7266840" cy="139497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04F4975-C82D-799C-54C3-F8C2C45E33DD}"/>
                </a:ext>
              </a:extLst>
            </p:cNvPr>
            <p:cNvGrpSpPr/>
            <p:nvPr/>
          </p:nvGrpSpPr>
          <p:grpSpPr>
            <a:xfrm>
              <a:off x="911957" y="3370988"/>
              <a:ext cx="5472556" cy="1106195"/>
              <a:chOff x="1646250" y="1703818"/>
              <a:chExt cx="5472556" cy="1106195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2440D52-560A-B8ED-344C-7ED73922C20D}"/>
                  </a:ext>
                </a:extLst>
              </p:cNvPr>
              <p:cNvSpPr/>
              <p:nvPr/>
            </p:nvSpPr>
            <p:spPr>
              <a:xfrm>
                <a:off x="1646250" y="1703818"/>
                <a:ext cx="1147756" cy="30777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0A7153C-C7DE-8B8D-D5F2-53C2582B630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2794006" y="1904752"/>
                <a:ext cx="4324800" cy="9052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2FB50D-18C3-CD9A-70D6-6529E0A31F6E}"/>
                </a:ext>
              </a:extLst>
            </p:cNvPr>
            <p:cNvSpPr/>
            <p:nvPr/>
          </p:nvSpPr>
          <p:spPr>
            <a:xfrm>
              <a:off x="6384513" y="4188406"/>
              <a:ext cx="1794284" cy="5775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06CAE349-BD6A-96A4-92B2-0B8B8A525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715" y="6047758"/>
            <a:ext cx="4764282" cy="687326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D1C215-7247-C26D-A91E-733E55C1FE94}"/>
              </a:ext>
            </a:extLst>
          </p:cNvPr>
          <p:cNvGrpSpPr/>
          <p:nvPr/>
        </p:nvGrpSpPr>
        <p:grpSpPr>
          <a:xfrm>
            <a:off x="540186" y="5588165"/>
            <a:ext cx="3403176" cy="634605"/>
            <a:chOff x="-655928" y="1270144"/>
            <a:chExt cx="3403176" cy="63460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D90F3EC-BCF7-44D1-FF63-0FE19910BFF6}"/>
                </a:ext>
              </a:extLst>
            </p:cNvPr>
            <p:cNvSpPr/>
            <p:nvPr/>
          </p:nvSpPr>
          <p:spPr>
            <a:xfrm>
              <a:off x="1757082" y="1740762"/>
              <a:ext cx="773668" cy="1639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3AB827A-82CA-6488-457F-99152E6CD7B1}"/>
                </a:ext>
              </a:extLst>
            </p:cNvPr>
            <p:cNvGrpSpPr/>
            <p:nvPr/>
          </p:nvGrpSpPr>
          <p:grpSpPr>
            <a:xfrm>
              <a:off x="-655928" y="1270144"/>
              <a:ext cx="3403176" cy="442470"/>
              <a:chOff x="1188584" y="3069084"/>
              <a:chExt cx="3749801" cy="487534"/>
            </a:xfrm>
          </p:grpSpPr>
          <p:sp>
            <p:nvSpPr>
              <p:cNvPr id="43" name="TextBox 34">
                <a:extLst>
                  <a:ext uri="{FF2B5EF4-FFF2-40B4-BE49-F238E27FC236}">
                    <a16:creationId xmlns:a16="http://schemas.microsoft.com/office/drawing/2014/main" id="{5916F0E5-E900-E99B-B612-92B3725A05AC}"/>
                  </a:ext>
                </a:extLst>
              </p:cNvPr>
              <p:cNvSpPr txBox="1"/>
              <p:nvPr/>
            </p:nvSpPr>
            <p:spPr>
              <a:xfrm>
                <a:off x="1188584" y="3069084"/>
                <a:ext cx="3749801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Parent copy constructor by Child object.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1DF1166-041C-A392-E059-B80B834E3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462" y="3424279"/>
                <a:ext cx="227846" cy="1323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AB2D712-539F-9CFD-FFD7-07259CB1132B}"/>
              </a:ext>
            </a:extLst>
          </p:cNvPr>
          <p:cNvGrpSpPr/>
          <p:nvPr/>
        </p:nvGrpSpPr>
        <p:grpSpPr>
          <a:xfrm>
            <a:off x="911957" y="3299106"/>
            <a:ext cx="6828116" cy="607876"/>
            <a:chOff x="911957" y="3299106"/>
            <a:chExt cx="6828116" cy="6078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A781A85-DE4B-08CF-7AF8-FB304616BE95}"/>
                </a:ext>
              </a:extLst>
            </p:cNvPr>
            <p:cNvGrpSpPr/>
            <p:nvPr/>
          </p:nvGrpSpPr>
          <p:grpSpPr>
            <a:xfrm>
              <a:off x="911957" y="3329428"/>
              <a:ext cx="6828116" cy="577554"/>
              <a:chOff x="911957" y="3329428"/>
              <a:chExt cx="6828116" cy="577554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FBDECA8-37D8-60D0-EFD0-867E478ABD53}"/>
                  </a:ext>
                </a:extLst>
              </p:cNvPr>
              <p:cNvGrpSpPr/>
              <p:nvPr/>
            </p:nvGrpSpPr>
            <p:grpSpPr>
              <a:xfrm>
                <a:off x="911957" y="3370988"/>
                <a:ext cx="5472556" cy="307777"/>
                <a:chOff x="1646250" y="1703818"/>
                <a:chExt cx="5472556" cy="307777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6BA8956-3984-B135-675A-BC0DA618F4B6}"/>
                    </a:ext>
                  </a:extLst>
                </p:cNvPr>
                <p:cNvSpPr/>
                <p:nvPr/>
              </p:nvSpPr>
              <p:spPr>
                <a:xfrm>
                  <a:off x="1646250" y="1703818"/>
                  <a:ext cx="1147756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B5B9433E-F9EE-5FF3-CFA4-DD9067233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94006" y="1879440"/>
                  <a:ext cx="4324800" cy="2531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E93F8C-928F-9645-C47B-77E0E0CD940B}"/>
                  </a:ext>
                </a:extLst>
              </p:cNvPr>
              <p:cNvSpPr/>
              <p:nvPr/>
            </p:nvSpPr>
            <p:spPr>
              <a:xfrm>
                <a:off x="6384513" y="3329428"/>
                <a:ext cx="1355560" cy="57755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TextBox 34">
              <a:extLst>
                <a:ext uri="{FF2B5EF4-FFF2-40B4-BE49-F238E27FC236}">
                  <a16:creationId xmlns:a16="http://schemas.microsoft.com/office/drawing/2014/main" id="{82E4DCFD-5F72-24CF-3CCD-5BE5863FFC5A}"/>
                </a:ext>
              </a:extLst>
            </p:cNvPr>
            <p:cNvSpPr txBox="1"/>
            <p:nvPr/>
          </p:nvSpPr>
          <p:spPr>
            <a:xfrm>
              <a:off x="2294528" y="3299106"/>
              <a:ext cx="3472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without initializing the base class component</a:t>
              </a:r>
              <a:endParaRPr lang="zh-CN" altLang="en-US" sz="1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17D8C77-5EFA-4AEC-C81C-25473A4F1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209" y="5976465"/>
            <a:ext cx="3429000" cy="67627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C95AA3-11FB-605A-407B-279A3CFBFF60}"/>
              </a:ext>
            </a:extLst>
          </p:cNvPr>
          <p:cNvGrpSpPr/>
          <p:nvPr/>
        </p:nvGrpSpPr>
        <p:grpSpPr>
          <a:xfrm>
            <a:off x="3632968" y="5929530"/>
            <a:ext cx="4260336" cy="571683"/>
            <a:chOff x="3632968" y="5929530"/>
            <a:chExt cx="4260336" cy="57168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586500-6F30-3A8C-F423-2D36DE25B94B}"/>
                </a:ext>
              </a:extLst>
            </p:cNvPr>
            <p:cNvSpPr/>
            <p:nvPr/>
          </p:nvSpPr>
          <p:spPr>
            <a:xfrm>
              <a:off x="6402564" y="6310086"/>
              <a:ext cx="1490740" cy="191127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1CDFFFC-D593-88D7-0141-FD4FC68BCB5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3639312" y="6093742"/>
              <a:ext cx="2763252" cy="3119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43EF370A-9C81-2127-61C3-492B2107D5C5}"/>
                </a:ext>
              </a:extLst>
            </p:cNvPr>
            <p:cNvSpPr txBox="1"/>
            <p:nvPr/>
          </p:nvSpPr>
          <p:spPr>
            <a:xfrm rot="392641">
              <a:off x="3632968" y="5929530"/>
              <a:ext cx="2901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initializing the base class component</a:t>
              </a:r>
              <a:endParaRPr lang="zh-CN" altLang="en-US" sz="1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3F2E9BA2-1C4D-B3EC-C5EC-04C1B50F4384}"/>
              </a:ext>
            </a:extLst>
          </p:cNvPr>
          <p:cNvSpPr txBox="1"/>
          <p:nvPr/>
        </p:nvSpPr>
        <p:spPr>
          <a:xfrm>
            <a:off x="410642" y="1677576"/>
            <a:ext cx="11505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86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creating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 object of a derived class,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program 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base-class constructor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then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derived-class constructor. The base-class constructor is responsible for initializing the inherited data member. The derived-class constructor is responsible for initializing any added data members. A derived-class constructor always calls a base-class constructor. 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AAE393-0B55-BB21-7533-AF3E44ACAA61}"/>
              </a:ext>
            </a:extLst>
          </p:cNvPr>
          <p:cNvSpPr txBox="1"/>
          <p:nvPr/>
        </p:nvSpPr>
        <p:spPr>
          <a:xfrm>
            <a:off x="343721" y="3872374"/>
            <a:ext cx="1167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18680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 destroy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an </a:t>
            </a:r>
            <a:r>
              <a:rPr lang="en-US" altLang="zh-CN" sz="2400" dirty="0">
                <a:solidFill>
                  <a:prstClr val="black"/>
                </a:solidFill>
              </a:rPr>
              <a:t>derived class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object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the program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derived-class destructor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base-class destructor. That is,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destroying an object occurs in the opposite order used to constructor an 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1186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4D789-0802-7E55-C6C2-BF2CAE756432}"/>
              </a:ext>
            </a:extLst>
          </p:cNvPr>
          <p:cNvSpPr txBox="1"/>
          <p:nvPr/>
        </p:nvSpPr>
        <p:spPr>
          <a:xfrm>
            <a:off x="810692" y="115435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Note: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320695" y="549288"/>
            <a:ext cx="11550610" cy="1307036"/>
          </a:xfrm>
          <a:prstGeom prst="rect">
            <a:avLst/>
          </a:prstGeom>
        </p:spPr>
        <p:txBody>
          <a:bodyPr/>
          <a:lstStyle>
            <a:lvl1pPr marL="445135" indent="-44513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4565" indent="-370840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36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708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017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390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699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071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380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The table </a:t>
            </a:r>
            <a:r>
              <a:rPr lang="en-US" altLang="zh-CN" sz="2540" dirty="0"/>
              <a:t>below </a:t>
            </a:r>
            <a:r>
              <a:rPr lang="en-US" sz="2540" dirty="0"/>
              <a:t>shows the access specifier of the members of base class in the sub class when derived in public, protected and private modes:</a:t>
            </a:r>
            <a:endParaRPr lang="zh-CN" altLang="zh-CN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99" y="1634036"/>
            <a:ext cx="6296931" cy="24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1687" y="4392967"/>
            <a:ext cx="10806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a base class definition, if a member declared as </a:t>
            </a:r>
            <a:r>
              <a:rPr lang="en-US" altLang="zh-CN" sz="2400" b="1" dirty="0"/>
              <a:t>protected</a:t>
            </a:r>
            <a:r>
              <a:rPr lang="en-US" altLang="zh-CN" sz="2400" dirty="0"/>
              <a:t> can be directly accessed by the </a:t>
            </a:r>
            <a:r>
              <a:rPr lang="en-US" altLang="zh-CN" sz="2400" b="1" dirty="0"/>
              <a:t>derived classes </a:t>
            </a:r>
            <a:r>
              <a:rPr lang="en-US" altLang="zh-CN" sz="2400" dirty="0"/>
              <a:t>but cannot be directly accessed by the general program.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91553" y="213855"/>
            <a:ext cx="7175037" cy="118923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Polymorphism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293" y="1403094"/>
            <a:ext cx="11991415" cy="1960554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is one of the most important feature of object-oriented programming.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works on object </a:t>
            </a:r>
            <a:r>
              <a:rPr lang="en-US" b="1" dirty="0"/>
              <a:t>pointers</a:t>
            </a:r>
            <a:r>
              <a:rPr lang="en-US" dirty="0"/>
              <a:t> and </a:t>
            </a:r>
            <a:r>
              <a:rPr lang="en-US" b="1" dirty="0"/>
              <a:t>references </a:t>
            </a:r>
            <a:r>
              <a:rPr lang="en-US" dirty="0"/>
              <a:t>using so-called </a:t>
            </a:r>
            <a:r>
              <a:rPr lang="en-US" b="1" dirty="0"/>
              <a:t>dynamic binding </a:t>
            </a:r>
            <a:r>
              <a:rPr lang="en-US" dirty="0"/>
              <a:t>at run-time. It does not work on regular objects, which uses static binding during the compile-time.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10394" y="3149926"/>
            <a:ext cx="11550610" cy="1960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There are </a:t>
            </a:r>
            <a:r>
              <a:rPr lang="en-US" sz="2400" b="1" dirty="0"/>
              <a:t>two key mechanisms for implementing polymorphic public inheritance: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1. Redefining base-class methods in a derived 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2. Using virtual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4934" y="314472"/>
            <a:ext cx="5325877" cy="6158518"/>
            <a:chOff x="254934" y="314472"/>
            <a:chExt cx="5325877" cy="615851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934" y="314472"/>
              <a:ext cx="5002017" cy="37228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864" y="4122585"/>
              <a:ext cx="5307947" cy="2350405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41097" y="5453111"/>
            <a:ext cx="9642809" cy="1330115"/>
            <a:chOff x="1076022" y="4781489"/>
            <a:chExt cx="10624947" cy="1465590"/>
          </a:xfrm>
        </p:grpSpPr>
        <p:grpSp>
          <p:nvGrpSpPr>
            <p:cNvPr id="5" name="组合 4"/>
            <p:cNvGrpSpPr/>
            <p:nvPr/>
          </p:nvGrpSpPr>
          <p:grpSpPr>
            <a:xfrm>
              <a:off x="1768630" y="4944608"/>
              <a:ext cx="9932339" cy="1302471"/>
              <a:chOff x="2357911" y="3576456"/>
              <a:chExt cx="9932339" cy="130247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357911" y="4038606"/>
                <a:ext cx="9932339" cy="84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If you use the keyword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virtual</a:t>
                </a:r>
                <a:r>
                  <a:rPr lang="en-US" altLang="zh-CN" dirty="0"/>
                  <a:t>, the program choose a method based on the type of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object the reference or pointer refers to rather than based on the reference type or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pointer type.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 flipV="1">
                <a:off x="2357912" y="3576456"/>
                <a:ext cx="120768" cy="4621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076022" y="4781489"/>
              <a:ext cx="692608" cy="1927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7174" y="1063031"/>
            <a:ext cx="2526371" cy="343812"/>
            <a:chOff x="1076022" y="4679847"/>
            <a:chExt cx="2783690" cy="378830"/>
          </a:xfrm>
        </p:grpSpPr>
        <p:grpSp>
          <p:nvGrpSpPr>
            <p:cNvPr id="10" name="组合 9"/>
            <p:cNvGrpSpPr/>
            <p:nvPr/>
          </p:nvGrpSpPr>
          <p:grpSpPr>
            <a:xfrm>
              <a:off x="2371373" y="4679847"/>
              <a:ext cx="1488339" cy="378830"/>
              <a:chOff x="2960654" y="3311695"/>
              <a:chExt cx="1488339" cy="378830"/>
            </a:xfrm>
          </p:grpSpPr>
          <p:sp>
            <p:nvSpPr>
              <p:cNvPr id="12" name="TextBox 7"/>
              <p:cNvSpPr txBox="1"/>
              <p:nvPr/>
            </p:nvSpPr>
            <p:spPr>
              <a:xfrm>
                <a:off x="3312930" y="3311695"/>
                <a:ext cx="1136063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base class</a:t>
                </a:r>
                <a:endParaRPr lang="zh-CN" altLang="en-US" sz="1635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H="1">
                <a:off x="2960654" y="3525457"/>
                <a:ext cx="35276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76022" y="4751855"/>
              <a:ext cx="1239054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19706" y="384457"/>
            <a:ext cx="6734456" cy="4692809"/>
            <a:chOff x="5256951" y="384457"/>
            <a:chExt cx="6734456" cy="469280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6951" y="384457"/>
              <a:ext cx="6734456" cy="253867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3847" y="3043119"/>
              <a:ext cx="4398474" cy="203414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302843" y="-66056"/>
            <a:ext cx="4169391" cy="652194"/>
            <a:chOff x="1076022" y="4316743"/>
            <a:chExt cx="4594051" cy="718621"/>
          </a:xfrm>
        </p:grpSpPr>
        <p:grpSp>
          <p:nvGrpSpPr>
            <p:cNvPr id="29" name="组合 28"/>
            <p:cNvGrpSpPr/>
            <p:nvPr/>
          </p:nvGrpSpPr>
          <p:grpSpPr>
            <a:xfrm>
              <a:off x="3722434" y="4316743"/>
              <a:ext cx="1947639" cy="406969"/>
              <a:chOff x="4311715" y="2948591"/>
              <a:chExt cx="1947639" cy="406969"/>
            </a:xfrm>
          </p:grpSpPr>
          <p:sp>
            <p:nvSpPr>
              <p:cNvPr id="31" name="TextBox 7"/>
              <p:cNvSpPr txBox="1"/>
              <p:nvPr/>
            </p:nvSpPr>
            <p:spPr>
              <a:xfrm>
                <a:off x="4851775" y="2948591"/>
                <a:ext cx="1407579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derived class</a:t>
                </a:r>
                <a:endParaRPr lang="zh-CN" altLang="en-US" sz="1635" dirty="0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>
                <a:off x="4311715" y="3171729"/>
                <a:ext cx="540061" cy="18383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1076022" y="4751855"/>
              <a:ext cx="3042456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98621" y="3750689"/>
            <a:ext cx="5701697" cy="343812"/>
            <a:chOff x="570021" y="4610620"/>
            <a:chExt cx="6282423" cy="37883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20200" y="4610620"/>
              <a:ext cx="5232244" cy="378831"/>
              <a:chOff x="2209481" y="3242468"/>
              <a:chExt cx="5232244" cy="378831"/>
            </a:xfrm>
          </p:grpSpPr>
          <p:sp>
            <p:nvSpPr>
              <p:cNvPr id="37" name="TextBox 4"/>
              <p:cNvSpPr txBox="1"/>
              <p:nvPr/>
            </p:nvSpPr>
            <p:spPr>
              <a:xfrm>
                <a:off x="2577767" y="3242468"/>
                <a:ext cx="4863958" cy="378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override the function </a:t>
                </a:r>
                <a:r>
                  <a:rPr lang="en-US" altLang="zh-CN" sz="1635" b="1" dirty="0"/>
                  <a:t>show()</a:t>
                </a:r>
                <a:r>
                  <a:rPr lang="en-US" altLang="zh-CN" sz="1635" dirty="0"/>
                  <a:t> in </a:t>
                </a:r>
                <a:r>
                  <a:rPr lang="en-US" altLang="zh-CN" sz="1635" dirty="0" err="1"/>
                  <a:t>SalariedEmployee</a:t>
                </a:r>
                <a:endParaRPr lang="zh-CN" altLang="en-US" sz="1635" dirty="0"/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 flipV="1">
                <a:off x="2209481" y="3475477"/>
                <a:ext cx="465880" cy="13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70021" y="4749353"/>
              <a:ext cx="1099825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4422" y="1332691"/>
            <a:ext cx="4683334" cy="595291"/>
            <a:chOff x="1076022" y="4571984"/>
            <a:chExt cx="5160354" cy="655923"/>
          </a:xfrm>
        </p:grpSpPr>
        <p:grpSp>
          <p:nvGrpSpPr>
            <p:cNvPr id="39" name="组合 38"/>
            <p:cNvGrpSpPr/>
            <p:nvPr/>
          </p:nvGrpSpPr>
          <p:grpSpPr>
            <a:xfrm>
              <a:off x="1862435" y="4571984"/>
              <a:ext cx="4373941" cy="655923"/>
              <a:chOff x="2451716" y="3203832"/>
              <a:chExt cx="4373941" cy="655923"/>
            </a:xfrm>
          </p:grpSpPr>
          <p:sp>
            <p:nvSpPr>
              <p:cNvPr id="46" name="TextBox 7"/>
              <p:cNvSpPr txBox="1"/>
              <p:nvPr/>
            </p:nvSpPr>
            <p:spPr>
              <a:xfrm>
                <a:off x="3178225" y="3203832"/>
                <a:ext cx="3647432" cy="655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If the access specifier is </a:t>
                </a:r>
                <a:r>
                  <a:rPr lang="en-US" altLang="zh-CN" sz="1635" b="1" dirty="0"/>
                  <a:t>protected</a:t>
                </a:r>
                <a:r>
                  <a:rPr lang="en-US" altLang="zh-CN" sz="1635" dirty="0"/>
                  <a:t>, </a:t>
                </a:r>
              </a:p>
              <a:p>
                <a:r>
                  <a:rPr lang="en-US" altLang="zh-CN" sz="1635" dirty="0"/>
                  <a:t>the derived class can access the data</a:t>
                </a:r>
                <a:endParaRPr lang="zh-CN" altLang="en-US" sz="1635" dirty="0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H="1">
                <a:off x="2451716" y="3505701"/>
                <a:ext cx="9303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076022" y="4751855"/>
              <a:ext cx="857892" cy="2835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8546" y="4172432"/>
            <a:ext cx="5829416" cy="927453"/>
            <a:chOff x="6218546" y="4172432"/>
            <a:chExt cx="5829416" cy="927453"/>
          </a:xfrm>
        </p:grpSpPr>
        <p:grpSp>
          <p:nvGrpSpPr>
            <p:cNvPr id="40" name="组合 39"/>
            <p:cNvGrpSpPr/>
            <p:nvPr/>
          </p:nvGrpSpPr>
          <p:grpSpPr>
            <a:xfrm>
              <a:off x="6218546" y="4387583"/>
              <a:ext cx="5829416" cy="712302"/>
              <a:chOff x="443105" y="4749353"/>
              <a:chExt cx="6423161" cy="78485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43105" y="4948946"/>
                <a:ext cx="6423161" cy="585261"/>
                <a:chOff x="1032386" y="3580794"/>
                <a:chExt cx="6423161" cy="585261"/>
              </a:xfrm>
            </p:grpSpPr>
            <p:sp>
              <p:nvSpPr>
                <p:cNvPr id="43" name="TextBox 4"/>
                <p:cNvSpPr txBox="1"/>
                <p:nvPr/>
              </p:nvSpPr>
              <p:spPr>
                <a:xfrm>
                  <a:off x="1032386" y="3787224"/>
                  <a:ext cx="6423161" cy="378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35" dirty="0"/>
                    <a:t>invoke base class method in derived class to get the name and </a:t>
                  </a:r>
                  <a:r>
                    <a:rPr lang="en-US" altLang="zh-CN" sz="1635" dirty="0" err="1"/>
                    <a:t>snn</a:t>
                  </a:r>
                  <a:endParaRPr lang="zh-CN" altLang="en-US" sz="1635" dirty="0"/>
                </a:p>
              </p:txBody>
            </p:sp>
            <p:cxnSp>
              <p:nvCxnSpPr>
                <p:cNvPr id="44" name="直接箭头连接符 43"/>
                <p:cNvCxnSpPr/>
                <p:nvPr/>
              </p:nvCxnSpPr>
              <p:spPr>
                <a:xfrm flipH="1" flipV="1">
                  <a:off x="1512341" y="3580794"/>
                  <a:ext cx="362685" cy="30859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矩形 41"/>
              <p:cNvSpPr/>
              <p:nvPr/>
            </p:nvSpPr>
            <p:spPr>
              <a:xfrm>
                <a:off x="570021" y="4749353"/>
                <a:ext cx="706079" cy="240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400534" y="4172432"/>
              <a:ext cx="730453" cy="217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1603</Words>
  <Application>Microsoft Macintosh PowerPoint</Application>
  <PresentationFormat>宽屏</PresentationFormat>
  <Paragraphs>230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Class inheritance</vt:lpstr>
      <vt:lpstr> Class inheritance</vt:lpstr>
      <vt:lpstr>PowerPoint 演示文稿</vt:lpstr>
      <vt:lpstr>PowerPoint 演示文稿</vt:lpstr>
      <vt:lpstr>PowerPoint 演示文稿</vt:lpstr>
      <vt:lpstr>PowerPoint 演示文稿</vt:lpstr>
      <vt:lpstr>Polymorphism</vt:lpstr>
      <vt:lpstr>PowerPoint 演示文稿</vt:lpstr>
      <vt:lpstr>PowerPoint 演示文稿</vt:lpstr>
      <vt:lpstr>PowerPoint 演示文稿</vt:lpstr>
      <vt:lpstr>        Inheritance and Dynamic Memory Allocation</vt:lpstr>
      <vt:lpstr>PowerPoint 演示文稿</vt:lpstr>
      <vt:lpstr>PowerPoint 演示文稿</vt:lpstr>
      <vt:lpstr>PowerPoint 演示文稿</vt:lpstr>
      <vt:lpstr>PowerPoint 演示文稿</vt:lpstr>
      <vt:lpstr>Exercise:</vt:lpstr>
      <vt:lpstr>Exercise: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959</cp:revision>
  <dcterms:created xsi:type="dcterms:W3CDTF">2020-09-05T08:11:00Z</dcterms:created>
  <dcterms:modified xsi:type="dcterms:W3CDTF">2023-05-06T09:22:49Z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2052-11.1.0.11115</vt:lpwstr>
  </property>
</Properties>
</file>