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477" r:id="rId3"/>
    <p:sldId id="480" r:id="rId4"/>
    <p:sldId id="1174" r:id="rId5"/>
    <p:sldId id="1167" r:id="rId6"/>
    <p:sldId id="1169" r:id="rId7"/>
    <p:sldId id="1170" r:id="rId8"/>
    <p:sldId id="484" r:id="rId9"/>
    <p:sldId id="1171" r:id="rId10"/>
    <p:sldId id="1172" r:id="rId11"/>
    <p:sldId id="483" r:id="rId12"/>
    <p:sldId id="1173" r:id="rId13"/>
    <p:sldId id="1139" r:id="rId14"/>
    <p:sldId id="1138" r:id="rId15"/>
    <p:sldId id="1136" r:id="rId16"/>
    <p:sldId id="1140" r:id="rId17"/>
    <p:sldId id="1163" r:id="rId18"/>
    <p:sldId id="481" r:id="rId19"/>
    <p:sldId id="312" r:id="rId20"/>
    <p:sldId id="11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dlee@163.com"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p:scale>
          <a:sx n="79" d="100"/>
          <a:sy n="79" d="100"/>
        </p:scale>
        <p:origin x="880" y="1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2023/5/17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2313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731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5</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17</a:t>
            </a:fld>
            <a:endParaRPr lang="en-US" altLang="zh-CN">
              <a:solidFill>
                <a:prstClr val="black"/>
              </a:solidFill>
            </a:endParaRPr>
          </a:p>
        </p:txBody>
      </p:sp>
    </p:spTree>
    <p:extLst>
      <p:ext uri="{BB962C8B-B14F-4D97-AF65-F5344CB8AC3E}">
        <p14:creationId xmlns:p14="http://schemas.microsoft.com/office/powerpoint/2010/main" val="4189853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19</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20</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40207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2023/5/17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2023/5/17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2023/5/17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2023/5/17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14, Exceptions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ABB74C9-89FA-EAD9-1F01-2D45B6A2D224}"/>
              </a:ext>
            </a:extLst>
          </p:cNvPr>
          <p:cNvPicPr>
            <a:picLocks noChangeAspect="1"/>
          </p:cNvPicPr>
          <p:nvPr/>
        </p:nvPicPr>
        <p:blipFill>
          <a:blip r:embed="rId2"/>
          <a:stretch>
            <a:fillRect/>
          </a:stretch>
        </p:blipFill>
        <p:spPr>
          <a:xfrm>
            <a:off x="473637" y="200265"/>
            <a:ext cx="4719918" cy="6457470"/>
          </a:xfrm>
          <a:prstGeom prst="rect">
            <a:avLst/>
          </a:prstGeom>
        </p:spPr>
      </p:pic>
      <p:sp>
        <p:nvSpPr>
          <p:cNvPr id="4" name="Content Placeholder 2"/>
          <p:cNvSpPr txBox="1">
            <a:spLocks/>
          </p:cNvSpPr>
          <p:nvPr/>
        </p:nvSpPr>
        <p:spPr>
          <a:xfrm>
            <a:off x="5358659" y="200265"/>
            <a:ext cx="6814869" cy="579781"/>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dirty="0">
                <a:solidFill>
                  <a:prstClr val="black"/>
                </a:solidFill>
              </a:rPr>
              <a:t> Handling exceptions from an inheritance hierarchy</a:t>
            </a:r>
          </a:p>
        </p:txBody>
      </p:sp>
      <p:sp>
        <p:nvSpPr>
          <p:cNvPr id="3" name="矩形 2"/>
          <p:cNvSpPr/>
          <p:nvPr/>
        </p:nvSpPr>
        <p:spPr>
          <a:xfrm>
            <a:off x="983011" y="880120"/>
            <a:ext cx="4182515" cy="8497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0" name="矩形 9"/>
          <p:cNvSpPr/>
          <p:nvPr/>
        </p:nvSpPr>
        <p:spPr>
          <a:xfrm>
            <a:off x="1259967" y="2206177"/>
            <a:ext cx="2744776" cy="4574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矩形 10"/>
          <p:cNvSpPr/>
          <p:nvPr/>
        </p:nvSpPr>
        <p:spPr>
          <a:xfrm>
            <a:off x="1182443" y="3951814"/>
            <a:ext cx="3438589" cy="22219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2" name="文本框 11">
            <a:extLst>
              <a:ext uri="{FF2B5EF4-FFF2-40B4-BE49-F238E27FC236}">
                <a16:creationId xmlns:a16="http://schemas.microsoft.com/office/drawing/2014/main" id="{4ECCCA19-5599-10D7-57CD-4AD532A7F4E9}"/>
              </a:ext>
            </a:extLst>
          </p:cNvPr>
          <p:cNvSpPr txBox="1"/>
          <p:nvPr/>
        </p:nvSpPr>
        <p:spPr>
          <a:xfrm>
            <a:off x="5656694" y="1304986"/>
            <a:ext cx="6124912" cy="1768113"/>
          </a:xfrm>
          <a:prstGeom prst="rect">
            <a:avLst/>
          </a:prstGeom>
          <a:noFill/>
        </p:spPr>
        <p:txBody>
          <a:bodyPr wrap="square">
            <a:spAutoFit/>
          </a:bodyPr>
          <a:lstStyle/>
          <a:p>
            <a:r>
              <a:rPr lang="en-US" altLang="zh-CN" sz="2178" b="1" dirty="0"/>
              <a:t>Note:</a:t>
            </a:r>
            <a:r>
              <a:rPr lang="en-US" altLang="zh-CN" sz="2178" dirty="0"/>
              <a:t> A kind of conversion is applied when matching exceptions to </a:t>
            </a:r>
            <a:r>
              <a:rPr lang="en-US" altLang="zh-CN" sz="2178" b="1" dirty="0"/>
              <a:t>catch clauses</a:t>
            </a:r>
            <a:r>
              <a:rPr lang="en-US" altLang="zh-CN" sz="2178" dirty="0"/>
              <a:t>. That is inheritance-based conversions. A catch clause for base class exceptions is allowed to handle exceptions of derived class types, too. </a:t>
            </a:r>
            <a:endParaRPr lang="zh-CN" altLang="en-US" sz="2178" dirty="0"/>
          </a:p>
        </p:txBody>
      </p:sp>
      <p:grpSp>
        <p:nvGrpSpPr>
          <p:cNvPr id="13" name="组合 12">
            <a:extLst>
              <a:ext uri="{FF2B5EF4-FFF2-40B4-BE49-F238E27FC236}">
                <a16:creationId xmlns:a16="http://schemas.microsoft.com/office/drawing/2014/main" id="{4E9B9F81-1162-A68A-DDDB-F6BF8748F6E4}"/>
              </a:ext>
            </a:extLst>
          </p:cNvPr>
          <p:cNvGrpSpPr/>
          <p:nvPr/>
        </p:nvGrpSpPr>
        <p:grpSpPr>
          <a:xfrm>
            <a:off x="1390671" y="4343925"/>
            <a:ext cx="7629822" cy="1045629"/>
            <a:chOff x="1421805" y="4786362"/>
            <a:chExt cx="8406934" cy="1152128"/>
          </a:xfrm>
        </p:grpSpPr>
        <p:pic>
          <p:nvPicPr>
            <p:cNvPr id="9" name="图片 8">
              <a:extLst>
                <a:ext uri="{FF2B5EF4-FFF2-40B4-BE49-F238E27FC236}">
                  <a16:creationId xmlns:a16="http://schemas.microsoft.com/office/drawing/2014/main" id="{9507AC80-4363-FE7C-F89B-7281EF3DFDAF}"/>
                </a:ext>
              </a:extLst>
            </p:cNvPr>
            <p:cNvPicPr>
              <a:picLocks noChangeAspect="1"/>
            </p:cNvPicPr>
            <p:nvPr/>
          </p:nvPicPr>
          <p:blipFill>
            <a:blip r:embed="rId3"/>
            <a:stretch>
              <a:fillRect/>
            </a:stretch>
          </p:blipFill>
          <p:spPr>
            <a:xfrm>
              <a:off x="7254453" y="5506442"/>
              <a:ext cx="2574286" cy="432048"/>
            </a:xfrm>
            <a:prstGeom prst="rect">
              <a:avLst/>
            </a:prstGeom>
          </p:spPr>
        </p:pic>
        <p:sp>
          <p:nvSpPr>
            <p:cNvPr id="5" name="椭圆 4">
              <a:extLst>
                <a:ext uri="{FF2B5EF4-FFF2-40B4-BE49-F238E27FC236}">
                  <a16:creationId xmlns:a16="http://schemas.microsoft.com/office/drawing/2014/main" id="{E62F6303-7E39-C32D-09A2-F0A5BAAB1C94}"/>
                </a:ext>
              </a:extLst>
            </p:cNvPr>
            <p:cNvSpPr/>
            <p:nvPr/>
          </p:nvSpPr>
          <p:spPr>
            <a:xfrm>
              <a:off x="1421805" y="4786362"/>
              <a:ext cx="3559380" cy="504056"/>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8" name="直接箭头连接符 7">
              <a:extLst>
                <a:ext uri="{FF2B5EF4-FFF2-40B4-BE49-F238E27FC236}">
                  <a16:creationId xmlns:a16="http://schemas.microsoft.com/office/drawing/2014/main" id="{17BEB492-98C8-4EDA-C90F-1A6D2093D822}"/>
                </a:ext>
              </a:extLst>
            </p:cNvPr>
            <p:cNvCxnSpPr>
              <a:endCxn id="9" idx="1"/>
            </p:cNvCxnSpPr>
            <p:nvPr/>
          </p:nvCxnSpPr>
          <p:spPr>
            <a:xfrm>
              <a:off x="4878189" y="5146402"/>
              <a:ext cx="2376264" cy="576064"/>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11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056206B-397C-6722-301D-A15231590FF7}"/>
              </a:ext>
            </a:extLst>
          </p:cNvPr>
          <p:cNvPicPr>
            <a:picLocks noChangeAspect="1"/>
          </p:cNvPicPr>
          <p:nvPr/>
        </p:nvPicPr>
        <p:blipFill>
          <a:blip r:embed="rId2"/>
          <a:stretch>
            <a:fillRect/>
          </a:stretch>
        </p:blipFill>
        <p:spPr>
          <a:xfrm>
            <a:off x="671801" y="200265"/>
            <a:ext cx="4702629" cy="6457470"/>
          </a:xfrm>
          <a:prstGeom prst="rect">
            <a:avLst/>
          </a:prstGeom>
        </p:spPr>
      </p:pic>
      <p:pic>
        <p:nvPicPr>
          <p:cNvPr id="5" name="图片 4">
            <a:extLst>
              <a:ext uri="{FF2B5EF4-FFF2-40B4-BE49-F238E27FC236}">
                <a16:creationId xmlns:a16="http://schemas.microsoft.com/office/drawing/2014/main" id="{85C6280F-7CD5-EBEA-0966-C52AEDD0BCE3}"/>
              </a:ext>
            </a:extLst>
          </p:cNvPr>
          <p:cNvPicPr>
            <a:picLocks noChangeAspect="1"/>
          </p:cNvPicPr>
          <p:nvPr/>
        </p:nvPicPr>
        <p:blipFill>
          <a:blip r:embed="rId3"/>
          <a:stretch>
            <a:fillRect/>
          </a:stretch>
        </p:blipFill>
        <p:spPr>
          <a:xfrm>
            <a:off x="5912645" y="3167593"/>
            <a:ext cx="5584371" cy="1011411"/>
          </a:xfrm>
          <a:prstGeom prst="rect">
            <a:avLst/>
          </a:prstGeom>
        </p:spPr>
      </p:pic>
      <p:sp>
        <p:nvSpPr>
          <p:cNvPr id="4" name="文本框 3">
            <a:extLst>
              <a:ext uri="{FF2B5EF4-FFF2-40B4-BE49-F238E27FC236}">
                <a16:creationId xmlns:a16="http://schemas.microsoft.com/office/drawing/2014/main" id="{7E98EABA-89F8-D67B-51CB-02F31885D476}"/>
              </a:ext>
            </a:extLst>
          </p:cNvPr>
          <p:cNvSpPr txBox="1"/>
          <p:nvPr/>
        </p:nvSpPr>
        <p:spPr>
          <a:xfrm>
            <a:off x="5769242" y="357465"/>
            <a:ext cx="6143069" cy="1432956"/>
          </a:xfrm>
          <a:prstGeom prst="rect">
            <a:avLst/>
          </a:prstGeom>
          <a:noFill/>
        </p:spPr>
        <p:txBody>
          <a:bodyPr wrap="square" rtlCol="0">
            <a:spAutoFit/>
          </a:bodyPr>
          <a:lstStyle/>
          <a:p>
            <a:r>
              <a:rPr lang="en-US" altLang="zh-CN" sz="2178" b="1" dirty="0"/>
              <a:t>Note:</a:t>
            </a:r>
            <a:r>
              <a:rPr lang="en-US" altLang="zh-CN" sz="2178" dirty="0"/>
              <a:t> </a:t>
            </a:r>
            <a:r>
              <a:rPr lang="en-US" altLang="zh-CN" sz="2178" b="1" dirty="0">
                <a:solidFill>
                  <a:srgbClr val="00B0F0"/>
                </a:solidFill>
              </a:rPr>
              <a:t>catch</a:t>
            </a:r>
            <a:r>
              <a:rPr lang="en-US" altLang="zh-CN" sz="2178" dirty="0"/>
              <a:t> clauses are always tried in the order of their appearance. Hence, it is possible for an exception of a derived class type to be handled by a catch clause for one of its base class types.</a:t>
            </a:r>
            <a:endParaRPr lang="zh-CN" altLang="en-US" sz="2178" dirty="0"/>
          </a:p>
        </p:txBody>
      </p:sp>
      <p:grpSp>
        <p:nvGrpSpPr>
          <p:cNvPr id="11" name="组合 10">
            <a:extLst>
              <a:ext uri="{FF2B5EF4-FFF2-40B4-BE49-F238E27FC236}">
                <a16:creationId xmlns:a16="http://schemas.microsoft.com/office/drawing/2014/main" id="{D37DD553-4EB3-00BA-846D-248BD8D11F9E}"/>
              </a:ext>
            </a:extLst>
          </p:cNvPr>
          <p:cNvGrpSpPr/>
          <p:nvPr/>
        </p:nvGrpSpPr>
        <p:grpSpPr>
          <a:xfrm>
            <a:off x="6422759" y="2198383"/>
            <a:ext cx="5293496" cy="969210"/>
            <a:chOff x="6966421" y="2422292"/>
            <a:chExt cx="5832648" cy="1067926"/>
          </a:xfrm>
        </p:grpSpPr>
        <p:sp>
          <p:nvSpPr>
            <p:cNvPr id="8" name="文本框 7">
              <a:extLst>
                <a:ext uri="{FF2B5EF4-FFF2-40B4-BE49-F238E27FC236}">
                  <a16:creationId xmlns:a16="http://schemas.microsoft.com/office/drawing/2014/main" id="{19ADFE70-BF91-F856-AD42-A7194F34595F}"/>
                </a:ext>
              </a:extLst>
            </p:cNvPr>
            <p:cNvSpPr txBox="1"/>
            <p:nvPr/>
          </p:nvSpPr>
          <p:spPr>
            <a:xfrm>
              <a:off x="6966421" y="2422292"/>
              <a:ext cx="5832648" cy="717247"/>
            </a:xfrm>
            <a:prstGeom prst="rect">
              <a:avLst/>
            </a:prstGeom>
            <a:noFill/>
          </p:spPr>
          <p:txBody>
            <a:bodyPr wrap="square">
              <a:spAutoFit/>
            </a:bodyPr>
            <a:lstStyle/>
            <a:p>
              <a:r>
                <a:rPr lang="en-US" altLang="zh-CN" sz="1815" dirty="0"/>
                <a:t>Compilers may warn you if a catch clause for a derived class comes after one for a base class.</a:t>
              </a:r>
              <a:endParaRPr lang="zh-CN" altLang="en-US" sz="1815" dirty="0"/>
            </a:p>
          </p:txBody>
        </p:sp>
        <p:cxnSp>
          <p:nvCxnSpPr>
            <p:cNvPr id="10" name="直接箭头连接符 9">
              <a:extLst>
                <a:ext uri="{FF2B5EF4-FFF2-40B4-BE49-F238E27FC236}">
                  <a16:creationId xmlns:a16="http://schemas.microsoft.com/office/drawing/2014/main" id="{0CC31FFC-F64E-4756-1B1E-9A82E4190303}"/>
                </a:ext>
              </a:extLst>
            </p:cNvPr>
            <p:cNvCxnSpPr/>
            <p:nvPr/>
          </p:nvCxnSpPr>
          <p:spPr>
            <a:xfrm flipH="1">
              <a:off x="8478589" y="3058170"/>
              <a:ext cx="277302" cy="4320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3049ED88-374F-A821-B3FF-2D29B979C5F7}"/>
              </a:ext>
            </a:extLst>
          </p:cNvPr>
          <p:cNvGrpSpPr/>
          <p:nvPr/>
        </p:nvGrpSpPr>
        <p:grpSpPr>
          <a:xfrm>
            <a:off x="4266150" y="4572657"/>
            <a:ext cx="3780666" cy="1299776"/>
            <a:chOff x="4590157" y="5038390"/>
            <a:chExt cx="4165734" cy="1432161"/>
          </a:xfrm>
        </p:grpSpPr>
        <p:pic>
          <p:nvPicPr>
            <p:cNvPr id="7" name="图片 6">
              <a:extLst>
                <a:ext uri="{FF2B5EF4-FFF2-40B4-BE49-F238E27FC236}">
                  <a16:creationId xmlns:a16="http://schemas.microsoft.com/office/drawing/2014/main" id="{6E230CA0-2ADA-43B5-7ED0-2F75408E38A1}"/>
                </a:ext>
              </a:extLst>
            </p:cNvPr>
            <p:cNvPicPr>
              <a:picLocks noChangeAspect="1"/>
            </p:cNvPicPr>
            <p:nvPr/>
          </p:nvPicPr>
          <p:blipFill>
            <a:blip r:embed="rId4"/>
            <a:stretch>
              <a:fillRect/>
            </a:stretch>
          </p:blipFill>
          <p:spPr>
            <a:xfrm>
              <a:off x="7401447" y="6154514"/>
              <a:ext cx="1354444" cy="316037"/>
            </a:xfrm>
            <a:prstGeom prst="rect">
              <a:avLst/>
            </a:prstGeom>
          </p:spPr>
        </p:pic>
        <p:cxnSp>
          <p:nvCxnSpPr>
            <p:cNvPr id="13" name="直接箭头连接符 12">
              <a:extLst>
                <a:ext uri="{FF2B5EF4-FFF2-40B4-BE49-F238E27FC236}">
                  <a16:creationId xmlns:a16="http://schemas.microsoft.com/office/drawing/2014/main" id="{A4DCC385-273A-2049-E1B0-107F52B3162D}"/>
                </a:ext>
              </a:extLst>
            </p:cNvPr>
            <p:cNvCxnSpPr>
              <a:stCxn id="2" idx="6"/>
            </p:cNvCxnSpPr>
            <p:nvPr/>
          </p:nvCxnSpPr>
          <p:spPr>
            <a:xfrm>
              <a:off x="4590157" y="5038390"/>
              <a:ext cx="3240360" cy="11161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05166D4A-56BE-FE12-8836-9FBA533A97D3}"/>
              </a:ext>
            </a:extLst>
          </p:cNvPr>
          <p:cNvGrpSpPr/>
          <p:nvPr/>
        </p:nvGrpSpPr>
        <p:grpSpPr>
          <a:xfrm>
            <a:off x="1325319" y="2114585"/>
            <a:ext cx="2940831" cy="2686803"/>
            <a:chOff x="1349797" y="2329959"/>
            <a:chExt cx="3240360" cy="2960459"/>
          </a:xfrm>
        </p:grpSpPr>
        <p:sp>
          <p:nvSpPr>
            <p:cNvPr id="2" name="椭圆 1">
              <a:extLst>
                <a:ext uri="{FF2B5EF4-FFF2-40B4-BE49-F238E27FC236}">
                  <a16:creationId xmlns:a16="http://schemas.microsoft.com/office/drawing/2014/main" id="{D2FC2205-E471-45D2-9D50-E5A6941F7931}"/>
                </a:ext>
              </a:extLst>
            </p:cNvPr>
            <p:cNvSpPr/>
            <p:nvPr/>
          </p:nvSpPr>
          <p:spPr>
            <a:xfrm>
              <a:off x="1421805" y="4786362"/>
              <a:ext cx="3168352" cy="5040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6" name="椭圆 15">
              <a:extLst>
                <a:ext uri="{FF2B5EF4-FFF2-40B4-BE49-F238E27FC236}">
                  <a16:creationId xmlns:a16="http://schemas.microsoft.com/office/drawing/2014/main" id="{60BE5253-FD93-A84C-E527-FCC1C6DB29E6}"/>
                </a:ext>
              </a:extLst>
            </p:cNvPr>
            <p:cNvSpPr/>
            <p:nvPr/>
          </p:nvSpPr>
          <p:spPr>
            <a:xfrm>
              <a:off x="1349797" y="2329959"/>
              <a:ext cx="3168352" cy="65620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17" name="直接箭头连接符 16">
              <a:extLst>
                <a:ext uri="{FF2B5EF4-FFF2-40B4-BE49-F238E27FC236}">
                  <a16:creationId xmlns:a16="http://schemas.microsoft.com/office/drawing/2014/main" id="{6BB0109A-092E-E68A-138C-61B998261A9C}"/>
                </a:ext>
              </a:extLst>
            </p:cNvPr>
            <p:cNvCxnSpPr>
              <a:cxnSpLocks/>
            </p:cNvCxnSpPr>
            <p:nvPr/>
          </p:nvCxnSpPr>
          <p:spPr>
            <a:xfrm>
              <a:off x="2573933" y="2986162"/>
              <a:ext cx="0" cy="1800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295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821F8DBB-C149-FF6C-882B-56CB70DA9A98}"/>
              </a:ext>
            </a:extLst>
          </p:cNvPr>
          <p:cNvSpPr txBox="1">
            <a:spLocks/>
          </p:cNvSpPr>
          <p:nvPr/>
        </p:nvSpPr>
        <p:spPr>
          <a:xfrm>
            <a:off x="1513335" y="511197"/>
            <a:ext cx="9054497" cy="440370"/>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178" dirty="0">
                <a:solidFill>
                  <a:prstClr val="black"/>
                </a:solidFill>
              </a:rPr>
              <a:t>C++ provides a list of standard exceptions defined in which we can use in our programs. </a:t>
            </a:r>
          </a:p>
          <a:p>
            <a:pPr marL="129032" lvl="1" indent="0">
              <a:spcBef>
                <a:spcPts val="1413"/>
              </a:spcBef>
              <a:buSzPct val="68000"/>
              <a:buNone/>
            </a:pPr>
            <a:r>
              <a:rPr lang="en-US" sz="2178" dirty="0">
                <a:solidFill>
                  <a:prstClr val="black"/>
                </a:solidFill>
              </a:rPr>
              <a:t>  </a:t>
            </a:r>
          </a:p>
        </p:txBody>
      </p:sp>
      <p:pic>
        <p:nvPicPr>
          <p:cNvPr id="28" name="Picture 2">
            <a:extLst>
              <a:ext uri="{FF2B5EF4-FFF2-40B4-BE49-F238E27FC236}">
                <a16:creationId xmlns:a16="http://schemas.microsoft.com/office/drawing/2014/main" id="{B81BF47B-2EAA-3EDD-AAAF-7D4D08E45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625" y="962723"/>
            <a:ext cx="5293389" cy="5372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itle 1">
            <a:extLst>
              <a:ext uri="{FF2B5EF4-FFF2-40B4-BE49-F238E27FC236}">
                <a16:creationId xmlns:a16="http://schemas.microsoft.com/office/drawing/2014/main" id="{57F7DA4F-E4D5-7067-5011-5CE36FFE2D3F}"/>
              </a:ext>
            </a:extLst>
          </p:cNvPr>
          <p:cNvSpPr txBox="1">
            <a:spLocks/>
          </p:cNvSpPr>
          <p:nvPr/>
        </p:nvSpPr>
        <p:spPr>
          <a:xfrm>
            <a:off x="1408617" y="55126"/>
            <a:ext cx="3954094" cy="522209"/>
          </a:xfrm>
          <a:prstGeom prst="rect">
            <a:avLst/>
          </a:prstGeom>
        </p:spPr>
        <p:txBody>
          <a:bodyPr>
            <a:noAutofit/>
          </a:bodyPr>
          <a:lstStyle>
            <a:lvl1pPr algn="ctr" defTabSz="1186800" rtl="0" eaLnBrk="1" latinLnBrk="0" hangingPunct="1">
              <a:spcBef>
                <a:spcPct val="0"/>
              </a:spcBef>
              <a:buNone/>
              <a:defRPr sz="5700" kern="1200">
                <a:solidFill>
                  <a:schemeClr val="tx1"/>
                </a:solidFill>
                <a:latin typeface="+mj-lt"/>
                <a:ea typeface="+mj-ea"/>
                <a:cs typeface="+mj-cs"/>
              </a:defRPr>
            </a:lvl1pPr>
          </a:lstStyle>
          <a:p>
            <a:r>
              <a:rPr lang="en-US" altLang="zh-CN" sz="2541" b="1" dirty="0"/>
              <a:t>C++ Standard Exceptions</a:t>
            </a:r>
          </a:p>
        </p:txBody>
      </p:sp>
      <p:pic>
        <p:nvPicPr>
          <p:cNvPr id="31" name="图片 30">
            <a:extLst>
              <a:ext uri="{FF2B5EF4-FFF2-40B4-BE49-F238E27FC236}">
                <a16:creationId xmlns:a16="http://schemas.microsoft.com/office/drawing/2014/main" id="{73EE6A5B-C6B0-C0F1-514E-6854E6FBD1BC}"/>
              </a:ext>
            </a:extLst>
          </p:cNvPr>
          <p:cNvPicPr>
            <a:picLocks noChangeAspect="1"/>
          </p:cNvPicPr>
          <p:nvPr/>
        </p:nvPicPr>
        <p:blipFill>
          <a:blip r:embed="rId3"/>
          <a:stretch>
            <a:fillRect/>
          </a:stretch>
        </p:blipFill>
        <p:spPr>
          <a:xfrm>
            <a:off x="231642" y="1389019"/>
            <a:ext cx="6517982" cy="4218534"/>
          </a:xfrm>
          <a:prstGeom prst="rect">
            <a:avLst/>
          </a:prstGeom>
        </p:spPr>
      </p:pic>
    </p:spTree>
    <p:extLst>
      <p:ext uri="{BB962C8B-B14F-4D97-AF65-F5344CB8AC3E}">
        <p14:creationId xmlns:p14="http://schemas.microsoft.com/office/powerpoint/2010/main" val="357048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36BEF8-F1ED-8BF0-E17F-58F2DB7DA46D}"/>
              </a:ext>
            </a:extLst>
          </p:cNvPr>
          <p:cNvPicPr>
            <a:picLocks noChangeAspect="1"/>
          </p:cNvPicPr>
          <p:nvPr/>
        </p:nvPicPr>
        <p:blipFill>
          <a:blip r:embed="rId2"/>
          <a:stretch>
            <a:fillRect/>
          </a:stretch>
        </p:blipFill>
        <p:spPr>
          <a:xfrm>
            <a:off x="1386739" y="3137695"/>
            <a:ext cx="9630557" cy="2062915"/>
          </a:xfrm>
          <a:prstGeom prst="rect">
            <a:avLst/>
          </a:prstGeom>
        </p:spPr>
      </p:pic>
      <p:grpSp>
        <p:nvGrpSpPr>
          <p:cNvPr id="4" name="组合 3">
            <a:extLst>
              <a:ext uri="{FF2B5EF4-FFF2-40B4-BE49-F238E27FC236}">
                <a16:creationId xmlns:a16="http://schemas.microsoft.com/office/drawing/2014/main" id="{0D0B9CEC-CB58-5ABC-5F62-8C6C7947A49C}"/>
              </a:ext>
            </a:extLst>
          </p:cNvPr>
          <p:cNvGrpSpPr/>
          <p:nvPr/>
        </p:nvGrpSpPr>
        <p:grpSpPr>
          <a:xfrm>
            <a:off x="3849352" y="2941640"/>
            <a:ext cx="7972920" cy="977042"/>
            <a:chOff x="413693" y="1706563"/>
            <a:chExt cx="8784977" cy="1076555"/>
          </a:xfrm>
        </p:grpSpPr>
        <p:sp>
          <p:nvSpPr>
            <p:cNvPr id="5" name="矩形 4">
              <a:extLst>
                <a:ext uri="{FF2B5EF4-FFF2-40B4-BE49-F238E27FC236}">
                  <a16:creationId xmlns:a16="http://schemas.microsoft.com/office/drawing/2014/main" id="{807B2533-1239-7660-9378-74C53AB06FBE}"/>
                </a:ext>
              </a:extLst>
            </p:cNvPr>
            <p:cNvSpPr/>
            <p:nvPr/>
          </p:nvSpPr>
          <p:spPr>
            <a:xfrm>
              <a:off x="413693" y="2498651"/>
              <a:ext cx="1152129" cy="2844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6" name="圆角矩形标注 3">
              <a:extLst>
                <a:ext uri="{FF2B5EF4-FFF2-40B4-BE49-F238E27FC236}">
                  <a16:creationId xmlns:a16="http://schemas.microsoft.com/office/drawing/2014/main" id="{14BFD2CE-EFE2-4E52-E399-222F24AAE789}"/>
                </a:ext>
              </a:extLst>
            </p:cNvPr>
            <p:cNvSpPr/>
            <p:nvPr/>
          </p:nvSpPr>
          <p:spPr>
            <a:xfrm>
              <a:off x="1349798" y="1706563"/>
              <a:ext cx="7848872" cy="619096"/>
            </a:xfrm>
            <a:prstGeom prst="wedgeRoundRectCallout">
              <a:avLst>
                <a:gd name="adj1" fmla="val -49548"/>
                <a:gd name="adj2" fmla="val 901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t>Exception specification used in function declaration, with no argument indicates that the function is not allowed to throw any exceptions. </a:t>
              </a:r>
              <a:endParaRPr lang="zh-CN" altLang="en-US" sz="1815" dirty="0"/>
            </a:p>
          </p:txBody>
        </p:sp>
      </p:grpSp>
      <p:sp>
        <p:nvSpPr>
          <p:cNvPr id="7" name="Content Placeholder 2">
            <a:extLst>
              <a:ext uri="{FF2B5EF4-FFF2-40B4-BE49-F238E27FC236}">
                <a16:creationId xmlns:a16="http://schemas.microsoft.com/office/drawing/2014/main" id="{8607F158-FB91-1F7E-000D-65FCE0A5B04D}"/>
              </a:ext>
            </a:extLst>
          </p:cNvPr>
          <p:cNvSpPr txBox="1">
            <a:spLocks/>
          </p:cNvSpPr>
          <p:nvPr/>
        </p:nvSpPr>
        <p:spPr>
          <a:xfrm>
            <a:off x="908521" y="5490360"/>
            <a:ext cx="10717695" cy="1559610"/>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defTabSz="829909">
              <a:spcBef>
                <a:spcPts val="1413"/>
              </a:spcBef>
              <a:buSzPct val="68000"/>
              <a:buNone/>
              <a:defRPr/>
            </a:pPr>
            <a:r>
              <a:rPr lang="en-US" sz="2178" dirty="0">
                <a:solidFill>
                  <a:prstClr val="black"/>
                </a:solidFill>
                <a:latin typeface="Calibri"/>
              </a:rPr>
              <a:t> </a:t>
            </a:r>
            <a:r>
              <a:rPr lang="en-US" sz="2178" b="1" dirty="0">
                <a:solidFill>
                  <a:prstClr val="black"/>
                </a:solidFill>
                <a:latin typeface="Calibri"/>
              </a:rPr>
              <a:t>what() </a:t>
            </a:r>
            <a:r>
              <a:rPr lang="en-US" sz="2178" dirty="0">
                <a:solidFill>
                  <a:prstClr val="black"/>
                </a:solidFill>
                <a:latin typeface="Calibri"/>
              </a:rPr>
              <a:t>is a public method provided by </a:t>
            </a:r>
            <a:r>
              <a:rPr lang="en-US" sz="2178" b="1" dirty="0">
                <a:solidFill>
                  <a:prstClr val="black"/>
                </a:solidFill>
                <a:latin typeface="Calibri"/>
              </a:rPr>
              <a:t>exception class </a:t>
            </a:r>
            <a:r>
              <a:rPr lang="en-US" sz="2178" dirty="0">
                <a:solidFill>
                  <a:prstClr val="black"/>
                </a:solidFill>
                <a:latin typeface="Calibri"/>
              </a:rPr>
              <a:t>which returns a string and it has been overridden by all the child exception classes. </a:t>
            </a:r>
            <a:endParaRPr lang="zh-CN" altLang="zh-CN" sz="2178" b="1" dirty="0">
              <a:solidFill>
                <a:prstClr val="black"/>
              </a:solidFill>
              <a:latin typeface="Calibri"/>
              <a:ea typeface="宋体" panose="02010600030101010101" pitchFamily="2" charset="-122"/>
            </a:endParaRPr>
          </a:p>
        </p:txBody>
      </p:sp>
      <p:pic>
        <p:nvPicPr>
          <p:cNvPr id="2" name="图片 1">
            <a:extLst>
              <a:ext uri="{FF2B5EF4-FFF2-40B4-BE49-F238E27FC236}">
                <a16:creationId xmlns:a16="http://schemas.microsoft.com/office/drawing/2014/main" id="{2657703C-A950-CDC6-7CBD-FEF5A9A6761E}"/>
              </a:ext>
            </a:extLst>
          </p:cNvPr>
          <p:cNvPicPr>
            <a:picLocks noChangeAspect="1"/>
          </p:cNvPicPr>
          <p:nvPr/>
        </p:nvPicPr>
        <p:blipFill>
          <a:blip r:embed="rId3"/>
          <a:stretch>
            <a:fillRect/>
          </a:stretch>
        </p:blipFill>
        <p:spPr>
          <a:xfrm>
            <a:off x="5259455" y="592065"/>
            <a:ext cx="5607327" cy="2037546"/>
          </a:xfrm>
          <a:prstGeom prst="rect">
            <a:avLst/>
          </a:prstGeom>
        </p:spPr>
      </p:pic>
      <p:sp>
        <p:nvSpPr>
          <p:cNvPr id="8" name="Content Placeholder 2">
            <a:extLst>
              <a:ext uri="{FF2B5EF4-FFF2-40B4-BE49-F238E27FC236}">
                <a16:creationId xmlns:a16="http://schemas.microsoft.com/office/drawing/2014/main" id="{42F0A5C2-E03F-FC42-D9E4-C2293FFEEF81}"/>
              </a:ext>
            </a:extLst>
          </p:cNvPr>
          <p:cNvSpPr txBox="1">
            <a:spLocks/>
          </p:cNvSpPr>
          <p:nvPr/>
        </p:nvSpPr>
        <p:spPr>
          <a:xfrm>
            <a:off x="908521" y="1183989"/>
            <a:ext cx="3471322" cy="1343556"/>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defTabSz="829909">
              <a:spcBef>
                <a:spcPts val="1413"/>
              </a:spcBef>
              <a:buSzPct val="68000"/>
              <a:buNone/>
              <a:defRPr/>
            </a:pPr>
            <a:r>
              <a:rPr lang="en-US" sz="2178" dirty="0">
                <a:solidFill>
                  <a:prstClr val="black"/>
                </a:solidFill>
                <a:latin typeface="Calibri"/>
              </a:rPr>
              <a:t> </a:t>
            </a:r>
            <a:r>
              <a:rPr lang="en-US" sz="2178" b="1" dirty="0" err="1">
                <a:solidFill>
                  <a:prstClr val="black"/>
                </a:solidFill>
                <a:latin typeface="Calibri"/>
              </a:rPr>
              <a:t>noexcept</a:t>
            </a:r>
            <a:r>
              <a:rPr lang="en-US" sz="2178" b="1" dirty="0">
                <a:solidFill>
                  <a:prstClr val="black"/>
                </a:solidFill>
                <a:latin typeface="Calibri"/>
              </a:rPr>
              <a:t>, </a:t>
            </a:r>
            <a:r>
              <a:rPr lang="en-US" sz="2178" b="1" dirty="0" err="1">
                <a:solidFill>
                  <a:prstClr val="black"/>
                </a:solidFill>
                <a:latin typeface="Calibri"/>
              </a:rPr>
              <a:t>noexcept</a:t>
            </a:r>
            <a:r>
              <a:rPr lang="en-US" sz="2178" b="1" dirty="0">
                <a:solidFill>
                  <a:prstClr val="black"/>
                </a:solidFill>
                <a:latin typeface="Calibri"/>
              </a:rPr>
              <a:t>(true), </a:t>
            </a:r>
            <a:r>
              <a:rPr lang="en-US" sz="2178" dirty="0">
                <a:solidFill>
                  <a:prstClr val="black"/>
                </a:solidFill>
                <a:latin typeface="Calibri"/>
              </a:rPr>
              <a:t>and</a:t>
            </a:r>
            <a:r>
              <a:rPr lang="en-US" sz="2178" b="1" dirty="0">
                <a:solidFill>
                  <a:prstClr val="black"/>
                </a:solidFill>
                <a:latin typeface="Calibri"/>
              </a:rPr>
              <a:t> throw() </a:t>
            </a:r>
            <a:r>
              <a:rPr lang="en-US" sz="2178" dirty="0">
                <a:solidFill>
                  <a:prstClr val="black"/>
                </a:solidFill>
                <a:latin typeface="Calibri"/>
              </a:rPr>
              <a:t>are equivalent.</a:t>
            </a:r>
            <a:endParaRPr lang="zh-CN" altLang="zh-CN" sz="2178"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60617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7C80D5D7-7798-02B7-F9C2-F05C49F0E690}"/>
              </a:ext>
            </a:extLst>
          </p:cNvPr>
          <p:cNvPicPr>
            <a:picLocks noChangeAspect="1"/>
          </p:cNvPicPr>
          <p:nvPr/>
        </p:nvPicPr>
        <p:blipFill>
          <a:blip r:embed="rId2"/>
          <a:stretch>
            <a:fillRect/>
          </a:stretch>
        </p:blipFill>
        <p:spPr>
          <a:xfrm>
            <a:off x="6979845" y="5780304"/>
            <a:ext cx="2398502" cy="520157"/>
          </a:xfrm>
          <a:prstGeom prst="rect">
            <a:avLst/>
          </a:prstGeom>
        </p:spPr>
      </p:pic>
      <p:pic>
        <p:nvPicPr>
          <p:cNvPr id="6" name="图片 5">
            <a:extLst>
              <a:ext uri="{FF2B5EF4-FFF2-40B4-BE49-F238E27FC236}">
                <a16:creationId xmlns:a16="http://schemas.microsoft.com/office/drawing/2014/main" id="{2E284157-D56A-3C66-2F5E-E183F304C358}"/>
              </a:ext>
            </a:extLst>
          </p:cNvPr>
          <p:cNvPicPr>
            <a:picLocks noChangeAspect="1"/>
          </p:cNvPicPr>
          <p:nvPr/>
        </p:nvPicPr>
        <p:blipFill>
          <a:blip r:embed="rId3"/>
          <a:stretch>
            <a:fillRect/>
          </a:stretch>
        </p:blipFill>
        <p:spPr>
          <a:xfrm>
            <a:off x="1688607" y="1099928"/>
            <a:ext cx="5091633" cy="5134855"/>
          </a:xfrm>
          <a:prstGeom prst="rect">
            <a:avLst/>
          </a:prstGeom>
        </p:spPr>
      </p:pic>
      <p:sp>
        <p:nvSpPr>
          <p:cNvPr id="4" name="Content Placeholder 2"/>
          <p:cNvSpPr txBox="1">
            <a:spLocks/>
          </p:cNvSpPr>
          <p:nvPr/>
        </p:nvSpPr>
        <p:spPr>
          <a:xfrm>
            <a:off x="1628199" y="125841"/>
            <a:ext cx="10111219" cy="91492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defTabSz="829909">
              <a:spcBef>
                <a:spcPts val="1413"/>
              </a:spcBef>
              <a:buSzPct val="68000"/>
              <a:buNone/>
              <a:defRPr/>
            </a:pPr>
            <a:r>
              <a:rPr lang="en-US" sz="2400" dirty="0">
                <a:solidFill>
                  <a:prstClr val="black"/>
                </a:solidFill>
                <a:latin typeface="Calibri"/>
              </a:rPr>
              <a:t>Define your own exception class derived from exception class and override </a:t>
            </a:r>
            <a:r>
              <a:rPr lang="en-US" altLang="zh-CN" sz="2400" b="1" dirty="0">
                <a:solidFill>
                  <a:prstClr val="black"/>
                </a:solidFill>
                <a:latin typeface="Calibri"/>
                <a:ea typeface="宋体" panose="02010600030101010101" pitchFamily="2" charset="-122"/>
              </a:rPr>
              <a:t>what() </a:t>
            </a:r>
            <a:r>
              <a:rPr lang="en-US" altLang="zh-CN" sz="2400" dirty="0">
                <a:solidFill>
                  <a:prstClr val="black"/>
                </a:solidFill>
                <a:latin typeface="Calibri"/>
                <a:ea typeface="宋体" panose="02010600030101010101" pitchFamily="2" charset="-122"/>
              </a:rPr>
              <a:t>method</a:t>
            </a:r>
            <a:endParaRPr lang="en-US" sz="2400" dirty="0">
              <a:solidFill>
                <a:prstClr val="black"/>
              </a:solidFill>
              <a:latin typeface="Calibri"/>
            </a:endParaRPr>
          </a:p>
          <a:p>
            <a:pPr marL="129032" lvl="1" indent="0" defTabSz="829909">
              <a:spcBef>
                <a:spcPts val="1413"/>
              </a:spcBef>
              <a:buSzPct val="68000"/>
              <a:buNone/>
              <a:defRPr/>
            </a:pPr>
            <a:r>
              <a:rPr lang="en-US" sz="2400" dirty="0">
                <a:solidFill>
                  <a:prstClr val="black"/>
                </a:solidFill>
                <a:latin typeface="Calibri"/>
              </a:rPr>
              <a:t>  </a:t>
            </a:r>
          </a:p>
        </p:txBody>
      </p:sp>
      <p:sp>
        <p:nvSpPr>
          <p:cNvPr id="11" name="矩形 10"/>
          <p:cNvSpPr/>
          <p:nvPr/>
        </p:nvSpPr>
        <p:spPr>
          <a:xfrm>
            <a:off x="2208518" y="2206177"/>
            <a:ext cx="3006183" cy="9397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nvGrpSpPr>
          <p:cNvPr id="7" name="组合 6">
            <a:extLst>
              <a:ext uri="{FF2B5EF4-FFF2-40B4-BE49-F238E27FC236}">
                <a16:creationId xmlns:a16="http://schemas.microsoft.com/office/drawing/2014/main" id="{C87D67C7-343A-4945-9F70-6D8726824EC6}"/>
              </a:ext>
            </a:extLst>
          </p:cNvPr>
          <p:cNvGrpSpPr/>
          <p:nvPr/>
        </p:nvGrpSpPr>
        <p:grpSpPr>
          <a:xfrm>
            <a:off x="2731332" y="4670684"/>
            <a:ext cx="5947014" cy="1637487"/>
            <a:chOff x="1709837" y="1906042"/>
            <a:chExt cx="6552728" cy="1804268"/>
          </a:xfrm>
        </p:grpSpPr>
        <p:sp>
          <p:nvSpPr>
            <p:cNvPr id="8" name="矩形 7">
              <a:extLst>
                <a:ext uri="{FF2B5EF4-FFF2-40B4-BE49-F238E27FC236}">
                  <a16:creationId xmlns:a16="http://schemas.microsoft.com/office/drawing/2014/main" id="{B081B976-A590-4FDC-9EBD-3B0A9D5B2EC5}"/>
                </a:ext>
              </a:extLst>
            </p:cNvPr>
            <p:cNvSpPr/>
            <p:nvPr/>
          </p:nvSpPr>
          <p:spPr>
            <a:xfrm>
              <a:off x="1709837" y="1906042"/>
              <a:ext cx="2664296" cy="288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9" name="矩形 8">
              <a:extLst>
                <a:ext uri="{FF2B5EF4-FFF2-40B4-BE49-F238E27FC236}">
                  <a16:creationId xmlns:a16="http://schemas.microsoft.com/office/drawing/2014/main" id="{A258FA21-695B-4011-A0FC-5C394581E2EE}"/>
                </a:ext>
              </a:extLst>
            </p:cNvPr>
            <p:cNvSpPr/>
            <p:nvPr/>
          </p:nvSpPr>
          <p:spPr>
            <a:xfrm>
              <a:off x="6384674" y="3418210"/>
              <a:ext cx="1877891"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2" name="直接箭头连接符 11">
              <a:extLst>
                <a:ext uri="{FF2B5EF4-FFF2-40B4-BE49-F238E27FC236}">
                  <a16:creationId xmlns:a16="http://schemas.microsoft.com/office/drawing/2014/main" id="{D6BBF052-936D-4425-8991-47C01AB172E9}"/>
                </a:ext>
              </a:extLst>
            </p:cNvPr>
            <p:cNvCxnSpPr>
              <a:cxnSpLocks/>
            </p:cNvCxnSpPr>
            <p:nvPr/>
          </p:nvCxnSpPr>
          <p:spPr>
            <a:xfrm>
              <a:off x="4199451" y="2122066"/>
              <a:ext cx="2191618" cy="144219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4B8A062C-1076-D377-6A69-BD46C3DB9CD2}"/>
              </a:ext>
            </a:extLst>
          </p:cNvPr>
          <p:cNvGrpSpPr/>
          <p:nvPr/>
        </p:nvGrpSpPr>
        <p:grpSpPr>
          <a:xfrm>
            <a:off x="2903017" y="4073749"/>
            <a:ext cx="1723517" cy="466231"/>
            <a:chOff x="1610977" y="4920716"/>
            <a:chExt cx="1899060" cy="513717"/>
          </a:xfrm>
        </p:grpSpPr>
        <p:sp>
          <p:nvSpPr>
            <p:cNvPr id="5" name="椭圆 4">
              <a:extLst>
                <a:ext uri="{FF2B5EF4-FFF2-40B4-BE49-F238E27FC236}">
                  <a16:creationId xmlns:a16="http://schemas.microsoft.com/office/drawing/2014/main" id="{A5F1D256-3B45-3C18-F61B-F75CDE6DA95C}"/>
                </a:ext>
              </a:extLst>
            </p:cNvPr>
            <p:cNvSpPr/>
            <p:nvPr/>
          </p:nvSpPr>
          <p:spPr>
            <a:xfrm>
              <a:off x="1907995" y="4920716"/>
              <a:ext cx="1440160" cy="288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14" name="椭圆 13">
              <a:extLst>
                <a:ext uri="{FF2B5EF4-FFF2-40B4-BE49-F238E27FC236}">
                  <a16:creationId xmlns:a16="http://schemas.microsoft.com/office/drawing/2014/main" id="{08CC1409-F251-783A-E8F3-E80875F8B112}"/>
                </a:ext>
              </a:extLst>
            </p:cNvPr>
            <p:cNvSpPr/>
            <p:nvPr/>
          </p:nvSpPr>
          <p:spPr>
            <a:xfrm>
              <a:off x="1610977" y="5146402"/>
              <a:ext cx="1899060" cy="288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spTree>
    <p:extLst>
      <p:ext uri="{BB962C8B-B14F-4D97-AF65-F5344CB8AC3E}">
        <p14:creationId xmlns:p14="http://schemas.microsoft.com/office/powerpoint/2010/main" val="244782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1B82BD9F-6E5E-328E-E2C3-1A4E135BC0DD}"/>
              </a:ext>
            </a:extLst>
          </p:cNvPr>
          <p:cNvPicPr>
            <a:picLocks noChangeAspect="1"/>
          </p:cNvPicPr>
          <p:nvPr/>
        </p:nvPicPr>
        <p:blipFill>
          <a:blip r:embed="rId2"/>
          <a:stretch>
            <a:fillRect/>
          </a:stretch>
        </p:blipFill>
        <p:spPr>
          <a:xfrm>
            <a:off x="8267165" y="4468452"/>
            <a:ext cx="2715667" cy="474352"/>
          </a:xfrm>
          <a:prstGeom prst="rect">
            <a:avLst/>
          </a:prstGeom>
        </p:spPr>
      </p:pic>
      <p:pic>
        <p:nvPicPr>
          <p:cNvPr id="17" name="图片 16">
            <a:extLst>
              <a:ext uri="{FF2B5EF4-FFF2-40B4-BE49-F238E27FC236}">
                <a16:creationId xmlns:a16="http://schemas.microsoft.com/office/drawing/2014/main" id="{5F339912-8DBC-D3C5-061D-7918B1662017}"/>
              </a:ext>
            </a:extLst>
          </p:cNvPr>
          <p:cNvPicPr>
            <a:picLocks noChangeAspect="1"/>
          </p:cNvPicPr>
          <p:nvPr/>
        </p:nvPicPr>
        <p:blipFill>
          <a:blip r:embed="rId3"/>
          <a:stretch>
            <a:fillRect/>
          </a:stretch>
        </p:blipFill>
        <p:spPr>
          <a:xfrm>
            <a:off x="2567004" y="2194938"/>
            <a:ext cx="5022476" cy="4547027"/>
          </a:xfrm>
          <a:prstGeom prst="rect">
            <a:avLst/>
          </a:prstGeom>
        </p:spPr>
      </p:pic>
      <p:sp>
        <p:nvSpPr>
          <p:cNvPr id="11" name="矩形 10"/>
          <p:cNvSpPr/>
          <p:nvPr/>
        </p:nvSpPr>
        <p:spPr>
          <a:xfrm>
            <a:off x="3089817" y="3298297"/>
            <a:ext cx="3528997" cy="972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nvGrpSpPr>
          <p:cNvPr id="7" name="组合 6">
            <a:extLst>
              <a:ext uri="{FF2B5EF4-FFF2-40B4-BE49-F238E27FC236}">
                <a16:creationId xmlns:a16="http://schemas.microsoft.com/office/drawing/2014/main" id="{C87D67C7-343A-4945-9F70-6D8726824EC6}"/>
              </a:ext>
            </a:extLst>
          </p:cNvPr>
          <p:cNvGrpSpPr/>
          <p:nvPr/>
        </p:nvGrpSpPr>
        <p:grpSpPr>
          <a:xfrm>
            <a:off x="3612632" y="4670685"/>
            <a:ext cx="6012366" cy="1372387"/>
            <a:chOff x="1421805" y="825923"/>
            <a:chExt cx="6624737" cy="1512167"/>
          </a:xfrm>
        </p:grpSpPr>
        <p:sp>
          <p:nvSpPr>
            <p:cNvPr id="8" name="矩形 7">
              <a:extLst>
                <a:ext uri="{FF2B5EF4-FFF2-40B4-BE49-F238E27FC236}">
                  <a16:creationId xmlns:a16="http://schemas.microsoft.com/office/drawing/2014/main" id="{B081B976-A590-4FDC-9EBD-3B0A9D5B2EC5}"/>
                </a:ext>
              </a:extLst>
            </p:cNvPr>
            <p:cNvSpPr/>
            <p:nvPr/>
          </p:nvSpPr>
          <p:spPr>
            <a:xfrm>
              <a:off x="1421805" y="2050059"/>
              <a:ext cx="2664296" cy="288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9" name="矩形 8">
              <a:extLst>
                <a:ext uri="{FF2B5EF4-FFF2-40B4-BE49-F238E27FC236}">
                  <a16:creationId xmlns:a16="http://schemas.microsoft.com/office/drawing/2014/main" id="{A258FA21-695B-4011-A0FC-5C394581E2EE}"/>
                </a:ext>
              </a:extLst>
            </p:cNvPr>
            <p:cNvSpPr/>
            <p:nvPr/>
          </p:nvSpPr>
          <p:spPr>
            <a:xfrm>
              <a:off x="6550410" y="825923"/>
              <a:ext cx="1496132"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2" name="直接箭头连接符 11">
              <a:extLst>
                <a:ext uri="{FF2B5EF4-FFF2-40B4-BE49-F238E27FC236}">
                  <a16:creationId xmlns:a16="http://schemas.microsoft.com/office/drawing/2014/main" id="{D6BBF052-936D-4425-8991-47C01AB172E9}"/>
                </a:ext>
              </a:extLst>
            </p:cNvPr>
            <p:cNvCxnSpPr>
              <a:cxnSpLocks/>
              <a:endCxn id="9" idx="1"/>
            </p:cNvCxnSpPr>
            <p:nvPr/>
          </p:nvCxnSpPr>
          <p:spPr>
            <a:xfrm flipV="1">
              <a:off x="4086101" y="971973"/>
              <a:ext cx="2464309" cy="12221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a16="http://schemas.microsoft.com/office/drawing/2014/main" id="{94A94882-3D2A-FB1A-9D4D-11434F9F1BB5}"/>
              </a:ext>
            </a:extLst>
          </p:cNvPr>
          <p:cNvSpPr txBox="1"/>
          <p:nvPr/>
        </p:nvSpPr>
        <p:spPr>
          <a:xfrm>
            <a:off x="1446449" y="169848"/>
            <a:ext cx="10422278" cy="1938992"/>
          </a:xfrm>
          <a:prstGeom prst="rect">
            <a:avLst/>
          </a:prstGeom>
          <a:noFill/>
        </p:spPr>
        <p:txBody>
          <a:bodyPr wrap="square" rtlCol="0">
            <a:spAutoFit/>
          </a:bodyPr>
          <a:lstStyle/>
          <a:p>
            <a:pPr defTabSz="1077140">
              <a:defRPr/>
            </a:pPr>
            <a:r>
              <a:rPr lang="en-US" altLang="zh-CN" sz="2000" dirty="0">
                <a:solidFill>
                  <a:prstClr val="black"/>
                </a:solidFill>
                <a:latin typeface="Calibri"/>
                <a:ea typeface="宋体" panose="02010600030101010101" pitchFamily="2" charset="-122"/>
              </a:rPr>
              <a:t>Note: </a:t>
            </a:r>
            <a:r>
              <a:rPr lang="en-US" altLang="zh-CN" sz="2000" b="1" dirty="0">
                <a:solidFill>
                  <a:srgbClr val="00B0F0"/>
                </a:solidFill>
                <a:latin typeface="Calibri"/>
                <a:ea typeface="宋体" panose="02010600030101010101" pitchFamily="2" charset="-122"/>
              </a:rPr>
              <a:t>use catch-by-reference for exception objects</a:t>
            </a:r>
          </a:p>
          <a:p>
            <a:pPr defTabSz="1077140">
              <a:defRPr/>
            </a:pPr>
            <a:r>
              <a:rPr lang="en-US" altLang="zh-CN" sz="2000" b="1" dirty="0">
                <a:solidFill>
                  <a:prstClr val="black"/>
                </a:solidFill>
                <a:latin typeface="Calibri"/>
                <a:ea typeface="宋体" panose="02010600030101010101" pitchFamily="2" charset="-122"/>
              </a:rPr>
              <a:t>catch-by-value</a:t>
            </a:r>
            <a:r>
              <a:rPr lang="en-US" altLang="zh-CN" sz="2000" dirty="0">
                <a:solidFill>
                  <a:prstClr val="black"/>
                </a:solidFill>
                <a:latin typeface="Calibri"/>
                <a:ea typeface="宋体" panose="02010600030101010101" pitchFamily="2" charset="-122"/>
              </a:rPr>
              <a:t>:Derived class exception objects caught as base class exceptions have their </a:t>
            </a:r>
            <a:r>
              <a:rPr lang="en-US" altLang="zh-CN" sz="2000" dirty="0" err="1">
                <a:solidFill>
                  <a:prstClr val="black"/>
                </a:solidFill>
                <a:latin typeface="Calibri"/>
                <a:ea typeface="宋体" panose="02010600030101010101" pitchFamily="2" charset="-122"/>
              </a:rPr>
              <a:t>derivedness</a:t>
            </a:r>
            <a:r>
              <a:rPr lang="en-US" altLang="zh-CN" sz="2000" dirty="0">
                <a:solidFill>
                  <a:prstClr val="black"/>
                </a:solidFill>
                <a:latin typeface="Calibri"/>
                <a:ea typeface="宋体" panose="02010600030101010101" pitchFamily="2" charset="-122"/>
              </a:rPr>
              <a:t> "sliced off." Such "sliced" objects are base class objects: they lack derived class data members, and when virtual functions are called on them, they resolve to virtual functions of the base class. So use </a:t>
            </a:r>
            <a:r>
              <a:rPr lang="en-US" altLang="zh-CN" sz="2000" b="1" dirty="0">
                <a:solidFill>
                  <a:prstClr val="black"/>
                </a:solidFill>
                <a:latin typeface="Calibri"/>
                <a:ea typeface="宋体" panose="02010600030101010101" pitchFamily="2" charset="-122"/>
              </a:rPr>
              <a:t>catch-by-reference</a:t>
            </a:r>
            <a:r>
              <a:rPr lang="en-US" altLang="zh-CN" sz="2000" dirty="0">
                <a:solidFill>
                  <a:prstClr val="black"/>
                </a:solidFill>
                <a:latin typeface="Calibri"/>
                <a:ea typeface="宋体" panose="02010600030101010101" pitchFamily="2" charset="-122"/>
              </a:rPr>
              <a:t> for exception objects and invoke the virtual function of the derived class.</a:t>
            </a:r>
            <a:endParaRPr lang="zh-CN" altLang="en-US" sz="2000" dirty="0">
              <a:solidFill>
                <a:prstClr val="black"/>
              </a:solidFill>
              <a:latin typeface="Calibri"/>
              <a:ea typeface="宋体" panose="02010600030101010101" pitchFamily="2" charset="-122"/>
            </a:endParaRPr>
          </a:p>
        </p:txBody>
      </p:sp>
      <p:grpSp>
        <p:nvGrpSpPr>
          <p:cNvPr id="27" name="组合 26">
            <a:extLst>
              <a:ext uri="{FF2B5EF4-FFF2-40B4-BE49-F238E27FC236}">
                <a16:creationId xmlns:a16="http://schemas.microsoft.com/office/drawing/2014/main" id="{15B737AB-7FFA-450D-77E7-5EF1891E10E2}"/>
              </a:ext>
            </a:extLst>
          </p:cNvPr>
          <p:cNvGrpSpPr/>
          <p:nvPr/>
        </p:nvGrpSpPr>
        <p:grpSpPr>
          <a:xfrm>
            <a:off x="3743335" y="4923377"/>
            <a:ext cx="3486115" cy="727585"/>
            <a:chOff x="4014093" y="5424831"/>
            <a:chExt cx="3841182" cy="801691"/>
          </a:xfrm>
        </p:grpSpPr>
        <p:sp>
          <p:nvSpPr>
            <p:cNvPr id="5" name="椭圆 4">
              <a:extLst>
                <a:ext uri="{FF2B5EF4-FFF2-40B4-BE49-F238E27FC236}">
                  <a16:creationId xmlns:a16="http://schemas.microsoft.com/office/drawing/2014/main" id="{A5F1D256-3B45-3C18-F61B-F75CDE6DA95C}"/>
                </a:ext>
              </a:extLst>
            </p:cNvPr>
            <p:cNvSpPr/>
            <p:nvPr/>
          </p:nvSpPr>
          <p:spPr>
            <a:xfrm>
              <a:off x="4014093" y="5938491"/>
              <a:ext cx="1440160" cy="288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5" name="直接箭头连接符 24">
              <a:extLst>
                <a:ext uri="{FF2B5EF4-FFF2-40B4-BE49-F238E27FC236}">
                  <a16:creationId xmlns:a16="http://schemas.microsoft.com/office/drawing/2014/main" id="{D6FC5764-102E-CFFA-341B-C21DCC43E878}"/>
                </a:ext>
              </a:extLst>
            </p:cNvPr>
            <p:cNvCxnSpPr/>
            <p:nvPr/>
          </p:nvCxnSpPr>
          <p:spPr>
            <a:xfrm flipH="1">
              <a:off x="5484961" y="5794474"/>
              <a:ext cx="473348" cy="28803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A12A52E6-5A39-CB39-8B7D-6B7F6649E0B2}"/>
                </a:ext>
              </a:extLst>
            </p:cNvPr>
            <p:cNvSpPr txBox="1"/>
            <p:nvPr/>
          </p:nvSpPr>
          <p:spPr>
            <a:xfrm>
              <a:off x="5836285" y="5424831"/>
              <a:ext cx="2018990" cy="644336"/>
            </a:xfrm>
            <a:prstGeom prst="rect">
              <a:avLst/>
            </a:prstGeom>
            <a:noFill/>
          </p:spPr>
          <p:txBody>
            <a:bodyPr wrap="none" rtlCol="0">
              <a:spAutoFit/>
            </a:bodyPr>
            <a:lstStyle/>
            <a:p>
              <a:r>
                <a:rPr lang="en-US" altLang="zh-CN" sz="1600" dirty="0">
                  <a:solidFill>
                    <a:schemeClr val="bg1"/>
                  </a:solidFill>
                </a:rPr>
                <a:t>Catch the exception</a:t>
              </a:r>
            </a:p>
            <a:p>
              <a:r>
                <a:rPr lang="en-US" altLang="zh-CN" sz="1600" dirty="0">
                  <a:solidFill>
                    <a:schemeClr val="bg1"/>
                  </a:solidFill>
                </a:rPr>
                <a:t> by value</a:t>
              </a:r>
              <a:endParaRPr lang="zh-CN" altLang="en-US" sz="1600" dirty="0">
                <a:solidFill>
                  <a:schemeClr val="bg1"/>
                </a:solidFill>
              </a:endParaRPr>
            </a:p>
          </p:txBody>
        </p:sp>
      </p:grpSp>
      <p:grpSp>
        <p:nvGrpSpPr>
          <p:cNvPr id="33" name="组合 32">
            <a:extLst>
              <a:ext uri="{FF2B5EF4-FFF2-40B4-BE49-F238E27FC236}">
                <a16:creationId xmlns:a16="http://schemas.microsoft.com/office/drawing/2014/main" id="{C2E2CAD0-000B-28F4-5824-1A900F423B18}"/>
              </a:ext>
            </a:extLst>
          </p:cNvPr>
          <p:cNvGrpSpPr/>
          <p:nvPr/>
        </p:nvGrpSpPr>
        <p:grpSpPr>
          <a:xfrm>
            <a:off x="7991201" y="4942802"/>
            <a:ext cx="3559116" cy="836290"/>
            <a:chOff x="8609111" y="6806654"/>
            <a:chExt cx="3921619" cy="921468"/>
          </a:xfrm>
        </p:grpSpPr>
        <p:cxnSp>
          <p:nvCxnSpPr>
            <p:cNvPr id="30" name="直接箭头连接符 29">
              <a:extLst>
                <a:ext uri="{FF2B5EF4-FFF2-40B4-BE49-F238E27FC236}">
                  <a16:creationId xmlns:a16="http://schemas.microsoft.com/office/drawing/2014/main" id="{7D95B6D3-26D7-CA48-F5DE-0C5169824AF0}"/>
                </a:ext>
              </a:extLst>
            </p:cNvPr>
            <p:cNvCxnSpPr/>
            <p:nvPr/>
          </p:nvCxnSpPr>
          <p:spPr>
            <a:xfrm flipV="1">
              <a:off x="9270677" y="6806654"/>
              <a:ext cx="216024" cy="2119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566A487-EFA5-0F10-39A5-ADE83583CBCA}"/>
                </a:ext>
              </a:extLst>
            </p:cNvPr>
            <p:cNvSpPr txBox="1"/>
            <p:nvPr/>
          </p:nvSpPr>
          <p:spPr>
            <a:xfrm>
              <a:off x="8609111" y="7010875"/>
              <a:ext cx="3921619" cy="717247"/>
            </a:xfrm>
            <a:prstGeom prst="rect">
              <a:avLst/>
            </a:prstGeom>
            <a:noFill/>
          </p:spPr>
          <p:txBody>
            <a:bodyPr wrap="none" rtlCol="0">
              <a:spAutoFit/>
            </a:bodyPr>
            <a:lstStyle/>
            <a:p>
              <a:r>
                <a:rPr lang="en-US" altLang="zh-CN" sz="1815" dirty="0"/>
                <a:t>Invoke what() of the exception class</a:t>
              </a:r>
            </a:p>
            <a:p>
              <a:r>
                <a:rPr lang="en-US" altLang="zh-CN" sz="1815" dirty="0"/>
                <a:t>rather than the </a:t>
              </a:r>
              <a:r>
                <a:rPr lang="en-US" altLang="zh-CN" sz="1815" dirty="0" err="1"/>
                <a:t>MyException</a:t>
              </a:r>
              <a:r>
                <a:rPr lang="en-US" altLang="zh-CN" sz="1815" dirty="0"/>
                <a:t> class.</a:t>
              </a:r>
              <a:endParaRPr lang="zh-CN" altLang="en-US" sz="1815" dirty="0"/>
            </a:p>
          </p:txBody>
        </p:sp>
      </p:grpSp>
      <p:grpSp>
        <p:nvGrpSpPr>
          <p:cNvPr id="16" name="组合 15">
            <a:extLst>
              <a:ext uri="{FF2B5EF4-FFF2-40B4-BE49-F238E27FC236}">
                <a16:creationId xmlns:a16="http://schemas.microsoft.com/office/drawing/2014/main" id="{CD3C2D3A-5027-79AB-2657-3E08BCD90518}"/>
              </a:ext>
            </a:extLst>
          </p:cNvPr>
          <p:cNvGrpSpPr/>
          <p:nvPr/>
        </p:nvGrpSpPr>
        <p:grpSpPr>
          <a:xfrm>
            <a:off x="5874326" y="2892243"/>
            <a:ext cx="4807765" cy="826457"/>
            <a:chOff x="5874326" y="2892243"/>
            <a:chExt cx="4807765" cy="826457"/>
          </a:xfrm>
        </p:grpSpPr>
        <p:sp>
          <p:nvSpPr>
            <p:cNvPr id="36" name="椭圆 35">
              <a:extLst>
                <a:ext uri="{FF2B5EF4-FFF2-40B4-BE49-F238E27FC236}">
                  <a16:creationId xmlns:a16="http://schemas.microsoft.com/office/drawing/2014/main" id="{68D1300C-27B3-008A-39D7-05D7A12B9E35}"/>
                </a:ext>
              </a:extLst>
            </p:cNvPr>
            <p:cNvSpPr/>
            <p:nvPr/>
          </p:nvSpPr>
          <p:spPr>
            <a:xfrm>
              <a:off x="5874326" y="3457292"/>
              <a:ext cx="809839" cy="26140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0" name="直接箭头连接符 9">
              <a:extLst>
                <a:ext uri="{FF2B5EF4-FFF2-40B4-BE49-F238E27FC236}">
                  <a16:creationId xmlns:a16="http://schemas.microsoft.com/office/drawing/2014/main" id="{48CE4CDD-5637-FC85-E025-B41DECBAD5A2}"/>
                </a:ext>
              </a:extLst>
            </p:cNvPr>
            <p:cNvCxnSpPr>
              <a:cxnSpLocks/>
              <a:stCxn id="14" idx="1"/>
            </p:cNvCxnSpPr>
            <p:nvPr/>
          </p:nvCxnSpPr>
          <p:spPr>
            <a:xfrm flipH="1">
              <a:off x="6216073" y="3076909"/>
              <a:ext cx="1430572" cy="3803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512610F-23F3-B5EB-6162-C1863218AAE0}"/>
                </a:ext>
              </a:extLst>
            </p:cNvPr>
            <p:cNvSpPr txBox="1"/>
            <p:nvPr/>
          </p:nvSpPr>
          <p:spPr>
            <a:xfrm>
              <a:off x="7646645" y="2892243"/>
              <a:ext cx="3035446" cy="369332"/>
            </a:xfrm>
            <a:prstGeom prst="rect">
              <a:avLst/>
            </a:prstGeom>
            <a:noFill/>
          </p:spPr>
          <p:txBody>
            <a:bodyPr wrap="none" rtlCol="0">
              <a:spAutoFit/>
            </a:bodyPr>
            <a:lstStyle/>
            <a:p>
              <a:r>
                <a:rPr lang="en-US" altLang="zh-CN" dirty="0"/>
                <a:t>It will not throw any exception</a:t>
              </a:r>
              <a:endParaRPr lang="zh-CN" altLang="en-US" dirty="0"/>
            </a:p>
          </p:txBody>
        </p:sp>
      </p:grpSp>
    </p:spTree>
    <p:extLst>
      <p:ext uri="{BB962C8B-B14F-4D97-AF65-F5344CB8AC3E}">
        <p14:creationId xmlns:p14="http://schemas.microsoft.com/office/powerpoint/2010/main" val="199206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D1B491A-386C-DBE2-6BCD-1CD8B0A3D759}"/>
              </a:ext>
            </a:extLst>
          </p:cNvPr>
          <p:cNvPicPr>
            <a:picLocks noChangeAspect="1"/>
          </p:cNvPicPr>
          <p:nvPr/>
        </p:nvPicPr>
        <p:blipFill>
          <a:blip r:embed="rId2"/>
          <a:stretch>
            <a:fillRect/>
          </a:stretch>
        </p:blipFill>
        <p:spPr>
          <a:xfrm>
            <a:off x="7279801" y="4340234"/>
            <a:ext cx="3110746" cy="522814"/>
          </a:xfrm>
          <a:prstGeom prst="rect">
            <a:avLst/>
          </a:prstGeom>
        </p:spPr>
      </p:pic>
      <p:pic>
        <p:nvPicPr>
          <p:cNvPr id="5" name="图片 4">
            <a:extLst>
              <a:ext uri="{FF2B5EF4-FFF2-40B4-BE49-F238E27FC236}">
                <a16:creationId xmlns:a16="http://schemas.microsoft.com/office/drawing/2014/main" id="{51812150-8265-D05A-3F6B-FD67145F63B3}"/>
              </a:ext>
            </a:extLst>
          </p:cNvPr>
          <p:cNvPicPr>
            <a:picLocks noChangeAspect="1"/>
          </p:cNvPicPr>
          <p:nvPr/>
        </p:nvPicPr>
        <p:blipFill>
          <a:blip r:embed="rId3"/>
          <a:stretch>
            <a:fillRect/>
          </a:stretch>
        </p:blipFill>
        <p:spPr>
          <a:xfrm>
            <a:off x="1319041" y="880281"/>
            <a:ext cx="5031121" cy="4555671"/>
          </a:xfrm>
          <a:prstGeom prst="rect">
            <a:avLst/>
          </a:prstGeom>
        </p:spPr>
      </p:pic>
      <p:sp>
        <p:nvSpPr>
          <p:cNvPr id="6" name="矩形 5">
            <a:extLst>
              <a:ext uri="{FF2B5EF4-FFF2-40B4-BE49-F238E27FC236}">
                <a16:creationId xmlns:a16="http://schemas.microsoft.com/office/drawing/2014/main" id="{C5867C12-1281-F9AF-FEB1-06A29AD47990}"/>
              </a:ext>
            </a:extLst>
          </p:cNvPr>
          <p:cNvSpPr/>
          <p:nvPr/>
        </p:nvSpPr>
        <p:spPr>
          <a:xfrm>
            <a:off x="1851088" y="1991261"/>
            <a:ext cx="4247867" cy="971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nvGrpSpPr>
          <p:cNvPr id="7" name="组合 6">
            <a:extLst>
              <a:ext uri="{FF2B5EF4-FFF2-40B4-BE49-F238E27FC236}">
                <a16:creationId xmlns:a16="http://schemas.microsoft.com/office/drawing/2014/main" id="{E5EFAC70-198D-7045-00C2-CAA95F1FC8A1}"/>
              </a:ext>
            </a:extLst>
          </p:cNvPr>
          <p:cNvGrpSpPr/>
          <p:nvPr/>
        </p:nvGrpSpPr>
        <p:grpSpPr>
          <a:xfrm>
            <a:off x="2364670" y="4474629"/>
            <a:ext cx="6265172" cy="393956"/>
            <a:chOff x="1421805" y="2050059"/>
            <a:chExt cx="6903291" cy="434081"/>
          </a:xfrm>
        </p:grpSpPr>
        <p:sp>
          <p:nvSpPr>
            <p:cNvPr id="8" name="矩形 7">
              <a:extLst>
                <a:ext uri="{FF2B5EF4-FFF2-40B4-BE49-F238E27FC236}">
                  <a16:creationId xmlns:a16="http://schemas.microsoft.com/office/drawing/2014/main" id="{D279A4E2-59E1-7371-6B03-618BE9525EE0}"/>
                </a:ext>
              </a:extLst>
            </p:cNvPr>
            <p:cNvSpPr/>
            <p:nvPr/>
          </p:nvSpPr>
          <p:spPr>
            <a:xfrm>
              <a:off x="1421805" y="2050059"/>
              <a:ext cx="2664296" cy="288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9" name="矩形 8">
              <a:extLst>
                <a:ext uri="{FF2B5EF4-FFF2-40B4-BE49-F238E27FC236}">
                  <a16:creationId xmlns:a16="http://schemas.microsoft.com/office/drawing/2014/main" id="{144593B0-987D-1D0C-DAAE-BB38B33C1F47}"/>
                </a:ext>
              </a:extLst>
            </p:cNvPr>
            <p:cNvSpPr/>
            <p:nvPr/>
          </p:nvSpPr>
          <p:spPr>
            <a:xfrm>
              <a:off x="6828964" y="2192040"/>
              <a:ext cx="1496132"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0" name="直接箭头连接符 9">
              <a:extLst>
                <a:ext uri="{FF2B5EF4-FFF2-40B4-BE49-F238E27FC236}">
                  <a16:creationId xmlns:a16="http://schemas.microsoft.com/office/drawing/2014/main" id="{95B31DE7-4893-2B5C-FF17-ED5923D6CE80}"/>
                </a:ext>
              </a:extLst>
            </p:cNvPr>
            <p:cNvCxnSpPr>
              <a:cxnSpLocks/>
              <a:stCxn id="8" idx="3"/>
              <a:endCxn id="9" idx="1"/>
            </p:cNvCxnSpPr>
            <p:nvPr/>
          </p:nvCxnSpPr>
          <p:spPr>
            <a:xfrm>
              <a:off x="4086101" y="2194075"/>
              <a:ext cx="2742863" cy="1440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97A73CDE-D989-B0CA-320D-DCC4916A9B8E}"/>
              </a:ext>
            </a:extLst>
          </p:cNvPr>
          <p:cNvGrpSpPr/>
          <p:nvPr/>
        </p:nvGrpSpPr>
        <p:grpSpPr>
          <a:xfrm>
            <a:off x="2560724" y="3587129"/>
            <a:ext cx="3486115" cy="700153"/>
            <a:chOff x="4014093" y="5455056"/>
            <a:chExt cx="3841182" cy="771466"/>
          </a:xfrm>
        </p:grpSpPr>
        <p:sp>
          <p:nvSpPr>
            <p:cNvPr id="12" name="椭圆 11">
              <a:extLst>
                <a:ext uri="{FF2B5EF4-FFF2-40B4-BE49-F238E27FC236}">
                  <a16:creationId xmlns:a16="http://schemas.microsoft.com/office/drawing/2014/main" id="{943FD47A-2B47-7FF1-FD09-DF99A27852FC}"/>
                </a:ext>
              </a:extLst>
            </p:cNvPr>
            <p:cNvSpPr/>
            <p:nvPr/>
          </p:nvSpPr>
          <p:spPr>
            <a:xfrm>
              <a:off x="4014093" y="5938491"/>
              <a:ext cx="1440160" cy="288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3" name="直接箭头连接符 12">
              <a:extLst>
                <a:ext uri="{FF2B5EF4-FFF2-40B4-BE49-F238E27FC236}">
                  <a16:creationId xmlns:a16="http://schemas.microsoft.com/office/drawing/2014/main" id="{F7A29DBB-9A25-2080-20AC-F607C47AC614}"/>
                </a:ext>
              </a:extLst>
            </p:cNvPr>
            <p:cNvCxnSpPr/>
            <p:nvPr/>
          </p:nvCxnSpPr>
          <p:spPr>
            <a:xfrm flipH="1">
              <a:off x="5484961" y="5794474"/>
              <a:ext cx="473348" cy="28803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1606A34-622B-8DAE-3DBD-349EBDDCF1CA}"/>
                </a:ext>
              </a:extLst>
            </p:cNvPr>
            <p:cNvSpPr txBox="1"/>
            <p:nvPr/>
          </p:nvSpPr>
          <p:spPr>
            <a:xfrm>
              <a:off x="5836285" y="5455056"/>
              <a:ext cx="2018990" cy="644336"/>
            </a:xfrm>
            <a:prstGeom prst="rect">
              <a:avLst/>
            </a:prstGeom>
            <a:noFill/>
          </p:spPr>
          <p:txBody>
            <a:bodyPr wrap="none" rtlCol="0">
              <a:spAutoFit/>
            </a:bodyPr>
            <a:lstStyle/>
            <a:p>
              <a:r>
                <a:rPr lang="en-US" altLang="zh-CN" sz="1600" dirty="0">
                  <a:solidFill>
                    <a:schemeClr val="bg1"/>
                  </a:solidFill>
                </a:rPr>
                <a:t>Catch the exception</a:t>
              </a:r>
            </a:p>
            <a:p>
              <a:r>
                <a:rPr lang="en-US" altLang="zh-CN" sz="1600" dirty="0">
                  <a:solidFill>
                    <a:schemeClr val="bg1"/>
                  </a:solidFill>
                </a:rPr>
                <a:t> by reference</a:t>
              </a:r>
              <a:endParaRPr lang="zh-CN" altLang="en-US" sz="1600" dirty="0">
                <a:solidFill>
                  <a:schemeClr val="bg1"/>
                </a:solidFill>
              </a:endParaRPr>
            </a:p>
          </p:txBody>
        </p:sp>
      </p:grpSp>
      <p:grpSp>
        <p:nvGrpSpPr>
          <p:cNvPr id="15" name="组合 14">
            <a:extLst>
              <a:ext uri="{FF2B5EF4-FFF2-40B4-BE49-F238E27FC236}">
                <a16:creationId xmlns:a16="http://schemas.microsoft.com/office/drawing/2014/main" id="{DE8584F9-85C3-06FE-034F-01109C03C6AC}"/>
              </a:ext>
            </a:extLst>
          </p:cNvPr>
          <p:cNvGrpSpPr/>
          <p:nvPr/>
        </p:nvGrpSpPr>
        <p:grpSpPr>
          <a:xfrm>
            <a:off x="7200702" y="4953868"/>
            <a:ext cx="3865610" cy="836290"/>
            <a:chOff x="8609111" y="6806654"/>
            <a:chExt cx="4259329" cy="921468"/>
          </a:xfrm>
        </p:grpSpPr>
        <p:cxnSp>
          <p:nvCxnSpPr>
            <p:cNvPr id="16" name="直接箭头连接符 15">
              <a:extLst>
                <a:ext uri="{FF2B5EF4-FFF2-40B4-BE49-F238E27FC236}">
                  <a16:creationId xmlns:a16="http://schemas.microsoft.com/office/drawing/2014/main" id="{57E2FD60-04F1-6A95-A986-A6D93EB65BB2}"/>
                </a:ext>
              </a:extLst>
            </p:cNvPr>
            <p:cNvCxnSpPr/>
            <p:nvPr/>
          </p:nvCxnSpPr>
          <p:spPr>
            <a:xfrm flipV="1">
              <a:off x="9270677" y="6806654"/>
              <a:ext cx="216024" cy="2119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639E7A9F-C7A2-2026-464B-41FAC4586B18}"/>
                </a:ext>
              </a:extLst>
            </p:cNvPr>
            <p:cNvSpPr txBox="1"/>
            <p:nvPr/>
          </p:nvSpPr>
          <p:spPr>
            <a:xfrm>
              <a:off x="8609111" y="7010875"/>
              <a:ext cx="4259329" cy="717247"/>
            </a:xfrm>
            <a:prstGeom prst="rect">
              <a:avLst/>
            </a:prstGeom>
            <a:noFill/>
          </p:spPr>
          <p:txBody>
            <a:bodyPr wrap="none" rtlCol="0">
              <a:spAutoFit/>
            </a:bodyPr>
            <a:lstStyle/>
            <a:p>
              <a:r>
                <a:rPr lang="en-US" altLang="zh-CN" sz="1815" dirty="0"/>
                <a:t>Invoke what() of the </a:t>
              </a:r>
              <a:r>
                <a:rPr lang="en-US" altLang="zh-CN" sz="1815" dirty="0" err="1"/>
                <a:t>MyException</a:t>
              </a:r>
              <a:r>
                <a:rPr lang="en-US" altLang="zh-CN" sz="1815" dirty="0"/>
                <a:t> class</a:t>
              </a:r>
            </a:p>
            <a:p>
              <a:r>
                <a:rPr lang="en-US" altLang="zh-CN" sz="1815" dirty="0"/>
                <a:t>not the exception class.</a:t>
              </a:r>
              <a:endParaRPr lang="zh-CN" altLang="en-US" sz="1815" dirty="0"/>
            </a:p>
          </p:txBody>
        </p:sp>
      </p:grpSp>
      <p:grpSp>
        <p:nvGrpSpPr>
          <p:cNvPr id="24" name="组合 23">
            <a:extLst>
              <a:ext uri="{FF2B5EF4-FFF2-40B4-BE49-F238E27FC236}">
                <a16:creationId xmlns:a16="http://schemas.microsoft.com/office/drawing/2014/main" id="{F8B95965-5211-7807-0D96-D83BA61AB0BC}"/>
              </a:ext>
            </a:extLst>
          </p:cNvPr>
          <p:cNvGrpSpPr/>
          <p:nvPr/>
        </p:nvGrpSpPr>
        <p:grpSpPr>
          <a:xfrm>
            <a:off x="5338617" y="1422048"/>
            <a:ext cx="5853255" cy="1007116"/>
            <a:chOff x="5338617" y="1422048"/>
            <a:chExt cx="5853255" cy="1007116"/>
          </a:xfrm>
        </p:grpSpPr>
        <p:sp>
          <p:nvSpPr>
            <p:cNvPr id="18" name="椭圆 17">
              <a:extLst>
                <a:ext uri="{FF2B5EF4-FFF2-40B4-BE49-F238E27FC236}">
                  <a16:creationId xmlns:a16="http://schemas.microsoft.com/office/drawing/2014/main" id="{A8E8A908-EB64-2C5A-4710-C84106065A24}"/>
                </a:ext>
              </a:extLst>
            </p:cNvPr>
            <p:cNvSpPr/>
            <p:nvPr/>
          </p:nvSpPr>
          <p:spPr>
            <a:xfrm>
              <a:off x="5338617" y="2159026"/>
              <a:ext cx="761035" cy="27013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20" name="文本框 19">
              <a:extLst>
                <a:ext uri="{FF2B5EF4-FFF2-40B4-BE49-F238E27FC236}">
                  <a16:creationId xmlns:a16="http://schemas.microsoft.com/office/drawing/2014/main" id="{40FC4E33-710F-C4CA-7AAF-8441D0551B44}"/>
                </a:ext>
              </a:extLst>
            </p:cNvPr>
            <p:cNvSpPr txBox="1"/>
            <p:nvPr/>
          </p:nvSpPr>
          <p:spPr>
            <a:xfrm>
              <a:off x="6350162" y="1422048"/>
              <a:ext cx="4841710" cy="369332"/>
            </a:xfrm>
            <a:prstGeom prst="rect">
              <a:avLst/>
            </a:prstGeom>
            <a:noFill/>
          </p:spPr>
          <p:txBody>
            <a:bodyPr wrap="none" rtlCol="0">
              <a:spAutoFit/>
            </a:bodyPr>
            <a:lstStyle/>
            <a:p>
              <a:r>
                <a:rPr lang="en-US" altLang="zh-CN" b="0" i="0" dirty="0">
                  <a:effectLst/>
                </a:rPr>
                <a:t>It  is overriding a virtual method of the base class.</a:t>
              </a:r>
              <a:endParaRPr lang="zh-CN" altLang="en-US" dirty="0"/>
            </a:p>
          </p:txBody>
        </p:sp>
        <p:cxnSp>
          <p:nvCxnSpPr>
            <p:cNvPr id="22" name="直接箭头连接符 21">
              <a:extLst>
                <a:ext uri="{FF2B5EF4-FFF2-40B4-BE49-F238E27FC236}">
                  <a16:creationId xmlns:a16="http://schemas.microsoft.com/office/drawing/2014/main" id="{28E9B428-02B1-D203-E8EC-3D7A31094E77}"/>
                </a:ext>
              </a:extLst>
            </p:cNvPr>
            <p:cNvCxnSpPr>
              <a:cxnSpLocks/>
              <a:endCxn id="18" idx="0"/>
            </p:cNvCxnSpPr>
            <p:nvPr/>
          </p:nvCxnSpPr>
          <p:spPr>
            <a:xfrm flipH="1">
              <a:off x="5719135" y="1727283"/>
              <a:ext cx="631027" cy="431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A6EBCA75-9906-B3C2-FDF0-4FCF0F35312D}"/>
              </a:ext>
            </a:extLst>
          </p:cNvPr>
          <p:cNvSpPr txBox="1"/>
          <p:nvPr/>
        </p:nvSpPr>
        <p:spPr>
          <a:xfrm>
            <a:off x="1706639" y="6163407"/>
            <a:ext cx="6094476" cy="369332"/>
          </a:xfrm>
          <a:prstGeom prst="rect">
            <a:avLst/>
          </a:prstGeom>
          <a:noFill/>
        </p:spPr>
        <p:txBody>
          <a:bodyPr wrap="square">
            <a:spAutoFit/>
          </a:bodyPr>
          <a:lstStyle/>
          <a:p>
            <a:r>
              <a:rPr lang="en-US" altLang="zh-CN" b="0" i="0" dirty="0">
                <a:solidFill>
                  <a:srgbClr val="161616"/>
                </a:solidFill>
                <a:effectLst/>
              </a:rPr>
              <a:t>Throw exceptions by value, catch them by reference. </a:t>
            </a:r>
            <a:endParaRPr lang="zh-CN" altLang="en-US" dirty="0"/>
          </a:p>
        </p:txBody>
      </p:sp>
    </p:spTree>
    <p:extLst>
      <p:ext uri="{BB962C8B-B14F-4D97-AF65-F5344CB8AC3E}">
        <p14:creationId xmlns:p14="http://schemas.microsoft.com/office/powerpoint/2010/main" val="112710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63C6470C-D397-5208-100E-EDE46911D63F}"/>
              </a:ext>
            </a:extLst>
          </p:cNvPr>
          <p:cNvPicPr>
            <a:picLocks noChangeAspect="1"/>
          </p:cNvPicPr>
          <p:nvPr/>
        </p:nvPicPr>
        <p:blipFill>
          <a:blip r:embed="rId3"/>
          <a:stretch>
            <a:fillRect/>
          </a:stretch>
        </p:blipFill>
        <p:spPr>
          <a:xfrm>
            <a:off x="4976535" y="5145621"/>
            <a:ext cx="6805071" cy="430142"/>
          </a:xfrm>
          <a:prstGeom prst="rect">
            <a:avLst/>
          </a:prstGeom>
        </p:spPr>
      </p:pic>
      <p:sp>
        <p:nvSpPr>
          <p:cNvPr id="4" name="Content Placeholder 2"/>
          <p:cNvSpPr>
            <a:spLocks noGrp="1"/>
          </p:cNvSpPr>
          <p:nvPr>
            <p:ph idx="1"/>
          </p:nvPr>
        </p:nvSpPr>
        <p:spPr>
          <a:xfrm>
            <a:off x="1475863" y="414614"/>
            <a:ext cx="5443814" cy="465329"/>
          </a:xfrm>
        </p:spPr>
        <p:txBody>
          <a:bodyPr>
            <a:noAutofit/>
          </a:bodyPr>
          <a:lstStyle/>
          <a:p>
            <a:pPr marL="129032" lvl="1" indent="0">
              <a:spcBef>
                <a:spcPts val="1413"/>
              </a:spcBef>
              <a:buSzPct val="68000"/>
              <a:buNone/>
            </a:pPr>
            <a:r>
              <a:rPr lang="en-US" b="1" dirty="0"/>
              <a:t> Assertions in C/C++</a:t>
            </a:r>
          </a:p>
          <a:p>
            <a:pPr marL="129032" lvl="1" indent="0">
              <a:spcBef>
                <a:spcPts val="1413"/>
              </a:spcBef>
              <a:buSzPct val="68000"/>
              <a:buNone/>
            </a:pPr>
            <a:r>
              <a:rPr lang="en-US" b="1" dirty="0"/>
              <a:t>  </a:t>
            </a:r>
          </a:p>
        </p:txBody>
      </p:sp>
      <p:sp>
        <p:nvSpPr>
          <p:cNvPr id="5" name="Content Placeholder 2"/>
          <p:cNvSpPr txBox="1">
            <a:spLocks/>
          </p:cNvSpPr>
          <p:nvPr/>
        </p:nvSpPr>
        <p:spPr bwMode="auto">
          <a:xfrm>
            <a:off x="407157" y="1162208"/>
            <a:ext cx="11167837" cy="728471"/>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29032" lvl="1" indent="0">
              <a:spcBef>
                <a:spcPts val="1413"/>
              </a:spcBef>
              <a:buSzPct val="68000"/>
              <a:buNone/>
            </a:pPr>
            <a:r>
              <a:rPr lang="en-US" sz="2178" dirty="0"/>
              <a:t> </a:t>
            </a:r>
            <a:r>
              <a:rPr lang="en-US" altLang="zh-CN" sz="2178" dirty="0"/>
              <a:t>Assertions are statements used to test assumptions made by programmers. It is designed as a macro in C/C++. Following is the syntax for assertion:</a:t>
            </a:r>
          </a:p>
          <a:p>
            <a:pPr marL="129032" lvl="1" indent="0">
              <a:spcBef>
                <a:spcPts val="1413"/>
              </a:spcBef>
              <a:buSzPct val="68000"/>
              <a:buNone/>
            </a:pPr>
            <a:endParaRPr lang="en-US" sz="2178" dirty="0"/>
          </a:p>
          <a:p>
            <a:pPr marL="129032" lvl="1" indent="0">
              <a:spcBef>
                <a:spcPts val="1413"/>
              </a:spcBef>
              <a:buSzPct val="68000"/>
              <a:buNone/>
            </a:pPr>
            <a:r>
              <a:rPr lang="en-US" sz="2178" dirty="0"/>
              <a:t>  </a:t>
            </a:r>
          </a:p>
        </p:txBody>
      </p:sp>
      <p:sp>
        <p:nvSpPr>
          <p:cNvPr id="6" name="Content Placeholder 2"/>
          <p:cNvSpPr txBox="1">
            <a:spLocks/>
          </p:cNvSpPr>
          <p:nvPr/>
        </p:nvSpPr>
        <p:spPr bwMode="auto">
          <a:xfrm>
            <a:off x="3034956" y="1885224"/>
            <a:ext cx="4930401" cy="465329"/>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29032" lvl="1" indent="0">
              <a:spcBef>
                <a:spcPts val="1413"/>
              </a:spcBef>
              <a:buSzPct val="68000"/>
              <a:buNone/>
            </a:pPr>
            <a:r>
              <a:rPr lang="en-US" altLang="zh-CN" sz="2541" b="1" dirty="0"/>
              <a:t>void assert(int expression);</a:t>
            </a:r>
            <a:endParaRPr lang="en-US" sz="2541" b="1" dirty="0"/>
          </a:p>
        </p:txBody>
      </p:sp>
      <p:sp>
        <p:nvSpPr>
          <p:cNvPr id="7" name="Content Placeholder 2"/>
          <p:cNvSpPr txBox="1">
            <a:spLocks/>
          </p:cNvSpPr>
          <p:nvPr/>
        </p:nvSpPr>
        <p:spPr bwMode="auto">
          <a:xfrm>
            <a:off x="450376" y="2417051"/>
            <a:ext cx="11044454" cy="774115"/>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29032" lvl="1" indent="0">
              <a:spcBef>
                <a:spcPts val="1413"/>
              </a:spcBef>
              <a:buSzPct val="68000"/>
              <a:buNone/>
            </a:pPr>
            <a:r>
              <a:rPr lang="en-US" altLang="zh-CN" sz="2178" dirty="0"/>
              <a:t>If the expression evaluates to 0 (false), then the expression, source code filename, and line number are sent to the standard error, and then </a:t>
            </a:r>
            <a:r>
              <a:rPr lang="en-US" altLang="zh-CN" sz="2178" b="1" dirty="0"/>
              <a:t>abort() </a:t>
            </a:r>
            <a:r>
              <a:rPr lang="en-US" altLang="zh-CN" sz="2178" dirty="0"/>
              <a:t>function is called. </a:t>
            </a:r>
            <a:endParaRPr lang="en-US" sz="2178" dirty="0"/>
          </a:p>
        </p:txBody>
      </p:sp>
      <p:pic>
        <p:nvPicPr>
          <p:cNvPr id="8" name="图片 7">
            <a:extLst>
              <a:ext uri="{FF2B5EF4-FFF2-40B4-BE49-F238E27FC236}">
                <a16:creationId xmlns:a16="http://schemas.microsoft.com/office/drawing/2014/main" id="{719AD2DF-F866-B2CB-800C-F2147B9F8CED}"/>
              </a:ext>
            </a:extLst>
          </p:cNvPr>
          <p:cNvPicPr>
            <a:picLocks noChangeAspect="1"/>
          </p:cNvPicPr>
          <p:nvPr/>
        </p:nvPicPr>
        <p:blipFill>
          <a:blip r:embed="rId4"/>
          <a:stretch>
            <a:fillRect/>
          </a:stretch>
        </p:blipFill>
        <p:spPr>
          <a:xfrm>
            <a:off x="671801" y="3336728"/>
            <a:ext cx="3855756" cy="2909092"/>
          </a:xfrm>
          <a:prstGeom prst="rect">
            <a:avLst/>
          </a:prstGeom>
        </p:spPr>
      </p:pic>
      <p:sp>
        <p:nvSpPr>
          <p:cNvPr id="10" name="矩形 9">
            <a:extLst>
              <a:ext uri="{FF2B5EF4-FFF2-40B4-BE49-F238E27FC236}">
                <a16:creationId xmlns:a16="http://schemas.microsoft.com/office/drawing/2014/main" id="{14278ED6-BB56-08FF-7767-366918FCCEE8}"/>
              </a:ext>
            </a:extLst>
          </p:cNvPr>
          <p:cNvSpPr/>
          <p:nvPr/>
        </p:nvSpPr>
        <p:spPr>
          <a:xfrm>
            <a:off x="1287597" y="5151700"/>
            <a:ext cx="1176332" cy="1727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4" name="组合 13">
            <a:extLst>
              <a:ext uri="{FF2B5EF4-FFF2-40B4-BE49-F238E27FC236}">
                <a16:creationId xmlns:a16="http://schemas.microsoft.com/office/drawing/2014/main" id="{4FF7A68E-7A1F-157E-228F-00E26CB577E4}"/>
              </a:ext>
            </a:extLst>
          </p:cNvPr>
          <p:cNvGrpSpPr/>
          <p:nvPr/>
        </p:nvGrpSpPr>
        <p:grpSpPr>
          <a:xfrm>
            <a:off x="4919670" y="4531548"/>
            <a:ext cx="979755" cy="829714"/>
            <a:chOff x="5310237" y="4993094"/>
            <a:chExt cx="1079545" cy="914222"/>
          </a:xfrm>
        </p:grpSpPr>
        <p:sp>
          <p:nvSpPr>
            <p:cNvPr id="11" name="矩形 10">
              <a:extLst>
                <a:ext uri="{FF2B5EF4-FFF2-40B4-BE49-F238E27FC236}">
                  <a16:creationId xmlns:a16="http://schemas.microsoft.com/office/drawing/2014/main" id="{62CEF617-4642-8F78-4F3F-B998E6FEDB33}"/>
                </a:ext>
              </a:extLst>
            </p:cNvPr>
            <p:cNvSpPr/>
            <p:nvPr/>
          </p:nvSpPr>
          <p:spPr>
            <a:xfrm>
              <a:off x="5505479" y="5650457"/>
              <a:ext cx="720080" cy="2568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2" name="直接箭头连接符 11">
              <a:extLst>
                <a:ext uri="{FF2B5EF4-FFF2-40B4-BE49-F238E27FC236}">
                  <a16:creationId xmlns:a16="http://schemas.microsoft.com/office/drawing/2014/main" id="{92FE32F1-B4EC-83D9-513E-2BA27D4BF5E3}"/>
                </a:ext>
              </a:extLst>
            </p:cNvPr>
            <p:cNvCxnSpPr/>
            <p:nvPr/>
          </p:nvCxnSpPr>
          <p:spPr>
            <a:xfrm flipH="1">
              <a:off x="5742285" y="5290418"/>
              <a:ext cx="216024" cy="3600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07F34F1-434E-63C9-A6E6-919B942235B2}"/>
                </a:ext>
              </a:extLst>
            </p:cNvPr>
            <p:cNvSpPr txBox="1"/>
            <p:nvPr/>
          </p:nvSpPr>
          <p:spPr>
            <a:xfrm>
              <a:off x="5310237" y="4993094"/>
              <a:ext cx="1079545" cy="378830"/>
            </a:xfrm>
            <a:prstGeom prst="rect">
              <a:avLst/>
            </a:prstGeom>
            <a:noFill/>
          </p:spPr>
          <p:txBody>
            <a:bodyPr wrap="none" rtlCol="0">
              <a:spAutoFit/>
            </a:bodyPr>
            <a:lstStyle/>
            <a:p>
              <a:r>
                <a:rPr lang="en-US" altLang="zh-CN" sz="1634" dirty="0"/>
                <a:t>file name</a:t>
              </a:r>
              <a:endParaRPr lang="zh-CN" altLang="en-US" sz="1634" dirty="0"/>
            </a:p>
          </p:txBody>
        </p:sp>
      </p:grpSp>
      <p:grpSp>
        <p:nvGrpSpPr>
          <p:cNvPr id="16" name="组合 15">
            <a:extLst>
              <a:ext uri="{FF2B5EF4-FFF2-40B4-BE49-F238E27FC236}">
                <a16:creationId xmlns:a16="http://schemas.microsoft.com/office/drawing/2014/main" id="{013E5260-E24C-4A6D-ADCF-7D6BEC489BE4}"/>
              </a:ext>
            </a:extLst>
          </p:cNvPr>
          <p:cNvGrpSpPr/>
          <p:nvPr/>
        </p:nvGrpSpPr>
        <p:grpSpPr>
          <a:xfrm>
            <a:off x="5804334" y="4343925"/>
            <a:ext cx="2118182" cy="1025769"/>
            <a:chOff x="5505479" y="4777070"/>
            <a:chExt cx="2333921" cy="1130246"/>
          </a:xfrm>
        </p:grpSpPr>
        <p:sp>
          <p:nvSpPr>
            <p:cNvPr id="17" name="矩形 16">
              <a:extLst>
                <a:ext uri="{FF2B5EF4-FFF2-40B4-BE49-F238E27FC236}">
                  <a16:creationId xmlns:a16="http://schemas.microsoft.com/office/drawing/2014/main" id="{C986EEA4-E16A-9404-146D-0DDB3FEC2071}"/>
                </a:ext>
              </a:extLst>
            </p:cNvPr>
            <p:cNvSpPr/>
            <p:nvPr/>
          </p:nvSpPr>
          <p:spPr>
            <a:xfrm>
              <a:off x="5505479" y="5650457"/>
              <a:ext cx="2049568" cy="2568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cxnSp>
          <p:nvCxnSpPr>
            <p:cNvPr id="18" name="直接箭头连接符 17">
              <a:extLst>
                <a:ext uri="{FF2B5EF4-FFF2-40B4-BE49-F238E27FC236}">
                  <a16:creationId xmlns:a16="http://schemas.microsoft.com/office/drawing/2014/main" id="{0476FB6E-35CE-0759-051B-9F8801FE28B9}"/>
                </a:ext>
              </a:extLst>
            </p:cNvPr>
            <p:cNvCxnSpPr/>
            <p:nvPr/>
          </p:nvCxnSpPr>
          <p:spPr>
            <a:xfrm flipH="1">
              <a:off x="6402919" y="5290418"/>
              <a:ext cx="216024" cy="3600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4EED339-1743-4988-3444-F0E7D6995324}"/>
                </a:ext>
              </a:extLst>
            </p:cNvPr>
            <p:cNvSpPr txBox="1"/>
            <p:nvPr/>
          </p:nvSpPr>
          <p:spPr>
            <a:xfrm>
              <a:off x="5629442" y="4777070"/>
              <a:ext cx="2209958" cy="655923"/>
            </a:xfrm>
            <a:prstGeom prst="rect">
              <a:avLst/>
            </a:prstGeom>
            <a:noFill/>
          </p:spPr>
          <p:txBody>
            <a:bodyPr wrap="none" rtlCol="0">
              <a:spAutoFit/>
            </a:bodyPr>
            <a:lstStyle/>
            <a:p>
              <a:r>
                <a:rPr lang="en-US" altLang="zh-CN" sz="1634" dirty="0"/>
                <a:t>source code filename</a:t>
              </a:r>
            </a:p>
            <a:p>
              <a:r>
                <a:rPr lang="en-US" altLang="zh-CN" sz="1634" dirty="0"/>
                <a:t>and line number</a:t>
              </a:r>
              <a:endParaRPr lang="zh-CN" altLang="en-US" sz="1634" dirty="0"/>
            </a:p>
          </p:txBody>
        </p:sp>
      </p:grpSp>
      <p:grpSp>
        <p:nvGrpSpPr>
          <p:cNvPr id="20" name="组合 19">
            <a:extLst>
              <a:ext uri="{FF2B5EF4-FFF2-40B4-BE49-F238E27FC236}">
                <a16:creationId xmlns:a16="http://schemas.microsoft.com/office/drawing/2014/main" id="{072F82DD-EA3E-9CFE-1A90-9BBA3966023C}"/>
              </a:ext>
            </a:extLst>
          </p:cNvPr>
          <p:cNvGrpSpPr/>
          <p:nvPr/>
        </p:nvGrpSpPr>
        <p:grpSpPr>
          <a:xfrm>
            <a:off x="9710400" y="4494488"/>
            <a:ext cx="1095685" cy="875207"/>
            <a:chOff x="5310237" y="4993094"/>
            <a:chExt cx="1207283" cy="964348"/>
          </a:xfrm>
        </p:grpSpPr>
        <p:sp>
          <p:nvSpPr>
            <p:cNvPr id="21" name="矩形 20">
              <a:extLst>
                <a:ext uri="{FF2B5EF4-FFF2-40B4-BE49-F238E27FC236}">
                  <a16:creationId xmlns:a16="http://schemas.microsoft.com/office/drawing/2014/main" id="{D3D2F726-FE60-BB2A-7E72-CFBDC92F651C}"/>
                </a:ext>
              </a:extLst>
            </p:cNvPr>
            <p:cNvSpPr/>
            <p:nvPr/>
          </p:nvSpPr>
          <p:spPr>
            <a:xfrm>
              <a:off x="5505478" y="5650457"/>
              <a:ext cx="884878" cy="3069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2" name="直接箭头连接符 21">
              <a:extLst>
                <a:ext uri="{FF2B5EF4-FFF2-40B4-BE49-F238E27FC236}">
                  <a16:creationId xmlns:a16="http://schemas.microsoft.com/office/drawing/2014/main" id="{D67A2D37-6B4A-0ED3-62E7-4EFAFA5C0918}"/>
                </a:ext>
              </a:extLst>
            </p:cNvPr>
            <p:cNvCxnSpPr/>
            <p:nvPr/>
          </p:nvCxnSpPr>
          <p:spPr>
            <a:xfrm flipH="1">
              <a:off x="5742285" y="5290418"/>
              <a:ext cx="216024" cy="3600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38CCC615-35F8-2B65-4206-8C0DFE135AAB}"/>
                </a:ext>
              </a:extLst>
            </p:cNvPr>
            <p:cNvSpPr txBox="1"/>
            <p:nvPr/>
          </p:nvSpPr>
          <p:spPr>
            <a:xfrm>
              <a:off x="5310237" y="4993094"/>
              <a:ext cx="1207283" cy="378830"/>
            </a:xfrm>
            <a:prstGeom prst="rect">
              <a:avLst/>
            </a:prstGeom>
            <a:noFill/>
          </p:spPr>
          <p:txBody>
            <a:bodyPr wrap="none" rtlCol="0">
              <a:spAutoFit/>
            </a:bodyPr>
            <a:lstStyle/>
            <a:p>
              <a:r>
                <a:rPr lang="en-US" altLang="zh-CN" sz="1634" dirty="0"/>
                <a:t>expression</a:t>
              </a:r>
              <a:endParaRPr lang="zh-CN" altLang="en-US" sz="1634" dirty="0"/>
            </a:p>
          </p:txBody>
        </p:sp>
      </p:grpSp>
      <p:grpSp>
        <p:nvGrpSpPr>
          <p:cNvPr id="24" name="组合 23">
            <a:extLst>
              <a:ext uri="{FF2B5EF4-FFF2-40B4-BE49-F238E27FC236}">
                <a16:creationId xmlns:a16="http://schemas.microsoft.com/office/drawing/2014/main" id="{BF7C79FC-7D4F-7B19-2FAC-8B1263E6D613}"/>
              </a:ext>
            </a:extLst>
          </p:cNvPr>
          <p:cNvGrpSpPr/>
          <p:nvPr/>
        </p:nvGrpSpPr>
        <p:grpSpPr>
          <a:xfrm>
            <a:off x="5113753" y="5352494"/>
            <a:ext cx="5342241" cy="699198"/>
            <a:chOff x="5505479" y="5650457"/>
            <a:chExt cx="5886358" cy="770413"/>
          </a:xfrm>
        </p:grpSpPr>
        <p:sp>
          <p:nvSpPr>
            <p:cNvPr id="25" name="矩形 24">
              <a:extLst>
                <a:ext uri="{FF2B5EF4-FFF2-40B4-BE49-F238E27FC236}">
                  <a16:creationId xmlns:a16="http://schemas.microsoft.com/office/drawing/2014/main" id="{072D41C8-3C6F-F024-0075-8F8B67072220}"/>
                </a:ext>
              </a:extLst>
            </p:cNvPr>
            <p:cNvSpPr/>
            <p:nvPr/>
          </p:nvSpPr>
          <p:spPr>
            <a:xfrm>
              <a:off x="5505479" y="5650457"/>
              <a:ext cx="884878" cy="2976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6" name="直接箭头连接符 25">
              <a:extLst>
                <a:ext uri="{FF2B5EF4-FFF2-40B4-BE49-F238E27FC236}">
                  <a16:creationId xmlns:a16="http://schemas.microsoft.com/office/drawing/2014/main" id="{496A7BF8-C9D5-F71B-E95D-E04B74FEB828}"/>
                </a:ext>
              </a:extLst>
            </p:cNvPr>
            <p:cNvCxnSpPr>
              <a:cxnSpLocks/>
              <a:endCxn id="25" idx="2"/>
            </p:cNvCxnSpPr>
            <p:nvPr/>
          </p:nvCxnSpPr>
          <p:spPr>
            <a:xfrm flipH="1" flipV="1">
              <a:off x="5947918" y="5948149"/>
              <a:ext cx="63788" cy="1751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8FEBA92-7976-B461-9293-CABFB513732B}"/>
                </a:ext>
              </a:extLst>
            </p:cNvPr>
            <p:cNvSpPr txBox="1"/>
            <p:nvPr/>
          </p:nvSpPr>
          <p:spPr>
            <a:xfrm>
              <a:off x="5526261" y="6042040"/>
              <a:ext cx="5865576" cy="378830"/>
            </a:xfrm>
            <a:prstGeom prst="rect">
              <a:avLst/>
            </a:prstGeom>
            <a:noFill/>
          </p:spPr>
          <p:txBody>
            <a:bodyPr wrap="none" rtlCol="0">
              <a:spAutoFit/>
            </a:bodyPr>
            <a:lstStyle/>
            <a:p>
              <a:r>
                <a:rPr lang="en-US" altLang="zh-CN" sz="1634" dirty="0"/>
                <a:t>abort() function is called and display message on the screen.</a:t>
              </a:r>
              <a:endParaRPr lang="zh-CN" altLang="en-US" sz="1634" dirty="0"/>
            </a:p>
          </p:txBody>
        </p:sp>
      </p:grpSp>
      <p:sp>
        <p:nvSpPr>
          <p:cNvPr id="2" name="椭圆 1">
            <a:extLst>
              <a:ext uri="{FF2B5EF4-FFF2-40B4-BE49-F238E27FC236}">
                <a16:creationId xmlns:a16="http://schemas.microsoft.com/office/drawing/2014/main" id="{004B1FCB-2056-7623-26EB-C9117FD2DB8A}"/>
              </a:ext>
            </a:extLst>
          </p:cNvPr>
          <p:cNvSpPr/>
          <p:nvPr/>
        </p:nvSpPr>
        <p:spPr>
          <a:xfrm>
            <a:off x="1063911" y="3463755"/>
            <a:ext cx="1400018" cy="172795"/>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158793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644C3CE-6917-8488-CA38-EC9DF13155B5}"/>
              </a:ext>
            </a:extLst>
          </p:cNvPr>
          <p:cNvSpPr txBox="1"/>
          <p:nvPr/>
        </p:nvSpPr>
        <p:spPr>
          <a:xfrm>
            <a:off x="1391901" y="311103"/>
            <a:ext cx="10062946" cy="1107996"/>
          </a:xfrm>
          <a:prstGeom prst="rect">
            <a:avLst/>
          </a:prstGeom>
          <a:noFill/>
        </p:spPr>
        <p:txBody>
          <a:bodyPr wrap="square">
            <a:spAutoFit/>
          </a:bodyPr>
          <a:lstStyle/>
          <a:p>
            <a:r>
              <a:rPr lang="en-US" altLang="zh-CN" sz="2200" b="1" dirty="0">
                <a:solidFill>
                  <a:srgbClr val="273239"/>
                </a:solidFill>
              </a:rPr>
              <a:t>Assertions</a:t>
            </a:r>
            <a:r>
              <a:rPr lang="en-US" altLang="zh-CN" sz="2200" dirty="0">
                <a:solidFill>
                  <a:srgbClr val="273239"/>
                </a:solidFill>
              </a:rPr>
              <a:t> are mainly used to check logically impossible situations. For example, they can be used to check the state of a code which is expected before it starts running, or the state after it finishes running. </a:t>
            </a:r>
            <a:endParaRPr lang="zh-CN" altLang="en-US" sz="2200" dirty="0"/>
          </a:p>
        </p:txBody>
      </p:sp>
      <p:sp>
        <p:nvSpPr>
          <p:cNvPr id="7" name="文本框 6">
            <a:extLst>
              <a:ext uri="{FF2B5EF4-FFF2-40B4-BE49-F238E27FC236}">
                <a16:creationId xmlns:a16="http://schemas.microsoft.com/office/drawing/2014/main" id="{3D379736-B39A-22EB-209F-4D2260D244EA}"/>
              </a:ext>
            </a:extLst>
          </p:cNvPr>
          <p:cNvSpPr txBox="1"/>
          <p:nvPr/>
        </p:nvSpPr>
        <p:spPr>
          <a:xfrm>
            <a:off x="475745" y="1455007"/>
            <a:ext cx="10979102" cy="427489"/>
          </a:xfrm>
          <a:prstGeom prst="rect">
            <a:avLst/>
          </a:prstGeom>
          <a:noFill/>
        </p:spPr>
        <p:txBody>
          <a:bodyPr wrap="square">
            <a:spAutoFit/>
          </a:bodyPr>
          <a:lstStyle/>
          <a:p>
            <a:pPr marL="311216" indent="-311216" latinLnBrk="1">
              <a:buFont typeface="Arial" panose="020B0604020202020204" pitchFamily="34" charset="0"/>
              <a:buChar char="•"/>
            </a:pPr>
            <a:r>
              <a:rPr lang="en-US" altLang="zh-CN" sz="2178" dirty="0"/>
              <a:t>Verify the validity of the passed argument at the beginning of the function.</a:t>
            </a:r>
          </a:p>
        </p:txBody>
      </p:sp>
      <p:sp>
        <p:nvSpPr>
          <p:cNvPr id="9" name="文本框 8">
            <a:extLst>
              <a:ext uri="{FF2B5EF4-FFF2-40B4-BE49-F238E27FC236}">
                <a16:creationId xmlns:a16="http://schemas.microsoft.com/office/drawing/2014/main" id="{54256209-C766-B02B-C5C0-30579A82E0EA}"/>
              </a:ext>
            </a:extLst>
          </p:cNvPr>
          <p:cNvSpPr txBox="1"/>
          <p:nvPr/>
        </p:nvSpPr>
        <p:spPr>
          <a:xfrm>
            <a:off x="737152" y="2131054"/>
            <a:ext cx="4639978" cy="1768176"/>
          </a:xfrm>
          <a:prstGeom prst="rect">
            <a:avLst/>
          </a:prstGeom>
          <a:noFill/>
          <a:ln>
            <a:solidFill>
              <a:srgbClr val="00B0F0"/>
            </a:solidFill>
          </a:ln>
        </p:spPr>
        <p:txBody>
          <a:bodyPr wrap="square">
            <a:spAutoFit/>
          </a:bodyPr>
          <a:lstStyle/>
          <a:p>
            <a:pPr algn="l"/>
            <a:r>
              <a:rPr lang="en-US" altLang="zh-CN" sz="1815" dirty="0">
                <a:solidFill>
                  <a:srgbClr val="454545"/>
                </a:solidFill>
              </a:rPr>
              <a:t>int </a:t>
            </a:r>
            <a:r>
              <a:rPr lang="en-US" altLang="zh-CN" sz="1815" dirty="0" err="1">
                <a:solidFill>
                  <a:srgbClr val="454545"/>
                </a:solidFill>
              </a:rPr>
              <a:t>resetBufferSize</a:t>
            </a:r>
            <a:r>
              <a:rPr lang="en-US" altLang="zh-CN" sz="1815" dirty="0">
                <a:solidFill>
                  <a:srgbClr val="454545"/>
                </a:solidFill>
              </a:rPr>
              <a:t>(int </a:t>
            </a:r>
            <a:r>
              <a:rPr lang="en-US" altLang="zh-CN" sz="1815" dirty="0" err="1">
                <a:solidFill>
                  <a:srgbClr val="454545"/>
                </a:solidFill>
              </a:rPr>
              <a:t>nNewSize</a:t>
            </a:r>
            <a:r>
              <a:rPr lang="en-US" altLang="zh-CN" sz="1815" dirty="0">
                <a:solidFill>
                  <a:srgbClr val="454545"/>
                </a:solidFill>
              </a:rPr>
              <a:t>)</a:t>
            </a:r>
            <a:br>
              <a:rPr lang="en-US" altLang="zh-CN" sz="1815" dirty="0">
                <a:solidFill>
                  <a:srgbClr val="454545"/>
                </a:solidFill>
              </a:rPr>
            </a:br>
            <a:r>
              <a:rPr lang="en-US" altLang="zh-CN" sz="1815" dirty="0">
                <a:solidFill>
                  <a:srgbClr val="454545"/>
                </a:solidFill>
              </a:rPr>
              <a:t>{</a:t>
            </a:r>
            <a:br>
              <a:rPr lang="en-US" altLang="zh-CN" sz="1815" dirty="0">
                <a:solidFill>
                  <a:srgbClr val="454545"/>
                </a:solidFill>
              </a:rPr>
            </a:br>
            <a:r>
              <a:rPr lang="en-US" altLang="zh-CN" sz="1815" dirty="0">
                <a:solidFill>
                  <a:srgbClr val="454545"/>
                </a:solidFill>
              </a:rPr>
              <a:t>       assert(</a:t>
            </a:r>
            <a:r>
              <a:rPr lang="en-US" altLang="zh-CN" sz="1815" dirty="0" err="1">
                <a:solidFill>
                  <a:srgbClr val="454545"/>
                </a:solidFill>
              </a:rPr>
              <a:t>nNewSize</a:t>
            </a:r>
            <a:r>
              <a:rPr lang="en-US" altLang="zh-CN" sz="1815" dirty="0">
                <a:solidFill>
                  <a:srgbClr val="454545"/>
                </a:solidFill>
              </a:rPr>
              <a:t> &gt;= 0);</a:t>
            </a:r>
            <a:br>
              <a:rPr lang="en-US" altLang="zh-CN" sz="1815" dirty="0">
                <a:solidFill>
                  <a:srgbClr val="454545"/>
                </a:solidFill>
              </a:rPr>
            </a:br>
            <a:r>
              <a:rPr lang="en-US" altLang="zh-CN" sz="1815" dirty="0">
                <a:solidFill>
                  <a:srgbClr val="454545"/>
                </a:solidFill>
              </a:rPr>
              <a:t>       assert(</a:t>
            </a:r>
            <a:r>
              <a:rPr lang="en-US" altLang="zh-CN" sz="1815" dirty="0" err="1">
                <a:solidFill>
                  <a:srgbClr val="454545"/>
                </a:solidFill>
              </a:rPr>
              <a:t>nNewSize</a:t>
            </a:r>
            <a:r>
              <a:rPr lang="en-US" altLang="zh-CN" sz="1815" dirty="0">
                <a:solidFill>
                  <a:srgbClr val="454545"/>
                </a:solidFill>
              </a:rPr>
              <a:t> &lt;= MAX_BUFFER_SIZE);</a:t>
            </a:r>
            <a:endParaRPr lang="en-US" altLang="zh-CN" sz="1815" dirty="0">
              <a:solidFill>
                <a:srgbClr val="4D4D4D"/>
              </a:solidFill>
            </a:endParaRPr>
          </a:p>
          <a:p>
            <a:pPr algn="l"/>
            <a:r>
              <a:rPr lang="en-US" altLang="zh-CN" sz="1815" dirty="0">
                <a:solidFill>
                  <a:srgbClr val="454545"/>
                </a:solidFill>
              </a:rPr>
              <a:t>    ...</a:t>
            </a:r>
            <a:br>
              <a:rPr lang="en-US" altLang="zh-CN" sz="1815" dirty="0">
                <a:solidFill>
                  <a:srgbClr val="454545"/>
                </a:solidFill>
              </a:rPr>
            </a:br>
            <a:r>
              <a:rPr lang="en-US" altLang="zh-CN" sz="1815" dirty="0">
                <a:solidFill>
                  <a:srgbClr val="454545"/>
                </a:solidFill>
              </a:rPr>
              <a:t>}</a:t>
            </a:r>
            <a:endParaRPr lang="en-US" altLang="zh-CN" sz="1815" dirty="0">
              <a:solidFill>
                <a:srgbClr val="4D4D4D"/>
              </a:solidFill>
            </a:endParaRPr>
          </a:p>
        </p:txBody>
      </p:sp>
      <p:sp>
        <p:nvSpPr>
          <p:cNvPr id="11" name="文本框 10">
            <a:extLst>
              <a:ext uri="{FF2B5EF4-FFF2-40B4-BE49-F238E27FC236}">
                <a16:creationId xmlns:a16="http://schemas.microsoft.com/office/drawing/2014/main" id="{8360D1AC-5D1D-26A5-923E-9E69445FE0A0}"/>
              </a:ext>
            </a:extLst>
          </p:cNvPr>
          <p:cNvSpPr txBox="1"/>
          <p:nvPr/>
        </p:nvSpPr>
        <p:spPr>
          <a:xfrm>
            <a:off x="639124" y="4052456"/>
            <a:ext cx="10979102" cy="707886"/>
          </a:xfrm>
          <a:prstGeom prst="rect">
            <a:avLst/>
          </a:prstGeom>
          <a:noFill/>
        </p:spPr>
        <p:txBody>
          <a:bodyPr wrap="square">
            <a:spAutoFit/>
          </a:bodyPr>
          <a:lstStyle/>
          <a:p>
            <a:pPr marL="311216" indent="-311216">
              <a:buFont typeface="Arial" panose="020B0604020202020204" pitchFamily="34" charset="0"/>
              <a:buChar char="•"/>
            </a:pPr>
            <a:r>
              <a:rPr lang="en-US" altLang="zh-CN" sz="2000" dirty="0">
                <a:solidFill>
                  <a:srgbClr val="333333"/>
                </a:solidFill>
              </a:rPr>
              <a:t>Each assert tests only one condition, because when multiple conditions are tested at the same time, it is not intuitive to determine which condition failed if the assertion failed.</a:t>
            </a:r>
            <a:endParaRPr lang="zh-CN" altLang="en-US" sz="2000" dirty="0"/>
          </a:p>
        </p:txBody>
      </p:sp>
      <p:sp>
        <p:nvSpPr>
          <p:cNvPr id="13" name="文本框 12">
            <a:extLst>
              <a:ext uri="{FF2B5EF4-FFF2-40B4-BE49-F238E27FC236}">
                <a16:creationId xmlns:a16="http://schemas.microsoft.com/office/drawing/2014/main" id="{F2E3C69F-C853-5D2A-2E39-3889AE956D9E}"/>
              </a:ext>
            </a:extLst>
          </p:cNvPr>
          <p:cNvSpPr txBox="1"/>
          <p:nvPr/>
        </p:nvSpPr>
        <p:spPr>
          <a:xfrm>
            <a:off x="5801917" y="2056612"/>
            <a:ext cx="5816310" cy="1768176"/>
          </a:xfrm>
          <a:prstGeom prst="rect">
            <a:avLst/>
          </a:prstGeom>
          <a:noFill/>
          <a:ln>
            <a:solidFill>
              <a:srgbClr val="00B0F0"/>
            </a:solidFill>
          </a:ln>
        </p:spPr>
        <p:txBody>
          <a:bodyPr wrap="square">
            <a:spAutoFit/>
          </a:bodyPr>
          <a:lstStyle/>
          <a:p>
            <a:pPr algn="l"/>
            <a:r>
              <a:rPr lang="en-US" altLang="zh-CN" sz="1815" dirty="0">
                <a:solidFill>
                  <a:srgbClr val="00B050"/>
                </a:solidFill>
              </a:rPr>
              <a:t>// is not recommended</a:t>
            </a:r>
          </a:p>
          <a:p>
            <a:pPr algn="l"/>
            <a:r>
              <a:rPr lang="en-US" altLang="zh-CN" sz="1815" dirty="0">
                <a:solidFill>
                  <a:srgbClr val="454545"/>
                </a:solidFill>
              </a:rPr>
              <a:t>assert(</a:t>
            </a:r>
            <a:r>
              <a:rPr lang="en-US" altLang="zh-CN" sz="1815" dirty="0" err="1">
                <a:solidFill>
                  <a:srgbClr val="454545"/>
                </a:solidFill>
              </a:rPr>
              <a:t>nOffset</a:t>
            </a:r>
            <a:r>
              <a:rPr lang="en-US" altLang="zh-CN" sz="1815" dirty="0">
                <a:solidFill>
                  <a:srgbClr val="454545"/>
                </a:solidFill>
              </a:rPr>
              <a:t>&gt;=0 &amp;&amp; </a:t>
            </a:r>
            <a:r>
              <a:rPr lang="en-US" altLang="zh-CN" sz="1815" dirty="0" err="1">
                <a:solidFill>
                  <a:srgbClr val="454545"/>
                </a:solidFill>
              </a:rPr>
              <a:t>nOffset+nSize</a:t>
            </a:r>
            <a:r>
              <a:rPr lang="en-US" altLang="zh-CN" sz="1815" dirty="0">
                <a:solidFill>
                  <a:srgbClr val="454545"/>
                </a:solidFill>
              </a:rPr>
              <a:t>&lt;=</a:t>
            </a:r>
            <a:r>
              <a:rPr lang="en-US" altLang="zh-CN" sz="1815" dirty="0" err="1">
                <a:solidFill>
                  <a:srgbClr val="454545"/>
                </a:solidFill>
              </a:rPr>
              <a:t>m_nInfomationSize</a:t>
            </a:r>
            <a:r>
              <a:rPr lang="en-US" altLang="zh-CN" sz="1815" dirty="0">
                <a:solidFill>
                  <a:srgbClr val="454545"/>
                </a:solidFill>
              </a:rPr>
              <a:t>);  </a:t>
            </a:r>
            <a:endParaRPr lang="en-US" altLang="zh-CN" sz="1815" dirty="0">
              <a:solidFill>
                <a:srgbClr val="4D4D4D"/>
              </a:solidFill>
            </a:endParaRPr>
          </a:p>
          <a:p>
            <a:pPr algn="l"/>
            <a:endParaRPr lang="en-US" altLang="zh-CN" sz="1815" dirty="0">
              <a:solidFill>
                <a:srgbClr val="454545"/>
              </a:solidFill>
            </a:endParaRPr>
          </a:p>
          <a:p>
            <a:pPr algn="l"/>
            <a:r>
              <a:rPr lang="en-US" altLang="zh-CN" sz="1815" dirty="0">
                <a:solidFill>
                  <a:srgbClr val="00B050"/>
                </a:solidFill>
              </a:rPr>
              <a:t>// is recommended, each assert test only on condition</a:t>
            </a:r>
          </a:p>
          <a:p>
            <a:pPr algn="l"/>
            <a:r>
              <a:rPr lang="en-US" altLang="zh-CN" sz="1815" dirty="0">
                <a:solidFill>
                  <a:srgbClr val="454545"/>
                </a:solidFill>
              </a:rPr>
              <a:t>assert(</a:t>
            </a:r>
            <a:r>
              <a:rPr lang="en-US" altLang="zh-CN" sz="1815" dirty="0" err="1">
                <a:solidFill>
                  <a:srgbClr val="454545"/>
                </a:solidFill>
              </a:rPr>
              <a:t>nOffset</a:t>
            </a:r>
            <a:r>
              <a:rPr lang="en-US" altLang="zh-CN" sz="1815" dirty="0">
                <a:solidFill>
                  <a:srgbClr val="454545"/>
                </a:solidFill>
              </a:rPr>
              <a:t> &gt;= 0);</a:t>
            </a:r>
            <a:br>
              <a:rPr lang="en-US" altLang="zh-CN" sz="1815" dirty="0">
                <a:solidFill>
                  <a:srgbClr val="454545"/>
                </a:solidFill>
              </a:rPr>
            </a:br>
            <a:r>
              <a:rPr lang="en-US" altLang="zh-CN" sz="1815" dirty="0">
                <a:solidFill>
                  <a:srgbClr val="454545"/>
                </a:solidFill>
              </a:rPr>
              <a:t>assert(</a:t>
            </a:r>
            <a:r>
              <a:rPr lang="en-US" altLang="zh-CN" sz="1815" dirty="0" err="1">
                <a:solidFill>
                  <a:srgbClr val="454545"/>
                </a:solidFill>
              </a:rPr>
              <a:t>nOffset+nSize</a:t>
            </a:r>
            <a:r>
              <a:rPr lang="en-US" altLang="zh-CN" sz="1815" dirty="0">
                <a:solidFill>
                  <a:srgbClr val="454545"/>
                </a:solidFill>
              </a:rPr>
              <a:t> &lt;= </a:t>
            </a:r>
            <a:r>
              <a:rPr lang="en-US" altLang="zh-CN" sz="1815" dirty="0" err="1">
                <a:solidFill>
                  <a:srgbClr val="454545"/>
                </a:solidFill>
              </a:rPr>
              <a:t>m_nInfomationSize</a:t>
            </a:r>
            <a:r>
              <a:rPr lang="en-US" altLang="zh-CN" sz="1815" dirty="0">
                <a:solidFill>
                  <a:srgbClr val="454545"/>
                </a:solidFill>
              </a:rPr>
              <a:t>);</a:t>
            </a:r>
            <a:endParaRPr lang="en-US" altLang="zh-CN" sz="1815" dirty="0">
              <a:solidFill>
                <a:srgbClr val="4D4D4D"/>
              </a:solidFill>
            </a:endParaRPr>
          </a:p>
        </p:txBody>
      </p:sp>
      <p:sp>
        <p:nvSpPr>
          <p:cNvPr id="15" name="文本框 14">
            <a:extLst>
              <a:ext uri="{FF2B5EF4-FFF2-40B4-BE49-F238E27FC236}">
                <a16:creationId xmlns:a16="http://schemas.microsoft.com/office/drawing/2014/main" id="{32A4EDBA-6CC0-5B5A-011B-C73AC16BBB59}"/>
              </a:ext>
            </a:extLst>
          </p:cNvPr>
          <p:cNvSpPr txBox="1"/>
          <p:nvPr/>
        </p:nvSpPr>
        <p:spPr>
          <a:xfrm>
            <a:off x="606449" y="4832159"/>
            <a:ext cx="10848398" cy="1323439"/>
          </a:xfrm>
          <a:prstGeom prst="rect">
            <a:avLst/>
          </a:prstGeom>
          <a:noFill/>
        </p:spPr>
        <p:txBody>
          <a:bodyPr wrap="square">
            <a:spAutoFit/>
          </a:bodyPr>
          <a:lstStyle/>
          <a:p>
            <a:pPr marL="311216" indent="-311216">
              <a:buFont typeface="Arial" panose="020B0604020202020204" pitchFamily="34" charset="0"/>
              <a:buChar char="•"/>
            </a:pPr>
            <a:r>
              <a:rPr lang="en-US" altLang="zh-CN" sz="2000" dirty="0">
                <a:solidFill>
                  <a:srgbClr val="273239"/>
                </a:solidFill>
              </a:rPr>
              <a:t>Ignores assertions. We can completely remove assertions at compile time using the preprocessor NDEBUG. </a:t>
            </a:r>
            <a:r>
              <a:rPr lang="en-US" altLang="zh-CN" sz="2000" dirty="0"/>
              <a:t>Put   </a:t>
            </a:r>
            <a:r>
              <a:rPr lang="en-US" altLang="zh-CN" sz="2000" b="1" dirty="0"/>
              <a:t>#define NDEBUG  </a:t>
            </a:r>
            <a:r>
              <a:rPr lang="en-US" altLang="zh-CN" sz="2000" dirty="0"/>
              <a:t>at the beginning of the code, before inclusion of &lt;</a:t>
            </a:r>
            <a:r>
              <a:rPr lang="en-US" altLang="zh-CN" sz="2000" dirty="0" err="1"/>
              <a:t>assert.h</a:t>
            </a:r>
            <a:r>
              <a:rPr lang="en-US" altLang="zh-CN" sz="2000" dirty="0"/>
              <a:t>&gt;. </a:t>
            </a:r>
            <a:r>
              <a:rPr lang="en-US" altLang="zh-CN" sz="2000" dirty="0">
                <a:solidFill>
                  <a:srgbClr val="000000"/>
                </a:solidFill>
              </a:rPr>
              <a:t> Therefore, this macro is designed to capture programming errors, not user or run-time errors, since it is generally disabled after a program exits its debugging phase.</a:t>
            </a:r>
            <a:endParaRPr lang="zh-CN" altLang="en-US" sz="2000" dirty="0"/>
          </a:p>
        </p:txBody>
      </p:sp>
    </p:spTree>
    <p:extLst>
      <p:ext uri="{BB962C8B-B14F-4D97-AF65-F5344CB8AC3E}">
        <p14:creationId xmlns:p14="http://schemas.microsoft.com/office/powerpoint/2010/main" val="209558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p:bldP spid="13" grpId="0" animBg="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5250" y="951668"/>
            <a:ext cx="11145298" cy="654506"/>
          </a:xfrm>
        </p:spPr>
        <p:txBody>
          <a:bodyPr>
            <a:noAutofit/>
          </a:bodyPr>
          <a:lstStyle/>
          <a:p>
            <a:pPr marL="127000" lvl="1" indent="0">
              <a:spcBef>
                <a:spcPts val="1390"/>
              </a:spcBef>
              <a:buSzPct val="68000"/>
              <a:buNone/>
            </a:pPr>
            <a:r>
              <a:rPr lang="en-US" sz="2000" dirty="0"/>
              <a:t>1. Are there any warnings in the program below when it is complied? What the warnings mean? Run the program regardless of warnings and explain the result to SA. Fix the warnings and run the program again. </a:t>
            </a:r>
          </a:p>
          <a:p>
            <a:pPr marL="127000" lvl="1" indent="0">
              <a:spcBef>
                <a:spcPts val="1390"/>
              </a:spcBef>
              <a:buSzPct val="68000"/>
              <a:buNone/>
            </a:pPr>
            <a:endParaRPr lang="en-US" sz="2000" dirty="0"/>
          </a:p>
        </p:txBody>
      </p:sp>
      <p:sp>
        <p:nvSpPr>
          <p:cNvPr id="4" name="Title 1"/>
          <p:cNvSpPr>
            <a:spLocks noGrp="1"/>
          </p:cNvSpPr>
          <p:nvPr>
            <p:ph type="title"/>
          </p:nvPr>
        </p:nvSpPr>
        <p:spPr>
          <a:xfrm>
            <a:off x="1802801" y="322633"/>
            <a:ext cx="3558093" cy="779057"/>
          </a:xfrm>
        </p:spPr>
        <p:txBody>
          <a:bodyPr>
            <a:noAutofit/>
          </a:bodyPr>
          <a:lstStyle/>
          <a:p>
            <a:r>
              <a:rPr lang="en-US" altLang="zh-CN" sz="4640" dirty="0"/>
              <a:t>Exercise:</a:t>
            </a:r>
          </a:p>
        </p:txBody>
      </p:sp>
      <p:sp>
        <p:nvSpPr>
          <p:cNvPr id="5" name="文本框 4">
            <a:extLst>
              <a:ext uri="{FF2B5EF4-FFF2-40B4-BE49-F238E27FC236}">
                <a16:creationId xmlns:a16="http://schemas.microsoft.com/office/drawing/2014/main" id="{25A1F99F-2989-F09B-BC89-EF2FF2CDE06A}"/>
              </a:ext>
            </a:extLst>
          </p:cNvPr>
          <p:cNvSpPr txBox="1"/>
          <p:nvPr/>
        </p:nvSpPr>
        <p:spPr>
          <a:xfrm>
            <a:off x="749802" y="1533465"/>
            <a:ext cx="4151382" cy="5324535"/>
          </a:xfrm>
          <a:prstGeom prst="rect">
            <a:avLst/>
          </a:prstGeom>
          <a:solidFill>
            <a:schemeClr val="bg2"/>
          </a:solidFill>
          <a:ln>
            <a:solidFill>
              <a:schemeClr val="tx1"/>
            </a:solidFill>
          </a:ln>
        </p:spPr>
        <p:txBody>
          <a:bodyPr wrap="square">
            <a:spAutoFit/>
          </a:bodyPr>
          <a:lstStyle/>
          <a:p>
            <a:r>
              <a:rPr lang="en-US" altLang="zh-CN" sz="1000" b="0" dirty="0">
                <a:effectLst/>
              </a:rPr>
              <a:t>#include &lt;iostream&gt;</a:t>
            </a:r>
          </a:p>
          <a:p>
            <a:r>
              <a:rPr lang="en-US" altLang="zh-CN" sz="1000" b="0" dirty="0">
                <a:effectLst/>
              </a:rPr>
              <a:t>#include &lt;string&gt;</a:t>
            </a:r>
          </a:p>
          <a:p>
            <a:br>
              <a:rPr lang="en-US" altLang="zh-CN" sz="1000" b="0" dirty="0">
                <a:effectLst/>
              </a:rPr>
            </a:br>
            <a:r>
              <a:rPr lang="en-US" altLang="zh-CN" sz="1000" b="0" dirty="0">
                <a:effectLst/>
              </a:rPr>
              <a:t>using namespace std;</a:t>
            </a:r>
          </a:p>
          <a:p>
            <a:br>
              <a:rPr lang="en-US" altLang="zh-CN" sz="1000" b="0" dirty="0">
                <a:effectLst/>
              </a:rPr>
            </a:br>
            <a:r>
              <a:rPr lang="en-US" altLang="zh-CN" sz="1000" b="0" dirty="0">
                <a:effectLst/>
              </a:rPr>
              <a:t>class </a:t>
            </a:r>
            <a:r>
              <a:rPr lang="en-US" altLang="zh-CN" sz="1000" b="0" dirty="0" err="1">
                <a:effectLst/>
              </a:rPr>
              <a:t>MyException</a:t>
            </a:r>
            <a:r>
              <a:rPr lang="en-US" altLang="zh-CN" sz="1000" b="0" dirty="0">
                <a:effectLst/>
              </a:rPr>
              <a:t> : public exception</a:t>
            </a:r>
          </a:p>
          <a:p>
            <a:r>
              <a:rPr lang="en-US" altLang="zh-CN" sz="1000" b="0" dirty="0">
                <a:effectLst/>
              </a:rPr>
              <a:t>{</a:t>
            </a:r>
          </a:p>
          <a:p>
            <a:r>
              <a:rPr lang="en-US" altLang="zh-CN" sz="1000" b="0" dirty="0">
                <a:effectLst/>
              </a:rPr>
              <a:t>public:</a:t>
            </a:r>
          </a:p>
          <a:p>
            <a:r>
              <a:rPr lang="en-US" altLang="zh-CN" sz="1000" b="0" dirty="0">
                <a:effectLst/>
              </a:rPr>
              <a:t>    </a:t>
            </a:r>
            <a:r>
              <a:rPr lang="en-US" altLang="zh-CN" sz="1000" b="0" dirty="0" err="1">
                <a:effectLst/>
              </a:rPr>
              <a:t>MyException</a:t>
            </a:r>
            <a:r>
              <a:rPr lang="en-US" altLang="zh-CN" sz="1000" b="0" dirty="0">
                <a:effectLst/>
              </a:rPr>
              <a:t>(const string&amp; msg) : </a:t>
            </a:r>
            <a:r>
              <a:rPr lang="en-US" altLang="zh-CN" sz="1000" b="0" dirty="0" err="1">
                <a:effectLst/>
              </a:rPr>
              <a:t>m_msg</a:t>
            </a:r>
            <a:r>
              <a:rPr lang="en-US" altLang="zh-CN" sz="1000" b="0" dirty="0">
                <a:effectLst/>
              </a:rPr>
              <a:t>(msg)</a:t>
            </a:r>
          </a:p>
          <a:p>
            <a:r>
              <a:rPr lang="en-US" altLang="zh-CN" sz="1000" b="0" dirty="0">
                <a:effectLst/>
              </a:rPr>
              <a:t>    {</a:t>
            </a:r>
          </a:p>
          <a:p>
            <a:r>
              <a:rPr lang="en-US" altLang="zh-CN" sz="1000" b="0" dirty="0">
                <a:effectLst/>
              </a:rPr>
              <a:t>        </a:t>
            </a:r>
            <a:r>
              <a:rPr lang="en-US" altLang="zh-CN" sz="1000" b="0" dirty="0" err="1">
                <a:effectLst/>
              </a:rPr>
              <a:t>cout</a:t>
            </a:r>
            <a:r>
              <a:rPr lang="en-US" altLang="zh-CN" sz="1000" b="0" dirty="0">
                <a:effectLst/>
              </a:rPr>
              <a:t> &lt;&lt; "</a:t>
            </a:r>
            <a:r>
              <a:rPr lang="en-US" altLang="zh-CN" sz="1000" b="0" dirty="0" err="1">
                <a:effectLst/>
              </a:rPr>
              <a:t>MyException</a:t>
            </a:r>
            <a:r>
              <a:rPr lang="en-US" altLang="zh-CN" sz="1000" b="0" dirty="0">
                <a:effectLst/>
              </a:rPr>
              <a:t>::</a:t>
            </a:r>
            <a:r>
              <a:rPr lang="en-US" altLang="zh-CN" sz="1000" b="0" dirty="0" err="1">
                <a:effectLst/>
              </a:rPr>
              <a:t>MyException</a:t>
            </a:r>
            <a:r>
              <a:rPr lang="en-US" altLang="zh-CN" sz="1000" b="0" dirty="0">
                <a:effectLst/>
              </a:rPr>
              <a:t> - set </a:t>
            </a:r>
            <a:r>
              <a:rPr lang="en-US" altLang="zh-CN" sz="1000" b="0" dirty="0" err="1">
                <a:effectLst/>
              </a:rPr>
              <a:t>m_msg</a:t>
            </a:r>
            <a:r>
              <a:rPr lang="en-US" altLang="zh-CN" sz="1000" b="0" dirty="0">
                <a:effectLst/>
              </a:rPr>
              <a:t> to:" &lt;&lt; </a:t>
            </a:r>
            <a:r>
              <a:rPr lang="en-US" altLang="zh-CN" sz="1000" b="0" dirty="0" err="1">
                <a:effectLst/>
              </a:rPr>
              <a:t>m_msg</a:t>
            </a:r>
            <a:r>
              <a:rPr lang="en-US" altLang="zh-CN" sz="1000" b="0" dirty="0">
                <a:effectLst/>
              </a:rPr>
              <a:t> &lt;&lt; </a:t>
            </a:r>
            <a:r>
              <a:rPr lang="en-US" altLang="zh-CN" sz="1000" b="0" dirty="0" err="1">
                <a:effectLst/>
              </a:rPr>
              <a:t>endl</a:t>
            </a:r>
            <a:r>
              <a:rPr lang="en-US" altLang="zh-CN" sz="1000" b="0" dirty="0">
                <a:effectLst/>
              </a:rPr>
              <a:t>;</a:t>
            </a:r>
          </a:p>
          <a:p>
            <a:r>
              <a:rPr lang="en-US" altLang="zh-CN" sz="1000" b="0" dirty="0">
                <a:effectLst/>
              </a:rPr>
              <a:t>    }</a:t>
            </a:r>
          </a:p>
          <a:p>
            <a:br>
              <a:rPr lang="en-US" altLang="zh-CN" sz="1000" b="0" dirty="0">
                <a:effectLst/>
              </a:rPr>
            </a:br>
            <a:r>
              <a:rPr lang="en-US" altLang="zh-CN" sz="1000" b="0" dirty="0">
                <a:effectLst/>
              </a:rPr>
              <a:t>   ~</a:t>
            </a:r>
            <a:r>
              <a:rPr lang="en-US" altLang="zh-CN" sz="1000" b="0" dirty="0" err="1">
                <a:effectLst/>
              </a:rPr>
              <a:t>MyException</a:t>
            </a:r>
            <a:r>
              <a:rPr lang="en-US" altLang="zh-CN" sz="1000" b="0" dirty="0">
                <a:effectLst/>
              </a:rPr>
              <a:t>()</a:t>
            </a:r>
          </a:p>
          <a:p>
            <a:r>
              <a:rPr lang="en-US" altLang="zh-CN" sz="1000" b="0" dirty="0">
                <a:effectLst/>
              </a:rPr>
              <a:t>   {</a:t>
            </a:r>
          </a:p>
          <a:p>
            <a:r>
              <a:rPr lang="en-US" altLang="zh-CN" sz="1000" b="0" dirty="0">
                <a:effectLst/>
              </a:rPr>
              <a:t>        </a:t>
            </a:r>
            <a:r>
              <a:rPr lang="en-US" altLang="zh-CN" sz="1000" b="0" dirty="0" err="1">
                <a:effectLst/>
              </a:rPr>
              <a:t>cout</a:t>
            </a:r>
            <a:r>
              <a:rPr lang="en-US" altLang="zh-CN" sz="1000" b="0" dirty="0">
                <a:effectLst/>
              </a:rPr>
              <a:t> &lt;&lt; "</a:t>
            </a:r>
            <a:r>
              <a:rPr lang="en-US" altLang="zh-CN" sz="1000" b="0" dirty="0" err="1">
                <a:effectLst/>
              </a:rPr>
              <a:t>MyException</a:t>
            </a:r>
            <a:r>
              <a:rPr lang="en-US" altLang="zh-CN" sz="1000" b="0" dirty="0">
                <a:effectLst/>
              </a:rPr>
              <a:t>::~</a:t>
            </a:r>
            <a:r>
              <a:rPr lang="en-US" altLang="zh-CN" sz="1000" b="0" dirty="0" err="1">
                <a:effectLst/>
              </a:rPr>
              <a:t>MyException</a:t>
            </a:r>
            <a:r>
              <a:rPr lang="en-US" altLang="zh-CN" sz="1000" b="0" dirty="0">
                <a:effectLst/>
              </a:rPr>
              <a:t>" &lt;&lt; </a:t>
            </a:r>
            <a:r>
              <a:rPr lang="en-US" altLang="zh-CN" sz="1000" b="0" dirty="0" err="1">
                <a:effectLst/>
              </a:rPr>
              <a:t>endl</a:t>
            </a:r>
            <a:r>
              <a:rPr lang="en-US" altLang="zh-CN" sz="1000" b="0" dirty="0">
                <a:effectLst/>
              </a:rPr>
              <a:t>;</a:t>
            </a:r>
          </a:p>
          <a:p>
            <a:r>
              <a:rPr lang="en-US" altLang="zh-CN" sz="1000" b="0" dirty="0">
                <a:effectLst/>
              </a:rPr>
              <a:t>   }</a:t>
            </a:r>
          </a:p>
          <a:p>
            <a:br>
              <a:rPr lang="en-US" altLang="zh-CN" sz="1000" b="0" dirty="0">
                <a:effectLst/>
              </a:rPr>
            </a:br>
            <a:r>
              <a:rPr lang="en-US" altLang="zh-CN" sz="1000" b="0" dirty="0">
                <a:effectLst/>
              </a:rPr>
              <a:t>   virtual const char* what() const throw () </a:t>
            </a:r>
          </a:p>
          <a:p>
            <a:r>
              <a:rPr lang="en-US" altLang="zh-CN" sz="1000" b="0" dirty="0">
                <a:effectLst/>
              </a:rPr>
              <a:t>   {</a:t>
            </a:r>
          </a:p>
          <a:p>
            <a:r>
              <a:rPr lang="en-US" altLang="zh-CN" sz="1000" b="0" dirty="0">
                <a:effectLst/>
              </a:rPr>
              <a:t>        </a:t>
            </a:r>
            <a:r>
              <a:rPr lang="en-US" altLang="zh-CN" sz="1000" b="0" dirty="0" err="1">
                <a:effectLst/>
              </a:rPr>
              <a:t>cout</a:t>
            </a:r>
            <a:r>
              <a:rPr lang="en-US" altLang="zh-CN" sz="1000" b="0" dirty="0">
                <a:effectLst/>
              </a:rPr>
              <a:t> &lt;&lt; "</a:t>
            </a:r>
            <a:r>
              <a:rPr lang="en-US" altLang="zh-CN" sz="1000" b="0" dirty="0" err="1">
                <a:effectLst/>
              </a:rPr>
              <a:t>MyException</a:t>
            </a:r>
            <a:r>
              <a:rPr lang="en-US" altLang="zh-CN" sz="1000" b="0" dirty="0">
                <a:effectLst/>
              </a:rPr>
              <a:t>::what" &lt;&lt; </a:t>
            </a:r>
            <a:r>
              <a:rPr lang="en-US" altLang="zh-CN" sz="1000" b="0" dirty="0" err="1">
                <a:effectLst/>
              </a:rPr>
              <a:t>endl</a:t>
            </a:r>
            <a:r>
              <a:rPr lang="en-US" altLang="zh-CN" sz="1000" b="0" dirty="0">
                <a:effectLst/>
              </a:rPr>
              <a:t>;</a:t>
            </a:r>
          </a:p>
          <a:p>
            <a:r>
              <a:rPr lang="en-US" altLang="zh-CN" sz="1000" b="0" dirty="0">
                <a:effectLst/>
              </a:rPr>
              <a:t>        return </a:t>
            </a:r>
            <a:r>
              <a:rPr lang="en-US" altLang="zh-CN" sz="1000" b="0" dirty="0" err="1">
                <a:effectLst/>
              </a:rPr>
              <a:t>m_msg.c_str</a:t>
            </a:r>
            <a:r>
              <a:rPr lang="en-US" altLang="zh-CN" sz="1000" b="0" dirty="0">
                <a:effectLst/>
              </a:rPr>
              <a:t>();</a:t>
            </a:r>
          </a:p>
          <a:p>
            <a:r>
              <a:rPr lang="en-US" altLang="zh-CN" sz="1000" b="0" dirty="0">
                <a:effectLst/>
              </a:rPr>
              <a:t>   }</a:t>
            </a:r>
          </a:p>
          <a:p>
            <a:br>
              <a:rPr lang="en-US" altLang="zh-CN" sz="1000" b="0" dirty="0">
                <a:effectLst/>
              </a:rPr>
            </a:br>
            <a:r>
              <a:rPr lang="en-US" altLang="zh-CN" sz="1000" b="0" dirty="0">
                <a:effectLst/>
              </a:rPr>
              <a:t>   const string </a:t>
            </a:r>
            <a:r>
              <a:rPr lang="en-US" altLang="zh-CN" sz="1000" b="0" dirty="0" err="1">
                <a:effectLst/>
              </a:rPr>
              <a:t>m_msg</a:t>
            </a:r>
            <a:r>
              <a:rPr lang="en-US" altLang="zh-CN" sz="1000" b="0" dirty="0">
                <a:effectLst/>
              </a:rPr>
              <a:t>;</a:t>
            </a:r>
          </a:p>
          <a:p>
            <a:r>
              <a:rPr lang="en-US" altLang="zh-CN" sz="1000" b="0" dirty="0">
                <a:effectLst/>
              </a:rPr>
              <a:t>};</a:t>
            </a:r>
          </a:p>
          <a:p>
            <a:br>
              <a:rPr lang="en-US" altLang="zh-CN" sz="1000" b="0" dirty="0">
                <a:effectLst/>
              </a:rPr>
            </a:br>
            <a:r>
              <a:rPr lang="en-US" altLang="zh-CN" sz="1000" b="0" dirty="0">
                <a:effectLst/>
              </a:rPr>
              <a:t>void </a:t>
            </a:r>
            <a:r>
              <a:rPr lang="en-US" altLang="zh-CN" sz="1000" b="0" dirty="0" err="1">
                <a:effectLst/>
              </a:rPr>
              <a:t>throwDerivedException</a:t>
            </a:r>
            <a:r>
              <a:rPr lang="en-US" altLang="zh-CN" sz="1000" b="0" dirty="0">
                <a:effectLst/>
              </a:rPr>
              <a:t>()</a:t>
            </a:r>
          </a:p>
          <a:p>
            <a:r>
              <a:rPr lang="en-US" altLang="zh-CN" sz="1000" b="0" dirty="0">
                <a:effectLst/>
              </a:rPr>
              <a:t>{</a:t>
            </a:r>
          </a:p>
          <a:p>
            <a:r>
              <a:rPr lang="en-US" altLang="zh-CN" sz="1000" b="0" dirty="0">
                <a:effectLst/>
              </a:rPr>
              <a:t>    </a:t>
            </a:r>
            <a:r>
              <a:rPr lang="en-US" altLang="zh-CN" sz="1000" b="0" dirty="0" err="1">
                <a:effectLst/>
              </a:rPr>
              <a:t>cout</a:t>
            </a:r>
            <a:r>
              <a:rPr lang="en-US" altLang="zh-CN" sz="1000" b="0" dirty="0">
                <a:effectLst/>
              </a:rPr>
              <a:t> &lt;&lt; "</a:t>
            </a:r>
            <a:r>
              <a:rPr lang="en-US" altLang="zh-CN" sz="1000" b="0" dirty="0" err="1">
                <a:effectLst/>
              </a:rPr>
              <a:t>throwDerivedException</a:t>
            </a:r>
            <a:r>
              <a:rPr lang="en-US" altLang="zh-CN" sz="1000" b="0" dirty="0">
                <a:effectLst/>
              </a:rPr>
              <a:t> - thrown a derived exception" &lt;&lt; </a:t>
            </a:r>
            <a:r>
              <a:rPr lang="en-US" altLang="zh-CN" sz="1000" b="0" dirty="0" err="1">
                <a:effectLst/>
              </a:rPr>
              <a:t>endl</a:t>
            </a:r>
            <a:r>
              <a:rPr lang="en-US" altLang="zh-CN" sz="1000" b="0" dirty="0">
                <a:effectLst/>
              </a:rPr>
              <a:t>;</a:t>
            </a:r>
          </a:p>
          <a:p>
            <a:r>
              <a:rPr lang="en-US" altLang="zh-CN" sz="1000" b="0" dirty="0">
                <a:effectLst/>
              </a:rPr>
              <a:t>    string </a:t>
            </a:r>
            <a:r>
              <a:rPr lang="en-US" altLang="zh-CN" sz="1000" b="0" dirty="0" err="1">
                <a:effectLst/>
              </a:rPr>
              <a:t>execptionMessage</a:t>
            </a:r>
            <a:r>
              <a:rPr lang="en-US" altLang="zh-CN" sz="1000" b="0" dirty="0">
                <a:effectLst/>
              </a:rPr>
              <a:t>("</a:t>
            </a:r>
            <a:r>
              <a:rPr lang="en-US" altLang="zh-CN" sz="1000" b="0" dirty="0" err="1">
                <a:effectLst/>
              </a:rPr>
              <a:t>MyException</a:t>
            </a:r>
            <a:r>
              <a:rPr lang="en-US" altLang="zh-CN" sz="1000" b="0" dirty="0">
                <a:effectLst/>
              </a:rPr>
              <a:t> thrown");</a:t>
            </a:r>
          </a:p>
          <a:p>
            <a:r>
              <a:rPr lang="en-US" altLang="zh-CN" sz="1000" b="0" dirty="0">
                <a:effectLst/>
              </a:rPr>
              <a:t>    throw (</a:t>
            </a:r>
            <a:r>
              <a:rPr lang="en-US" altLang="zh-CN" sz="1000" b="0" dirty="0" err="1">
                <a:effectLst/>
              </a:rPr>
              <a:t>MyException</a:t>
            </a:r>
            <a:r>
              <a:rPr lang="en-US" altLang="zh-CN" sz="1000" b="0" dirty="0">
                <a:effectLst/>
              </a:rPr>
              <a:t>(</a:t>
            </a:r>
            <a:r>
              <a:rPr lang="en-US" altLang="zh-CN" sz="1000" b="0" dirty="0" err="1">
                <a:effectLst/>
              </a:rPr>
              <a:t>execptionMessage</a:t>
            </a:r>
            <a:r>
              <a:rPr lang="en-US" altLang="zh-CN" sz="1000" b="0" dirty="0">
                <a:effectLst/>
              </a:rPr>
              <a:t>));</a:t>
            </a:r>
          </a:p>
          <a:p>
            <a:r>
              <a:rPr lang="en-US" altLang="zh-CN" sz="1000" b="0" dirty="0">
                <a:effectLst/>
              </a:rPr>
              <a:t>}</a:t>
            </a:r>
          </a:p>
        </p:txBody>
      </p:sp>
      <p:sp>
        <p:nvSpPr>
          <p:cNvPr id="7" name="文本框 6">
            <a:extLst>
              <a:ext uri="{FF2B5EF4-FFF2-40B4-BE49-F238E27FC236}">
                <a16:creationId xmlns:a16="http://schemas.microsoft.com/office/drawing/2014/main" id="{B5DEB867-F90C-C549-970D-860FB4042EF4}"/>
              </a:ext>
            </a:extLst>
          </p:cNvPr>
          <p:cNvSpPr txBox="1"/>
          <p:nvPr/>
        </p:nvSpPr>
        <p:spPr>
          <a:xfrm>
            <a:off x="5534406" y="2031484"/>
            <a:ext cx="5648706" cy="4401205"/>
          </a:xfrm>
          <a:prstGeom prst="rect">
            <a:avLst/>
          </a:prstGeom>
          <a:solidFill>
            <a:schemeClr val="bg2"/>
          </a:solidFill>
          <a:ln>
            <a:solidFill>
              <a:schemeClr val="tx1"/>
            </a:solidFill>
          </a:ln>
        </p:spPr>
        <p:txBody>
          <a:bodyPr wrap="square">
            <a:spAutoFit/>
          </a:bodyPr>
          <a:lstStyle/>
          <a:p>
            <a:r>
              <a:rPr lang="en-US" altLang="zh-CN" sz="1000" dirty="0"/>
              <a:t>void </a:t>
            </a:r>
            <a:r>
              <a:rPr lang="en-US" altLang="zh-CN" sz="1000" dirty="0" err="1"/>
              <a:t>illustrateDerivedExceptionCatch</a:t>
            </a:r>
            <a:r>
              <a:rPr lang="en-US" altLang="zh-CN" sz="1000" dirty="0"/>
              <a:t>()</a:t>
            </a:r>
          </a:p>
          <a:p>
            <a:r>
              <a:rPr lang="en-US" altLang="zh-CN" sz="1000" dirty="0"/>
              <a:t>{</a:t>
            </a:r>
          </a:p>
          <a:p>
            <a:r>
              <a:rPr lang="en-US" altLang="zh-CN" sz="1000" dirty="0"/>
              <a:t>    </a:t>
            </a:r>
            <a:r>
              <a:rPr lang="en-US" altLang="zh-CN" sz="1000" dirty="0" err="1"/>
              <a:t>cout</a:t>
            </a:r>
            <a:r>
              <a:rPr lang="en-US" altLang="zh-CN" sz="1000" dirty="0"/>
              <a:t> &lt;&lt; "</a:t>
            </a:r>
            <a:r>
              <a:rPr lang="en-US" altLang="zh-CN" sz="1000" dirty="0" err="1"/>
              <a:t>illustrateDerivedExceptionsCatch</a:t>
            </a:r>
            <a:r>
              <a:rPr lang="en-US" altLang="zh-CN" sz="1000" dirty="0"/>
              <a:t> - start" &lt;&lt; </a:t>
            </a:r>
            <a:r>
              <a:rPr lang="en-US" altLang="zh-CN" sz="1000" dirty="0" err="1"/>
              <a:t>endl</a:t>
            </a:r>
            <a:r>
              <a:rPr lang="en-US" altLang="zh-CN" sz="1000" dirty="0"/>
              <a:t>;</a:t>
            </a:r>
          </a:p>
          <a:p>
            <a:r>
              <a:rPr lang="en-US" altLang="zh-CN" sz="1000" dirty="0"/>
              <a:t>    try </a:t>
            </a:r>
          </a:p>
          <a:p>
            <a:r>
              <a:rPr lang="en-US" altLang="zh-CN" sz="1000" dirty="0"/>
              <a:t>    {</a:t>
            </a:r>
          </a:p>
          <a:p>
            <a:r>
              <a:rPr lang="en-US" altLang="zh-CN" sz="1000" dirty="0"/>
              <a:t>        </a:t>
            </a:r>
            <a:r>
              <a:rPr lang="en-US" altLang="zh-CN" sz="1000" dirty="0" err="1"/>
              <a:t>throwDerivedException</a:t>
            </a:r>
            <a:r>
              <a:rPr lang="en-US" altLang="zh-CN" sz="1000" dirty="0"/>
              <a:t>();</a:t>
            </a:r>
          </a:p>
          <a:p>
            <a:r>
              <a:rPr lang="en-US" altLang="zh-CN" sz="1000" dirty="0"/>
              <a:t>    }</a:t>
            </a:r>
          </a:p>
          <a:p>
            <a:r>
              <a:rPr lang="en-US" altLang="zh-CN" sz="1000" dirty="0"/>
              <a:t>    catch (const exception&amp; e)</a:t>
            </a:r>
          </a:p>
          <a:p>
            <a:r>
              <a:rPr lang="en-US" altLang="zh-CN" sz="1000" dirty="0"/>
              <a:t>    {</a:t>
            </a:r>
          </a:p>
          <a:p>
            <a:r>
              <a:rPr lang="en-US" altLang="zh-CN" sz="1000" dirty="0"/>
              <a:t>        </a:t>
            </a:r>
            <a:r>
              <a:rPr lang="en-US" altLang="zh-CN" sz="1000" dirty="0" err="1"/>
              <a:t>cout</a:t>
            </a:r>
            <a:r>
              <a:rPr lang="en-US" altLang="zh-CN" sz="1000" dirty="0"/>
              <a:t> &lt;&lt; "</a:t>
            </a:r>
            <a:r>
              <a:rPr lang="en-US" altLang="zh-CN" sz="1000" dirty="0" err="1"/>
              <a:t>illustrateDerivedExceptionsCatch</a:t>
            </a:r>
            <a:r>
              <a:rPr lang="en-US" altLang="zh-CN" sz="1000" dirty="0"/>
              <a:t> - caught an std::exception, </a:t>
            </a:r>
            <a:r>
              <a:rPr lang="en-US" altLang="zh-CN" sz="1000" dirty="0" err="1"/>
              <a:t>e.what</a:t>
            </a:r>
            <a:r>
              <a:rPr lang="en-US" altLang="zh-CN" sz="1000" dirty="0"/>
              <a:t>:" &lt;&lt; </a:t>
            </a:r>
            <a:r>
              <a:rPr lang="en-US" altLang="zh-CN" sz="1000" dirty="0" err="1"/>
              <a:t>e.what</a:t>
            </a:r>
            <a:r>
              <a:rPr lang="en-US" altLang="zh-CN" sz="1000" dirty="0"/>
              <a:t>() &lt;&lt; </a:t>
            </a:r>
            <a:r>
              <a:rPr lang="en-US" altLang="zh-CN" sz="1000" dirty="0" err="1"/>
              <a:t>endl</a:t>
            </a:r>
            <a:r>
              <a:rPr lang="en-US" altLang="zh-CN" sz="1000" dirty="0"/>
              <a:t>;</a:t>
            </a:r>
          </a:p>
          <a:p>
            <a:r>
              <a:rPr lang="en-US" altLang="zh-CN" sz="1000" dirty="0"/>
              <a:t>        // some additional code due to the fact that std::exception was thrown...</a:t>
            </a:r>
          </a:p>
          <a:p>
            <a:r>
              <a:rPr lang="en-US" altLang="zh-CN" sz="1000" dirty="0"/>
              <a:t>    }</a:t>
            </a:r>
          </a:p>
          <a:p>
            <a:r>
              <a:rPr lang="en-US" altLang="zh-CN" sz="1000" dirty="0"/>
              <a:t>    catch(const </a:t>
            </a:r>
            <a:r>
              <a:rPr lang="en-US" altLang="zh-CN" sz="1000" dirty="0" err="1"/>
              <a:t>MyException</a:t>
            </a:r>
            <a:r>
              <a:rPr lang="en-US" altLang="zh-CN" sz="1000" dirty="0"/>
              <a:t>&amp; e)</a:t>
            </a:r>
          </a:p>
          <a:p>
            <a:r>
              <a:rPr lang="en-US" altLang="zh-CN" sz="1000" dirty="0"/>
              <a:t>    {</a:t>
            </a:r>
          </a:p>
          <a:p>
            <a:r>
              <a:rPr lang="en-US" altLang="zh-CN" sz="1000" dirty="0"/>
              <a:t>        </a:t>
            </a:r>
            <a:r>
              <a:rPr lang="en-US" altLang="zh-CN" sz="1000" dirty="0" err="1"/>
              <a:t>cout</a:t>
            </a:r>
            <a:r>
              <a:rPr lang="en-US" altLang="zh-CN" sz="1000" dirty="0"/>
              <a:t> &lt;&lt; "</a:t>
            </a:r>
            <a:r>
              <a:rPr lang="en-US" altLang="zh-CN" sz="1000" dirty="0" err="1"/>
              <a:t>illustrateDerivedExceptionsCatch</a:t>
            </a:r>
            <a:r>
              <a:rPr lang="en-US" altLang="zh-CN" sz="1000" dirty="0"/>
              <a:t> - caught an </a:t>
            </a:r>
            <a:r>
              <a:rPr lang="en-US" altLang="zh-CN" sz="1000" dirty="0" err="1"/>
              <a:t>MyException</a:t>
            </a:r>
            <a:r>
              <a:rPr lang="en-US" altLang="zh-CN" sz="1000" dirty="0"/>
              <a:t>, </a:t>
            </a:r>
            <a:r>
              <a:rPr lang="en-US" altLang="zh-CN" sz="1000" dirty="0" err="1"/>
              <a:t>e.what</a:t>
            </a:r>
            <a:r>
              <a:rPr lang="en-US" altLang="zh-CN" sz="1000" dirty="0"/>
              <a:t>::" &lt;&lt; </a:t>
            </a:r>
            <a:r>
              <a:rPr lang="en-US" altLang="zh-CN" sz="1000" dirty="0" err="1"/>
              <a:t>e.what</a:t>
            </a:r>
            <a:r>
              <a:rPr lang="en-US" altLang="zh-CN" sz="1000" dirty="0"/>
              <a:t>() &lt;&lt; </a:t>
            </a:r>
            <a:r>
              <a:rPr lang="en-US" altLang="zh-CN" sz="1000" dirty="0" err="1"/>
              <a:t>endl</a:t>
            </a:r>
            <a:r>
              <a:rPr lang="en-US" altLang="zh-CN" sz="1000" dirty="0"/>
              <a:t>;</a:t>
            </a:r>
          </a:p>
          <a:p>
            <a:r>
              <a:rPr lang="en-US" altLang="zh-CN" sz="1000" dirty="0"/>
              <a:t>        // some additional code due to the fact that </a:t>
            </a:r>
            <a:r>
              <a:rPr lang="en-US" altLang="zh-CN" sz="1000" dirty="0" err="1"/>
              <a:t>MyException</a:t>
            </a:r>
            <a:r>
              <a:rPr lang="en-US" altLang="zh-CN" sz="1000" dirty="0"/>
              <a:t> was thrown...</a:t>
            </a:r>
          </a:p>
          <a:p>
            <a:r>
              <a:rPr lang="en-US" altLang="zh-CN" sz="1000" dirty="0"/>
              <a:t>    }</a:t>
            </a:r>
          </a:p>
          <a:p>
            <a:endParaRPr lang="en-US" altLang="zh-CN" sz="1000" dirty="0"/>
          </a:p>
          <a:p>
            <a:r>
              <a:rPr lang="en-US" altLang="zh-CN" sz="1000" dirty="0"/>
              <a:t>    </a:t>
            </a:r>
            <a:r>
              <a:rPr lang="en-US" altLang="zh-CN" sz="1000" dirty="0" err="1"/>
              <a:t>cout</a:t>
            </a:r>
            <a:r>
              <a:rPr lang="en-US" altLang="zh-CN" sz="1000" dirty="0"/>
              <a:t> &lt;&lt; "</a:t>
            </a:r>
            <a:r>
              <a:rPr lang="en-US" altLang="zh-CN" sz="1000" dirty="0" err="1"/>
              <a:t>illustrateDerivedExceptionsCatch</a:t>
            </a:r>
            <a:r>
              <a:rPr lang="en-US" altLang="zh-CN" sz="1000" dirty="0"/>
              <a:t> - end" &lt;&lt; </a:t>
            </a:r>
            <a:r>
              <a:rPr lang="en-US" altLang="zh-CN" sz="1000" dirty="0" err="1"/>
              <a:t>endl</a:t>
            </a:r>
            <a:r>
              <a:rPr lang="en-US" altLang="zh-CN" sz="1000" dirty="0"/>
              <a:t>;</a:t>
            </a:r>
          </a:p>
          <a:p>
            <a:r>
              <a:rPr lang="en-US" altLang="zh-CN" sz="1000" dirty="0"/>
              <a:t>}</a:t>
            </a:r>
          </a:p>
          <a:p>
            <a:endParaRPr lang="en-US" altLang="zh-CN" sz="1000" dirty="0"/>
          </a:p>
          <a:p>
            <a:r>
              <a:rPr lang="en-US" altLang="zh-CN" sz="1000" dirty="0"/>
              <a:t>int main(int </a:t>
            </a:r>
            <a:r>
              <a:rPr lang="en-US" altLang="zh-CN" sz="1000" dirty="0" err="1"/>
              <a:t>argc</a:t>
            </a:r>
            <a:r>
              <a:rPr lang="en-US" altLang="zh-CN" sz="1000" dirty="0"/>
              <a:t>, char** </a:t>
            </a:r>
            <a:r>
              <a:rPr lang="en-US" altLang="zh-CN" sz="1000" dirty="0" err="1"/>
              <a:t>argv</a:t>
            </a:r>
            <a:r>
              <a:rPr lang="en-US" altLang="zh-CN" sz="1000" dirty="0"/>
              <a:t>)</a:t>
            </a:r>
          </a:p>
          <a:p>
            <a:r>
              <a:rPr lang="en-US" altLang="zh-CN" sz="1000" dirty="0"/>
              <a:t>{</a:t>
            </a:r>
          </a:p>
          <a:p>
            <a:r>
              <a:rPr lang="en-US" altLang="zh-CN" sz="1000" dirty="0"/>
              <a:t>    </a:t>
            </a:r>
            <a:r>
              <a:rPr lang="en-US" altLang="zh-CN" sz="1000" dirty="0" err="1"/>
              <a:t>cout</a:t>
            </a:r>
            <a:r>
              <a:rPr lang="en-US" altLang="zh-CN" sz="1000" dirty="0"/>
              <a:t> &lt;&lt; "main - start" &lt;&lt; </a:t>
            </a:r>
            <a:r>
              <a:rPr lang="en-US" altLang="zh-CN" sz="1000" dirty="0" err="1"/>
              <a:t>endl</a:t>
            </a:r>
            <a:r>
              <a:rPr lang="en-US" altLang="zh-CN" sz="1000" dirty="0"/>
              <a:t>;</a:t>
            </a:r>
          </a:p>
          <a:p>
            <a:r>
              <a:rPr lang="en-US" altLang="zh-CN" sz="1000" dirty="0"/>
              <a:t>    </a:t>
            </a:r>
            <a:r>
              <a:rPr lang="en-US" altLang="zh-CN" sz="1000" dirty="0" err="1"/>
              <a:t>illustrateDerivedExceptionCatch</a:t>
            </a:r>
            <a:r>
              <a:rPr lang="en-US" altLang="zh-CN" sz="1000" dirty="0"/>
              <a:t>();</a:t>
            </a:r>
          </a:p>
          <a:p>
            <a:r>
              <a:rPr lang="en-US" altLang="zh-CN" sz="1000" dirty="0"/>
              <a:t>    </a:t>
            </a:r>
            <a:r>
              <a:rPr lang="en-US" altLang="zh-CN" sz="1000" dirty="0" err="1"/>
              <a:t>cout</a:t>
            </a:r>
            <a:r>
              <a:rPr lang="en-US" altLang="zh-CN" sz="1000" dirty="0"/>
              <a:t> &lt;&lt; "main - end" &lt;&lt; </a:t>
            </a:r>
            <a:r>
              <a:rPr lang="en-US" altLang="zh-CN" sz="1000" dirty="0" err="1"/>
              <a:t>endl</a:t>
            </a:r>
            <a:r>
              <a:rPr lang="en-US" altLang="zh-CN" sz="1000" dirty="0"/>
              <a:t>;</a:t>
            </a:r>
          </a:p>
          <a:p>
            <a:r>
              <a:rPr lang="en-US" altLang="zh-CN" sz="1000" dirty="0"/>
              <a:t>    return 0;</a:t>
            </a:r>
          </a:p>
          <a:p>
            <a:r>
              <a:rPr lang="en-US" altLang="zh-CN" sz="1000" dirty="0"/>
              <a:t>}</a:t>
            </a:r>
            <a:endParaRPr lang="zh-CN" alt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solidFill>
                  <a:srgbClr val="24292F"/>
                </a:solidFill>
                <a:cs typeface="+mj-lt"/>
              </a:rPr>
              <a:t>E</a:t>
            </a:r>
            <a:r>
              <a:rPr lang="en-US" altLang="zh-CN" sz="4000" b="1" i="0" dirty="0">
                <a:solidFill>
                  <a:srgbClr val="24292F"/>
                </a:solidFill>
                <a:effectLst/>
                <a:cs typeface="+mj-lt"/>
              </a:rPr>
              <a:t>xceptions</a:t>
            </a: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sz="2800" dirty="0"/>
              <a:t>Exceptions</a:t>
            </a:r>
          </a:p>
          <a:p>
            <a:pPr marL="285750" indent="-285750">
              <a:buFont typeface="Arial" panose="020B0604020202020204" pitchFamily="34" charset="0"/>
              <a:buChar char="•"/>
            </a:pPr>
            <a:r>
              <a:rPr lang="en-US" altLang="zh-CN" dirty="0">
                <a:sym typeface="+mn-ea"/>
              </a:rPr>
              <a:t>Assertion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930" y="1357174"/>
            <a:ext cx="11145298" cy="1416466"/>
          </a:xfrm>
        </p:spPr>
        <p:txBody>
          <a:bodyPr>
            <a:noAutofit/>
          </a:bodyPr>
          <a:lstStyle/>
          <a:p>
            <a:pPr marL="127000" lvl="1" indent="0">
              <a:spcBef>
                <a:spcPts val="1390"/>
              </a:spcBef>
              <a:buSzPct val="68000"/>
              <a:buNone/>
            </a:pPr>
            <a:r>
              <a:rPr lang="en-US" sz="2000" dirty="0"/>
              <a:t>2. Write a function </a:t>
            </a:r>
            <a:r>
              <a:rPr lang="en-US" sz="2000" b="1" dirty="0" err="1"/>
              <a:t>calculateAverage</a:t>
            </a:r>
            <a:r>
              <a:rPr lang="en-US" sz="2000" b="1" dirty="0"/>
              <a:t>()</a:t>
            </a:r>
            <a:r>
              <a:rPr lang="en-US" sz="2000" dirty="0"/>
              <a:t> which takes four int arguments, which are marks of four courses, and returns their average as a float number.</a:t>
            </a:r>
          </a:p>
          <a:p>
            <a:pPr marL="127000" lvl="1" indent="0">
              <a:spcBef>
                <a:spcPts val="1390"/>
              </a:spcBef>
              <a:buSzPct val="68000"/>
              <a:buNone/>
            </a:pPr>
            <a:r>
              <a:rPr lang="en-US" sz="2000" dirty="0"/>
              <a:t>The </a:t>
            </a:r>
            <a:r>
              <a:rPr lang="en-US" sz="2000" b="1" dirty="0" err="1"/>
              <a:t>calculateAverage</a:t>
            </a:r>
            <a:r>
              <a:rPr lang="en-US" sz="2000" b="1" dirty="0"/>
              <a:t>() </a:t>
            </a:r>
            <a:r>
              <a:rPr lang="en-US" sz="2000" dirty="0"/>
              <a:t>function should take only valid range for marks which is between 0-100. If the marks are out of range throw an </a:t>
            </a:r>
            <a:r>
              <a:rPr lang="en-US" sz="2000" b="1" dirty="0" err="1"/>
              <a:t>OutOfRangeException</a:t>
            </a:r>
            <a:r>
              <a:rPr lang="en-US" sz="2000" dirty="0"/>
              <a:t> – define this exception as a class.</a:t>
            </a:r>
          </a:p>
          <a:p>
            <a:pPr marL="127000" lvl="1" indent="0">
              <a:spcBef>
                <a:spcPts val="1390"/>
              </a:spcBef>
              <a:buSzPct val="68000"/>
              <a:buNone/>
            </a:pPr>
            <a:r>
              <a:rPr lang="en-US" sz="2000" dirty="0"/>
              <a:t>Invoke the </a:t>
            </a:r>
            <a:r>
              <a:rPr lang="en-US" sz="2000" b="1" dirty="0" err="1"/>
              <a:t>calculateAverage</a:t>
            </a:r>
            <a:r>
              <a:rPr lang="en-US" sz="2000" b="1" dirty="0"/>
              <a:t>() </a:t>
            </a:r>
            <a:r>
              <a:rPr lang="en-US" sz="2000" dirty="0"/>
              <a:t>function in main function and get the following inputs and outputs:</a:t>
            </a:r>
          </a:p>
          <a:p>
            <a:pPr marL="127000" lvl="1" indent="0">
              <a:spcBef>
                <a:spcPts val="1390"/>
              </a:spcBef>
              <a:buSzPct val="68000"/>
              <a:buNone/>
            </a:pPr>
            <a:endParaRPr lang="en-US" sz="20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319" y="3814660"/>
            <a:ext cx="7527978" cy="263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820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348702" y="1811651"/>
            <a:ext cx="11494596" cy="1470809"/>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29032" lvl="1" indent="0">
              <a:spcBef>
                <a:spcPts val="1413"/>
              </a:spcBef>
              <a:buClr>
                <a:srgbClr val="2DA2BF"/>
              </a:buClr>
              <a:buSzPct val="68000"/>
              <a:buNone/>
              <a:defRPr/>
            </a:pPr>
            <a:r>
              <a:rPr lang="en-US" sz="2178" dirty="0">
                <a:solidFill>
                  <a:prstClr val="black"/>
                </a:solidFill>
                <a:latin typeface="Calibri"/>
              </a:rPr>
              <a:t>    An </a:t>
            </a:r>
            <a:r>
              <a:rPr lang="en-US" sz="2178" b="1" dirty="0">
                <a:solidFill>
                  <a:prstClr val="black"/>
                </a:solidFill>
                <a:latin typeface="Calibri"/>
              </a:rPr>
              <a:t>exception</a:t>
            </a:r>
            <a:r>
              <a:rPr lang="en-US" sz="2178" dirty="0">
                <a:solidFill>
                  <a:prstClr val="black"/>
                </a:solidFill>
                <a:latin typeface="Calibri"/>
              </a:rPr>
              <a:t> is a situation, which occurred by the runtime error. In other words, an exception is a runtime error. An exception may result in loss of data or an abnormal execution of program. </a:t>
            </a:r>
            <a:r>
              <a:rPr lang="en-US" altLang="zh-CN" sz="2178" dirty="0">
                <a:solidFill>
                  <a:prstClr val="black"/>
                </a:solidFill>
              </a:rPr>
              <a:t>Exception handling is a mechanism that allows you to take appropriate action to avoid runtime errors.</a:t>
            </a:r>
          </a:p>
          <a:p>
            <a:pPr marL="129032" lvl="1" indent="0" defTabSz="1077140">
              <a:spcBef>
                <a:spcPts val="1413"/>
              </a:spcBef>
              <a:buClr>
                <a:srgbClr val="2DA2BF"/>
              </a:buClr>
              <a:buSzPct val="68000"/>
              <a:buNone/>
              <a:defRPr/>
            </a:pPr>
            <a:endParaRPr lang="en-US" sz="2178" dirty="0">
              <a:solidFill>
                <a:prstClr val="black"/>
              </a:solidFill>
              <a:latin typeface="Calibri"/>
            </a:endParaRPr>
          </a:p>
          <a:p>
            <a:pPr marL="129032" lvl="1" indent="0" defTabSz="1077140">
              <a:spcBef>
                <a:spcPts val="1413"/>
              </a:spcBef>
              <a:buClr>
                <a:srgbClr val="2DA2BF"/>
              </a:buClr>
              <a:buSzPct val="68000"/>
              <a:buNone/>
              <a:defRPr/>
            </a:pPr>
            <a:r>
              <a:rPr lang="en-US" sz="2178" dirty="0">
                <a:solidFill>
                  <a:prstClr val="black"/>
                </a:solidFill>
                <a:latin typeface="Calibri"/>
              </a:rPr>
              <a:t>  </a:t>
            </a:r>
          </a:p>
        </p:txBody>
      </p:sp>
      <p:sp>
        <p:nvSpPr>
          <p:cNvPr id="8" name="文本框 7">
            <a:extLst>
              <a:ext uri="{FF2B5EF4-FFF2-40B4-BE49-F238E27FC236}">
                <a16:creationId xmlns:a16="http://schemas.microsoft.com/office/drawing/2014/main" id="{21358DD1-B35C-A426-0CEB-619D9C65FADA}"/>
              </a:ext>
            </a:extLst>
          </p:cNvPr>
          <p:cNvSpPr txBox="1"/>
          <p:nvPr/>
        </p:nvSpPr>
        <p:spPr>
          <a:xfrm>
            <a:off x="541097" y="3618776"/>
            <a:ext cx="11044454" cy="1097801"/>
          </a:xfrm>
          <a:prstGeom prst="rect">
            <a:avLst/>
          </a:prstGeom>
          <a:noFill/>
        </p:spPr>
        <p:txBody>
          <a:bodyPr wrap="square">
            <a:spAutoFit/>
          </a:bodyPr>
          <a:lstStyle/>
          <a:p>
            <a:r>
              <a:rPr lang="en-US" altLang="zh-CN" sz="2178" dirty="0"/>
              <a:t>The default behavior for unexpected is to call </a:t>
            </a:r>
            <a:r>
              <a:rPr lang="en-US" altLang="zh-CN" sz="2178" b="1" dirty="0"/>
              <a:t>terminate</a:t>
            </a:r>
            <a:r>
              <a:rPr lang="en-US" altLang="zh-CN" sz="2178" dirty="0"/>
              <a:t>, and the default behavior for terminate is to call </a:t>
            </a:r>
            <a:r>
              <a:rPr lang="en-US" altLang="zh-CN" sz="2178" b="1" dirty="0"/>
              <a:t>abort()</a:t>
            </a:r>
            <a:r>
              <a:rPr lang="en-US" altLang="zh-CN" sz="2178" dirty="0"/>
              <a:t>, so the program is to halt. Local variables in active stack frames are not destroyed, because </a:t>
            </a:r>
            <a:r>
              <a:rPr lang="en-US" altLang="zh-CN" sz="2178" b="1" dirty="0"/>
              <a:t>abort() </a:t>
            </a:r>
            <a:r>
              <a:rPr lang="en-US" altLang="zh-CN" sz="2178" dirty="0"/>
              <a:t>shuts down program execution without performing such cleanup.</a:t>
            </a:r>
            <a:endParaRPr lang="zh-CN" altLang="en-US" sz="2178" dirty="0"/>
          </a:p>
        </p:txBody>
      </p:sp>
      <p:sp>
        <p:nvSpPr>
          <p:cNvPr id="6" name="Title 1">
            <a:extLst>
              <a:ext uri="{FF2B5EF4-FFF2-40B4-BE49-F238E27FC236}">
                <a16:creationId xmlns:a16="http://schemas.microsoft.com/office/drawing/2014/main" id="{715CB85F-EC7E-0CEC-DE12-CC2C102EB158}"/>
              </a:ext>
            </a:extLst>
          </p:cNvPr>
          <p:cNvSpPr>
            <a:spLocks noGrp="1"/>
          </p:cNvSpPr>
          <p:nvPr>
            <p:ph type="title"/>
          </p:nvPr>
        </p:nvSpPr>
        <p:spPr>
          <a:xfrm>
            <a:off x="1564558" y="252177"/>
            <a:ext cx="9062884" cy="936104"/>
          </a:xfrm>
        </p:spPr>
        <p:txBody>
          <a:bodyPr>
            <a:noAutofit/>
          </a:bodyPr>
          <a:lstStyle/>
          <a:p>
            <a:r>
              <a:rPr lang="en-US" altLang="zh-CN" sz="4720" dirty="0"/>
              <a:t> Exception and Exception Handling</a:t>
            </a:r>
          </a:p>
        </p:txBody>
      </p:sp>
      <p:sp>
        <p:nvSpPr>
          <p:cNvPr id="9" name="Content Placeholder 2">
            <a:extLst>
              <a:ext uri="{FF2B5EF4-FFF2-40B4-BE49-F238E27FC236}">
                <a16:creationId xmlns:a16="http://schemas.microsoft.com/office/drawing/2014/main" id="{39CB4DDB-8638-3BB6-0036-D06A9558D822}"/>
              </a:ext>
            </a:extLst>
          </p:cNvPr>
          <p:cNvSpPr>
            <a:spLocks noGrp="1"/>
          </p:cNvSpPr>
          <p:nvPr>
            <p:ph idx="1"/>
          </p:nvPr>
        </p:nvSpPr>
        <p:spPr>
          <a:xfrm>
            <a:off x="594539" y="1244929"/>
            <a:ext cx="5443814" cy="465329"/>
          </a:xfrm>
        </p:spPr>
        <p:txBody>
          <a:bodyPr>
            <a:noAutofit/>
          </a:bodyPr>
          <a:lstStyle/>
          <a:p>
            <a:pPr marL="128905" lvl="1" indent="0">
              <a:spcBef>
                <a:spcPts val="1415"/>
              </a:spcBef>
              <a:buSzPct val="68000"/>
              <a:buNone/>
            </a:pPr>
            <a:r>
              <a:rPr lang="en-US" sz="2800" b="1" dirty="0"/>
              <a:t> What is an exception?</a:t>
            </a:r>
            <a:endParaRPr lang="zh-CN" altLang="zh-CN" sz="2800" b="1" dirty="0"/>
          </a:p>
          <a:p>
            <a:pPr marL="128905" lvl="1" indent="0">
              <a:spcBef>
                <a:spcPts val="1415"/>
              </a:spcBef>
              <a:buSzPct val="68000"/>
              <a:buNone/>
            </a:pPr>
            <a:endParaRPr lang="en-US" sz="2800" b="1" dirty="0"/>
          </a:p>
          <a:p>
            <a:pPr marL="128905" lvl="1" indent="0">
              <a:spcBef>
                <a:spcPts val="1415"/>
              </a:spcBef>
              <a:buSzPct val="68000"/>
              <a:buNone/>
            </a:pPr>
            <a:r>
              <a:rPr lang="en-US" sz="2800" b="1" dirty="0"/>
              <a:t>  </a:t>
            </a:r>
          </a:p>
        </p:txBody>
      </p:sp>
    </p:spTree>
    <p:extLst>
      <p:ext uri="{BB962C8B-B14F-4D97-AF65-F5344CB8AC3E}">
        <p14:creationId xmlns:p14="http://schemas.microsoft.com/office/powerpoint/2010/main" val="409038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D02C7CD9-74C1-0841-BC4C-5B1C0EAB18BC}"/>
              </a:ext>
            </a:extLst>
          </p:cNvPr>
          <p:cNvPicPr>
            <a:picLocks noChangeAspect="1"/>
          </p:cNvPicPr>
          <p:nvPr/>
        </p:nvPicPr>
        <p:blipFill>
          <a:blip r:embed="rId3"/>
          <a:stretch>
            <a:fillRect/>
          </a:stretch>
        </p:blipFill>
        <p:spPr>
          <a:xfrm>
            <a:off x="1202626" y="476250"/>
            <a:ext cx="4410075" cy="5905500"/>
          </a:xfrm>
          <a:prstGeom prst="rect">
            <a:avLst/>
          </a:prstGeom>
        </p:spPr>
      </p:pic>
      <p:grpSp>
        <p:nvGrpSpPr>
          <p:cNvPr id="20" name="组合 19">
            <a:extLst>
              <a:ext uri="{FF2B5EF4-FFF2-40B4-BE49-F238E27FC236}">
                <a16:creationId xmlns:a16="http://schemas.microsoft.com/office/drawing/2014/main" id="{E75A49A5-FBFE-4719-AC0F-589BE8D33EB8}"/>
              </a:ext>
            </a:extLst>
          </p:cNvPr>
          <p:cNvGrpSpPr/>
          <p:nvPr/>
        </p:nvGrpSpPr>
        <p:grpSpPr>
          <a:xfrm>
            <a:off x="1399032" y="5513832"/>
            <a:ext cx="4279392" cy="738664"/>
            <a:chOff x="1399032" y="5513832"/>
            <a:chExt cx="4279392" cy="738664"/>
          </a:xfrm>
        </p:grpSpPr>
        <p:sp>
          <p:nvSpPr>
            <p:cNvPr id="14" name="矩形 13">
              <a:extLst>
                <a:ext uri="{FF2B5EF4-FFF2-40B4-BE49-F238E27FC236}">
                  <a16:creationId xmlns:a16="http://schemas.microsoft.com/office/drawing/2014/main" id="{2C575C9C-0CF6-84D0-1589-B82F9E3129E4}"/>
                </a:ext>
              </a:extLst>
            </p:cNvPr>
            <p:cNvSpPr/>
            <p:nvPr/>
          </p:nvSpPr>
          <p:spPr>
            <a:xfrm>
              <a:off x="1399032" y="5513832"/>
              <a:ext cx="1389888"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F2B98A18-04F6-21CA-A13E-A563D1EDE015}"/>
                </a:ext>
              </a:extLst>
            </p:cNvPr>
            <p:cNvCxnSpPr/>
            <p:nvPr/>
          </p:nvCxnSpPr>
          <p:spPr>
            <a:xfrm flipH="1" flipV="1">
              <a:off x="2679192" y="5605272"/>
              <a:ext cx="338328" cy="1371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66EB08D-9B0E-DBC8-9180-8F5960A4A840}"/>
                </a:ext>
              </a:extLst>
            </p:cNvPr>
            <p:cNvSpPr txBox="1"/>
            <p:nvPr/>
          </p:nvSpPr>
          <p:spPr>
            <a:xfrm>
              <a:off x="2848356" y="5513832"/>
              <a:ext cx="2830068" cy="738664"/>
            </a:xfrm>
            <a:prstGeom prst="rect">
              <a:avLst/>
            </a:prstGeom>
            <a:noFill/>
          </p:spPr>
          <p:txBody>
            <a:bodyPr wrap="square" rtlCol="0">
              <a:spAutoFit/>
            </a:bodyPr>
            <a:lstStyle/>
            <a:p>
              <a:r>
                <a:rPr lang="en-US" altLang="zh-CN" sz="1400" dirty="0">
                  <a:solidFill>
                    <a:schemeClr val="bg1"/>
                  </a:solidFill>
                </a:rPr>
                <a:t>If an exception occurs, the following statements can not be executed.</a:t>
              </a:r>
            </a:p>
            <a:p>
              <a:r>
                <a:rPr lang="en-US" altLang="zh-CN" sz="1400" dirty="0">
                  <a:solidFill>
                    <a:schemeClr val="bg1"/>
                  </a:solidFill>
                </a:rPr>
                <a:t>The memory can not be free.</a:t>
              </a:r>
              <a:endParaRPr lang="zh-CN" altLang="en-US" sz="1400" dirty="0">
                <a:solidFill>
                  <a:schemeClr val="bg1"/>
                </a:solidFill>
              </a:endParaRPr>
            </a:p>
          </p:txBody>
        </p:sp>
      </p:grpSp>
      <p:pic>
        <p:nvPicPr>
          <p:cNvPr id="19" name="图片 18">
            <a:extLst>
              <a:ext uri="{FF2B5EF4-FFF2-40B4-BE49-F238E27FC236}">
                <a16:creationId xmlns:a16="http://schemas.microsoft.com/office/drawing/2014/main" id="{0D034AB0-EC4B-C435-7FF3-759E5E0BDEBF}"/>
              </a:ext>
            </a:extLst>
          </p:cNvPr>
          <p:cNvPicPr>
            <a:picLocks noChangeAspect="1"/>
          </p:cNvPicPr>
          <p:nvPr/>
        </p:nvPicPr>
        <p:blipFill>
          <a:blip r:embed="rId4"/>
          <a:stretch>
            <a:fillRect/>
          </a:stretch>
        </p:blipFill>
        <p:spPr>
          <a:xfrm>
            <a:off x="5990463" y="476250"/>
            <a:ext cx="2990850" cy="2371725"/>
          </a:xfrm>
          <a:prstGeom prst="rect">
            <a:avLst/>
          </a:prstGeom>
        </p:spPr>
      </p:pic>
      <p:grpSp>
        <p:nvGrpSpPr>
          <p:cNvPr id="21" name="组合 20">
            <a:extLst>
              <a:ext uri="{FF2B5EF4-FFF2-40B4-BE49-F238E27FC236}">
                <a16:creationId xmlns:a16="http://schemas.microsoft.com/office/drawing/2014/main" id="{958E8730-1A25-543F-0D09-8AF0112D6D88}"/>
              </a:ext>
            </a:extLst>
          </p:cNvPr>
          <p:cNvGrpSpPr/>
          <p:nvPr/>
        </p:nvGrpSpPr>
        <p:grpSpPr>
          <a:xfrm>
            <a:off x="6205728" y="1121664"/>
            <a:ext cx="5605653" cy="1274064"/>
            <a:chOff x="1389888" y="5513832"/>
            <a:chExt cx="5605653" cy="1274064"/>
          </a:xfrm>
        </p:grpSpPr>
        <p:sp>
          <p:nvSpPr>
            <p:cNvPr id="22" name="矩形 21">
              <a:extLst>
                <a:ext uri="{FF2B5EF4-FFF2-40B4-BE49-F238E27FC236}">
                  <a16:creationId xmlns:a16="http://schemas.microsoft.com/office/drawing/2014/main" id="{D4E8A796-E217-DFBD-A834-4669A147DB1E}"/>
                </a:ext>
              </a:extLst>
            </p:cNvPr>
            <p:cNvSpPr/>
            <p:nvPr/>
          </p:nvSpPr>
          <p:spPr>
            <a:xfrm>
              <a:off x="1389888" y="5513832"/>
              <a:ext cx="1449324" cy="1274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箭头连接符 22">
              <a:extLst>
                <a:ext uri="{FF2B5EF4-FFF2-40B4-BE49-F238E27FC236}">
                  <a16:creationId xmlns:a16="http://schemas.microsoft.com/office/drawing/2014/main" id="{3D38C2AF-4F34-F7FB-09DC-85280FC2FFC4}"/>
                </a:ext>
              </a:extLst>
            </p:cNvPr>
            <p:cNvCxnSpPr>
              <a:cxnSpLocks/>
              <a:stCxn id="19" idx="3"/>
            </p:cNvCxnSpPr>
            <p:nvPr/>
          </p:nvCxnSpPr>
          <p:spPr>
            <a:xfrm flipH="1" flipV="1">
              <a:off x="2679192" y="5605272"/>
              <a:ext cx="1486281" cy="44900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D2B0C8AA-B8D8-3FBF-E7B2-3939DAD90B4E}"/>
                </a:ext>
              </a:extLst>
            </p:cNvPr>
            <p:cNvSpPr txBox="1"/>
            <p:nvPr/>
          </p:nvSpPr>
          <p:spPr>
            <a:xfrm>
              <a:off x="4165473" y="5513832"/>
              <a:ext cx="2830068" cy="1246495"/>
            </a:xfrm>
            <a:prstGeom prst="rect">
              <a:avLst/>
            </a:prstGeom>
            <a:noFill/>
          </p:spPr>
          <p:txBody>
            <a:bodyPr wrap="square" rtlCol="0">
              <a:spAutoFit/>
            </a:bodyPr>
            <a:lstStyle/>
            <a:p>
              <a:r>
                <a:rPr lang="en-US" altLang="zh-CN" sz="1500" dirty="0"/>
                <a:t>One solution is to use try-catch block to catch and handle the exception. In catch block, free the memory and throw the exception to the caller. </a:t>
              </a:r>
              <a:endParaRPr lang="zh-CN" altLang="en-US" sz="1500" dirty="0"/>
            </a:p>
          </p:txBody>
        </p:sp>
      </p:grpSp>
      <p:pic>
        <p:nvPicPr>
          <p:cNvPr id="27" name="图片 26">
            <a:extLst>
              <a:ext uri="{FF2B5EF4-FFF2-40B4-BE49-F238E27FC236}">
                <a16:creationId xmlns:a16="http://schemas.microsoft.com/office/drawing/2014/main" id="{5D432049-D919-4C7B-74ED-B00F38BCC8EB}"/>
              </a:ext>
            </a:extLst>
          </p:cNvPr>
          <p:cNvPicPr>
            <a:picLocks noChangeAspect="1"/>
          </p:cNvPicPr>
          <p:nvPr/>
        </p:nvPicPr>
        <p:blipFill>
          <a:blip r:embed="rId5"/>
          <a:stretch>
            <a:fillRect/>
          </a:stretch>
        </p:blipFill>
        <p:spPr>
          <a:xfrm>
            <a:off x="5990463" y="3367088"/>
            <a:ext cx="4076700" cy="1285875"/>
          </a:xfrm>
          <a:prstGeom prst="rect">
            <a:avLst/>
          </a:prstGeom>
        </p:spPr>
      </p:pic>
      <p:grpSp>
        <p:nvGrpSpPr>
          <p:cNvPr id="28" name="组合 27">
            <a:extLst>
              <a:ext uri="{FF2B5EF4-FFF2-40B4-BE49-F238E27FC236}">
                <a16:creationId xmlns:a16="http://schemas.microsoft.com/office/drawing/2014/main" id="{17FE5B2F-59BF-7AEB-F7E6-4C9010494E21}"/>
              </a:ext>
            </a:extLst>
          </p:cNvPr>
          <p:cNvGrpSpPr/>
          <p:nvPr/>
        </p:nvGrpSpPr>
        <p:grpSpPr>
          <a:xfrm>
            <a:off x="6147815" y="3733800"/>
            <a:ext cx="5605654" cy="1795433"/>
            <a:chOff x="1389887" y="5513832"/>
            <a:chExt cx="5605654" cy="1795433"/>
          </a:xfrm>
        </p:grpSpPr>
        <p:sp>
          <p:nvSpPr>
            <p:cNvPr id="29" name="矩形 28">
              <a:extLst>
                <a:ext uri="{FF2B5EF4-FFF2-40B4-BE49-F238E27FC236}">
                  <a16:creationId xmlns:a16="http://schemas.microsoft.com/office/drawing/2014/main" id="{0CEF4951-D65C-8CF3-1DE5-12C830EB2858}"/>
                </a:ext>
              </a:extLst>
            </p:cNvPr>
            <p:cNvSpPr/>
            <p:nvPr/>
          </p:nvSpPr>
          <p:spPr>
            <a:xfrm>
              <a:off x="1389887" y="5513832"/>
              <a:ext cx="3919347" cy="5404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箭头连接符 29">
              <a:extLst>
                <a:ext uri="{FF2B5EF4-FFF2-40B4-BE49-F238E27FC236}">
                  <a16:creationId xmlns:a16="http://schemas.microsoft.com/office/drawing/2014/main" id="{B00ABDE1-1A31-4441-3993-54861EDC63E2}"/>
                </a:ext>
              </a:extLst>
            </p:cNvPr>
            <p:cNvCxnSpPr>
              <a:cxnSpLocks/>
            </p:cNvCxnSpPr>
            <p:nvPr/>
          </p:nvCxnSpPr>
          <p:spPr>
            <a:xfrm flipH="1" flipV="1">
              <a:off x="3480244" y="6075426"/>
              <a:ext cx="1486281" cy="44900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006E0E8-122D-947B-A131-32E79735862E}"/>
                </a:ext>
              </a:extLst>
            </p:cNvPr>
            <p:cNvSpPr txBox="1"/>
            <p:nvPr/>
          </p:nvSpPr>
          <p:spPr>
            <a:xfrm>
              <a:off x="4165473" y="6524435"/>
              <a:ext cx="2830068" cy="784830"/>
            </a:xfrm>
            <a:prstGeom prst="rect">
              <a:avLst/>
            </a:prstGeom>
            <a:noFill/>
          </p:spPr>
          <p:txBody>
            <a:bodyPr wrap="square" rtlCol="0">
              <a:spAutoFit/>
            </a:bodyPr>
            <a:lstStyle/>
            <a:p>
              <a:r>
                <a:rPr lang="en-US" altLang="zh-CN" sz="1500" dirty="0"/>
                <a:t>Another solution is to use smart pointer, thus there is no need to free the memory.</a:t>
              </a:r>
              <a:endParaRPr lang="zh-CN" altLang="en-US" sz="1500" dirty="0"/>
            </a:p>
          </p:txBody>
        </p:sp>
      </p:grpSp>
      <p:sp>
        <p:nvSpPr>
          <p:cNvPr id="33" name="文本框 32">
            <a:extLst>
              <a:ext uri="{FF2B5EF4-FFF2-40B4-BE49-F238E27FC236}">
                <a16:creationId xmlns:a16="http://schemas.microsoft.com/office/drawing/2014/main" id="{C86A72F3-22E5-C16B-6B75-F1F9651197B5}"/>
              </a:ext>
            </a:extLst>
          </p:cNvPr>
          <p:cNvSpPr txBox="1"/>
          <p:nvPr/>
        </p:nvSpPr>
        <p:spPr>
          <a:xfrm>
            <a:off x="5934074" y="5605272"/>
            <a:ext cx="5587366" cy="1200329"/>
          </a:xfrm>
          <a:prstGeom prst="rect">
            <a:avLst/>
          </a:prstGeom>
          <a:noFill/>
        </p:spPr>
        <p:txBody>
          <a:bodyPr wrap="square">
            <a:spAutoFit/>
          </a:bodyPr>
          <a:lstStyle/>
          <a:p>
            <a:r>
              <a:rPr lang="en-US" altLang="zh-CN" dirty="0"/>
              <a:t>Using an object to store a resource that needs to be automatically released(resources should be encapsulated inside objects) and relying on that object's destructor to release it.</a:t>
            </a:r>
            <a:endParaRPr lang="zh-CN" altLang="en-US" dirty="0"/>
          </a:p>
        </p:txBody>
      </p:sp>
    </p:spTree>
    <p:extLst>
      <p:ext uri="{BB962C8B-B14F-4D97-AF65-F5344CB8AC3E}">
        <p14:creationId xmlns:p14="http://schemas.microsoft.com/office/powerpoint/2010/main" val="168651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218000" y="2386332"/>
            <a:ext cx="6447976" cy="3787444"/>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667602" lvl="1" indent="-538570">
              <a:spcBef>
                <a:spcPts val="1413"/>
              </a:spcBef>
              <a:buSzPct val="68000"/>
            </a:pPr>
            <a:r>
              <a:rPr lang="en-US" altLang="zh-CN" sz="2000" b="1" dirty="0">
                <a:solidFill>
                  <a:srgbClr val="00B0F0"/>
                </a:solidFill>
              </a:rPr>
              <a:t>try</a:t>
            </a:r>
            <a:r>
              <a:rPr lang="en-US" altLang="zh-CN" sz="2000" dirty="0"/>
              <a:t>: The </a:t>
            </a:r>
            <a:r>
              <a:rPr lang="en-US" altLang="zh-CN" sz="2000" b="1" dirty="0"/>
              <a:t>try </a:t>
            </a:r>
            <a:r>
              <a:rPr lang="en-US" altLang="zh-CN" sz="2000" dirty="0"/>
              <a:t>block</a:t>
            </a:r>
            <a:r>
              <a:rPr lang="en-US" altLang="zh-CN" sz="2000" b="1" dirty="0"/>
              <a:t> </a:t>
            </a:r>
            <a:r>
              <a:rPr lang="en-US" altLang="zh-CN" sz="2000" dirty="0"/>
              <a:t>contain statements which may generate exceptions.</a:t>
            </a:r>
            <a:r>
              <a:rPr lang="en-US" altLang="zh-CN" sz="2000" dirty="0">
                <a:solidFill>
                  <a:srgbClr val="000000"/>
                </a:solidFill>
              </a:rPr>
              <a:t> When an exceptional circumstance arises within that block, an exception is thrown that transfers the control to the exception handler. If no exception is thrown, the code continues normally and all handlers are ignored.</a:t>
            </a:r>
            <a:endParaRPr lang="en-US" altLang="zh-CN" sz="2000" dirty="0"/>
          </a:p>
          <a:p>
            <a:pPr marL="667602" lvl="1" indent="-538570">
              <a:spcBef>
                <a:spcPts val="1413"/>
              </a:spcBef>
              <a:buSzPct val="68000"/>
            </a:pPr>
            <a:r>
              <a:rPr lang="en-US" altLang="zh-CN" sz="2000" b="1" dirty="0">
                <a:solidFill>
                  <a:srgbClr val="00B0F0"/>
                </a:solidFill>
              </a:rPr>
              <a:t>throw</a:t>
            </a:r>
            <a:r>
              <a:rPr lang="en-US" altLang="zh-CN" sz="2000" dirty="0"/>
              <a:t>: When an exception occur in </a:t>
            </a:r>
            <a:r>
              <a:rPr lang="en-US" altLang="zh-CN" sz="2000" b="1" dirty="0"/>
              <a:t>try </a:t>
            </a:r>
            <a:r>
              <a:rPr lang="en-US" altLang="zh-CN" sz="2000" dirty="0"/>
              <a:t>block, it is thrown to the </a:t>
            </a:r>
            <a:r>
              <a:rPr lang="en-US" altLang="zh-CN" sz="2000" b="1" dirty="0"/>
              <a:t>catch</a:t>
            </a:r>
            <a:r>
              <a:rPr lang="en-US" altLang="zh-CN" sz="2000" dirty="0"/>
              <a:t> block using </a:t>
            </a:r>
            <a:r>
              <a:rPr lang="en-US" altLang="zh-CN" sz="2000" b="1" dirty="0"/>
              <a:t>throw</a:t>
            </a:r>
            <a:r>
              <a:rPr lang="en-US" altLang="zh-CN" sz="2000" dirty="0"/>
              <a:t> keyword. </a:t>
            </a:r>
          </a:p>
          <a:p>
            <a:pPr marL="667602" lvl="1" indent="-538570">
              <a:spcBef>
                <a:spcPts val="1413"/>
              </a:spcBef>
              <a:buSzPct val="68000"/>
            </a:pPr>
            <a:r>
              <a:rPr lang="en-US" altLang="zh-CN" sz="2000" b="1" dirty="0">
                <a:solidFill>
                  <a:srgbClr val="00B0F0"/>
                </a:solidFill>
              </a:rPr>
              <a:t>catch</a:t>
            </a:r>
            <a:r>
              <a:rPr lang="en-US" altLang="zh-CN" sz="2000" dirty="0"/>
              <a:t>: The </a:t>
            </a:r>
            <a:r>
              <a:rPr lang="en-US" altLang="zh-CN" sz="2000" b="1" dirty="0"/>
              <a:t>catch</a:t>
            </a:r>
            <a:r>
              <a:rPr lang="en-US" altLang="zh-CN" sz="2000" dirty="0"/>
              <a:t> block defines the action to be taken when an exception occur. Exception handlers are declared with the keyword </a:t>
            </a:r>
            <a:r>
              <a:rPr lang="en-US" altLang="zh-CN" sz="2000" b="1" dirty="0"/>
              <a:t>catch</a:t>
            </a:r>
            <a:r>
              <a:rPr lang="en-US" altLang="zh-CN" sz="2000" dirty="0"/>
              <a:t>, which must be placed immediately after the </a:t>
            </a:r>
            <a:r>
              <a:rPr lang="en-US" altLang="zh-CN" sz="2000" b="1" dirty="0"/>
              <a:t>try</a:t>
            </a:r>
            <a:r>
              <a:rPr lang="en-US" altLang="zh-CN" sz="2000" dirty="0"/>
              <a:t> block.</a:t>
            </a:r>
            <a:endParaRPr lang="zh-CN" altLang="zh-CN" sz="2000" dirty="0"/>
          </a:p>
        </p:txBody>
      </p:sp>
      <p:sp>
        <p:nvSpPr>
          <p:cNvPr id="6" name="文本框 5">
            <a:extLst>
              <a:ext uri="{FF2B5EF4-FFF2-40B4-BE49-F238E27FC236}">
                <a16:creationId xmlns:a16="http://schemas.microsoft.com/office/drawing/2014/main" id="{7852513C-4A0B-076B-A247-BB496D432998}"/>
              </a:ext>
            </a:extLst>
          </p:cNvPr>
          <p:cNvSpPr txBox="1"/>
          <p:nvPr/>
        </p:nvSpPr>
        <p:spPr>
          <a:xfrm>
            <a:off x="951491" y="989476"/>
            <a:ext cx="11240509" cy="1097801"/>
          </a:xfrm>
          <a:prstGeom prst="rect">
            <a:avLst/>
          </a:prstGeom>
          <a:noFill/>
        </p:spPr>
        <p:txBody>
          <a:bodyPr wrap="square">
            <a:spAutoFit/>
          </a:bodyPr>
          <a:lstStyle/>
          <a:p>
            <a:r>
              <a:rPr lang="en-US" altLang="zh-CN" sz="2178" dirty="0">
                <a:solidFill>
                  <a:srgbClr val="000000"/>
                </a:solidFill>
              </a:rPr>
              <a:t>Exceptions provide a way to react to exceptional circumstances (like runtime errors) in programs by transferring control to special functions called </a:t>
            </a:r>
            <a:r>
              <a:rPr lang="en-US" altLang="zh-CN" sz="2178" b="1" i="1" dirty="0">
                <a:solidFill>
                  <a:srgbClr val="000000"/>
                </a:solidFill>
              </a:rPr>
              <a:t>handlers</a:t>
            </a:r>
            <a:r>
              <a:rPr lang="en-US" altLang="zh-CN" sz="2178" dirty="0">
                <a:solidFill>
                  <a:srgbClr val="000000"/>
                </a:solidFill>
              </a:rPr>
              <a:t>.</a:t>
            </a:r>
            <a:r>
              <a:rPr lang="en-US" altLang="zh-CN" sz="2178" dirty="0"/>
              <a:t> C++ provides </a:t>
            </a:r>
            <a:r>
              <a:rPr lang="en-US" altLang="zh-CN" sz="2178" b="1" dirty="0"/>
              <a:t>three keywords </a:t>
            </a:r>
            <a:r>
              <a:rPr lang="en-US" altLang="zh-CN" sz="2178" dirty="0"/>
              <a:t>to support exception handling.</a:t>
            </a:r>
          </a:p>
        </p:txBody>
      </p:sp>
      <p:sp>
        <p:nvSpPr>
          <p:cNvPr id="7" name="Content Placeholder 2">
            <a:extLst>
              <a:ext uri="{FF2B5EF4-FFF2-40B4-BE49-F238E27FC236}">
                <a16:creationId xmlns:a16="http://schemas.microsoft.com/office/drawing/2014/main" id="{B5751592-61D4-484D-504B-B24316489D08}"/>
              </a:ext>
            </a:extLst>
          </p:cNvPr>
          <p:cNvSpPr>
            <a:spLocks noGrp="1"/>
          </p:cNvSpPr>
          <p:nvPr>
            <p:ph idx="1"/>
          </p:nvPr>
        </p:nvSpPr>
        <p:spPr>
          <a:xfrm>
            <a:off x="1508939" y="451559"/>
            <a:ext cx="5443814" cy="465329"/>
          </a:xfrm>
        </p:spPr>
        <p:txBody>
          <a:bodyPr>
            <a:noAutofit/>
          </a:bodyPr>
          <a:lstStyle/>
          <a:p>
            <a:pPr marL="128905" lvl="1" indent="0">
              <a:spcBef>
                <a:spcPts val="1415"/>
              </a:spcBef>
              <a:buSzPct val="68000"/>
              <a:buNone/>
            </a:pPr>
            <a:r>
              <a:rPr lang="en-US" sz="2800" b="1" dirty="0"/>
              <a:t>Exception handling</a:t>
            </a:r>
            <a:endParaRPr lang="zh-CN" altLang="zh-CN" sz="2800" b="1" dirty="0"/>
          </a:p>
          <a:p>
            <a:pPr marL="128905" lvl="1" indent="0">
              <a:spcBef>
                <a:spcPts val="1415"/>
              </a:spcBef>
              <a:buSzPct val="68000"/>
              <a:buNone/>
            </a:pPr>
            <a:endParaRPr lang="en-US" sz="2800" b="1" dirty="0"/>
          </a:p>
          <a:p>
            <a:pPr marL="128905" lvl="1" indent="0">
              <a:spcBef>
                <a:spcPts val="1415"/>
              </a:spcBef>
              <a:buSzPct val="68000"/>
              <a:buNone/>
            </a:pPr>
            <a:r>
              <a:rPr lang="en-US" sz="2800" b="1" dirty="0"/>
              <a:t>  </a:t>
            </a:r>
          </a:p>
        </p:txBody>
      </p:sp>
      <p:pic>
        <p:nvPicPr>
          <p:cNvPr id="2" name="Picture 2">
            <a:extLst>
              <a:ext uri="{FF2B5EF4-FFF2-40B4-BE49-F238E27FC236}">
                <a16:creationId xmlns:a16="http://schemas.microsoft.com/office/drawing/2014/main" id="{40458FFF-8A1F-6A3A-9731-2287C5CE1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5432" y="2312210"/>
            <a:ext cx="4382925" cy="393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16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2807F9-C349-31F6-785B-C80FF9BAA7BB}"/>
              </a:ext>
            </a:extLst>
          </p:cNvPr>
          <p:cNvPicPr>
            <a:picLocks noChangeAspect="1"/>
          </p:cNvPicPr>
          <p:nvPr/>
        </p:nvPicPr>
        <p:blipFill>
          <a:blip r:embed="rId2"/>
          <a:stretch>
            <a:fillRect/>
          </a:stretch>
        </p:blipFill>
        <p:spPr>
          <a:xfrm>
            <a:off x="671801" y="1163273"/>
            <a:ext cx="6319157" cy="4581605"/>
          </a:xfrm>
          <a:prstGeom prst="rect">
            <a:avLst/>
          </a:prstGeom>
        </p:spPr>
      </p:pic>
      <p:sp>
        <p:nvSpPr>
          <p:cNvPr id="2" name="椭圆 1"/>
          <p:cNvSpPr/>
          <p:nvPr/>
        </p:nvSpPr>
        <p:spPr>
          <a:xfrm>
            <a:off x="1446592" y="3195884"/>
            <a:ext cx="522814" cy="2614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6" name="椭圆 5"/>
          <p:cNvSpPr/>
          <p:nvPr/>
        </p:nvSpPr>
        <p:spPr>
          <a:xfrm>
            <a:off x="2015897" y="3587995"/>
            <a:ext cx="653518" cy="2614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8" name="Content Placeholder 2"/>
          <p:cNvSpPr txBox="1">
            <a:spLocks/>
          </p:cNvSpPr>
          <p:nvPr/>
        </p:nvSpPr>
        <p:spPr>
          <a:xfrm>
            <a:off x="1782781" y="286629"/>
            <a:ext cx="9596651" cy="653518"/>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80000"/>
              </a:lnSpc>
              <a:spcBef>
                <a:spcPts val="0"/>
              </a:spcBef>
              <a:buSzPct val="68000"/>
              <a:buNone/>
            </a:pPr>
            <a:r>
              <a:rPr lang="en-US" sz="2400" dirty="0">
                <a:solidFill>
                  <a:prstClr val="black"/>
                </a:solidFill>
              </a:rPr>
              <a:t>Example of a program with exception handling using </a:t>
            </a:r>
            <a:r>
              <a:rPr lang="en-US" sz="2400" b="1" dirty="0">
                <a:solidFill>
                  <a:srgbClr val="00B0F0"/>
                </a:solidFill>
              </a:rPr>
              <a:t>try</a:t>
            </a:r>
            <a:r>
              <a:rPr lang="en-US" sz="2400" dirty="0">
                <a:solidFill>
                  <a:prstClr val="black"/>
                </a:solidFill>
              </a:rPr>
              <a:t> and </a:t>
            </a:r>
            <a:r>
              <a:rPr lang="en-US" sz="2400" b="1" dirty="0">
                <a:solidFill>
                  <a:srgbClr val="00B0F0"/>
                </a:solidFill>
              </a:rPr>
              <a:t>catch, </a:t>
            </a:r>
            <a:r>
              <a:rPr lang="en-US" sz="2400" dirty="0">
                <a:solidFill>
                  <a:prstClr val="black"/>
                </a:solidFill>
              </a:rPr>
              <a:t>throw an exception in </a:t>
            </a:r>
            <a:r>
              <a:rPr lang="en-US" sz="2400" b="1" dirty="0">
                <a:solidFill>
                  <a:prstClr val="black"/>
                </a:solidFill>
              </a:rPr>
              <a:t>try</a:t>
            </a:r>
            <a:r>
              <a:rPr lang="en-US" sz="2400" dirty="0">
                <a:solidFill>
                  <a:prstClr val="black"/>
                </a:solidFill>
              </a:rPr>
              <a:t> block in main()</a:t>
            </a:r>
          </a:p>
          <a:p>
            <a:pPr marL="129032" lvl="1" indent="0">
              <a:lnSpc>
                <a:spcPct val="80000"/>
              </a:lnSpc>
              <a:spcBef>
                <a:spcPts val="1413"/>
              </a:spcBef>
              <a:buSzPct val="68000"/>
              <a:buNone/>
            </a:pPr>
            <a:r>
              <a:rPr lang="en-US" sz="2400" dirty="0">
                <a:solidFill>
                  <a:prstClr val="black"/>
                </a:solidFill>
              </a:rPr>
              <a:t>  </a:t>
            </a:r>
          </a:p>
        </p:txBody>
      </p:sp>
      <p:sp>
        <p:nvSpPr>
          <p:cNvPr id="5" name="矩形 4">
            <a:extLst>
              <a:ext uri="{FF2B5EF4-FFF2-40B4-BE49-F238E27FC236}">
                <a16:creationId xmlns:a16="http://schemas.microsoft.com/office/drawing/2014/main" id="{7E653C54-CF62-32A3-AD08-A8E25CBF578C}"/>
              </a:ext>
            </a:extLst>
          </p:cNvPr>
          <p:cNvSpPr/>
          <p:nvPr/>
        </p:nvSpPr>
        <p:spPr>
          <a:xfrm>
            <a:off x="1521374" y="4147870"/>
            <a:ext cx="522814" cy="687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pic>
        <p:nvPicPr>
          <p:cNvPr id="19" name="图片 18">
            <a:extLst>
              <a:ext uri="{FF2B5EF4-FFF2-40B4-BE49-F238E27FC236}">
                <a16:creationId xmlns:a16="http://schemas.microsoft.com/office/drawing/2014/main" id="{05980D92-7815-9D0E-B8C8-B62768FD9FF3}"/>
              </a:ext>
            </a:extLst>
          </p:cNvPr>
          <p:cNvPicPr>
            <a:picLocks noChangeAspect="1"/>
          </p:cNvPicPr>
          <p:nvPr/>
        </p:nvPicPr>
        <p:blipFill>
          <a:blip r:embed="rId3"/>
          <a:stretch>
            <a:fillRect/>
          </a:stretch>
        </p:blipFill>
        <p:spPr>
          <a:xfrm>
            <a:off x="7664443" y="4213073"/>
            <a:ext cx="3390410" cy="392408"/>
          </a:xfrm>
          <a:prstGeom prst="rect">
            <a:avLst/>
          </a:prstGeom>
        </p:spPr>
      </p:pic>
      <p:grpSp>
        <p:nvGrpSpPr>
          <p:cNvPr id="21" name="组合 20">
            <a:extLst>
              <a:ext uri="{FF2B5EF4-FFF2-40B4-BE49-F238E27FC236}">
                <a16:creationId xmlns:a16="http://schemas.microsoft.com/office/drawing/2014/main" id="{48821016-82A1-F392-EF8D-8677B431FDD6}"/>
              </a:ext>
            </a:extLst>
          </p:cNvPr>
          <p:cNvGrpSpPr/>
          <p:nvPr/>
        </p:nvGrpSpPr>
        <p:grpSpPr>
          <a:xfrm>
            <a:off x="2083165" y="3605528"/>
            <a:ext cx="3032558" cy="803749"/>
            <a:chOff x="2184831" y="3972758"/>
            <a:chExt cx="3341430" cy="885612"/>
          </a:xfrm>
        </p:grpSpPr>
        <p:grpSp>
          <p:nvGrpSpPr>
            <p:cNvPr id="11" name="组合 10">
              <a:extLst>
                <a:ext uri="{FF2B5EF4-FFF2-40B4-BE49-F238E27FC236}">
                  <a16:creationId xmlns:a16="http://schemas.microsoft.com/office/drawing/2014/main" id="{E522ECC5-D15F-3FBF-16EA-FA60D1B7B850}"/>
                </a:ext>
              </a:extLst>
            </p:cNvPr>
            <p:cNvGrpSpPr/>
            <p:nvPr/>
          </p:nvGrpSpPr>
          <p:grpSpPr>
            <a:xfrm>
              <a:off x="2184831" y="3972758"/>
              <a:ext cx="3341430" cy="885612"/>
              <a:chOff x="881227" y="4138290"/>
              <a:chExt cx="3341430" cy="885612"/>
            </a:xfrm>
          </p:grpSpPr>
          <p:sp>
            <p:nvSpPr>
              <p:cNvPr id="12" name="椭圆 11">
                <a:extLst>
                  <a:ext uri="{FF2B5EF4-FFF2-40B4-BE49-F238E27FC236}">
                    <a16:creationId xmlns:a16="http://schemas.microsoft.com/office/drawing/2014/main" id="{3E3945AA-6409-1F72-978F-0C274E7992CB}"/>
                  </a:ext>
                </a:extLst>
              </p:cNvPr>
              <p:cNvSpPr/>
              <p:nvPr/>
            </p:nvSpPr>
            <p:spPr>
              <a:xfrm>
                <a:off x="1486353" y="4138290"/>
                <a:ext cx="2736304"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3" name="椭圆 12">
                <a:extLst>
                  <a:ext uri="{FF2B5EF4-FFF2-40B4-BE49-F238E27FC236}">
                    <a16:creationId xmlns:a16="http://schemas.microsoft.com/office/drawing/2014/main" id="{A9861B29-8ED1-6279-AEED-855FCFE6E948}"/>
                  </a:ext>
                </a:extLst>
              </p:cNvPr>
              <p:cNvSpPr/>
              <p:nvPr/>
            </p:nvSpPr>
            <p:spPr>
              <a:xfrm>
                <a:off x="881227" y="4735870"/>
                <a:ext cx="1757254"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cxnSp>
            <p:nvCxnSpPr>
              <p:cNvPr id="14" name="直接箭头连接符 13">
                <a:extLst>
                  <a:ext uri="{FF2B5EF4-FFF2-40B4-BE49-F238E27FC236}">
                    <a16:creationId xmlns:a16="http://schemas.microsoft.com/office/drawing/2014/main" id="{EB621EDF-4F20-4145-E12F-E47DFF198B1E}"/>
                  </a:ext>
                </a:extLst>
              </p:cNvPr>
              <p:cNvCxnSpPr>
                <a:cxnSpLocks/>
                <a:endCxn id="13" idx="7"/>
              </p:cNvCxnSpPr>
              <p:nvPr/>
            </p:nvCxnSpPr>
            <p:spPr>
              <a:xfrm flipH="1">
                <a:off x="2381137" y="4426322"/>
                <a:ext cx="544208" cy="351729"/>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CE16A84C-8257-494D-7892-73E9315EF973}"/>
                </a:ext>
              </a:extLst>
            </p:cNvPr>
            <p:cNvSpPr txBox="1"/>
            <p:nvPr/>
          </p:nvSpPr>
          <p:spPr>
            <a:xfrm>
              <a:off x="3870077" y="4426322"/>
              <a:ext cx="725443" cy="347956"/>
            </a:xfrm>
            <a:prstGeom prst="rect">
              <a:avLst/>
            </a:prstGeom>
            <a:noFill/>
          </p:spPr>
          <p:txBody>
            <a:bodyPr wrap="none" rtlCol="0">
              <a:spAutoFit/>
            </a:bodyPr>
            <a:lstStyle/>
            <a:p>
              <a:r>
                <a:rPr lang="en-US" altLang="zh-CN" sz="1452" dirty="0">
                  <a:solidFill>
                    <a:schemeClr val="bg1"/>
                  </a:solidFill>
                </a:rPr>
                <a:t>match</a:t>
              </a:r>
              <a:endParaRPr lang="zh-CN" altLang="en-US" sz="1452" dirty="0">
                <a:solidFill>
                  <a:schemeClr val="bg1"/>
                </a:solidFill>
              </a:endParaRPr>
            </a:p>
          </p:txBody>
        </p:sp>
      </p:grpSp>
    </p:spTree>
    <p:extLst>
      <p:ext uri="{BB962C8B-B14F-4D97-AF65-F5344CB8AC3E}">
        <p14:creationId xmlns:p14="http://schemas.microsoft.com/office/powerpoint/2010/main" val="141467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DDC186-17EB-7DF9-4BD8-60F69BF8F636}"/>
              </a:ext>
            </a:extLst>
          </p:cNvPr>
          <p:cNvPicPr>
            <a:picLocks noChangeAspect="1"/>
          </p:cNvPicPr>
          <p:nvPr/>
        </p:nvPicPr>
        <p:blipFill>
          <a:blip r:embed="rId2"/>
          <a:stretch>
            <a:fillRect/>
          </a:stretch>
        </p:blipFill>
        <p:spPr>
          <a:xfrm>
            <a:off x="1246830" y="1028140"/>
            <a:ext cx="5794744" cy="5455238"/>
          </a:xfrm>
          <a:prstGeom prst="rect">
            <a:avLst/>
          </a:prstGeom>
        </p:spPr>
      </p:pic>
      <p:sp>
        <p:nvSpPr>
          <p:cNvPr id="4" name="Content Placeholder 2"/>
          <p:cNvSpPr txBox="1">
            <a:spLocks/>
          </p:cNvSpPr>
          <p:nvPr/>
        </p:nvSpPr>
        <p:spPr>
          <a:xfrm>
            <a:off x="1684458" y="127030"/>
            <a:ext cx="9236433" cy="718870"/>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dirty="0">
                <a:solidFill>
                  <a:prstClr val="black"/>
                </a:solidFill>
              </a:rPr>
              <a:t>Example of a program with exception handling using </a:t>
            </a:r>
            <a:r>
              <a:rPr lang="en-US" sz="2400" b="1" dirty="0">
                <a:solidFill>
                  <a:srgbClr val="00B0F0"/>
                </a:solidFill>
              </a:rPr>
              <a:t>try</a:t>
            </a:r>
            <a:r>
              <a:rPr lang="en-US" sz="2400" dirty="0">
                <a:solidFill>
                  <a:prstClr val="black"/>
                </a:solidFill>
              </a:rPr>
              <a:t> and </a:t>
            </a:r>
            <a:r>
              <a:rPr lang="en-US" sz="2400" b="1" dirty="0">
                <a:solidFill>
                  <a:srgbClr val="00B0F0"/>
                </a:solidFill>
              </a:rPr>
              <a:t>catch, </a:t>
            </a:r>
            <a:r>
              <a:rPr lang="en-US" altLang="zh-CN" sz="2400" dirty="0">
                <a:solidFill>
                  <a:prstClr val="black"/>
                </a:solidFill>
              </a:rPr>
              <a:t>throw an exception in other function, handlers are in main()</a:t>
            </a:r>
          </a:p>
          <a:p>
            <a:pPr marL="129032" lvl="1" indent="0">
              <a:spcBef>
                <a:spcPts val="1413"/>
              </a:spcBef>
              <a:buSzPct val="68000"/>
              <a:buNone/>
            </a:pPr>
            <a:endParaRPr lang="zh-CN" altLang="zh-CN" sz="2400" b="1" dirty="0">
              <a:solidFill>
                <a:srgbClr val="00B0F0"/>
              </a:solidFill>
            </a:endParaRPr>
          </a:p>
          <a:p>
            <a:pPr marL="129032" lvl="1" indent="0">
              <a:spcBef>
                <a:spcPts val="1413"/>
              </a:spcBef>
              <a:buSzPct val="68000"/>
              <a:buNone/>
            </a:pPr>
            <a:endParaRPr lang="en-US" sz="2400" dirty="0">
              <a:solidFill>
                <a:prstClr val="black"/>
              </a:solidFill>
            </a:endParaRPr>
          </a:p>
          <a:p>
            <a:pPr marL="129032" lvl="1" indent="0">
              <a:spcBef>
                <a:spcPts val="1413"/>
              </a:spcBef>
              <a:buSzPct val="68000"/>
              <a:buNone/>
            </a:pPr>
            <a:r>
              <a:rPr lang="en-US" sz="2400" dirty="0">
                <a:solidFill>
                  <a:prstClr val="black"/>
                </a:solidFill>
              </a:rPr>
              <a:t>  </a:t>
            </a:r>
          </a:p>
        </p:txBody>
      </p:sp>
      <p:grpSp>
        <p:nvGrpSpPr>
          <p:cNvPr id="14" name="组合 13"/>
          <p:cNvGrpSpPr/>
          <p:nvPr/>
        </p:nvGrpSpPr>
        <p:grpSpPr>
          <a:xfrm>
            <a:off x="1933514" y="3167593"/>
            <a:ext cx="1083351" cy="2782497"/>
            <a:chOff x="1205781" y="3490218"/>
            <a:chExt cx="1193692" cy="3065900"/>
          </a:xfrm>
        </p:grpSpPr>
        <p:sp>
          <p:nvSpPr>
            <p:cNvPr id="5" name="矩形 4"/>
            <p:cNvSpPr/>
            <p:nvPr/>
          </p:nvSpPr>
          <p:spPr>
            <a:xfrm>
              <a:off x="1205781" y="3490218"/>
              <a:ext cx="576064" cy="1656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矩形 10"/>
            <p:cNvSpPr/>
            <p:nvPr/>
          </p:nvSpPr>
          <p:spPr>
            <a:xfrm>
              <a:off x="1455909" y="6340094"/>
              <a:ext cx="94356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15" name="组合 14"/>
          <p:cNvGrpSpPr/>
          <p:nvPr/>
        </p:nvGrpSpPr>
        <p:grpSpPr>
          <a:xfrm>
            <a:off x="2458798" y="3997639"/>
            <a:ext cx="895983" cy="1980081"/>
            <a:chOff x="1486353" y="4138290"/>
            <a:chExt cx="987241" cy="2181756"/>
          </a:xfrm>
        </p:grpSpPr>
        <p:sp>
          <p:nvSpPr>
            <p:cNvPr id="6" name="椭圆 5"/>
            <p:cNvSpPr/>
            <p:nvPr/>
          </p:nvSpPr>
          <p:spPr>
            <a:xfrm>
              <a:off x="1486353" y="4138290"/>
              <a:ext cx="655532"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3" name="椭圆 12"/>
            <p:cNvSpPr/>
            <p:nvPr/>
          </p:nvSpPr>
          <p:spPr>
            <a:xfrm>
              <a:off x="1709837" y="6032014"/>
              <a:ext cx="327766"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cxnSp>
          <p:nvCxnSpPr>
            <p:cNvPr id="8" name="直接箭头连接符 7"/>
            <p:cNvCxnSpPr>
              <a:cxnSpLocks/>
              <a:stCxn id="13" idx="0"/>
            </p:cNvCxnSpPr>
            <p:nvPr/>
          </p:nvCxnSpPr>
          <p:spPr>
            <a:xfrm flipH="1" flipV="1">
              <a:off x="1763627" y="4426322"/>
              <a:ext cx="110093" cy="1605692"/>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48153" y="5139664"/>
              <a:ext cx="725441" cy="347956"/>
            </a:xfrm>
            <a:prstGeom prst="rect">
              <a:avLst/>
            </a:prstGeom>
            <a:noFill/>
          </p:spPr>
          <p:txBody>
            <a:bodyPr wrap="none" rtlCol="0">
              <a:spAutoFit/>
            </a:bodyPr>
            <a:lstStyle/>
            <a:p>
              <a:r>
                <a:rPr lang="en-US" altLang="zh-CN" sz="1452" dirty="0">
                  <a:solidFill>
                    <a:schemeClr val="bg1"/>
                  </a:solidFill>
                </a:rPr>
                <a:t>match</a:t>
              </a:r>
              <a:endParaRPr lang="zh-CN" altLang="en-US" sz="1452" dirty="0">
                <a:solidFill>
                  <a:schemeClr val="bg1"/>
                </a:solidFill>
              </a:endParaRPr>
            </a:p>
          </p:txBody>
        </p:sp>
      </p:grpSp>
      <p:pic>
        <p:nvPicPr>
          <p:cNvPr id="16" name="图片 15">
            <a:extLst>
              <a:ext uri="{FF2B5EF4-FFF2-40B4-BE49-F238E27FC236}">
                <a16:creationId xmlns:a16="http://schemas.microsoft.com/office/drawing/2014/main" id="{6627438F-E270-0B85-7B71-79B46A0ECFF9}"/>
              </a:ext>
            </a:extLst>
          </p:cNvPr>
          <p:cNvPicPr>
            <a:picLocks noChangeAspect="1"/>
          </p:cNvPicPr>
          <p:nvPr/>
        </p:nvPicPr>
        <p:blipFill>
          <a:blip r:embed="rId3"/>
          <a:stretch>
            <a:fillRect/>
          </a:stretch>
        </p:blipFill>
        <p:spPr>
          <a:xfrm>
            <a:off x="8315767" y="5596262"/>
            <a:ext cx="2565255" cy="353828"/>
          </a:xfrm>
          <a:prstGeom prst="rect">
            <a:avLst/>
          </a:prstGeom>
        </p:spPr>
      </p:pic>
    </p:spTree>
    <p:extLst>
      <p:ext uri="{BB962C8B-B14F-4D97-AF65-F5344CB8AC3E}">
        <p14:creationId xmlns:p14="http://schemas.microsoft.com/office/powerpoint/2010/main" val="411969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301F089-E273-C197-A393-AB7BB3CB00D5}"/>
              </a:ext>
            </a:extLst>
          </p:cNvPr>
          <p:cNvPicPr>
            <a:picLocks noChangeAspect="1"/>
          </p:cNvPicPr>
          <p:nvPr/>
        </p:nvPicPr>
        <p:blipFill>
          <a:blip r:embed="rId2"/>
          <a:stretch>
            <a:fillRect/>
          </a:stretch>
        </p:blipFill>
        <p:spPr>
          <a:xfrm>
            <a:off x="1196177" y="980277"/>
            <a:ext cx="5719860" cy="5520258"/>
          </a:xfrm>
          <a:prstGeom prst="rect">
            <a:avLst/>
          </a:prstGeom>
        </p:spPr>
      </p:pic>
      <p:grpSp>
        <p:nvGrpSpPr>
          <p:cNvPr id="14" name="组合 13"/>
          <p:cNvGrpSpPr/>
          <p:nvPr/>
        </p:nvGrpSpPr>
        <p:grpSpPr>
          <a:xfrm>
            <a:off x="1915047" y="3167593"/>
            <a:ext cx="1083351" cy="2782497"/>
            <a:chOff x="1205781" y="3490218"/>
            <a:chExt cx="1193692" cy="3065900"/>
          </a:xfrm>
        </p:grpSpPr>
        <p:sp>
          <p:nvSpPr>
            <p:cNvPr id="5" name="矩形 4"/>
            <p:cNvSpPr/>
            <p:nvPr/>
          </p:nvSpPr>
          <p:spPr>
            <a:xfrm>
              <a:off x="1205781" y="3490218"/>
              <a:ext cx="576064" cy="1656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11" name="矩形 10"/>
            <p:cNvSpPr/>
            <p:nvPr/>
          </p:nvSpPr>
          <p:spPr>
            <a:xfrm>
              <a:off x="1455909" y="6340094"/>
              <a:ext cx="94356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grpSp>
        <p:nvGrpSpPr>
          <p:cNvPr id="15" name="组合 14"/>
          <p:cNvGrpSpPr/>
          <p:nvPr/>
        </p:nvGrpSpPr>
        <p:grpSpPr>
          <a:xfrm>
            <a:off x="2431092" y="3997639"/>
            <a:ext cx="1154959" cy="1980081"/>
            <a:chOff x="1486353" y="4138290"/>
            <a:chExt cx="1272594" cy="2181756"/>
          </a:xfrm>
        </p:grpSpPr>
        <p:sp>
          <p:nvSpPr>
            <p:cNvPr id="6" name="椭圆 5"/>
            <p:cNvSpPr/>
            <p:nvPr/>
          </p:nvSpPr>
          <p:spPr>
            <a:xfrm>
              <a:off x="1486353" y="4138290"/>
              <a:ext cx="943564"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13" name="椭圆 12"/>
            <p:cNvSpPr/>
            <p:nvPr/>
          </p:nvSpPr>
          <p:spPr>
            <a:xfrm>
              <a:off x="1709837" y="6032014"/>
              <a:ext cx="327766"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dirty="0">
                <a:solidFill>
                  <a:prstClr val="white"/>
                </a:solidFill>
                <a:latin typeface="Calibri"/>
                <a:ea typeface="宋体" panose="02010600030101010101" pitchFamily="2" charset="-122"/>
              </a:endParaRPr>
            </a:p>
          </p:txBody>
        </p:sp>
        <p:cxnSp>
          <p:nvCxnSpPr>
            <p:cNvPr id="8" name="直接箭头连接符 7"/>
            <p:cNvCxnSpPr>
              <a:cxnSpLocks/>
              <a:stCxn id="13" idx="0"/>
            </p:cNvCxnSpPr>
            <p:nvPr/>
          </p:nvCxnSpPr>
          <p:spPr>
            <a:xfrm flipH="1" flipV="1">
              <a:off x="1763627" y="4426322"/>
              <a:ext cx="110093" cy="1605692"/>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81845" y="4879886"/>
              <a:ext cx="977102" cy="594174"/>
            </a:xfrm>
            <a:prstGeom prst="rect">
              <a:avLst/>
            </a:prstGeom>
            <a:noFill/>
          </p:spPr>
          <p:txBody>
            <a:bodyPr wrap="none" rtlCol="0">
              <a:spAutoFit/>
            </a:bodyPr>
            <a:lstStyle/>
            <a:p>
              <a:pPr defTabSz="1077140">
                <a:defRPr/>
              </a:pPr>
              <a:r>
                <a:rPr lang="en-US" altLang="zh-CN" sz="1452" dirty="0">
                  <a:solidFill>
                    <a:prstClr val="white"/>
                  </a:solidFill>
                  <a:latin typeface="Calibri"/>
                  <a:ea typeface="宋体" panose="02010600030101010101" pitchFamily="2" charset="-122"/>
                </a:rPr>
                <a:t>does not </a:t>
              </a:r>
            </a:p>
            <a:p>
              <a:pPr defTabSz="1077140">
                <a:defRPr/>
              </a:pPr>
              <a:r>
                <a:rPr lang="en-US" altLang="zh-CN" sz="1452" dirty="0">
                  <a:solidFill>
                    <a:prstClr val="white"/>
                  </a:solidFill>
                  <a:latin typeface="Calibri"/>
                  <a:ea typeface="宋体" panose="02010600030101010101" pitchFamily="2" charset="-122"/>
                </a:rPr>
                <a:t>match</a:t>
              </a:r>
              <a:endParaRPr lang="zh-CN" altLang="en-US" sz="1452" dirty="0">
                <a:solidFill>
                  <a:prstClr val="white"/>
                </a:solidFill>
                <a:latin typeface="Calibri"/>
                <a:ea typeface="宋体" panose="02010600030101010101" pitchFamily="2" charset="-122"/>
              </a:endParaRPr>
            </a:p>
          </p:txBody>
        </p:sp>
      </p:grpSp>
      <p:sp>
        <p:nvSpPr>
          <p:cNvPr id="7" name="文本框 6">
            <a:extLst>
              <a:ext uri="{FF2B5EF4-FFF2-40B4-BE49-F238E27FC236}">
                <a16:creationId xmlns:a16="http://schemas.microsoft.com/office/drawing/2014/main" id="{0590F492-B34C-468D-8B2C-467B0C547172}"/>
              </a:ext>
            </a:extLst>
          </p:cNvPr>
          <p:cNvSpPr txBox="1"/>
          <p:nvPr/>
        </p:nvSpPr>
        <p:spPr>
          <a:xfrm>
            <a:off x="1347803" y="149280"/>
            <a:ext cx="9135469" cy="830997"/>
          </a:xfrm>
          <a:prstGeom prst="rect">
            <a:avLst/>
          </a:prstGeom>
          <a:noFill/>
        </p:spPr>
        <p:txBody>
          <a:bodyPr wrap="square" rtlCol="0">
            <a:spAutoFit/>
          </a:bodyPr>
          <a:lstStyle/>
          <a:p>
            <a:pPr defTabSz="1077140">
              <a:defRPr/>
            </a:pPr>
            <a:r>
              <a:rPr lang="en-US" altLang="zh-CN" sz="2400" b="1" dirty="0">
                <a:solidFill>
                  <a:prstClr val="black"/>
                </a:solidFill>
                <a:latin typeface="Calibri"/>
                <a:ea typeface="宋体" panose="02010600030101010101" pitchFamily="2" charset="-122"/>
              </a:rPr>
              <a:t>Note:</a:t>
            </a:r>
            <a:r>
              <a:rPr lang="en-US" altLang="zh-CN" sz="2400" dirty="0">
                <a:solidFill>
                  <a:prstClr val="black"/>
                </a:solidFill>
                <a:latin typeface="Calibri"/>
                <a:ea typeface="宋体" panose="02010600030101010101" pitchFamily="2" charset="-122"/>
              </a:rPr>
              <a:t> In general, no conversions are  applied when matching exceptions to catch clauses.</a:t>
            </a:r>
          </a:p>
        </p:txBody>
      </p:sp>
      <p:pic>
        <p:nvPicPr>
          <p:cNvPr id="17" name="图片 16">
            <a:extLst>
              <a:ext uri="{FF2B5EF4-FFF2-40B4-BE49-F238E27FC236}">
                <a16:creationId xmlns:a16="http://schemas.microsoft.com/office/drawing/2014/main" id="{B6BCF2FD-B2D3-04C0-C9B3-812A87747A24}"/>
              </a:ext>
            </a:extLst>
          </p:cNvPr>
          <p:cNvPicPr>
            <a:picLocks noChangeAspect="1"/>
          </p:cNvPicPr>
          <p:nvPr/>
        </p:nvPicPr>
        <p:blipFill>
          <a:blip r:embed="rId3"/>
          <a:stretch>
            <a:fillRect/>
          </a:stretch>
        </p:blipFill>
        <p:spPr>
          <a:xfrm>
            <a:off x="7077778" y="4866740"/>
            <a:ext cx="5028573" cy="530720"/>
          </a:xfrm>
          <a:prstGeom prst="rect">
            <a:avLst/>
          </a:prstGeom>
        </p:spPr>
      </p:pic>
      <p:sp>
        <p:nvSpPr>
          <p:cNvPr id="2" name="椭圆 1">
            <a:extLst>
              <a:ext uri="{FF2B5EF4-FFF2-40B4-BE49-F238E27FC236}">
                <a16:creationId xmlns:a16="http://schemas.microsoft.com/office/drawing/2014/main" id="{1E622C42-5E3E-2EC8-1CE4-633D44CF8DEF}"/>
              </a:ext>
            </a:extLst>
          </p:cNvPr>
          <p:cNvSpPr/>
          <p:nvPr/>
        </p:nvSpPr>
        <p:spPr>
          <a:xfrm>
            <a:off x="7065804" y="4866741"/>
            <a:ext cx="1016004" cy="530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dirty="0">
              <a:solidFill>
                <a:prstClr val="white"/>
              </a:solidFill>
              <a:latin typeface="Calibri"/>
              <a:ea typeface="宋体" panose="02010600030101010101" pitchFamily="2" charset="-122"/>
            </a:endParaRPr>
          </a:p>
        </p:txBody>
      </p:sp>
    </p:spTree>
    <p:extLst>
      <p:ext uri="{BB962C8B-B14F-4D97-AF65-F5344CB8AC3E}">
        <p14:creationId xmlns:p14="http://schemas.microsoft.com/office/powerpoint/2010/main" val="213627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49378539-B19E-FB48-DE42-027A24C339B2}"/>
              </a:ext>
            </a:extLst>
          </p:cNvPr>
          <p:cNvGrpSpPr/>
          <p:nvPr/>
        </p:nvGrpSpPr>
        <p:grpSpPr>
          <a:xfrm>
            <a:off x="290804" y="203619"/>
            <a:ext cx="5401972" cy="6558323"/>
            <a:chOff x="3102480" y="330200"/>
            <a:chExt cx="5952173" cy="7226300"/>
          </a:xfrm>
        </p:grpSpPr>
        <p:pic>
          <p:nvPicPr>
            <p:cNvPr id="21" name="图片 20">
              <a:extLst>
                <a:ext uri="{FF2B5EF4-FFF2-40B4-BE49-F238E27FC236}">
                  <a16:creationId xmlns:a16="http://schemas.microsoft.com/office/drawing/2014/main" id="{31C12601-C4EF-3210-DAB9-C1E98FED0889}"/>
                </a:ext>
              </a:extLst>
            </p:cNvPr>
            <p:cNvPicPr>
              <a:picLocks noChangeAspect="1"/>
            </p:cNvPicPr>
            <p:nvPr/>
          </p:nvPicPr>
          <p:blipFill>
            <a:blip r:embed="rId2"/>
            <a:stretch>
              <a:fillRect/>
            </a:stretch>
          </p:blipFill>
          <p:spPr>
            <a:xfrm>
              <a:off x="3105944" y="330200"/>
              <a:ext cx="5948709" cy="5859681"/>
            </a:xfrm>
            <a:prstGeom prst="rect">
              <a:avLst/>
            </a:prstGeom>
          </p:spPr>
        </p:pic>
        <p:pic>
          <p:nvPicPr>
            <p:cNvPr id="27" name="图片 26">
              <a:extLst>
                <a:ext uri="{FF2B5EF4-FFF2-40B4-BE49-F238E27FC236}">
                  <a16:creationId xmlns:a16="http://schemas.microsoft.com/office/drawing/2014/main" id="{683005A7-E54C-05F6-0934-073BA05F67BE}"/>
                </a:ext>
              </a:extLst>
            </p:cNvPr>
            <p:cNvPicPr>
              <a:picLocks noChangeAspect="1"/>
            </p:cNvPicPr>
            <p:nvPr/>
          </p:nvPicPr>
          <p:blipFill>
            <a:blip r:embed="rId3"/>
            <a:stretch>
              <a:fillRect/>
            </a:stretch>
          </p:blipFill>
          <p:spPr>
            <a:xfrm>
              <a:off x="3102480" y="6189881"/>
              <a:ext cx="5952173" cy="1366619"/>
            </a:xfrm>
            <a:prstGeom prst="rect">
              <a:avLst/>
            </a:prstGeom>
          </p:spPr>
        </p:pic>
      </p:grpSp>
      <p:sp>
        <p:nvSpPr>
          <p:cNvPr id="8" name="Content Placeholder 2"/>
          <p:cNvSpPr txBox="1">
            <a:spLocks/>
          </p:cNvSpPr>
          <p:nvPr/>
        </p:nvSpPr>
        <p:spPr>
          <a:xfrm>
            <a:off x="6289793" y="96176"/>
            <a:ext cx="4901385" cy="457463"/>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dirty="0">
                <a:solidFill>
                  <a:prstClr val="black"/>
                </a:solidFill>
              </a:rPr>
              <a:t> Define and using exception </a:t>
            </a:r>
            <a:r>
              <a:rPr lang="en-US" altLang="zh-CN" sz="2400" dirty="0">
                <a:solidFill>
                  <a:prstClr val="black"/>
                </a:solidFill>
              </a:rPr>
              <a:t>class</a:t>
            </a:r>
            <a:endParaRPr lang="zh-CN" altLang="zh-CN" sz="2400" b="1" dirty="0">
              <a:solidFill>
                <a:prstClr val="black"/>
              </a:solidFill>
            </a:endParaRPr>
          </a:p>
          <a:p>
            <a:pPr marL="129032" lvl="1" indent="0">
              <a:spcBef>
                <a:spcPts val="1413"/>
              </a:spcBef>
              <a:buSzPct val="68000"/>
              <a:buNone/>
            </a:pPr>
            <a:endParaRPr lang="en-US" sz="2400" dirty="0">
              <a:solidFill>
                <a:prstClr val="black"/>
              </a:solidFill>
            </a:endParaRPr>
          </a:p>
          <a:p>
            <a:pPr marL="129032" lvl="1" indent="0">
              <a:spcBef>
                <a:spcPts val="1413"/>
              </a:spcBef>
              <a:buSzPct val="68000"/>
              <a:buNone/>
            </a:pPr>
            <a:r>
              <a:rPr lang="en-US" sz="2400" dirty="0">
                <a:solidFill>
                  <a:prstClr val="black"/>
                </a:solidFill>
              </a:rPr>
              <a:t>  </a:t>
            </a:r>
          </a:p>
        </p:txBody>
      </p:sp>
      <p:grpSp>
        <p:nvGrpSpPr>
          <p:cNvPr id="9" name="组合 8"/>
          <p:cNvGrpSpPr/>
          <p:nvPr/>
        </p:nvGrpSpPr>
        <p:grpSpPr>
          <a:xfrm>
            <a:off x="671800" y="1141687"/>
            <a:ext cx="6143070" cy="1191958"/>
            <a:chOff x="413693" y="1469757"/>
            <a:chExt cx="6768753" cy="1313361"/>
          </a:xfrm>
        </p:grpSpPr>
        <p:sp>
          <p:nvSpPr>
            <p:cNvPr id="3" name="矩形 2"/>
            <p:cNvSpPr/>
            <p:nvPr/>
          </p:nvSpPr>
          <p:spPr>
            <a:xfrm>
              <a:off x="413693" y="1469757"/>
              <a:ext cx="3600400" cy="13133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4" name="圆角矩形标注 3"/>
            <p:cNvSpPr/>
            <p:nvPr/>
          </p:nvSpPr>
          <p:spPr>
            <a:xfrm>
              <a:off x="4014093" y="1570742"/>
              <a:ext cx="3168353" cy="475080"/>
            </a:xfrm>
            <a:prstGeom prst="wedgeRoundRectCallout">
              <a:avLst>
                <a:gd name="adj1" fmla="val -61705"/>
                <a:gd name="adj2" fmla="val -463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t>Define your exception class</a:t>
              </a:r>
              <a:endParaRPr lang="zh-CN" altLang="en-US" sz="1815" dirty="0"/>
            </a:p>
          </p:txBody>
        </p:sp>
      </p:grpSp>
      <p:grpSp>
        <p:nvGrpSpPr>
          <p:cNvPr id="10" name="组合 9"/>
          <p:cNvGrpSpPr/>
          <p:nvPr/>
        </p:nvGrpSpPr>
        <p:grpSpPr>
          <a:xfrm>
            <a:off x="1092203" y="2924380"/>
            <a:ext cx="4641904" cy="640896"/>
            <a:chOff x="1061765" y="3180670"/>
            <a:chExt cx="5114690" cy="706172"/>
          </a:xfrm>
        </p:grpSpPr>
        <p:sp>
          <p:nvSpPr>
            <p:cNvPr id="13" name="矩形 12"/>
            <p:cNvSpPr/>
            <p:nvPr/>
          </p:nvSpPr>
          <p:spPr>
            <a:xfrm>
              <a:off x="1061765" y="3180670"/>
              <a:ext cx="1728192" cy="198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4" name="圆角矩形标注 13"/>
            <p:cNvSpPr/>
            <p:nvPr/>
          </p:nvSpPr>
          <p:spPr>
            <a:xfrm>
              <a:off x="3149996" y="3274194"/>
              <a:ext cx="3026459" cy="612648"/>
            </a:xfrm>
            <a:prstGeom prst="wedgeRoundRectCallout">
              <a:avLst>
                <a:gd name="adj1" fmla="val -61705"/>
                <a:gd name="adj2" fmla="val -463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t>Throw the exception and invoke the constructor</a:t>
              </a:r>
              <a:endParaRPr lang="zh-CN" altLang="en-US" sz="1815" dirty="0"/>
            </a:p>
          </p:txBody>
        </p:sp>
      </p:grpSp>
      <p:grpSp>
        <p:nvGrpSpPr>
          <p:cNvPr id="11" name="组合 10"/>
          <p:cNvGrpSpPr/>
          <p:nvPr/>
        </p:nvGrpSpPr>
        <p:grpSpPr>
          <a:xfrm>
            <a:off x="933208" y="4017769"/>
            <a:ext cx="7188698" cy="1371785"/>
            <a:chOff x="773733" y="4491880"/>
            <a:chExt cx="7920880" cy="1511504"/>
          </a:xfrm>
        </p:grpSpPr>
        <p:sp>
          <p:nvSpPr>
            <p:cNvPr id="15" name="矩形 14"/>
            <p:cNvSpPr/>
            <p:nvPr/>
          </p:nvSpPr>
          <p:spPr>
            <a:xfrm>
              <a:off x="773733" y="5088302"/>
              <a:ext cx="5256584" cy="9150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6" name="圆角矩形标注 15"/>
            <p:cNvSpPr/>
            <p:nvPr/>
          </p:nvSpPr>
          <p:spPr>
            <a:xfrm>
              <a:off x="5130218" y="4491880"/>
              <a:ext cx="3564395" cy="475081"/>
            </a:xfrm>
            <a:prstGeom prst="wedgeRoundRectCallout">
              <a:avLst>
                <a:gd name="adj1" fmla="val -51709"/>
                <a:gd name="adj2" fmla="val 92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t>Catch and  handle the exception</a:t>
              </a:r>
              <a:endParaRPr lang="zh-CN" altLang="en-US" sz="1815" dirty="0"/>
            </a:p>
          </p:txBody>
        </p:sp>
      </p:grpSp>
      <p:grpSp>
        <p:nvGrpSpPr>
          <p:cNvPr id="26" name="组合 25"/>
          <p:cNvGrpSpPr/>
          <p:nvPr/>
        </p:nvGrpSpPr>
        <p:grpSpPr>
          <a:xfrm>
            <a:off x="475746" y="3886463"/>
            <a:ext cx="1195193" cy="2352245"/>
            <a:chOff x="413693" y="4282306"/>
            <a:chExt cx="1316926" cy="2591826"/>
          </a:xfrm>
        </p:grpSpPr>
        <p:sp>
          <p:nvSpPr>
            <p:cNvPr id="2" name="矩形 1"/>
            <p:cNvSpPr/>
            <p:nvPr/>
          </p:nvSpPr>
          <p:spPr>
            <a:xfrm>
              <a:off x="938531" y="6658108"/>
              <a:ext cx="792088" cy="216024"/>
            </a:xfrm>
            <a:prstGeom prst="rect">
              <a:avLst/>
            </a:prstGeom>
            <a:noFill/>
            <a:ln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12" name="直接连接符 11"/>
            <p:cNvCxnSpPr/>
            <p:nvPr/>
          </p:nvCxnSpPr>
          <p:spPr>
            <a:xfrm flipH="1">
              <a:off x="413693" y="6786902"/>
              <a:ext cx="48373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cxnSpLocks/>
            </p:cNvCxnSpPr>
            <p:nvPr/>
          </p:nvCxnSpPr>
          <p:spPr>
            <a:xfrm flipV="1">
              <a:off x="413693" y="4282306"/>
              <a:ext cx="648072" cy="2536781"/>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cxnSp>
        <p:nvCxnSpPr>
          <p:cNvPr id="20" name="直接箭头连接符 19"/>
          <p:cNvCxnSpPr/>
          <p:nvPr/>
        </p:nvCxnSpPr>
        <p:spPr>
          <a:xfrm>
            <a:off x="1063912" y="3886462"/>
            <a:ext cx="914925" cy="392111"/>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cxnSpLocks/>
          </p:cNvCxnSpPr>
          <p:nvPr/>
        </p:nvCxnSpPr>
        <p:spPr>
          <a:xfrm flipH="1" flipV="1">
            <a:off x="1202224" y="2644779"/>
            <a:ext cx="752591" cy="1568443"/>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202224" y="2644779"/>
            <a:ext cx="515205" cy="196055"/>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020167" y="3066376"/>
            <a:ext cx="612188" cy="1551579"/>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2932B19-E0B9-6604-EB45-477AA8049DC0}"/>
              </a:ext>
            </a:extLst>
          </p:cNvPr>
          <p:cNvPicPr>
            <a:picLocks noChangeAspect="1"/>
          </p:cNvPicPr>
          <p:nvPr/>
        </p:nvPicPr>
        <p:blipFill>
          <a:blip r:embed="rId4"/>
          <a:stretch>
            <a:fillRect/>
          </a:stretch>
        </p:blipFill>
        <p:spPr>
          <a:xfrm>
            <a:off x="8317961" y="5623237"/>
            <a:ext cx="2439088" cy="615471"/>
          </a:xfrm>
          <a:prstGeom prst="rect">
            <a:avLst/>
          </a:prstGeom>
        </p:spPr>
      </p:pic>
    </p:spTree>
    <p:extLst>
      <p:ext uri="{BB962C8B-B14F-4D97-AF65-F5344CB8AC3E}">
        <p14:creationId xmlns:p14="http://schemas.microsoft.com/office/powerpoint/2010/main" val="209916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1619</Words>
  <Application>Microsoft Macintosh PowerPoint</Application>
  <PresentationFormat>宽屏</PresentationFormat>
  <Paragraphs>159</Paragraphs>
  <Slides>20</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Arial</vt:lpstr>
      <vt:lpstr>Calibri</vt:lpstr>
      <vt:lpstr>Franklin Gothic Demi</vt:lpstr>
      <vt:lpstr>Franklin Gothic Medium</vt:lpstr>
      <vt:lpstr>Wingdings</vt:lpstr>
      <vt:lpstr>Office 主题</vt:lpstr>
      <vt:lpstr>C/C++ Program Design</vt:lpstr>
      <vt:lpstr>Exceptions</vt:lpstr>
      <vt:lpstr> Exception and Exception Handling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1087</cp:revision>
  <dcterms:created xsi:type="dcterms:W3CDTF">2020-09-05T08:11:00Z</dcterms:created>
  <dcterms:modified xsi:type="dcterms:W3CDTF">2023-05-17T01:01:42Z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2052-11.1.0.11115</vt:lpwstr>
  </property>
</Properties>
</file>