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63" r:id="rId2"/>
  </p:sldMasterIdLst>
  <p:notesMasterIdLst>
    <p:notesMasterId r:id="rId35"/>
  </p:notesMasterIdLst>
  <p:handoutMasterIdLst>
    <p:handoutMasterId r:id="rId36"/>
  </p:handoutMasterIdLst>
  <p:sldIdLst>
    <p:sldId id="256" r:id="rId3"/>
    <p:sldId id="266" r:id="rId4"/>
    <p:sldId id="271" r:id="rId5"/>
    <p:sldId id="267" r:id="rId6"/>
    <p:sldId id="268" r:id="rId7"/>
    <p:sldId id="269" r:id="rId8"/>
    <p:sldId id="270" r:id="rId9"/>
    <p:sldId id="272" r:id="rId10"/>
    <p:sldId id="281" r:id="rId11"/>
    <p:sldId id="274" r:id="rId12"/>
    <p:sldId id="275" r:id="rId13"/>
    <p:sldId id="282" r:id="rId14"/>
    <p:sldId id="283" r:id="rId15"/>
    <p:sldId id="285" r:id="rId16"/>
    <p:sldId id="286" r:id="rId17"/>
    <p:sldId id="289" r:id="rId18"/>
    <p:sldId id="288" r:id="rId19"/>
    <p:sldId id="290" r:id="rId20"/>
    <p:sldId id="308" r:id="rId21"/>
    <p:sldId id="292" r:id="rId22"/>
    <p:sldId id="293" r:id="rId23"/>
    <p:sldId id="294" r:id="rId24"/>
    <p:sldId id="298" r:id="rId25"/>
    <p:sldId id="299" r:id="rId26"/>
    <p:sldId id="300" r:id="rId27"/>
    <p:sldId id="301" r:id="rId28"/>
    <p:sldId id="302" r:id="rId29"/>
    <p:sldId id="303" r:id="rId30"/>
    <p:sldId id="304" r:id="rId31"/>
    <p:sldId id="305" r:id="rId32"/>
    <p:sldId id="306" r:id="rId33"/>
    <p:sldId id="307" r:id="rId3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000000"/>
    <a:srgbClr val="FF0000"/>
    <a:srgbClr val="FFFF00"/>
    <a:srgbClr val="33CC33"/>
    <a:srgbClr val="56FF21"/>
    <a:srgbClr val="66FF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5" autoAdjust="0"/>
    <p:restoredTop sz="95909" autoAdjust="0"/>
  </p:normalViewPr>
  <p:slideViewPr>
    <p:cSldViewPr snapToGrid="0">
      <p:cViewPr varScale="1">
        <p:scale>
          <a:sx n="128" d="100"/>
          <a:sy n="128" d="100"/>
        </p:scale>
        <p:origin x="1569" y="75"/>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 d="5"/>
        <a:sy n="8" d="5"/>
      </p:scale>
      <p:origin x="0" y="-1844"/>
    </p:cViewPr>
  </p:sorterViewPr>
  <p:notesViewPr>
    <p:cSldViewPr snapToGrid="0">
      <p:cViewPr>
        <p:scale>
          <a:sx n="100" d="100"/>
          <a:sy n="100" d="100"/>
        </p:scale>
        <p:origin x="-366" y="1392"/>
      </p:cViewPr>
      <p:guideLst>
        <p:guide orient="horz" pos="2304"/>
        <p:guide pos="3024"/>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fld id="{C3B7DACC-451A-4206-84F0-992FEB2B22B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fld id="{9742B6B8-0D35-4F69-BB9D-FB7EA3DCC6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8E37848-4F0A-4E58-B882-3025CE0518BA}"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17247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0880BDF-8512-466A-BE58-7B654B0577D8}"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3329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36BCE13-BF01-4876-A52D-2C74757727DE}"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9796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283AFCE-AAFB-4E75-B7CB-C3A6C68E5090}"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ea typeface="宋体" panose="02010600030101010101" pitchFamily="2" charset="-122"/>
              </a:rPr>
              <a:t>Remark.  TSP instance in reduction satisfies </a:t>
            </a:r>
            <a:r>
              <a:rPr lang="en-US" altLang="zh-CN" smtClean="0">
                <a:ea typeface="宋体" panose="02010600030101010101" pitchFamily="2" charset="-122"/>
                <a:sym typeface="Symbol" panose="05050102010706020507" pitchFamily="18" charset="2"/>
              </a:rPr>
              <a:t>triangle </a:t>
            </a:r>
            <a:r>
              <a:rPr lang="en-US" altLang="zh-CN" smtClean="0">
                <a:ea typeface="宋体" panose="02010600030101010101" pitchFamily="2" charset="-122"/>
              </a:rPr>
              <a:t>inequality.</a:t>
            </a:r>
          </a:p>
          <a:p>
            <a:pPr eaLnBrk="1" hangingPunct="1"/>
            <a:endParaRPr lang="zh-CN" altLang="zh-CN" smtClean="0"/>
          </a:p>
        </p:txBody>
      </p:sp>
    </p:spTree>
    <p:extLst>
      <p:ext uri="{BB962C8B-B14F-4D97-AF65-F5344CB8AC3E}">
        <p14:creationId xmlns:p14="http://schemas.microsoft.com/office/powerpoint/2010/main" val="192364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F1D492-2892-49A1-B49C-6D60B5A9C706}"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385016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B8D348C-7E07-481E-B30B-DDE5FBECD0A1}"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37339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AC93728-E426-4D51-A54E-E2DD969663DE}"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t>the bi-directed edge represents two anti-parallel directed edges</a:t>
            </a:r>
          </a:p>
        </p:txBody>
      </p:sp>
    </p:spTree>
    <p:extLst>
      <p:ext uri="{BB962C8B-B14F-4D97-AF65-F5344CB8AC3E}">
        <p14:creationId xmlns:p14="http://schemas.microsoft.com/office/powerpoint/2010/main" val="426824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0A26C89-19DF-46F1-B76F-C6016005A6C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dirty="0" smtClean="0"/>
              <a:t>Explaining why 3k+3: see the last paragraph of textbook p.477</a:t>
            </a:r>
          </a:p>
          <a:p>
            <a:pPr eaLnBrk="1" hangingPunct="1"/>
            <a:r>
              <a:rPr lang="en-US" altLang="zh-CN" dirty="0" smtClean="0"/>
              <a:t>If 2k+2: We may go left-to-right</a:t>
            </a:r>
            <a:r>
              <a:rPr lang="en-US" altLang="zh-CN" baseline="0" dirty="0" smtClean="0"/>
              <a:t> in x2 and go up to C1, then go down to x3 and go left-to-right and up to C2, then go down to x2 and continue to the right. Those unvisited nodes in x3 might be visited if we have more clauses and repeat similar routes, and it becomes complicated to rule out such possibilities.</a:t>
            </a:r>
            <a:endParaRPr lang="zh-CN" altLang="zh-CN" dirty="0" smtClean="0"/>
          </a:p>
        </p:txBody>
      </p:sp>
    </p:spTree>
    <p:extLst>
      <p:ext uri="{BB962C8B-B14F-4D97-AF65-F5344CB8AC3E}">
        <p14:creationId xmlns:p14="http://schemas.microsoft.com/office/powerpoint/2010/main" val="283336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F3E87C8-E724-4A11-BAD1-25F5C0A84957}"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312523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A968E1-841F-499A-8ACD-133C27C42B3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95177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0E3BAB3-9470-48EC-A74C-0F167024F018}"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t>Tour = cycle</a:t>
            </a:r>
            <a:endParaRPr lang="zh-CN" altLang="zh-CN" smtClean="0"/>
          </a:p>
        </p:txBody>
      </p:sp>
    </p:spTree>
    <p:extLst>
      <p:ext uri="{BB962C8B-B14F-4D97-AF65-F5344CB8AC3E}">
        <p14:creationId xmlns:p14="http://schemas.microsoft.com/office/powerpoint/2010/main" val="208355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E1A5F7-4B4F-4B31-A657-C87E0B8C226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62593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40878741-A522-40E2-889E-28901C46C778}" type="slidenum">
              <a:rPr lang="en-US" altLang="en-US"/>
              <a:pPr/>
              <a:t>‹#›</a:t>
            </a:fld>
            <a:endParaRPr lang="en-US" altLang="en-US"/>
          </a:p>
        </p:txBody>
      </p:sp>
    </p:spTree>
    <p:extLst>
      <p:ext uri="{BB962C8B-B14F-4D97-AF65-F5344CB8AC3E}">
        <p14:creationId xmlns:p14="http://schemas.microsoft.com/office/powerpoint/2010/main" val="293873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FBF5B1AE-4CB9-4D1E-9FA6-F5659C12A397}"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146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6C1079D8-2EDB-4B63-A1FD-6E59132A3076}"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96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fld id="{621FF279-4171-4289-AE9E-DA974BD10C79}" type="slidenum">
              <a:rPr lang="en-US" altLang="en-US"/>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065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28F3C521-A82A-4EE1-A1B5-3D89D7ECB3DD}"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977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659"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zh-CN" noProof="0" smtClean="0"/>
              <a:t>Click to edit Master title style</a:t>
            </a:r>
          </a:p>
        </p:txBody>
      </p:sp>
      <p:sp>
        <p:nvSpPr>
          <p:cNvPr id="7066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zh-CN" noProof="0" smtClean="0"/>
              <a:t>Click to edit Master subtitle style</a:t>
            </a:r>
          </a:p>
        </p:txBody>
      </p:sp>
    </p:spTree>
    <p:extLst>
      <p:ext uri="{BB962C8B-B14F-4D97-AF65-F5344CB8AC3E}">
        <p14:creationId xmlns:p14="http://schemas.microsoft.com/office/powerpoint/2010/main" val="428150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65314BD-EAB5-4770-9D0A-9F17EAF23C9D}"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01542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6012427-502D-4D78-8753-6012CE13894F}"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402903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09600" y="914400"/>
            <a:ext cx="38481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0100" y="914400"/>
            <a:ext cx="38481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8A1623A-0947-4F75-B609-5CBDAC4ED1B4}"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894278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7E465D2-65A7-4163-BDAC-9571CB3970BB}"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363024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277998A-8FE0-4934-9A7C-CC195B85480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70095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BC8CA2B9-340F-48B2-BBD2-1DAF1A1C56FB}"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276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6D13E33-CADE-46D5-BCED-FE4A1B67F55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533710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861DC2-0EBF-477F-BFD3-B5B4C6DE66D3}"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75003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2E5BCC64-C5F4-4E2C-B009-5045428800A2}"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638771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01219F0-66D8-47F1-845C-945A69F77D4A}"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936012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30C20AD3-D58F-4A8E-9A47-B41FC5D5F25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11464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DF26D728-2F75-4F3F-A659-C5D3A189D96A}"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415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92654B72-43BF-44C6-8700-1225A0F868CD}"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4106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AD00E172-F3EE-4273-A5B4-AE32EFBA82C4}"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3972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28A9E26D-716C-4009-91F6-0EC8A869C13C}"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679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D7BE60E9-8818-4DEF-A8DA-643E6D0D31B0}"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4623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F7023342-05A0-472D-AAA4-BD095B541DF8}"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292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1A1965C6-69D5-4F58-8F8F-F87BFDA76B77}"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1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D5377396-54A8-4085-B14D-A19ACB55E9E5}"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771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771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7715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7716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963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kumimoji="1" sz="800">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C7BB4A4-9454-4CE4-B054-137E615A1EAE}"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97044958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9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z="4000" smtClean="0"/>
              <a:t>NP-Completeness</a:t>
            </a:r>
            <a:br>
              <a:rPr lang="en-US" altLang="en-US" sz="4000" smtClean="0"/>
            </a:br>
            <a:r>
              <a:rPr lang="en-US" altLang="en-US" sz="4000" smtClean="0"/>
              <a:t>Reductions</a:t>
            </a:r>
          </a:p>
        </p:txBody>
      </p:sp>
      <p:sp>
        <p:nvSpPr>
          <p:cNvPr id="3075" name="Subtitle 2"/>
          <p:cNvSpPr>
            <a:spLocks noGrp="1"/>
          </p:cNvSpPr>
          <p:nvPr>
            <p:ph type="subTitle" idx="1"/>
          </p:nvPr>
        </p:nvSpPr>
        <p:spPr/>
        <p:txBody>
          <a:bodyPr/>
          <a:lstStyle/>
          <a:p>
            <a:pPr algn="just" eaLnBrk="1" hangingPunct="1"/>
            <a:r>
              <a:rPr lang="en-US" sz="3200" smtClean="0"/>
              <a:t>CS240</a:t>
            </a:r>
            <a:r>
              <a:rPr lang="en-US" sz="3200"/>
              <a:t>		</a:t>
            </a:r>
            <a:r>
              <a:rPr lang="en-US" sz="3200" smtClean="0"/>
              <a:t>Spring </a:t>
            </a:r>
            <a:r>
              <a:rPr lang="en-US" sz="3200" smtClean="0"/>
              <a:t>2023</a:t>
            </a:r>
            <a:endParaRPr lang="en-US" sz="3200"/>
          </a:p>
          <a:p>
            <a:pPr eaLnBrk="1" hangingPunct="1"/>
            <a:r>
              <a:rPr lang="en-US" sz="3200" i="1"/>
              <a:t>Rui Fan</a:t>
            </a:r>
          </a:p>
          <a:p>
            <a:pPr eaLnBrk="1" hangingPunct="1"/>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m clique </a:t>
            </a:r>
            <a:r>
              <a:rPr lang="en-US" altLang="en-US" smtClean="0">
                <a:latin typeface="Symbol" panose="05050102010706020507" pitchFamily="18" charset="2"/>
              </a:rPr>
              <a:t>Þ $ </a:t>
            </a:r>
            <a:r>
              <a:rPr lang="en-US" altLang="en-US" smtClean="0"/>
              <a:t>sat. assignment </a:t>
            </a:r>
          </a:p>
        </p:txBody>
      </p:sp>
      <p:sp>
        <p:nvSpPr>
          <p:cNvPr id="3" name="Content Placeholder 2"/>
          <p:cNvSpPr>
            <a:spLocks noGrp="1"/>
          </p:cNvSpPr>
          <p:nvPr>
            <p:ph idx="1"/>
          </p:nvPr>
        </p:nvSpPr>
        <p:spPr>
          <a:xfrm>
            <a:off x="457200" y="1419226"/>
            <a:ext cx="8229600" cy="5014232"/>
          </a:xfrm>
        </p:spPr>
        <p:txBody>
          <a:bodyPr>
            <a:normAutofit fontScale="70000" lnSpcReduction="20000"/>
          </a:bodyPr>
          <a:lstStyle/>
          <a:p>
            <a:pPr>
              <a:defRPr/>
            </a:pPr>
            <a:r>
              <a:rPr lang="en-US" dirty="0" smtClean="0"/>
              <a:t>Consider the </a:t>
            </a:r>
            <a:r>
              <a:rPr lang="en-US" dirty="0" smtClean="0">
                <a:solidFill>
                  <a:srgbClr val="000000"/>
                </a:solidFill>
              </a:rPr>
              <a:t>m vertices in the clique.</a:t>
            </a:r>
          </a:p>
          <a:p>
            <a:pPr marL="342900" lvl="1" indent="-342900">
              <a:buClr>
                <a:schemeClr val="bg2"/>
              </a:buClr>
              <a:buSzPct val="75000"/>
              <a:buFont typeface="Wingdings" panose="05000000000000000000" pitchFamily="2" charset="2"/>
              <a:buChar char="n"/>
              <a:defRPr/>
            </a:pPr>
            <a:r>
              <a:rPr lang="en-US" sz="3200" dirty="0" smtClean="0">
                <a:solidFill>
                  <a:srgbClr val="000000"/>
                </a:solidFill>
              </a:rPr>
              <a:t>None of the vertices come </a:t>
            </a:r>
            <a:r>
              <a:rPr lang="en-US" sz="3200" smtClean="0">
                <a:solidFill>
                  <a:srgbClr val="000000"/>
                </a:solidFill>
              </a:rPr>
              <a:t>from literals </a:t>
            </a:r>
            <a:r>
              <a:rPr lang="en-US" sz="3200" dirty="0" smtClean="0">
                <a:solidFill>
                  <a:srgbClr val="000000"/>
                </a:solidFill>
              </a:rPr>
              <a:t>in the same clause in </a:t>
            </a:r>
            <a:r>
              <a:rPr lang="en-US" sz="3200" dirty="0" smtClean="0">
                <a:solidFill>
                  <a:srgbClr val="000000"/>
                </a:solidFill>
                <a:latin typeface="Symbol" pitchFamily="18" charset="2"/>
              </a:rPr>
              <a:t>f</a:t>
            </a:r>
            <a:r>
              <a:rPr lang="en-US" sz="3200" dirty="0" smtClean="0">
                <a:solidFill>
                  <a:srgbClr val="000000"/>
                </a:solidFill>
              </a:rPr>
              <a:t>.</a:t>
            </a:r>
          </a:p>
          <a:p>
            <a:pPr lvl="1">
              <a:defRPr/>
            </a:pPr>
            <a:r>
              <a:rPr lang="en-US" dirty="0" smtClean="0">
                <a:solidFill>
                  <a:srgbClr val="000000"/>
                </a:solidFill>
              </a:rPr>
              <a:t>For any pair of vertices, they’re connected.</a:t>
            </a:r>
          </a:p>
          <a:p>
            <a:pPr lvl="1">
              <a:defRPr/>
            </a:pPr>
            <a:r>
              <a:rPr lang="en-US" dirty="0" smtClean="0">
                <a:solidFill>
                  <a:srgbClr val="000000"/>
                </a:solidFill>
              </a:rPr>
              <a:t>There are no edges between vertices from the same clause.</a:t>
            </a:r>
          </a:p>
          <a:p>
            <a:pPr>
              <a:defRPr/>
            </a:pPr>
            <a:r>
              <a:rPr lang="en-US" dirty="0" smtClean="0">
                <a:solidFill>
                  <a:srgbClr val="000000"/>
                </a:solidFill>
              </a:rPr>
              <a:t>None of the vertices correspond to </a:t>
            </a:r>
            <a:r>
              <a:rPr lang="en-US" smtClean="0">
                <a:solidFill>
                  <a:srgbClr val="000000"/>
                </a:solidFill>
              </a:rPr>
              <a:t>a literal </a:t>
            </a:r>
            <a:r>
              <a:rPr lang="en-US" dirty="0" smtClean="0">
                <a:solidFill>
                  <a:srgbClr val="000000"/>
                </a:solidFill>
              </a:rPr>
              <a:t>and its negation in </a:t>
            </a:r>
            <a:r>
              <a:rPr lang="en-US" dirty="0" smtClean="0">
                <a:solidFill>
                  <a:srgbClr val="000000"/>
                </a:solidFill>
                <a:latin typeface="Symbol" pitchFamily="18" charset="2"/>
              </a:rPr>
              <a:t>f</a:t>
            </a:r>
            <a:r>
              <a:rPr lang="en-US" dirty="0" smtClean="0">
                <a:solidFill>
                  <a:srgbClr val="000000"/>
                </a:solidFill>
              </a:rPr>
              <a:t>.</a:t>
            </a:r>
          </a:p>
          <a:p>
            <a:pPr lvl="1">
              <a:defRPr/>
            </a:pPr>
            <a:r>
              <a:rPr lang="en-US" dirty="0" smtClean="0">
                <a:solidFill>
                  <a:srgbClr val="000000"/>
                </a:solidFill>
              </a:rPr>
              <a:t>We don’t add edges between such vertices.</a:t>
            </a:r>
          </a:p>
          <a:p>
            <a:pPr>
              <a:defRPr/>
            </a:pPr>
            <a:r>
              <a:rPr lang="en-US" dirty="0" smtClean="0">
                <a:solidFill>
                  <a:srgbClr val="000000"/>
                </a:solidFill>
              </a:rPr>
              <a:t>For </a:t>
            </a:r>
            <a:r>
              <a:rPr lang="en-US" smtClean="0">
                <a:solidFill>
                  <a:srgbClr val="000000"/>
                </a:solidFill>
              </a:rPr>
              <a:t>the literals corresponding </a:t>
            </a:r>
            <a:r>
              <a:rPr lang="en-US" dirty="0" smtClean="0">
                <a:solidFill>
                  <a:srgbClr val="000000"/>
                </a:solidFill>
              </a:rPr>
              <a:t>to the clique vertices, set all of them to be true in the </a:t>
            </a:r>
            <a:r>
              <a:rPr lang="en-US" smtClean="0">
                <a:solidFill>
                  <a:srgbClr val="000000"/>
                </a:solidFill>
              </a:rPr>
              <a:t>formula.</a:t>
            </a:r>
          </a:p>
          <a:p>
            <a:pPr lvl="1">
              <a:defRPr/>
            </a:pPr>
            <a:r>
              <a:rPr lang="en-US" smtClean="0">
                <a:solidFill>
                  <a:srgbClr val="000000"/>
                </a:solidFill>
              </a:rPr>
              <a:t>This is a valid assignment, since we never set a literal and its negation both to true.</a:t>
            </a:r>
            <a:endParaRPr lang="en-US" dirty="0" smtClean="0">
              <a:solidFill>
                <a:srgbClr val="000000"/>
              </a:solidFill>
            </a:endParaRPr>
          </a:p>
          <a:p>
            <a:pPr lvl="1">
              <a:defRPr/>
            </a:pPr>
            <a:r>
              <a:rPr lang="en-US" dirty="0" smtClean="0">
                <a:solidFill>
                  <a:srgbClr val="000000"/>
                </a:solidFill>
              </a:rPr>
              <a:t>We have one </a:t>
            </a:r>
            <a:r>
              <a:rPr lang="en-US" smtClean="0">
                <a:solidFill>
                  <a:srgbClr val="000000"/>
                </a:solidFill>
              </a:rPr>
              <a:t>true literal </a:t>
            </a:r>
            <a:r>
              <a:rPr lang="en-US" dirty="0" smtClean="0">
                <a:solidFill>
                  <a:srgbClr val="000000"/>
                </a:solidFill>
              </a:rPr>
              <a:t>per clause.</a:t>
            </a:r>
          </a:p>
          <a:p>
            <a:pPr lvl="1">
              <a:defRPr/>
            </a:pPr>
            <a:r>
              <a:rPr lang="en-US" dirty="0" smtClean="0">
                <a:solidFill>
                  <a:srgbClr val="000000"/>
                </a:solidFill>
              </a:rPr>
              <a:t>So every clause is true.</a:t>
            </a:r>
          </a:p>
          <a:p>
            <a:pPr lvl="1">
              <a:defRPr/>
            </a:pPr>
            <a:r>
              <a:rPr lang="en-US" dirty="0" smtClean="0">
                <a:solidFill>
                  <a:srgbClr val="000000"/>
                </a:solidFill>
              </a:rPr>
              <a:t>So the formula is true.</a:t>
            </a:r>
          </a:p>
          <a:p>
            <a:pPr lvl="1">
              <a:defRPr/>
            </a:pPr>
            <a:endParaRPr lang="en-US" dirty="0" smtClean="0"/>
          </a:p>
          <a:p>
            <a:pPr marL="742950" lvl="2" indent="-342900">
              <a:buSzPct val="75000"/>
              <a:defRPr/>
            </a:pPr>
            <a:endParaRPr lang="en-US" dirty="0" smtClean="0"/>
          </a:p>
          <a:p>
            <a:pPr>
              <a:defRPr/>
            </a:pPr>
            <a:endParaRPr lang="en-US" dirty="0" smtClean="0"/>
          </a:p>
          <a:p>
            <a:pPr lvl="1">
              <a:defRPr/>
            </a:pPr>
            <a:endParaRPr lang="en-US" b="1" dirty="0" smtClean="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CLIQUE is NP-complete</a:t>
            </a:r>
          </a:p>
        </p:txBody>
      </p:sp>
      <p:sp>
        <p:nvSpPr>
          <p:cNvPr id="3" name="Content Placeholder 2"/>
          <p:cNvSpPr>
            <a:spLocks noGrp="1"/>
          </p:cNvSpPr>
          <p:nvPr>
            <p:ph idx="1"/>
          </p:nvPr>
        </p:nvSpPr>
        <p:spPr/>
        <p:txBody>
          <a:bodyPr/>
          <a:lstStyle/>
          <a:p>
            <a:r>
              <a:rPr lang="en-US" altLang="en-US" smtClean="0">
                <a:solidFill>
                  <a:srgbClr val="000000"/>
                </a:solidFill>
              </a:rPr>
              <a:t>We’ve shown CLIQUE</a:t>
            </a:r>
            <a:r>
              <a:rPr lang="en-US" altLang="en-US" smtClean="0">
                <a:solidFill>
                  <a:srgbClr val="000000"/>
                </a:solidFill>
                <a:latin typeface="Symbol" panose="05050102010706020507" pitchFamily="18" charset="2"/>
              </a:rPr>
              <a:t>Î</a:t>
            </a:r>
            <a:r>
              <a:rPr lang="en-US" altLang="en-US" smtClean="0">
                <a:solidFill>
                  <a:srgbClr val="000000"/>
                </a:solidFill>
              </a:rPr>
              <a:t>NP.</a:t>
            </a:r>
          </a:p>
          <a:p>
            <a:r>
              <a:rPr lang="en-US" altLang="en-US" smtClean="0">
                <a:solidFill>
                  <a:srgbClr val="000000"/>
                </a:solidFill>
              </a:rPr>
              <a:t>We’ve shown 3-CNF-SAT</a:t>
            </a:r>
            <a:r>
              <a:rPr lang="en-US" altLang="en-US" smtClean="0">
                <a:solidFill>
                  <a:srgbClr val="000000"/>
                </a:solidFill>
                <a:latin typeface="Symbol" panose="05050102010706020507" pitchFamily="18" charset="2"/>
              </a:rPr>
              <a:t> £</a:t>
            </a:r>
            <a:r>
              <a:rPr lang="en-US" altLang="en-US" baseline="-25000" smtClean="0">
                <a:solidFill>
                  <a:srgbClr val="000000"/>
                </a:solidFill>
              </a:rPr>
              <a:t>P</a:t>
            </a:r>
            <a:r>
              <a:rPr lang="en-US" altLang="en-US" smtClean="0">
                <a:solidFill>
                  <a:srgbClr val="000000"/>
                </a:solidFill>
              </a:rPr>
              <a:t> CLIQUE.</a:t>
            </a:r>
          </a:p>
          <a:p>
            <a:pPr lvl="1"/>
            <a:r>
              <a:rPr lang="en-US" altLang="en-US" smtClean="0">
                <a:solidFill>
                  <a:srgbClr val="000000"/>
                </a:solidFill>
              </a:rPr>
              <a:t>We found a polytime reduction, constructing a graph G s.t. for every 3-CNF-SAT formula </a:t>
            </a:r>
            <a:r>
              <a:rPr lang="en-US" altLang="en-US" smtClean="0">
                <a:solidFill>
                  <a:srgbClr val="000000"/>
                </a:solidFill>
                <a:latin typeface="Symbol" panose="05050102010706020507" pitchFamily="18" charset="2"/>
              </a:rPr>
              <a:t>f</a:t>
            </a:r>
          </a:p>
          <a:p>
            <a:pPr lvl="2"/>
            <a:r>
              <a:rPr lang="en-US" altLang="en-US" smtClean="0">
                <a:solidFill>
                  <a:srgbClr val="000000"/>
                </a:solidFill>
              </a:rPr>
              <a:t>If </a:t>
            </a:r>
            <a:r>
              <a:rPr lang="en-US" altLang="en-US" smtClean="0">
                <a:solidFill>
                  <a:srgbClr val="000000"/>
                </a:solidFill>
                <a:latin typeface="Symbol" panose="05050102010706020507" pitchFamily="18" charset="2"/>
              </a:rPr>
              <a:t>f </a:t>
            </a:r>
            <a:r>
              <a:rPr lang="en-US" altLang="en-US" smtClean="0">
                <a:solidFill>
                  <a:srgbClr val="000000"/>
                </a:solidFill>
              </a:rPr>
              <a:t>is satisfiable, G has an n/3-clique.</a:t>
            </a:r>
          </a:p>
          <a:p>
            <a:pPr lvl="2"/>
            <a:r>
              <a:rPr lang="en-US" altLang="en-US" smtClean="0">
                <a:solidFill>
                  <a:srgbClr val="000000"/>
                </a:solidFill>
              </a:rPr>
              <a:t>If G has an n/3-clique, then</a:t>
            </a:r>
            <a:r>
              <a:rPr lang="en-US" altLang="en-US" smtClean="0">
                <a:solidFill>
                  <a:srgbClr val="000000"/>
                </a:solidFill>
                <a:latin typeface="Symbol" panose="05050102010706020507" pitchFamily="18" charset="2"/>
              </a:rPr>
              <a:t> f</a:t>
            </a:r>
            <a:r>
              <a:rPr lang="en-US" altLang="en-US" smtClean="0">
                <a:solidFill>
                  <a:srgbClr val="000000"/>
                </a:solidFill>
              </a:rPr>
              <a:t> is satisfiable.</a:t>
            </a:r>
          </a:p>
          <a:p>
            <a:r>
              <a:rPr lang="en-US" altLang="en-US" smtClean="0">
                <a:solidFill>
                  <a:srgbClr val="000000"/>
                </a:solidFill>
              </a:rPr>
              <a:t>So CLIQUE is NP-complete.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SUBSET-SUM is NP-complete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0988" y="1134148"/>
                <a:ext cx="8172450" cy="4875440"/>
              </a:xfrm>
            </p:spPr>
            <p:txBody>
              <a:bodyPr>
                <a:normAutofit fontScale="70000" lnSpcReduction="20000"/>
              </a:bodyPr>
              <a:lstStyle/>
              <a:p>
                <a:r>
                  <a:rPr lang="en-US" smtClean="0"/>
                  <a:t>Recall that in SUBSET-SUM, we are given a set of numbers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smtClean="0"/>
                  <a:t> and a target value </a:t>
                </a:r>
                <a14:m>
                  <m:oMath xmlns:m="http://schemas.openxmlformats.org/officeDocument/2006/math">
                    <m:r>
                      <a:rPr lang="en-US" b="0" i="1" smtClean="0">
                        <a:latin typeface="Cambria Math" panose="02040503050406030204" pitchFamily="18" charset="0"/>
                      </a:rPr>
                      <m:t>𝑡</m:t>
                    </m:r>
                  </m:oMath>
                </a14:m>
                <a:r>
                  <a:rPr lang="en-US" smtClean="0"/>
                  <a:t>, and we want to find a subset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smtClean="0"/>
                  <a:t> summing to </a:t>
                </a:r>
                <a14:m>
                  <m:oMath xmlns:m="http://schemas.openxmlformats.org/officeDocument/2006/math">
                    <m:r>
                      <a:rPr lang="en-US" b="0" i="1" smtClean="0">
                        <a:latin typeface="Cambria Math" panose="02040503050406030204" pitchFamily="18" charset="0"/>
                      </a:rPr>
                      <m:t>𝑡</m:t>
                    </m:r>
                  </m:oMath>
                </a14:m>
                <a:r>
                  <a:rPr lang="en-US" smtClean="0"/>
                  <a:t>, i.e.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smtClean="0"/>
                  <a:t>.</a:t>
                </a:r>
              </a:p>
              <a:p>
                <a:r>
                  <a:rPr lang="en-US" smtClean="0"/>
                  <a:t>SUBSET-SUM</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smtClean="0"/>
                  <a:t> NP.</a:t>
                </a:r>
              </a:p>
              <a:p>
                <a:pPr lvl="1"/>
                <a:r>
                  <a:rPr lang="en-US" smtClean="0"/>
                  <a:t>The witness is a subset S’ of S.</a:t>
                </a:r>
              </a:p>
              <a:p>
                <a:pPr lvl="1"/>
                <a:r>
                  <a:rPr lang="en-US" smtClean="0"/>
                  <a:t>The verifier simply checks that S’ sums up to t.</a:t>
                </a:r>
              </a:p>
              <a:p>
                <a:r>
                  <a:rPr lang="en-US" smtClean="0"/>
                  <a:t>To show SUBSET-SUM is NP-complete, we show 3-CNF-SAT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 SUBSET-SUM.</a:t>
                </a:r>
              </a:p>
              <a:p>
                <a:pPr lvl="1"/>
                <a:r>
                  <a:rPr lang="en-US" smtClean="0"/>
                  <a:t>3-CNF-SAT is a flexible problem used in many reductions.</a:t>
                </a:r>
              </a:p>
              <a:p>
                <a:r>
                  <a:rPr lang="en-US" smtClean="0"/>
                  <a:t>Given a 3-CNF formula </a:t>
                </a:r>
                <a14:m>
                  <m:oMath xmlns:m="http://schemas.openxmlformats.org/officeDocument/2006/math">
                    <m:r>
                      <a:rPr lang="en-US" b="0" i="1" smtClean="0">
                        <a:latin typeface="Cambria Math" panose="02040503050406030204" pitchFamily="18" charset="0"/>
                      </a:rPr>
                      <m:t>𝜙</m:t>
                    </m:r>
                  </m:oMath>
                </a14:m>
                <a:r>
                  <a:rPr lang="en-US" smtClean="0"/>
                  <a:t>, we construct in polytime a set S and target t s.t.</a:t>
                </a:r>
              </a:p>
              <a:p>
                <a:pPr lvl="1"/>
                <a14:m>
                  <m:oMath xmlns:m="http://schemas.openxmlformats.org/officeDocument/2006/math">
                    <m:r>
                      <a:rPr lang="en-US" b="0" i="1" smtClean="0">
                        <a:latin typeface="Cambria Math" panose="02040503050406030204" pitchFamily="18" charset="0"/>
                      </a:rPr>
                      <m:t>𝜙</m:t>
                    </m:r>
                  </m:oMath>
                </a14:m>
                <a:r>
                  <a:rPr lang="en-US" smtClean="0"/>
                  <a:t> is satisfiable implies there’s a subset of S summing to t.</a:t>
                </a:r>
              </a:p>
              <a:p>
                <a:pPr lvl="1"/>
                <a:r>
                  <a:rPr lang="en-US" smtClean="0"/>
                  <a:t>If there’s a subset of S summing to t, then </a:t>
                </a:r>
                <a14:m>
                  <m:oMath xmlns:m="http://schemas.openxmlformats.org/officeDocument/2006/math">
                    <m:r>
                      <a:rPr lang="en-US" b="0" i="1" smtClean="0">
                        <a:latin typeface="Cambria Math" panose="02040503050406030204" pitchFamily="18" charset="0"/>
                      </a:rPr>
                      <m:t>𝜙</m:t>
                    </m:r>
                  </m:oMath>
                </a14:m>
                <a:r>
                  <a:rPr lang="en-US" smtClean="0"/>
                  <a:t> is satisfiable.</a:t>
                </a:r>
              </a:p>
              <a:p>
                <a:pPr lvl="1"/>
                <a:r>
                  <a:rPr lang="en-US" smtClean="0"/>
                  <a:t>This construction is the polytime reduction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a:t>
                </a:r>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0988" y="1134148"/>
                <a:ext cx="8172450" cy="4875440"/>
              </a:xfrm>
              <a:blipFill>
                <a:blip r:embed="rId2"/>
                <a:stretch>
                  <a:fillRect l="-373" t="-2125"/>
                </a:stretch>
              </a:blipFill>
            </p:spPr>
            <p:txBody>
              <a:bodyPr/>
              <a:lstStyle/>
              <a:p>
                <a:r>
                  <a:rPr lang="en-US">
                    <a:noFill/>
                  </a:rPr>
                  <a:t> </a:t>
                </a:r>
              </a:p>
            </p:txBody>
          </p:sp>
        </mc:Fallback>
      </mc:AlternateContent>
    </p:spTree>
    <p:extLst>
      <p:ext uri="{BB962C8B-B14F-4D97-AF65-F5344CB8AC3E}">
        <p14:creationId xmlns:p14="http://schemas.microsoft.com/office/powerpoint/2010/main" val="24560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4865914" cy="4781550"/>
              </a:xfrm>
            </p:spPr>
            <p:txBody>
              <a:bodyPr>
                <a:normAutofit fontScale="77500" lnSpcReduction="20000"/>
              </a:bodyPr>
              <a:lstStyle/>
              <a:p>
                <a:r>
                  <a:rPr lang="en-US" smtClean="0"/>
                  <a:t>Suppose </a:t>
                </a:r>
                <a14:m>
                  <m:oMath xmlns:m="http://schemas.openxmlformats.org/officeDocument/2006/math">
                    <m:r>
                      <a:rPr lang="en-US" b="0" i="1" smtClean="0">
                        <a:latin typeface="Cambria Math" panose="02040503050406030204" pitchFamily="18" charset="0"/>
                      </a:rPr>
                      <m:t>𝜙</m:t>
                    </m:r>
                  </m:oMath>
                </a14:m>
                <a:r>
                  <a:rPr lang="en-US" smtClean="0"/>
                  <a:t> contains n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smtClean="0"/>
                  <a:t> and k clauses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oMath>
                </a14:m>
                <a:r>
                  <a:rPr lang="en-US" smtClean="0"/>
                  <a:t>.</a:t>
                </a:r>
              </a:p>
              <a:p>
                <a:pPr lvl="1"/>
                <a:r>
                  <a:rPr lang="en-US" smtClean="0"/>
                  <a:t>Assume WLOG that no clause contains a variable and its negation, since those clauses are automatically satisfied.</a:t>
                </a:r>
              </a:p>
              <a:p>
                <a:r>
                  <a:rPr lang="en-US" smtClean="0"/>
                  <a:t>The reduction creates a set S with 2n+2k numbers, two for each variable and clause.</a:t>
                </a:r>
              </a:p>
              <a:p>
                <a:pPr lvl="1"/>
                <a:r>
                  <a:rPr lang="en-US" smtClean="0"/>
                  <a:t>Each number has n+k digits, with one digit corresponding to each variable and each clause.</a:t>
                </a:r>
              </a:p>
              <a:p>
                <a:pPr lvl="1"/>
                <a:r>
                  <a:rPr lang="en-US" smtClean="0"/>
                  <a:t>The numbers are in base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4865914" cy="4781550"/>
              </a:xfrm>
              <a:blipFill>
                <a:blip r:embed="rId2"/>
                <a:stretch>
                  <a:fillRect l="-877" t="-2679" r="-25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196097"/>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196097"/>
              </a:xfrm>
              <a:prstGeom prst="rect">
                <a:avLst/>
              </a:prstGeom>
              <a:blipFill>
                <a:blip r:embed="rId4"/>
                <a:stretch>
                  <a:fillRect t="-1020" r="-1346" b="-3061"/>
                </a:stretch>
              </a:blipFill>
            </p:spPr>
            <p:txBody>
              <a:bodyPr/>
              <a:lstStyle/>
              <a:p>
                <a:r>
                  <a:rPr lang="en-US">
                    <a:noFill/>
                  </a:rPr>
                  <a:t> </a:t>
                </a:r>
              </a:p>
            </p:txBody>
          </p:sp>
        </mc:Fallback>
      </mc:AlternateContent>
    </p:spTree>
    <p:extLst>
      <p:ext uri="{BB962C8B-B14F-4D97-AF65-F5344CB8AC3E}">
        <p14:creationId xmlns:p14="http://schemas.microsoft.com/office/powerpoint/2010/main" val="32004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5102678" cy="5185682"/>
              </a:xfrm>
            </p:spPr>
            <p:txBody>
              <a:bodyPr>
                <a:normAutofit fontScale="70000" lnSpcReduction="20000"/>
              </a:bodyPr>
              <a:lstStyle/>
              <a:p>
                <a:r>
                  <a:rPr lang="en-US" smtClean="0"/>
                  <a:t>For each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S contains two numbers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both have a 1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’s digit, and 0’s in all the other variable digits.</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appears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the j’th clause digit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is 1.  </a:t>
                </a:r>
              </a:p>
              <a:p>
                <a:pPr lvl="1"/>
                <a:r>
                  <a:rPr lang="en-US" b="0" smtClean="0"/>
                  <a:t>If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appears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the j’th clause digit in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is 1.</a:t>
                </a:r>
              </a:p>
              <a:p>
                <a:pPr lvl="1"/>
                <a:r>
                  <a:rPr lang="en-US" smtClean="0"/>
                  <a:t>All other clause digits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are 0. </a:t>
                </a:r>
              </a:p>
              <a:p>
                <a:r>
                  <a:rPr lang="en-US" smtClean="0"/>
                  <a:t>For each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 contains two numbers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has a 1 in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digit,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has a 2 in this digit.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are 0’s elsewhere.</a:t>
                </a:r>
              </a:p>
              <a:p>
                <a:r>
                  <a:rPr lang="en-US" smtClean="0"/>
                  <a:t>Target t is 1 in all the variable digits and 4 in all the clause digits.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5102678" cy="5185682"/>
              </a:xfrm>
              <a:blipFill>
                <a:blip r:embed="rId2"/>
                <a:stretch>
                  <a:fillRect l="-478" t="-2000" r="-1912"/>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196097"/>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196097"/>
              </a:xfrm>
              <a:prstGeom prst="rect">
                <a:avLst/>
              </a:prstGeom>
              <a:blipFill>
                <a:blip r:embed="rId4"/>
                <a:stretch>
                  <a:fillRect t="-1020" r="-1346" b="-3061"/>
                </a:stretch>
              </a:blipFill>
            </p:spPr>
            <p:txBody>
              <a:bodyPr/>
              <a:lstStyle/>
              <a:p>
                <a:r>
                  <a:rPr lang="en-US">
                    <a:noFill/>
                  </a:rPr>
                  <a:t> </a:t>
                </a:r>
              </a:p>
            </p:txBody>
          </p:sp>
        </mc:Fallback>
      </mc:AlternateContent>
    </p:spTree>
    <p:extLst>
      <p:ext uri="{BB962C8B-B14F-4D97-AF65-F5344CB8AC3E}">
        <p14:creationId xmlns:p14="http://schemas.microsoft.com/office/powerpoint/2010/main" val="330333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5290457" cy="4781550"/>
              </a:xfrm>
            </p:spPr>
            <p:txBody>
              <a:bodyPr>
                <a:normAutofit fontScale="92500" lnSpcReduction="20000"/>
              </a:bodyPr>
              <a:lstStyle/>
              <a:p>
                <a:r>
                  <a:rPr lang="en-US" smtClean="0"/>
                  <a:t>Suppose there’s a satisfying assignment </a:t>
                </a:r>
                <a14:m>
                  <m:oMath xmlns:m="http://schemas.openxmlformats.org/officeDocument/2006/math">
                    <m:r>
                      <a:rPr lang="en-US" b="0" i="1" smtClean="0">
                        <a:latin typeface="Cambria Math" panose="02040503050406030204" pitchFamily="18" charset="0"/>
                      </a:rPr>
                      <m:t>𝜌</m:t>
                    </m:r>
                  </m:oMath>
                </a14:m>
                <a:r>
                  <a:rPr lang="en-US" smtClean="0"/>
                  <a:t> to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endParaRPr lang="en-US" smtClean="0"/>
              </a:p>
              <a:p>
                <a:r>
                  <a:rPr lang="en-US" smtClean="0"/>
                  <a:t>We form a subset S’ of S summing to t based on </a:t>
                </a:r>
                <a14:m>
                  <m:oMath xmlns:m="http://schemas.openxmlformats.org/officeDocument/2006/math">
                    <m:r>
                      <a:rPr lang="en-US" b="0" i="1" smtClean="0">
                        <a:latin typeface="Cambria Math" panose="02040503050406030204" pitchFamily="18" charset="0"/>
                      </a:rPr>
                      <m:t>𝜌</m:t>
                    </m:r>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 </m:t>
                    </m:r>
                  </m:oMath>
                </a14:m>
                <a:r>
                  <a:rPr lang="en-US" smtClean="0"/>
                  <a:t>include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in S’.  </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oMath>
                </a14:m>
                <a:r>
                  <a:rPr lang="en-US" smtClean="0"/>
                  <a:t> include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in S’.</a:t>
                </a:r>
              </a:p>
              <a:p>
                <a:r>
                  <a:rPr lang="en-US" smtClean="0">
                    <a:solidFill>
                      <a:srgbClr val="1503FB"/>
                    </a:solidFill>
                  </a:rPr>
                  <a:t>Claim 1 </a:t>
                </a:r>
                <a:r>
                  <a:rPr lang="en-US" smtClean="0"/>
                  <a:t>Any variable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sums to 1.</a:t>
                </a:r>
              </a:p>
              <a:p>
                <a:pPr lvl="1"/>
                <a:r>
                  <a:rPr lang="en-US" smtClean="0"/>
                  <a:t>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is in S’, but not both.</a:t>
                </a:r>
              </a:p>
              <a:p>
                <a:pPr lvl="1"/>
                <a:r>
                  <a:rPr lang="en-US" smtClean="0"/>
                  <a:t>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cause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to be 1.</a:t>
                </a:r>
              </a:p>
              <a:p>
                <a:endParaRPr lang="en-US" smtClean="0"/>
              </a:p>
              <a:p>
                <a:endParaRPr lang="en-US" smtClean="0"/>
              </a:p>
              <a:p>
                <a:pPr marL="457200" lvl="1"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5290457" cy="4781550"/>
              </a:xfrm>
              <a:blipFill>
                <a:blip r:embed="rId3"/>
                <a:stretch>
                  <a:fillRect l="-1267" t="-3571" r="-4378" b="-1276"/>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smtClean="0">
                    <a:solidFill>
                      <a:srgbClr val="1503FB"/>
                    </a:solidFill>
                  </a:rPr>
                  <a:t>Lightly shaded </a:t>
                </a:r>
                <a:r>
                  <a:rPr lang="en-US" sz="1200">
                    <a:solidFill>
                      <a:srgbClr val="1503FB"/>
                    </a:solidFill>
                  </a:rPr>
                  <a:t>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b="0" i="1" smtClean="0">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smtClean="0">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𝑇</m:t>
                    </m:r>
                  </m:oMath>
                </a14:m>
                <a:r>
                  <a:rPr lang="en-US" sz="1200" smtClean="0">
                    <a:solidFill>
                      <a:srgbClr val="1503FB"/>
                    </a:solidFill>
                  </a:rPr>
                  <a:t>.</a:t>
                </a:r>
                <a:endParaRPr lang="en-US" sz="1200">
                  <a:solidFill>
                    <a:srgbClr val="1503FB"/>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71762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130800" cy="5032376"/>
              </a:xfrm>
            </p:spPr>
            <p:txBody>
              <a:bodyPr>
                <a:normAutofit fontScale="92500" lnSpcReduction="20000"/>
              </a:bodyPr>
              <a:lstStyle/>
              <a:p>
                <a:r>
                  <a:rPr lang="en-US" smtClean="0">
                    <a:solidFill>
                      <a:srgbClr val="1503FB"/>
                    </a:solidFill>
                  </a:rPr>
                  <a:t>Claim 2</a:t>
                </a:r>
                <a:r>
                  <a:rPr lang="en-US" smtClean="0"/>
                  <a:t> Any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a:t>
                </a:r>
                <a14:m>
                  <m:oMath xmlns:m="http://schemas.openxmlformats.org/officeDocument/2006/math">
                    <m:r>
                      <a:rPr lang="en-US" b="0" i="1" smtClean="0">
                        <a:latin typeface="Cambria Math" panose="02040503050406030204" pitchFamily="18" charset="0"/>
                      </a:rPr>
                      <m:t>≥1</m:t>
                    </m:r>
                  </m:oMath>
                </a14:m>
                <a:r>
                  <a:rPr lang="en-US" b="0" smtClean="0"/>
                  <a:t>.</a:t>
                </a:r>
              </a:p>
              <a:p>
                <a:pPr lvl="1"/>
                <a:r>
                  <a:rPr lang="en-US" smtClean="0"/>
                  <a:t>Since </a:t>
                </a:r>
                <a14:m>
                  <m:oMath xmlns:m="http://schemas.openxmlformats.org/officeDocument/2006/math">
                    <m:r>
                      <a:rPr lang="en-US" b="0" i="1" smtClean="0">
                        <a:latin typeface="Cambria Math" panose="02040503050406030204" pitchFamily="18" charset="0"/>
                      </a:rPr>
                      <m:t>𝜌</m:t>
                    </m:r>
                  </m:oMath>
                </a14:m>
                <a:r>
                  <a:rPr lang="en-US" smtClean="0"/>
                  <a:t> is a satisfying assignment,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must have one true literal in </a:t>
                </a:r>
                <a14:m>
                  <m:oMath xmlns:m="http://schemas.openxmlformats.org/officeDocument/2006/math">
                    <m:r>
                      <a:rPr lang="en-US" b="0" i="1" smtClean="0">
                        <a:latin typeface="Cambria Math" panose="02040503050406030204" pitchFamily="18" charset="0"/>
                      </a:rPr>
                      <m:t>𝜌</m:t>
                    </m:r>
                  </m:oMath>
                </a14:m>
                <a:r>
                  <a:rPr lang="en-US" smtClean="0"/>
                  <a:t>.</a:t>
                </a:r>
              </a:p>
              <a:p>
                <a:pPr lvl="1"/>
                <a:r>
                  <a:rPr lang="en-US" smtClean="0"/>
                  <a:t>If the literal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by construction.</a:t>
                </a:r>
              </a:p>
              <a:p>
                <a:pPr lvl="1"/>
                <a:r>
                  <a:rPr lang="en-US" smtClean="0"/>
                  <a:t>If the literal is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by construction.</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130800" cy="5032376"/>
              </a:xfrm>
              <a:blipFill>
                <a:blip r:embed="rId3"/>
                <a:stretch>
                  <a:fillRect l="-1306" t="-3152" r="-2732"/>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smtClean="0">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96021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165271"/>
              </a:xfrm>
            </p:spPr>
            <p:txBody>
              <a:bodyPr>
                <a:normAutofit fontScale="70000" lnSpcReduction="20000"/>
              </a:bodyPr>
              <a:lstStyle/>
              <a:p>
                <a:r>
                  <a:rPr lang="en-US" smtClean="0">
                    <a:solidFill>
                      <a:srgbClr val="1503FB"/>
                    </a:solidFill>
                  </a:rPr>
                  <a:t>Claim 3 </a:t>
                </a:r>
                <a:r>
                  <a:rPr lang="en-US" smtClean="0"/>
                  <a:t>Any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a:t>
                </a:r>
                <a14:m>
                  <m:oMath xmlns:m="http://schemas.openxmlformats.org/officeDocument/2006/math">
                    <m:r>
                      <a:rPr lang="en-US" b="0" i="1" smtClean="0">
                        <a:latin typeface="Cambria Math" panose="02040503050406030204" pitchFamily="18" charset="0"/>
                      </a:rPr>
                      <m:t>≤3</m:t>
                    </m:r>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includes 3 literals.</a:t>
                </a:r>
              </a:p>
              <a:p>
                <a:pPr lvl="1"/>
                <a:r>
                  <a:rPr lang="en-US" smtClean="0"/>
                  <a:t>The </a:t>
                </a:r>
                <a14:m>
                  <m:oMath xmlns:m="http://schemas.openxmlformats.org/officeDocument/2006/math">
                    <m:r>
                      <a:rPr lang="en-US" b="0" i="1" smtClean="0">
                        <a:latin typeface="Cambria Math" panose="02040503050406030204" pitchFamily="18" charset="0"/>
                      </a:rPr>
                      <m:t>𝑣</m:t>
                    </m:r>
                  </m:oMath>
                </a14:m>
                <a:r>
                  <a:rPr lang="en-US" smtClean="0"/>
                  <a:t> 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smtClean="0"/>
                  <a:t> corresponding to each literal is either in S’ or not.</a:t>
                </a:r>
              </a:p>
              <a:p>
                <a:pPr lvl="1"/>
                <a:r>
                  <a:rPr lang="en-US" smtClean="0"/>
                  <a:t>If it’s in S’, it contributes 1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r>
                  <a:rPr lang="en-US" smtClean="0"/>
                  <a:t>Each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between 1 to 3 using the current elements of S’.</a:t>
                </a:r>
              </a:p>
              <a:p>
                <a:pPr lvl="1"/>
                <a:r>
                  <a:rPr lang="en-US" smtClean="0"/>
                  <a:t>Add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to S’ if the sum is 3.</a:t>
                </a:r>
              </a:p>
              <a:p>
                <a:pPr lvl="1"/>
                <a:r>
                  <a:rPr lang="en-US" smtClean="0"/>
                  <a:t>Add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to S’ if the sum is 2.</a:t>
                </a:r>
              </a:p>
              <a:p>
                <a:pPr lvl="1"/>
                <a:r>
                  <a:rPr lang="en-US" smtClean="0"/>
                  <a:t>Add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smtClean="0"/>
                  <a:t> to S’ if the sum is 1.</a:t>
                </a:r>
              </a:p>
              <a:p>
                <a:r>
                  <a:rPr lang="en-US" smtClean="0"/>
                  <a:t>Now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4.</a:t>
                </a:r>
              </a:p>
              <a:p>
                <a:r>
                  <a:rPr lang="en-US" smtClean="0"/>
                  <a:t>Since all the variable digits sum to 1 by Claim 1, we have that S’ sums to t.</a:t>
                </a:r>
              </a:p>
              <a:p>
                <a:r>
                  <a:rPr lang="en-US" smtClean="0"/>
                  <a:t>Thus, </a:t>
                </a:r>
                <a14:m>
                  <m:oMath xmlns:m="http://schemas.openxmlformats.org/officeDocument/2006/math">
                    <m:r>
                      <a:rPr lang="en-US" b="0" i="1" smtClean="0">
                        <a:latin typeface="Cambria Math" panose="02040503050406030204" pitchFamily="18" charset="0"/>
                      </a:rPr>
                      <m:t>𝜙</m:t>
                    </m:r>
                  </m:oMath>
                </a14:m>
                <a:r>
                  <a:rPr lang="en-US" b="0" i="1" smtClean="0">
                    <a:latin typeface="Cambria Math" panose="02040503050406030204" pitchFamily="18" charset="0"/>
                  </a:rPr>
                  <a:t> </a:t>
                </a:r>
                <a:r>
                  <a:rPr lang="en-US" smtClean="0"/>
                  <a:t>is satisfiable </a:t>
                </a:r>
                <a14:m>
                  <m:oMath xmlns:m="http://schemas.openxmlformats.org/officeDocument/2006/math">
                    <m:r>
                      <a:rPr lang="en-US" b="0" i="1" smtClean="0">
                        <a:latin typeface="Cambria Math" panose="02040503050406030204" pitchFamily="18" charset="0"/>
                      </a:rPr>
                      <m:t>⇒</m:t>
                    </m:r>
                  </m:oMath>
                </a14:m>
                <a:r>
                  <a:rPr lang="en-US" smtClean="0"/>
                  <a:t> there’s a subset of S summing to t.</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165271"/>
              </a:xfrm>
              <a:blipFill>
                <a:blip r:embed="rId3"/>
                <a:stretch>
                  <a:fillRect l="-455" t="-1889" r="-2844" b="-472"/>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229975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d>
                        <m:dPr>
                          <m:ctrlPr>
                            <a:rPr lang="en-US" sz="3200" i="1" smtClean="0">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𝑡</m:t>
                          </m:r>
                        </m:e>
                      </m:d>
                      <m:r>
                        <a:rPr lang="en-US" sz="3200" i="1">
                          <a:latin typeface="Cambria Math" panose="02040503050406030204" pitchFamily="18" charset="0"/>
                        </a:rPr>
                        <m:t>∈</m:t>
                      </m:r>
                      <m:r>
                        <a:rPr lang="en-US" sz="3200" i="1">
                          <a:latin typeface="Cambria Math" panose="02040503050406030204" pitchFamily="18" charset="0"/>
                        </a:rPr>
                        <m:t>𝑆𝑈𝐵𝑆𝐸𝑇</m:t>
                      </m:r>
                      <m:r>
                        <m:rPr>
                          <m:nor/>
                        </m:rPr>
                        <a:rPr lang="en-US" sz="3200"/>
                        <m:t>−</m:t>
                      </m:r>
                      <m:r>
                        <a:rPr lang="en-US" sz="3200" i="1">
                          <a:latin typeface="Cambria Math" panose="02040503050406030204" pitchFamily="18" charset="0"/>
                        </a:rPr>
                        <m:t>𝑆𝑈𝑀</m:t>
                      </m:r>
                      <m:r>
                        <a:rPr lang="en-US" sz="3200" i="1" smtClean="0">
                          <a:latin typeface="Cambria Math" panose="02040503050406030204" pitchFamily="18" charset="0"/>
                        </a:rPr>
                        <m:t>⇒</m:t>
                      </m:r>
                      <m:r>
                        <a:rPr lang="en-US" sz="3200" i="1">
                          <a:latin typeface="Cambria Math" panose="02040503050406030204" pitchFamily="18" charset="0"/>
                        </a:rPr>
                        <m:t>𝜙</m:t>
                      </m:r>
                      <m:r>
                        <a:rPr lang="en-US" sz="3200" i="1">
                          <a:latin typeface="Cambria Math" panose="02040503050406030204" pitchFamily="18" charset="0"/>
                        </a:rPr>
                        <m:t>∈3</m:t>
                      </m:r>
                      <m:r>
                        <m:rPr>
                          <m:nor/>
                        </m:rPr>
                        <a:rPr lang="en-US" sz="3200"/>
                        <m:t>−</m:t>
                      </m:r>
                      <m:r>
                        <a:rPr lang="en-US" sz="3200" i="1">
                          <a:latin typeface="Cambria Math" panose="02040503050406030204" pitchFamily="18" charset="0"/>
                        </a:rPr>
                        <m:t>𝐶𝑁𝐹</m:t>
                      </m:r>
                      <m:r>
                        <m:rPr>
                          <m:nor/>
                        </m:rPr>
                        <a:rPr lang="en-US" sz="3200"/>
                        <m:t>−</m:t>
                      </m:r>
                      <m:r>
                        <a:rPr lang="en-US" sz="3200" i="1">
                          <a:latin typeface="Cambria Math" panose="02040503050406030204" pitchFamily="18" charset="0"/>
                        </a:rPr>
                        <m:t>𝑆𝐴𝑇</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184776"/>
              </a:xfrm>
            </p:spPr>
            <p:txBody>
              <a:bodyPr>
                <a:normAutofit fontScale="62500" lnSpcReduction="20000"/>
              </a:bodyPr>
              <a:lstStyle/>
              <a:p>
                <a:r>
                  <a:rPr lang="en-US" smtClean="0"/>
                  <a:t>Assume there’s a subset S’ summing to t.</a:t>
                </a:r>
              </a:p>
              <a:p>
                <a:pPr lvl="1"/>
                <a:r>
                  <a:rPr lang="en-US" smtClean="0"/>
                  <a:t>We use S’ to form a satisfying assignment </a:t>
                </a:r>
                <a14:m>
                  <m:oMath xmlns:m="http://schemas.openxmlformats.org/officeDocument/2006/math">
                    <m:r>
                      <a:rPr lang="en-US" b="0" i="1" smtClean="0">
                        <a:latin typeface="Cambria Math" panose="02040503050406030204" pitchFamily="18" charset="0"/>
                      </a:rPr>
                      <m:t>𝜌</m:t>
                    </m:r>
                  </m:oMath>
                </a14:m>
                <a:r>
                  <a:rPr lang="en-US" smtClean="0"/>
                  <a:t> for </a:t>
                </a:r>
                <a14:m>
                  <m:oMath xmlns:m="http://schemas.openxmlformats.org/officeDocument/2006/math">
                    <m:r>
                      <a:rPr lang="en-US" b="0" i="1" smtClean="0">
                        <a:latin typeface="Cambria Math" panose="02040503050406030204" pitchFamily="18" charset="0"/>
                      </a:rPr>
                      <m:t>𝜙</m:t>
                    </m:r>
                  </m:oMath>
                </a14:m>
                <a:r>
                  <a:rPr lang="en-US" smtClean="0"/>
                  <a:t>.</a:t>
                </a:r>
              </a:p>
              <a:p>
                <a:r>
                  <a:rPr lang="en-US" smtClean="0"/>
                  <a:t>Notice the largest sum in any digit is 6.</a:t>
                </a:r>
              </a:p>
              <a:p>
                <a:pPr lvl="1"/>
                <a:r>
                  <a:rPr lang="en-US" smtClean="0"/>
                  <a:t>Each variable digit sums to </a:t>
                </a:r>
                <a14:m>
                  <m:oMath xmlns:m="http://schemas.openxmlformats.org/officeDocument/2006/math">
                    <m:r>
                      <a:rPr lang="en-US" b="0" i="1" smtClean="0">
                        <a:latin typeface="Cambria Math" panose="02040503050406030204" pitchFamily="18" charset="0"/>
                      </a:rPr>
                      <m:t>≤2.</m:t>
                    </m:r>
                  </m:oMath>
                </a14:m>
                <a:endParaRPr lang="en-US" b="0" smtClean="0"/>
              </a:p>
              <a:p>
                <a:pPr lvl="1"/>
                <a:r>
                  <a:rPr lang="en-US" smtClean="0"/>
                  <a:t>Each clause digit has three 1’s among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values, since the clause contains 3 literals.  </a:t>
                </a:r>
              </a:p>
              <a:p>
                <a:pPr lvl="1"/>
                <a:r>
                  <a:rPr lang="en-US" smtClean="0"/>
                  <a:t>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values also sum to </a:t>
                </a:r>
                <a14:m>
                  <m:oMath xmlns:m="http://schemas.openxmlformats.org/officeDocument/2006/math">
                    <m:r>
                      <a:rPr lang="en-US" b="0" i="1" smtClean="0">
                        <a:latin typeface="Cambria Math" panose="02040503050406030204" pitchFamily="18" charset="0"/>
                      </a:rPr>
                      <m:t>≤3</m:t>
                    </m:r>
                  </m:oMath>
                </a14:m>
                <a:r>
                  <a:rPr lang="en-US" smtClean="0"/>
                  <a:t>.</a:t>
                </a:r>
              </a:p>
              <a:p>
                <a:r>
                  <a:rPr lang="en-US" smtClean="0"/>
                  <a:t>Thus, there are no “carries” when we add values from S, i.e. the sum in each column comes only from values in that column.</a:t>
                </a:r>
              </a:p>
              <a:p>
                <a:r>
                  <a:rPr lang="en-US" smtClean="0"/>
                  <a:t>So since S’ sums to 1 in the variable digits, it contains 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but not both.</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smtClean="0"/>
              </a:p>
              <a:p>
                <a:pPr lvl="1"/>
                <a:r>
                  <a:rPr lang="en-US" smtClean="0"/>
                  <a:t>Call this assignment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oMath>
                </a14:m>
                <a:r>
                  <a:rPr lang="en-US" smtClean="0"/>
                  <a:t>  Note </a:t>
                </a:r>
                <a14:m>
                  <m:oMath xmlns:m="http://schemas.openxmlformats.org/officeDocument/2006/math">
                    <m:r>
                      <a:rPr lang="en-US" i="1">
                        <a:latin typeface="Cambria Math" panose="02040503050406030204" pitchFamily="18" charset="0"/>
                      </a:rPr>
                      <m:t>𝜌</m:t>
                    </m:r>
                  </m:oMath>
                </a14:m>
                <a:r>
                  <a:rPr lang="en-US" smtClean="0"/>
                  <a:t> is valid, i.e.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m:t>
                    </m:r>
                  </m:oMath>
                </a14:m>
                <a:r>
                  <a:rPr lang="en-US" smtClean="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𝐹</m:t>
                    </m:r>
                  </m:oMath>
                </a14:m>
                <a:r>
                  <a:rPr lang="en-US" smtClean="0"/>
                  <a:t>, but not both.</a:t>
                </a:r>
              </a:p>
              <a:p>
                <a:pPr lvl="1"/>
                <a:r>
                  <a:rPr lang="en-US" smtClean="0"/>
                  <a:t>We show </a:t>
                </a:r>
                <a14:m>
                  <m:oMath xmlns:m="http://schemas.openxmlformats.org/officeDocument/2006/math">
                    <m:r>
                      <a:rPr lang="en-US" b="0" i="1" smtClean="0">
                        <a:latin typeface="Cambria Math" panose="02040503050406030204" pitchFamily="18" charset="0"/>
                      </a:rPr>
                      <m:t>𝜌</m:t>
                    </m:r>
                  </m:oMath>
                </a14:m>
                <a:r>
                  <a:rPr lang="en-US" smtClean="0"/>
                  <a:t> satisfies </a:t>
                </a:r>
                <a14:m>
                  <m:oMath xmlns:m="http://schemas.openxmlformats.org/officeDocument/2006/math">
                    <m:r>
                      <a:rPr lang="en-US" b="0" i="1" smtClean="0">
                        <a:latin typeface="Cambria Math" panose="02040503050406030204" pitchFamily="18" charset="0"/>
                      </a:rPr>
                      <m:t>𝜙</m:t>
                    </m:r>
                  </m:oMath>
                </a14:m>
                <a:r>
                  <a:rPr lang="en-US" smtClean="0"/>
                  <a:t>.</a:t>
                </a:r>
              </a:p>
              <a:p>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184776"/>
              </a:xfrm>
              <a:blipFill>
                <a:blip r:embed="rId3"/>
                <a:stretch>
                  <a:fillRect l="-341" t="-1765" r="-227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71675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d>
                        <m:dPr>
                          <m:ctrlPr>
                            <a:rPr lang="en-US" sz="3200" i="1" smtClean="0">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𝑡</m:t>
                          </m:r>
                        </m:e>
                      </m:d>
                      <m:r>
                        <a:rPr lang="en-US" sz="3200" i="1">
                          <a:latin typeface="Cambria Math" panose="02040503050406030204" pitchFamily="18" charset="0"/>
                        </a:rPr>
                        <m:t>∈</m:t>
                      </m:r>
                      <m:r>
                        <a:rPr lang="en-US" sz="3200" i="1">
                          <a:latin typeface="Cambria Math" panose="02040503050406030204" pitchFamily="18" charset="0"/>
                        </a:rPr>
                        <m:t>𝑆𝑈𝐵𝑆𝐸𝑇</m:t>
                      </m:r>
                      <m:r>
                        <m:rPr>
                          <m:nor/>
                        </m:rPr>
                        <a:rPr lang="en-US" sz="3200"/>
                        <m:t>−</m:t>
                      </m:r>
                      <m:r>
                        <a:rPr lang="en-US" sz="3200" i="1">
                          <a:latin typeface="Cambria Math" panose="02040503050406030204" pitchFamily="18" charset="0"/>
                        </a:rPr>
                        <m:t>𝑆𝑈𝑀</m:t>
                      </m:r>
                      <m:r>
                        <a:rPr lang="en-US" sz="3200" i="1" smtClean="0">
                          <a:latin typeface="Cambria Math" panose="02040503050406030204" pitchFamily="18" charset="0"/>
                        </a:rPr>
                        <m:t>⇒</m:t>
                      </m:r>
                      <m:r>
                        <a:rPr lang="en-US" sz="3200" i="1">
                          <a:latin typeface="Cambria Math" panose="02040503050406030204" pitchFamily="18" charset="0"/>
                        </a:rPr>
                        <m:t>𝜙</m:t>
                      </m:r>
                      <m:r>
                        <a:rPr lang="en-US" sz="3200" i="1">
                          <a:latin typeface="Cambria Math" panose="02040503050406030204" pitchFamily="18" charset="0"/>
                        </a:rPr>
                        <m:t>∈3</m:t>
                      </m:r>
                      <m:r>
                        <m:rPr>
                          <m:nor/>
                        </m:rPr>
                        <a:rPr lang="en-US" sz="3200"/>
                        <m:t>−</m:t>
                      </m:r>
                      <m:r>
                        <a:rPr lang="en-US" sz="3200" i="1">
                          <a:latin typeface="Cambria Math" panose="02040503050406030204" pitchFamily="18" charset="0"/>
                        </a:rPr>
                        <m:t>𝐶𝑁𝐹</m:t>
                      </m:r>
                      <m:r>
                        <m:rPr>
                          <m:nor/>
                        </m:rPr>
                        <a:rPr lang="en-US" sz="3200"/>
                        <m:t>−</m:t>
                      </m:r>
                      <m:r>
                        <a:rPr lang="en-US" sz="3200" i="1">
                          <a:latin typeface="Cambria Math" panose="02040503050406030204" pitchFamily="18" charset="0"/>
                        </a:rPr>
                        <m:t>𝑆𝐴𝑇</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286376"/>
              </a:xfrm>
            </p:spPr>
            <p:txBody>
              <a:bodyPr>
                <a:normAutofit fontScale="77500" lnSpcReduction="20000"/>
              </a:bodyPr>
              <a:lstStyle/>
              <a:p>
                <a:r>
                  <a:rPr lang="en-US" smtClean="0"/>
                  <a:t>Consider a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a:t>
                </a:r>
              </a:p>
              <a:p>
                <a:pPr lvl="1"/>
                <a:r>
                  <a:rPr lang="en-US" smtClean="0"/>
                  <a:t>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’s clause digit in t is 4,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sum to </a:t>
                </a:r>
                <a14:m>
                  <m:oMath xmlns:m="http://schemas.openxmlformats.org/officeDocument/2006/math">
                    <m:r>
                      <a:rPr lang="en-US" b="0" i="1" smtClean="0">
                        <a:latin typeface="Cambria Math" panose="02040503050406030204" pitchFamily="18" charset="0"/>
                      </a:rPr>
                      <m:t>≤3</m:t>
                    </m:r>
                  </m:oMath>
                </a14:m>
                <a:r>
                  <a:rPr lang="en-US" smtClean="0"/>
                  <a:t> in this digit, S’ must contain either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that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has 1 in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occurs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b="0" smtClean="0"/>
              </a:p>
              <a:p>
                <a:pPr lvl="2"/>
                <a:r>
                  <a:rPr lang="en-US" smtClean="0"/>
                  <a:t>Since we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is satisfied.</a:t>
                </a:r>
              </a:p>
              <a:p>
                <a:pPr lvl="1"/>
                <a:r>
                  <a:rPr lang="en-US" smtClean="0"/>
                  <a:t>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has 1 in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occurs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pPr lvl="2"/>
                <a:r>
                  <a:rPr lang="en-US" smtClean="0"/>
                  <a:t>Since we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is satisfied.</a:t>
                </a:r>
              </a:p>
              <a:p>
                <a:r>
                  <a:rPr lang="en-US" smtClean="0"/>
                  <a:t>In this way, all clauses satisfied.</a:t>
                </a:r>
              </a:p>
              <a:p>
                <a:pPr lvl="1"/>
                <a:r>
                  <a:rPr lang="en-US" smtClean="0"/>
                  <a:t>So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∈3</m:t>
                    </m:r>
                    <m:r>
                      <m:rPr>
                        <m:nor/>
                      </m:rPr>
                      <a:rPr lang="en-US"/>
                      <m:t>−</m:t>
                    </m:r>
                    <m:r>
                      <a:rPr lang="en-US" i="1">
                        <a:latin typeface="Cambria Math" panose="02040503050406030204" pitchFamily="18" charset="0"/>
                      </a:rPr>
                      <m:t>𝐶𝑁𝐹</m:t>
                    </m:r>
                    <m:r>
                      <m:rPr>
                        <m:nor/>
                      </m:rPr>
                      <a:rPr lang="en-US"/>
                      <m:t>−</m:t>
                    </m:r>
                    <m:r>
                      <a:rPr lang="en-US" i="1">
                        <a:latin typeface="Cambria Math" panose="02040503050406030204" pitchFamily="18" charset="0"/>
                      </a:rPr>
                      <m:t>𝑆𝐴𝑇</m:t>
                    </m:r>
                  </m:oMath>
                </a14:m>
                <a:r>
                  <a:rPr lang="en-US" smtClean="0"/>
                  <a:t>.</a:t>
                </a:r>
              </a:p>
              <a:p>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286376"/>
              </a:xfrm>
              <a:blipFill>
                <a:blip r:embed="rId3"/>
                <a:stretch>
                  <a:fillRect l="-796" t="-2191" r="-1593"/>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16208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K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4225" y="1236663"/>
            <a:ext cx="20097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1"/>
          <p:cNvSpPr>
            <a:spLocks noGrp="1"/>
          </p:cNvSpPr>
          <p:nvPr>
            <p:ph type="title"/>
          </p:nvPr>
        </p:nvSpPr>
        <p:spPr/>
        <p:txBody>
          <a:bodyPr/>
          <a:lstStyle/>
          <a:p>
            <a:r>
              <a:rPr lang="en-US" altLang="en-US"/>
              <a:t>CLIQUE is NP-complete</a:t>
            </a:r>
            <a:endParaRPr lang="en-US" altLang="en-US" smtClean="0"/>
          </a:p>
        </p:txBody>
      </p:sp>
      <p:sp>
        <p:nvSpPr>
          <p:cNvPr id="3" name="Content Placeholder 2"/>
          <p:cNvSpPr>
            <a:spLocks noGrp="1"/>
          </p:cNvSpPr>
          <p:nvPr>
            <p:ph idx="1"/>
          </p:nvPr>
        </p:nvSpPr>
        <p:spPr>
          <a:xfrm>
            <a:off x="457200" y="1419225"/>
            <a:ext cx="6677025" cy="4981575"/>
          </a:xfrm>
        </p:spPr>
        <p:txBody>
          <a:bodyPr>
            <a:normAutofit fontScale="92500" lnSpcReduction="20000"/>
          </a:bodyPr>
          <a:lstStyle/>
          <a:p>
            <a:pPr>
              <a:defRPr/>
            </a:pPr>
            <a:r>
              <a:rPr lang="en-US" dirty="0" smtClean="0">
                <a:solidFill>
                  <a:srgbClr val="000000"/>
                </a:solidFill>
              </a:rPr>
              <a:t>CLIQUE Given a graph with n nodes, is there a clique with n/3 nodes?</a:t>
            </a:r>
          </a:p>
          <a:p>
            <a:pPr lvl="1">
              <a:defRPr/>
            </a:pPr>
            <a:r>
              <a:rPr lang="en-US" dirty="0" smtClean="0"/>
              <a:t>I.e., are there n/3 nodes </a:t>
            </a:r>
            <a:r>
              <a:rPr lang="en-US" dirty="0" err="1" smtClean="0"/>
              <a:t>s.t</a:t>
            </a:r>
            <a:r>
              <a:rPr lang="en-US" dirty="0" smtClean="0"/>
              <a:t>. they’re all connected to each other?</a:t>
            </a:r>
          </a:p>
          <a:p>
            <a:pPr lvl="1">
              <a:defRPr/>
            </a:pPr>
            <a:r>
              <a:rPr lang="en-US" dirty="0" smtClean="0"/>
              <a:t>Actually, the CLIQUE problem asks if there’s a k-clique, for an arbitrary k.  </a:t>
            </a:r>
            <a:r>
              <a:rPr lang="en-US" smtClean="0"/>
              <a:t>But we consider </a:t>
            </a:r>
            <a:r>
              <a:rPr lang="en-US" smtClean="0">
                <a:solidFill>
                  <a:srgbClr val="000000"/>
                </a:solidFill>
              </a:rPr>
              <a:t>k=n/3 </a:t>
            </a:r>
            <a:r>
              <a:rPr lang="en-US" dirty="0" smtClean="0">
                <a:solidFill>
                  <a:srgbClr val="000000"/>
                </a:solidFill>
              </a:rPr>
              <a:t>for simplicity.</a:t>
            </a:r>
          </a:p>
          <a:p>
            <a:pPr marL="342900" lvl="1" indent="-342900">
              <a:buClr>
                <a:schemeClr val="bg2"/>
              </a:buClr>
              <a:buSzPct val="75000"/>
              <a:buFont typeface="Wingdings" panose="05000000000000000000" pitchFamily="2" charset="2"/>
              <a:buChar char="n"/>
              <a:defRPr/>
            </a:pPr>
            <a:r>
              <a:rPr lang="en-US" sz="3200" dirty="0" smtClean="0">
                <a:solidFill>
                  <a:srgbClr val="000000"/>
                </a:solidFill>
              </a:rPr>
              <a:t>CLIQUE</a:t>
            </a:r>
            <a:r>
              <a:rPr lang="en-US" sz="3200" dirty="0" smtClean="0">
                <a:solidFill>
                  <a:srgbClr val="000000"/>
                </a:solidFill>
                <a:latin typeface="Symbol" pitchFamily="18" charset="2"/>
              </a:rPr>
              <a:t>Î</a:t>
            </a:r>
            <a:r>
              <a:rPr lang="en-US" sz="3200" dirty="0" smtClean="0">
                <a:solidFill>
                  <a:srgbClr val="000000"/>
                </a:solidFill>
              </a:rPr>
              <a:t>NP.</a:t>
            </a:r>
            <a:endParaRPr lang="en-US" dirty="0" smtClean="0">
              <a:solidFill>
                <a:srgbClr val="000000"/>
              </a:solidFill>
            </a:endParaRPr>
          </a:p>
          <a:p>
            <a:pPr lvl="1">
              <a:defRPr/>
            </a:pPr>
            <a:r>
              <a:rPr lang="en-US" smtClean="0">
                <a:solidFill>
                  <a:srgbClr val="000000"/>
                </a:solidFill>
              </a:rPr>
              <a:t>The witness is a purported n/3-clique.</a:t>
            </a:r>
          </a:p>
          <a:p>
            <a:pPr lvl="1">
              <a:defRPr/>
            </a:pPr>
            <a:r>
              <a:rPr lang="en-US" smtClean="0">
                <a:solidFill>
                  <a:srgbClr val="000000"/>
                </a:solidFill>
              </a:rPr>
              <a:t>The verifier just checks there are n/3 nodes, and they’re are all </a:t>
            </a:r>
            <a:r>
              <a:rPr lang="en-US" dirty="0" smtClean="0">
                <a:solidFill>
                  <a:srgbClr val="000000"/>
                </a:solidFill>
              </a:rPr>
              <a:t>connected.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SUBSET-SUM is NP-complete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8382000" cy="5169535"/>
              </a:xfrm>
            </p:spPr>
            <p:txBody>
              <a:bodyPr>
                <a:normAutofit fontScale="70000" lnSpcReduction="20000"/>
              </a:bodyPr>
              <a:lstStyle/>
              <a:p>
                <a:r>
                  <a:rPr lang="en-US" smtClean="0"/>
                  <a:t>The reduction runs in polynomial time.</a:t>
                </a:r>
              </a:p>
              <a:p>
                <a:pPr lvl="1"/>
                <a:r>
                  <a:rPr lang="en-US" smtClean="0"/>
                  <a:t>It creates 2n+2k+1 numbers, each with n+k digits.  Each digit is computed in O(1) time.</a:t>
                </a:r>
              </a:p>
              <a:p>
                <a:r>
                  <a:rPr lang="en-US" smtClean="0"/>
                  <a:t>So 3-CNF-SAT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 SUBSET-SUM.  Since SUBSET-SUM </a:t>
                </a:r>
                <a14:m>
                  <m:oMath xmlns:m="http://schemas.openxmlformats.org/officeDocument/2006/math">
                    <m:r>
                      <a:rPr lang="en-US" b="0" i="1" smtClean="0">
                        <a:latin typeface="Cambria Math" panose="02040503050406030204" pitchFamily="18" charset="0"/>
                      </a:rPr>
                      <m:t>∈</m:t>
                    </m:r>
                  </m:oMath>
                </a14:m>
                <a:r>
                  <a:rPr lang="en-US" smtClean="0"/>
                  <a:t> NP, then SUBSET-SUM is NP-complete.</a:t>
                </a:r>
              </a:p>
              <a:p>
                <a:r>
                  <a:rPr lang="en-US" smtClean="0"/>
                  <a:t>But didn’t we show SUBSET-SUM </a:t>
                </a:r>
                <a14:m>
                  <m:oMath xmlns:m="http://schemas.openxmlformats.org/officeDocument/2006/math">
                    <m:r>
                      <a:rPr lang="en-US" b="0" i="1" smtClean="0">
                        <a:latin typeface="Cambria Math" panose="02040503050406030204" pitchFamily="18" charset="0"/>
                      </a:rPr>
                      <m:t>∈</m:t>
                    </m:r>
                  </m:oMath>
                </a14:m>
                <a:r>
                  <a:rPr lang="en-US" smtClean="0"/>
                  <a:t> P by dynamic programming?</a:t>
                </a:r>
              </a:p>
              <a:p>
                <a:pPr lvl="1"/>
                <a:r>
                  <a:rPr lang="en-US" smtClean="0"/>
                  <a:t>The dynamic program ran in O(nW) time, where n is the number of elements in S, and W is the sum of the elements.</a:t>
                </a:r>
              </a:p>
              <a:p>
                <a:pPr lvl="1"/>
                <a:r>
                  <a:rPr lang="en-US" smtClean="0"/>
                  <a:t>So did we prove P=NP!?</a:t>
                </a:r>
              </a:p>
              <a:p>
                <a:r>
                  <a:rPr lang="en-US" smtClean="0"/>
                  <a:t>No </a:t>
                </a:r>
                <a:r>
                  <a:rPr lang="en-US" smtClean="0">
                    <a:sym typeface="Wingdings" panose="05000000000000000000" pitchFamily="2" charset="2"/>
                  </a:rPr>
                  <a:t>, because O(nW) is not polynomial in the input size.</a:t>
                </a:r>
              </a:p>
              <a:p>
                <a:pPr lvl="1"/>
                <a:r>
                  <a:rPr lang="en-US" smtClean="0">
                    <a:sym typeface="Wingdings" panose="05000000000000000000" pitchFamily="2" charset="2"/>
                  </a:rPr>
                  <a:t>The input has n numbers, each with O(log W) bits.</a:t>
                </a:r>
              </a:p>
              <a:p>
                <a:pPr lvl="1"/>
                <a:r>
                  <a:rPr lang="en-US" smtClean="0">
                    <a:sym typeface="Wingdings" panose="05000000000000000000" pitchFamily="2" charset="2"/>
                  </a:rPr>
                  <a:t>So the input size is O(n log W). </a:t>
                </a:r>
              </a:p>
              <a:p>
                <a:pPr lvl="1"/>
                <a:r>
                  <a:rPr lang="en-US" smtClean="0">
                    <a:sym typeface="Wingdings" panose="05000000000000000000" pitchFamily="2" charset="2"/>
                  </a:rPr>
                  <a:t>The running time O(nW) is exponential in the input size.</a:t>
                </a:r>
              </a:p>
              <a:p>
                <a:pPr lvl="1"/>
                <a:r>
                  <a:rPr lang="en-US" smtClean="0">
                    <a:sym typeface="Wingdings" panose="05000000000000000000" pitchFamily="2" charset="2"/>
                  </a:rPr>
                  <a:t>For example, in the previous reduction, we had 2n+2k+1 numbers, but the sum of the numbers is </a:t>
                </a:r>
                <a14:m>
                  <m:oMath xmlns:m="http://schemas.openxmlformats.org/officeDocument/2006/math">
                    <m:r>
                      <a:rPr lang="en-US" b="0" i="1" smtClean="0">
                        <a:latin typeface="Cambria Math" panose="02040503050406030204" pitchFamily="18" charset="0"/>
                        <a:sym typeface="Wingdings" panose="05000000000000000000" pitchFamily="2" charset="2"/>
                      </a:rPr>
                      <m:t>𝑊</m:t>
                    </m:r>
                    <m:r>
                      <a:rPr lang="en-US" b="0" i="1" smtClean="0">
                        <a:latin typeface="Cambria Math" panose="02040503050406030204" pitchFamily="18" charset="0"/>
                        <a:sym typeface="Wingdings" panose="05000000000000000000" pitchFamily="2" charset="2"/>
                      </a:rPr>
                      <m:t>≤</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2</m:t>
                        </m:r>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+2</m:t>
                        </m:r>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e>
                    </m:d>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10</m:t>
                        </m:r>
                      </m:e>
                      <m:sup>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𝑘</m:t>
                        </m:r>
                      </m:sup>
                    </m:sSup>
                  </m:oMath>
                </a14:m>
                <a:r>
                  <a:rPr lang="en-US"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8382000" cy="5169535"/>
              </a:xfrm>
              <a:blipFill>
                <a:blip r:embed="rId2"/>
                <a:stretch>
                  <a:fillRect l="-291" t="-2005" r="-73"/>
                </a:stretch>
              </a:blipFill>
            </p:spPr>
            <p:txBody>
              <a:bodyPr/>
              <a:lstStyle/>
              <a:p>
                <a:r>
                  <a:rPr lang="en-US">
                    <a:noFill/>
                  </a:rPr>
                  <a:t> </a:t>
                </a:r>
              </a:p>
            </p:txBody>
          </p:sp>
        </mc:Fallback>
      </mc:AlternateContent>
    </p:spTree>
    <p:extLst>
      <p:ext uri="{BB962C8B-B14F-4D97-AF65-F5344CB8AC3E}">
        <p14:creationId xmlns:p14="http://schemas.microsoft.com/office/powerpoint/2010/main" val="10626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526DC4-3F0D-4C15-8187-7B074FC1CECD}"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49507" name="Rectangle 2"/>
          <p:cNvSpPr>
            <a:spLocks noGrp="1" noChangeArrowheads="1"/>
          </p:cNvSpPr>
          <p:nvPr>
            <p:ph type="title"/>
          </p:nvPr>
        </p:nvSpPr>
        <p:spPr/>
        <p:txBody>
          <a:bodyPr/>
          <a:lstStyle/>
          <a:p>
            <a:r>
              <a:rPr lang="en-US" altLang="zh-CN" smtClean="0">
                <a:ea typeface="宋体" panose="02010600030101010101" pitchFamily="2" charset="-122"/>
              </a:rPr>
              <a:t>Hamiltonian Cycle</a:t>
            </a:r>
          </a:p>
        </p:txBody>
      </p:sp>
      <p:sp>
        <p:nvSpPr>
          <p:cNvPr id="149508" name="Rectangle 3"/>
          <p:cNvSpPr>
            <a:spLocks noGrp="1" noChangeArrowheads="1"/>
          </p:cNvSpPr>
          <p:nvPr>
            <p:ph type="body" idx="1"/>
          </p:nvPr>
        </p:nvSpPr>
        <p:spPr/>
        <p:txBody>
          <a:bodyPr/>
          <a:lstStyle/>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an undirected graph G = (V, E), does there exist a simple cycle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that contains every node in V.</a:t>
            </a:r>
          </a:p>
        </p:txBody>
      </p:sp>
      <p:cxnSp>
        <p:nvCxnSpPr>
          <p:cNvPr id="149509" name="AutoShape 4"/>
          <p:cNvCxnSpPr>
            <a:cxnSpLocks noChangeShapeType="1"/>
            <a:stCxn id="149512" idx="7"/>
            <a:endCxn id="149511" idx="3"/>
          </p:cNvCxnSpPr>
          <p:nvPr/>
        </p:nvCxnSpPr>
        <p:spPr bwMode="auto">
          <a:xfrm flipV="1">
            <a:off x="4584700" y="3754438"/>
            <a:ext cx="168275" cy="3810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10" name="Oval 5"/>
          <p:cNvSpPr>
            <a:spLocks noChangeAspect="1" noChangeArrowheads="1"/>
          </p:cNvSpPr>
          <p:nvPr/>
        </p:nvSpPr>
        <p:spPr bwMode="auto">
          <a:xfrm>
            <a:off x="4114800" y="3200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1" name="Oval 6"/>
          <p:cNvSpPr>
            <a:spLocks noChangeAspect="1" noChangeArrowheads="1"/>
          </p:cNvSpPr>
          <p:nvPr/>
        </p:nvSpPr>
        <p:spPr bwMode="auto">
          <a:xfrm>
            <a:off x="4724400" y="3581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2" name="Oval 7"/>
          <p:cNvSpPr>
            <a:spLocks noChangeAspect="1" noChangeArrowheads="1"/>
          </p:cNvSpPr>
          <p:nvPr/>
        </p:nvSpPr>
        <p:spPr bwMode="auto">
          <a:xfrm>
            <a:off x="44196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3" name="Oval 8"/>
          <p:cNvSpPr>
            <a:spLocks noChangeAspect="1" noChangeArrowheads="1"/>
          </p:cNvSpPr>
          <p:nvPr/>
        </p:nvSpPr>
        <p:spPr bwMode="auto">
          <a:xfrm>
            <a:off x="3768725"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4" name="Oval 9"/>
          <p:cNvSpPr>
            <a:spLocks noChangeAspect="1" noChangeArrowheads="1"/>
          </p:cNvSpPr>
          <p:nvPr/>
        </p:nvSpPr>
        <p:spPr bwMode="auto">
          <a:xfrm>
            <a:off x="3463925" y="3581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15" name="AutoShape 10"/>
          <p:cNvCxnSpPr>
            <a:cxnSpLocks noChangeShapeType="1"/>
            <a:stCxn id="149510" idx="6"/>
            <a:endCxn id="149511" idx="1"/>
          </p:cNvCxnSpPr>
          <p:nvPr/>
        </p:nvCxnSpPr>
        <p:spPr bwMode="auto">
          <a:xfrm>
            <a:off x="4316413" y="3297238"/>
            <a:ext cx="436562" cy="304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6" name="AutoShape 11"/>
          <p:cNvCxnSpPr>
            <a:cxnSpLocks noChangeShapeType="1"/>
            <a:stCxn id="149513" idx="6"/>
            <a:endCxn id="149512" idx="2"/>
          </p:cNvCxnSpPr>
          <p:nvPr/>
        </p:nvCxnSpPr>
        <p:spPr bwMode="auto">
          <a:xfrm>
            <a:off x="3970338" y="4211638"/>
            <a:ext cx="4413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7" name="AutoShape 12"/>
          <p:cNvCxnSpPr>
            <a:cxnSpLocks noChangeShapeType="1"/>
            <a:stCxn id="149513" idx="1"/>
            <a:endCxn id="149514" idx="4"/>
          </p:cNvCxnSpPr>
          <p:nvPr/>
        </p:nvCxnSpPr>
        <p:spPr bwMode="auto">
          <a:xfrm flipH="1" flipV="1">
            <a:off x="3560763" y="3783013"/>
            <a:ext cx="236537" cy="352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8" name="AutoShape 13"/>
          <p:cNvCxnSpPr>
            <a:cxnSpLocks noChangeShapeType="1"/>
            <a:stCxn id="149514" idx="7"/>
            <a:endCxn id="149510" idx="2"/>
          </p:cNvCxnSpPr>
          <p:nvPr/>
        </p:nvCxnSpPr>
        <p:spPr bwMode="auto">
          <a:xfrm flipV="1">
            <a:off x="3629025" y="3297238"/>
            <a:ext cx="477838" cy="304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9" name="AutoShape 14"/>
          <p:cNvCxnSpPr>
            <a:cxnSpLocks noChangeShapeType="1"/>
            <a:stCxn id="149522" idx="7"/>
            <a:endCxn id="149521" idx="3"/>
          </p:cNvCxnSpPr>
          <p:nvPr/>
        </p:nvCxnSpPr>
        <p:spPr bwMode="auto">
          <a:xfrm flipV="1">
            <a:off x="5534025" y="3602038"/>
            <a:ext cx="1158875" cy="178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20" name="Oval 15"/>
          <p:cNvSpPr>
            <a:spLocks noChangeAspect="1" noChangeArrowheads="1"/>
          </p:cNvSpPr>
          <p:nvPr/>
        </p:nvSpPr>
        <p:spPr bwMode="auto">
          <a:xfrm>
            <a:off x="4114800" y="1905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1" name="Oval 16"/>
          <p:cNvSpPr>
            <a:spLocks noChangeAspect="1" noChangeArrowheads="1"/>
          </p:cNvSpPr>
          <p:nvPr/>
        </p:nvSpPr>
        <p:spPr bwMode="auto">
          <a:xfrm>
            <a:off x="6664325"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2" name="Oval 17"/>
          <p:cNvSpPr>
            <a:spLocks noChangeAspect="1" noChangeArrowheads="1"/>
          </p:cNvSpPr>
          <p:nvPr/>
        </p:nvSpPr>
        <p:spPr bwMode="auto">
          <a:xfrm>
            <a:off x="5368925" y="53689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3" name="Oval 18"/>
          <p:cNvSpPr>
            <a:spLocks noChangeAspect="1" noChangeArrowheads="1"/>
          </p:cNvSpPr>
          <p:nvPr/>
        </p:nvSpPr>
        <p:spPr bwMode="auto">
          <a:xfrm>
            <a:off x="2743200" y="53689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4" name="Oval 19"/>
          <p:cNvSpPr>
            <a:spLocks noChangeAspect="1" noChangeArrowheads="1"/>
          </p:cNvSpPr>
          <p:nvPr/>
        </p:nvSpPr>
        <p:spPr bwMode="auto">
          <a:xfrm>
            <a:off x="1524000"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25" name="AutoShape 20"/>
          <p:cNvCxnSpPr>
            <a:cxnSpLocks noChangeShapeType="1"/>
            <a:stCxn id="149520" idx="6"/>
            <a:endCxn id="149521" idx="1"/>
          </p:cNvCxnSpPr>
          <p:nvPr/>
        </p:nvCxnSpPr>
        <p:spPr bwMode="auto">
          <a:xfrm>
            <a:off x="4316413" y="2001838"/>
            <a:ext cx="2376487" cy="1447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6" name="AutoShape 21"/>
          <p:cNvCxnSpPr>
            <a:cxnSpLocks noChangeShapeType="1"/>
            <a:stCxn id="149523" idx="6"/>
            <a:endCxn id="149522" idx="2"/>
          </p:cNvCxnSpPr>
          <p:nvPr/>
        </p:nvCxnSpPr>
        <p:spPr bwMode="auto">
          <a:xfrm>
            <a:off x="2944813" y="5465763"/>
            <a:ext cx="24161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7" name="AutoShape 22"/>
          <p:cNvCxnSpPr>
            <a:cxnSpLocks noChangeShapeType="1"/>
            <a:stCxn id="149523" idx="1"/>
            <a:endCxn id="149524" idx="4"/>
          </p:cNvCxnSpPr>
          <p:nvPr/>
        </p:nvCxnSpPr>
        <p:spPr bwMode="auto">
          <a:xfrm flipH="1" flipV="1">
            <a:off x="1620838" y="3630613"/>
            <a:ext cx="1150937" cy="1758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8" name="AutoShape 23"/>
          <p:cNvCxnSpPr>
            <a:cxnSpLocks noChangeShapeType="1"/>
            <a:stCxn id="149524" idx="7"/>
            <a:endCxn id="149520" idx="2"/>
          </p:cNvCxnSpPr>
          <p:nvPr/>
        </p:nvCxnSpPr>
        <p:spPr bwMode="auto">
          <a:xfrm flipV="1">
            <a:off x="1689100" y="2001838"/>
            <a:ext cx="2417763" cy="1447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9" name="AutoShape 24"/>
          <p:cNvCxnSpPr>
            <a:cxnSpLocks noChangeShapeType="1"/>
            <a:stCxn id="149532" idx="0"/>
            <a:endCxn id="149531" idx="5"/>
          </p:cNvCxnSpPr>
          <p:nvPr/>
        </p:nvCxnSpPr>
        <p:spPr bwMode="auto">
          <a:xfrm flipH="1" flipV="1">
            <a:off x="5118100" y="3068638"/>
            <a:ext cx="347663" cy="352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30" name="Oval 25"/>
          <p:cNvSpPr>
            <a:spLocks noChangeAspect="1" noChangeArrowheads="1"/>
          </p:cNvSpPr>
          <p:nvPr/>
        </p:nvSpPr>
        <p:spPr bwMode="auto">
          <a:xfrm>
            <a:off x="4114800" y="2667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1" name="Oval 26"/>
          <p:cNvSpPr>
            <a:spLocks noChangeAspect="1" noChangeArrowheads="1"/>
          </p:cNvSpPr>
          <p:nvPr/>
        </p:nvSpPr>
        <p:spPr bwMode="auto">
          <a:xfrm>
            <a:off x="4953000" y="28956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2" name="Oval 27"/>
          <p:cNvSpPr>
            <a:spLocks noChangeAspect="1" noChangeArrowheads="1"/>
          </p:cNvSpPr>
          <p:nvPr/>
        </p:nvSpPr>
        <p:spPr bwMode="auto">
          <a:xfrm>
            <a:off x="5368925"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3" name="Oval 28"/>
          <p:cNvSpPr>
            <a:spLocks noChangeAspect="1" noChangeArrowheads="1"/>
          </p:cNvSpPr>
          <p:nvPr/>
        </p:nvSpPr>
        <p:spPr bwMode="auto">
          <a:xfrm>
            <a:off x="54102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4" name="Oval 29"/>
          <p:cNvSpPr>
            <a:spLocks noChangeAspect="1" noChangeArrowheads="1"/>
          </p:cNvSpPr>
          <p:nvPr/>
        </p:nvSpPr>
        <p:spPr bwMode="auto">
          <a:xfrm>
            <a:off x="4835525" y="46482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35" name="AutoShape 30"/>
          <p:cNvCxnSpPr>
            <a:cxnSpLocks noChangeShapeType="1"/>
            <a:stCxn id="149530" idx="6"/>
            <a:endCxn id="149531" idx="1"/>
          </p:cNvCxnSpPr>
          <p:nvPr/>
        </p:nvCxnSpPr>
        <p:spPr bwMode="auto">
          <a:xfrm>
            <a:off x="4316413" y="2763838"/>
            <a:ext cx="665162"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36" name="AutoShape 31"/>
          <p:cNvCxnSpPr>
            <a:cxnSpLocks noChangeShapeType="1"/>
            <a:stCxn id="149533" idx="0"/>
            <a:endCxn id="149532" idx="4"/>
          </p:cNvCxnSpPr>
          <p:nvPr/>
        </p:nvCxnSpPr>
        <p:spPr bwMode="auto">
          <a:xfrm flipH="1" flipV="1">
            <a:off x="5465763" y="3630613"/>
            <a:ext cx="41275" cy="4762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37" name="AutoShape 32"/>
          <p:cNvCxnSpPr>
            <a:cxnSpLocks noChangeShapeType="1"/>
            <a:stCxn id="149533" idx="3"/>
            <a:endCxn id="149534" idx="6"/>
          </p:cNvCxnSpPr>
          <p:nvPr/>
        </p:nvCxnSpPr>
        <p:spPr bwMode="auto">
          <a:xfrm flipH="1">
            <a:off x="5037138" y="4287838"/>
            <a:ext cx="401637" cy="457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38" name="Oval 33"/>
          <p:cNvSpPr>
            <a:spLocks noChangeAspect="1" noChangeArrowheads="1"/>
          </p:cNvSpPr>
          <p:nvPr/>
        </p:nvSpPr>
        <p:spPr bwMode="auto">
          <a:xfrm>
            <a:off x="3352800" y="29305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9" name="Oval 34"/>
          <p:cNvSpPr>
            <a:spLocks noChangeAspect="1" noChangeArrowheads="1"/>
          </p:cNvSpPr>
          <p:nvPr/>
        </p:nvSpPr>
        <p:spPr bwMode="auto">
          <a:xfrm>
            <a:off x="2819400"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0" name="Oval 35"/>
          <p:cNvSpPr>
            <a:spLocks noChangeAspect="1" noChangeArrowheads="1"/>
          </p:cNvSpPr>
          <p:nvPr/>
        </p:nvSpPr>
        <p:spPr bwMode="auto">
          <a:xfrm>
            <a:off x="29718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1" name="Oval 36"/>
          <p:cNvSpPr>
            <a:spLocks noChangeAspect="1" noChangeArrowheads="1"/>
          </p:cNvSpPr>
          <p:nvPr/>
        </p:nvSpPr>
        <p:spPr bwMode="auto">
          <a:xfrm>
            <a:off x="3429000" y="46831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2" name="Oval 37"/>
          <p:cNvSpPr>
            <a:spLocks noChangeAspect="1" noChangeArrowheads="1"/>
          </p:cNvSpPr>
          <p:nvPr/>
        </p:nvSpPr>
        <p:spPr bwMode="auto">
          <a:xfrm>
            <a:off x="4073525" y="49117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43" name="AutoShape 38"/>
          <p:cNvCxnSpPr>
            <a:cxnSpLocks noChangeShapeType="1"/>
            <a:stCxn id="149530" idx="2"/>
            <a:endCxn id="149538" idx="7"/>
          </p:cNvCxnSpPr>
          <p:nvPr/>
        </p:nvCxnSpPr>
        <p:spPr bwMode="auto">
          <a:xfrm flipH="1">
            <a:off x="3517900" y="2763838"/>
            <a:ext cx="588963" cy="187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4" name="AutoShape 39"/>
          <p:cNvCxnSpPr>
            <a:cxnSpLocks noChangeShapeType="1"/>
            <a:stCxn id="149538" idx="3"/>
            <a:endCxn id="149539" idx="7"/>
          </p:cNvCxnSpPr>
          <p:nvPr/>
        </p:nvCxnSpPr>
        <p:spPr bwMode="auto">
          <a:xfrm flipH="1">
            <a:off x="2984500" y="3103563"/>
            <a:ext cx="396875"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5" name="AutoShape 40"/>
          <p:cNvCxnSpPr>
            <a:cxnSpLocks noChangeShapeType="1"/>
            <a:stCxn id="149539" idx="4"/>
            <a:endCxn id="149540" idx="0"/>
          </p:cNvCxnSpPr>
          <p:nvPr/>
        </p:nvCxnSpPr>
        <p:spPr bwMode="auto">
          <a:xfrm>
            <a:off x="2916238" y="3630613"/>
            <a:ext cx="152400" cy="4762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6" name="AutoShape 41"/>
          <p:cNvCxnSpPr>
            <a:cxnSpLocks noChangeShapeType="1"/>
            <a:stCxn id="149540" idx="5"/>
            <a:endCxn id="149541" idx="1"/>
          </p:cNvCxnSpPr>
          <p:nvPr/>
        </p:nvCxnSpPr>
        <p:spPr bwMode="auto">
          <a:xfrm>
            <a:off x="3136900" y="4287838"/>
            <a:ext cx="320675" cy="415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7" name="AutoShape 42"/>
          <p:cNvCxnSpPr>
            <a:cxnSpLocks noChangeShapeType="1"/>
            <a:stCxn id="149541" idx="5"/>
            <a:endCxn id="149542" idx="2"/>
          </p:cNvCxnSpPr>
          <p:nvPr/>
        </p:nvCxnSpPr>
        <p:spPr bwMode="auto">
          <a:xfrm>
            <a:off x="3594100" y="4856163"/>
            <a:ext cx="471488"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8" name="AutoShape 43"/>
          <p:cNvCxnSpPr>
            <a:cxnSpLocks noChangeShapeType="1"/>
            <a:stCxn id="149542" idx="6"/>
            <a:endCxn id="149534" idx="3"/>
          </p:cNvCxnSpPr>
          <p:nvPr/>
        </p:nvCxnSpPr>
        <p:spPr bwMode="auto">
          <a:xfrm flipV="1">
            <a:off x="4275138" y="4821238"/>
            <a:ext cx="588962" cy="187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9" name="AutoShape 44"/>
          <p:cNvCxnSpPr>
            <a:cxnSpLocks noChangeShapeType="1"/>
            <a:stCxn id="149522" idx="1"/>
            <a:endCxn id="149534" idx="5"/>
          </p:cNvCxnSpPr>
          <p:nvPr/>
        </p:nvCxnSpPr>
        <p:spPr bwMode="auto">
          <a:xfrm flipH="1" flipV="1">
            <a:off x="5000625" y="4821238"/>
            <a:ext cx="3968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0" name="AutoShape 45"/>
          <p:cNvCxnSpPr>
            <a:cxnSpLocks noChangeShapeType="1"/>
            <a:stCxn id="149541" idx="3"/>
            <a:endCxn id="149523" idx="7"/>
          </p:cNvCxnSpPr>
          <p:nvPr/>
        </p:nvCxnSpPr>
        <p:spPr bwMode="auto">
          <a:xfrm flipH="1">
            <a:off x="2908300" y="4856163"/>
            <a:ext cx="549275" cy="533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1" name="AutoShape 46"/>
          <p:cNvCxnSpPr>
            <a:cxnSpLocks noChangeShapeType="1"/>
            <a:stCxn id="149539" idx="2"/>
            <a:endCxn id="149524" idx="6"/>
          </p:cNvCxnSpPr>
          <p:nvPr/>
        </p:nvCxnSpPr>
        <p:spPr bwMode="auto">
          <a:xfrm flipH="1">
            <a:off x="1725613" y="3525838"/>
            <a:ext cx="10858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2" name="AutoShape 47"/>
          <p:cNvCxnSpPr>
            <a:cxnSpLocks noChangeShapeType="1"/>
            <a:stCxn id="149530" idx="0"/>
            <a:endCxn id="149520" idx="4"/>
          </p:cNvCxnSpPr>
          <p:nvPr/>
        </p:nvCxnSpPr>
        <p:spPr bwMode="auto">
          <a:xfrm flipV="1">
            <a:off x="4211638" y="2106613"/>
            <a:ext cx="0" cy="552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3" name="AutoShape 48"/>
          <p:cNvCxnSpPr>
            <a:cxnSpLocks noChangeShapeType="1"/>
            <a:stCxn id="149532" idx="6"/>
            <a:endCxn id="149521" idx="2"/>
          </p:cNvCxnSpPr>
          <p:nvPr/>
        </p:nvCxnSpPr>
        <p:spPr bwMode="auto">
          <a:xfrm>
            <a:off x="5570538" y="3525838"/>
            <a:ext cx="10858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4" name="AutoShape 49"/>
          <p:cNvCxnSpPr>
            <a:cxnSpLocks noChangeShapeType="1"/>
            <a:stCxn id="149512" idx="4"/>
            <a:endCxn id="149542" idx="7"/>
          </p:cNvCxnSpPr>
          <p:nvPr/>
        </p:nvCxnSpPr>
        <p:spPr bwMode="auto">
          <a:xfrm flipH="1">
            <a:off x="4238625" y="4316413"/>
            <a:ext cx="277813" cy="615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5" name="AutoShape 50"/>
          <p:cNvCxnSpPr>
            <a:cxnSpLocks noChangeShapeType="1"/>
            <a:stCxn id="149533" idx="2"/>
            <a:endCxn id="149511" idx="5"/>
          </p:cNvCxnSpPr>
          <p:nvPr/>
        </p:nvCxnSpPr>
        <p:spPr bwMode="auto">
          <a:xfrm flipH="1" flipV="1">
            <a:off x="4889500" y="3754438"/>
            <a:ext cx="512763" cy="457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6" name="AutoShape 51"/>
          <p:cNvCxnSpPr>
            <a:cxnSpLocks noChangeShapeType="1"/>
            <a:stCxn id="149513" idx="2"/>
            <a:endCxn id="149540" idx="6"/>
          </p:cNvCxnSpPr>
          <p:nvPr/>
        </p:nvCxnSpPr>
        <p:spPr bwMode="auto">
          <a:xfrm flipH="1">
            <a:off x="3173413" y="4211638"/>
            <a:ext cx="5873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7" name="AutoShape 52"/>
          <p:cNvCxnSpPr>
            <a:cxnSpLocks noChangeShapeType="1"/>
            <a:stCxn id="149514" idx="0"/>
            <a:endCxn id="149538" idx="4"/>
          </p:cNvCxnSpPr>
          <p:nvPr/>
        </p:nvCxnSpPr>
        <p:spPr bwMode="auto">
          <a:xfrm flipH="1" flipV="1">
            <a:off x="3449638" y="3132138"/>
            <a:ext cx="111125" cy="441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8" name="AutoShape 53"/>
          <p:cNvCxnSpPr>
            <a:cxnSpLocks noChangeShapeType="1"/>
            <a:stCxn id="149531" idx="3"/>
            <a:endCxn id="149510" idx="7"/>
          </p:cNvCxnSpPr>
          <p:nvPr/>
        </p:nvCxnSpPr>
        <p:spPr bwMode="auto">
          <a:xfrm flipH="1">
            <a:off x="4279900" y="3068638"/>
            <a:ext cx="701675"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 name="Group 54"/>
          <p:cNvGrpSpPr>
            <a:grpSpLocks/>
          </p:cNvGrpSpPr>
          <p:nvPr/>
        </p:nvGrpSpPr>
        <p:grpSpPr bwMode="auto">
          <a:xfrm>
            <a:off x="1612900" y="2009775"/>
            <a:ext cx="5697538" cy="4579938"/>
            <a:chOff x="1016" y="1266"/>
            <a:chExt cx="3589" cy="2885"/>
          </a:xfrm>
        </p:grpSpPr>
        <p:sp>
          <p:nvSpPr>
            <p:cNvPr id="149560" name="Text Box 55"/>
            <p:cNvSpPr txBox="1">
              <a:spLocks noChangeArrowheads="1"/>
            </p:cNvSpPr>
            <p:nvPr/>
          </p:nvSpPr>
          <p:spPr bwMode="auto">
            <a:xfrm>
              <a:off x="1197" y="3938"/>
              <a:ext cx="34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ea typeface="宋体" panose="02010600030101010101" pitchFamily="2" charset="-122"/>
                  <a:cs typeface="Arial" panose="020B0604020202020204" pitchFamily="34" charset="0"/>
                </a:rPr>
                <a:t>YES:  vertices and faces of a dodecahedron.</a:t>
              </a:r>
            </a:p>
          </p:txBody>
        </p:sp>
        <p:grpSp>
          <p:nvGrpSpPr>
            <p:cNvPr id="149561" name="Group 56"/>
            <p:cNvGrpSpPr>
              <a:grpSpLocks/>
            </p:cNvGrpSpPr>
            <p:nvPr/>
          </p:nvGrpSpPr>
          <p:grpSpPr bwMode="auto">
            <a:xfrm>
              <a:off x="1016" y="1266"/>
              <a:ext cx="3195" cy="2134"/>
              <a:chOff x="1008" y="1274"/>
              <a:chExt cx="3195" cy="2134"/>
            </a:xfrm>
          </p:grpSpPr>
          <p:cxnSp>
            <p:nvCxnSpPr>
              <p:cNvPr id="149562" name="AutoShape 57"/>
              <p:cNvCxnSpPr>
                <a:cxnSpLocks noChangeShapeType="1"/>
              </p:cNvCxnSpPr>
              <p:nvPr/>
            </p:nvCxnSpPr>
            <p:spPr bwMode="auto">
              <a:xfrm>
                <a:off x="2706" y="2090"/>
                <a:ext cx="275" cy="19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3" name="AutoShape 58"/>
              <p:cNvCxnSpPr>
                <a:cxnSpLocks noChangeShapeType="1"/>
              </p:cNvCxnSpPr>
              <p:nvPr/>
            </p:nvCxnSpPr>
            <p:spPr bwMode="auto">
              <a:xfrm>
                <a:off x="2488" y="2666"/>
                <a:ext cx="278" cy="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4" name="AutoShape 59"/>
              <p:cNvCxnSpPr>
                <a:cxnSpLocks noChangeShapeType="1"/>
              </p:cNvCxnSpPr>
              <p:nvPr/>
            </p:nvCxnSpPr>
            <p:spPr bwMode="auto">
              <a:xfrm flipH="1" flipV="1">
                <a:off x="2230" y="2396"/>
                <a:ext cx="149" cy="22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5" name="AutoShape 60"/>
              <p:cNvCxnSpPr>
                <a:cxnSpLocks noChangeShapeType="1"/>
              </p:cNvCxnSpPr>
              <p:nvPr/>
            </p:nvCxnSpPr>
            <p:spPr bwMode="auto">
              <a:xfrm flipV="1">
                <a:off x="2273" y="2090"/>
                <a:ext cx="301" cy="19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6" name="AutoShape 61"/>
              <p:cNvCxnSpPr>
                <a:cxnSpLocks noChangeShapeType="1"/>
              </p:cNvCxnSpPr>
              <p:nvPr/>
            </p:nvCxnSpPr>
            <p:spPr bwMode="auto">
              <a:xfrm flipV="1">
                <a:off x="3473" y="2282"/>
                <a:ext cx="730" cy="112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7" name="AutoShape 62"/>
              <p:cNvCxnSpPr>
                <a:cxnSpLocks noChangeShapeType="1"/>
              </p:cNvCxnSpPr>
              <p:nvPr/>
            </p:nvCxnSpPr>
            <p:spPr bwMode="auto">
              <a:xfrm>
                <a:off x="2706" y="1274"/>
                <a:ext cx="1497" cy="91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8" name="AutoShape 63"/>
              <p:cNvCxnSpPr>
                <a:cxnSpLocks noChangeShapeType="1"/>
              </p:cNvCxnSpPr>
              <p:nvPr/>
            </p:nvCxnSpPr>
            <p:spPr bwMode="auto">
              <a:xfrm flipH="1" flipV="1">
                <a:off x="1008" y="2300"/>
                <a:ext cx="725" cy="110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9" name="AutoShape 64"/>
              <p:cNvCxnSpPr>
                <a:cxnSpLocks noChangeShapeType="1"/>
              </p:cNvCxnSpPr>
              <p:nvPr/>
            </p:nvCxnSpPr>
            <p:spPr bwMode="auto">
              <a:xfrm flipV="1">
                <a:off x="1051" y="1274"/>
                <a:ext cx="1523" cy="91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0" name="AutoShape 65"/>
              <p:cNvCxnSpPr>
                <a:cxnSpLocks noChangeShapeType="1"/>
              </p:cNvCxnSpPr>
              <p:nvPr/>
            </p:nvCxnSpPr>
            <p:spPr bwMode="auto">
              <a:xfrm flipH="1" flipV="1">
                <a:off x="3211" y="1946"/>
                <a:ext cx="219" cy="22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1" name="AutoShape 66"/>
              <p:cNvCxnSpPr>
                <a:cxnSpLocks noChangeShapeType="1"/>
              </p:cNvCxnSpPr>
              <p:nvPr/>
            </p:nvCxnSpPr>
            <p:spPr bwMode="auto">
              <a:xfrm>
                <a:off x="2706" y="1754"/>
                <a:ext cx="419" cy="9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2" name="AutoShape 67"/>
              <p:cNvCxnSpPr>
                <a:cxnSpLocks noChangeShapeType="1"/>
              </p:cNvCxnSpPr>
              <p:nvPr/>
            </p:nvCxnSpPr>
            <p:spPr bwMode="auto">
              <a:xfrm flipH="1" flipV="1">
                <a:off x="3430" y="2300"/>
                <a:ext cx="26" cy="30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3" name="AutoShape 68"/>
              <p:cNvCxnSpPr>
                <a:cxnSpLocks noChangeShapeType="1"/>
              </p:cNvCxnSpPr>
              <p:nvPr/>
            </p:nvCxnSpPr>
            <p:spPr bwMode="auto">
              <a:xfrm flipH="1">
                <a:off x="2203" y="1754"/>
                <a:ext cx="371" cy="1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4" name="AutoShape 69"/>
              <p:cNvCxnSpPr>
                <a:cxnSpLocks noChangeShapeType="1"/>
              </p:cNvCxnSpPr>
              <p:nvPr/>
            </p:nvCxnSpPr>
            <p:spPr bwMode="auto">
              <a:xfrm flipH="1">
                <a:off x="1867" y="1968"/>
                <a:ext cx="250" cy="2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5" name="AutoShape 70"/>
              <p:cNvCxnSpPr>
                <a:cxnSpLocks noChangeShapeType="1"/>
              </p:cNvCxnSpPr>
              <p:nvPr/>
            </p:nvCxnSpPr>
            <p:spPr bwMode="auto">
              <a:xfrm>
                <a:off x="1824" y="2300"/>
                <a:ext cx="96" cy="30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6" name="AutoShape 71"/>
              <p:cNvCxnSpPr>
                <a:cxnSpLocks noChangeShapeType="1"/>
              </p:cNvCxnSpPr>
              <p:nvPr/>
            </p:nvCxnSpPr>
            <p:spPr bwMode="auto">
              <a:xfrm>
                <a:off x="1963" y="2714"/>
                <a:ext cx="202" cy="26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7" name="AutoShape 72"/>
              <p:cNvCxnSpPr>
                <a:cxnSpLocks noChangeShapeType="1"/>
              </p:cNvCxnSpPr>
              <p:nvPr/>
            </p:nvCxnSpPr>
            <p:spPr bwMode="auto">
              <a:xfrm flipV="1">
                <a:off x="2680" y="3050"/>
                <a:ext cx="371" cy="1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8" name="AutoShape 73"/>
              <p:cNvCxnSpPr>
                <a:cxnSpLocks noChangeShapeType="1"/>
              </p:cNvCxnSpPr>
              <p:nvPr/>
            </p:nvCxnSpPr>
            <p:spPr bwMode="auto">
              <a:xfrm flipH="1" flipV="1">
                <a:off x="3137" y="3050"/>
                <a:ext cx="250" cy="35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9" name="AutoShape 74"/>
              <p:cNvCxnSpPr>
                <a:cxnSpLocks noChangeShapeType="1"/>
              </p:cNvCxnSpPr>
              <p:nvPr/>
            </p:nvCxnSpPr>
            <p:spPr bwMode="auto">
              <a:xfrm flipH="1">
                <a:off x="1819" y="3072"/>
                <a:ext cx="346" cy="33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80" name="AutoShape 75"/>
              <p:cNvCxnSpPr>
                <a:cxnSpLocks noChangeShapeType="1"/>
              </p:cNvCxnSpPr>
              <p:nvPr/>
            </p:nvCxnSpPr>
            <p:spPr bwMode="auto">
              <a:xfrm flipH="1">
                <a:off x="2657" y="2732"/>
                <a:ext cx="175" cy="38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81" name="AutoShape 76"/>
              <p:cNvCxnSpPr>
                <a:cxnSpLocks noChangeShapeType="1"/>
              </p:cNvCxnSpPr>
              <p:nvPr/>
            </p:nvCxnSpPr>
            <p:spPr bwMode="auto">
              <a:xfrm flipH="1" flipV="1">
                <a:off x="3067" y="2378"/>
                <a:ext cx="323" cy="28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Tree>
    <p:extLst>
      <p:ext uri="{BB962C8B-B14F-4D97-AF65-F5344CB8AC3E}">
        <p14:creationId xmlns:p14="http://schemas.microsoft.com/office/powerpoint/2010/main" val="1941894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C3130CE-A5DD-42E9-B4CC-9AD48AFEB47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51555" name="Rectangle 2"/>
          <p:cNvSpPr>
            <a:spLocks noGrp="1" noChangeArrowheads="1"/>
          </p:cNvSpPr>
          <p:nvPr>
            <p:ph type="title"/>
          </p:nvPr>
        </p:nvSpPr>
        <p:spPr/>
        <p:txBody>
          <a:bodyPr/>
          <a:lstStyle/>
          <a:p>
            <a:r>
              <a:rPr lang="en-US" altLang="zh-CN" smtClean="0">
                <a:ea typeface="宋体" panose="02010600030101010101" pitchFamily="2" charset="-122"/>
              </a:rPr>
              <a:t>Hamiltonian Cycle</a:t>
            </a:r>
          </a:p>
        </p:txBody>
      </p:sp>
      <p:sp>
        <p:nvSpPr>
          <p:cNvPr id="151556" name="Rectangle 3"/>
          <p:cNvSpPr>
            <a:spLocks noGrp="1" noChangeArrowheads="1"/>
          </p:cNvSpPr>
          <p:nvPr>
            <p:ph type="body" idx="1"/>
          </p:nvPr>
        </p:nvSpPr>
        <p:spPr/>
        <p:txBody>
          <a:bodyPr/>
          <a:lstStyle/>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an undirected graph G = (V, E), does there exist a simple cycle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that contains every node in V.</a:t>
            </a:r>
          </a:p>
        </p:txBody>
      </p:sp>
      <p:sp>
        <p:nvSpPr>
          <p:cNvPr id="151557" name="Oval 4"/>
          <p:cNvSpPr>
            <a:spLocks noChangeAspect="1" noChangeArrowheads="1"/>
          </p:cNvSpPr>
          <p:nvPr/>
        </p:nvSpPr>
        <p:spPr bwMode="auto">
          <a:xfrm>
            <a:off x="2971800" y="2362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1</a:t>
            </a:r>
          </a:p>
        </p:txBody>
      </p:sp>
      <p:sp>
        <p:nvSpPr>
          <p:cNvPr id="151558" name="Oval 5"/>
          <p:cNvSpPr>
            <a:spLocks noChangeAspect="1" noChangeArrowheads="1"/>
          </p:cNvSpPr>
          <p:nvPr/>
        </p:nvSpPr>
        <p:spPr bwMode="auto">
          <a:xfrm>
            <a:off x="2971800" y="3962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3</a:t>
            </a:r>
          </a:p>
        </p:txBody>
      </p:sp>
      <p:sp>
        <p:nvSpPr>
          <p:cNvPr id="151559" name="Oval 6"/>
          <p:cNvSpPr>
            <a:spLocks noChangeAspect="1" noChangeArrowheads="1"/>
          </p:cNvSpPr>
          <p:nvPr/>
        </p:nvSpPr>
        <p:spPr bwMode="auto">
          <a:xfrm>
            <a:off x="2971800" y="5521325"/>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5</a:t>
            </a:r>
          </a:p>
        </p:txBody>
      </p:sp>
      <p:cxnSp>
        <p:nvCxnSpPr>
          <p:cNvPr id="151560" name="AutoShape 7"/>
          <p:cNvCxnSpPr>
            <a:cxnSpLocks noChangeShapeType="1"/>
            <a:stCxn id="151558" idx="6"/>
            <a:endCxn id="151563" idx="2"/>
          </p:cNvCxnSpPr>
          <p:nvPr/>
        </p:nvCxnSpPr>
        <p:spPr bwMode="auto">
          <a:xfrm>
            <a:off x="3241675" y="40973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61" name="AutoShape 8"/>
          <p:cNvCxnSpPr>
            <a:cxnSpLocks noChangeShapeType="1"/>
            <a:stCxn id="151557" idx="6"/>
            <a:endCxn id="151562" idx="2"/>
          </p:cNvCxnSpPr>
          <p:nvPr/>
        </p:nvCxnSpPr>
        <p:spPr bwMode="auto">
          <a:xfrm>
            <a:off x="3241675" y="24971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62" name="Oval 9"/>
          <p:cNvSpPr>
            <a:spLocks noChangeAspect="1" noChangeArrowheads="1"/>
          </p:cNvSpPr>
          <p:nvPr/>
        </p:nvSpPr>
        <p:spPr bwMode="auto">
          <a:xfrm>
            <a:off x="5826125" y="2362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1'</a:t>
            </a:r>
          </a:p>
        </p:txBody>
      </p:sp>
      <p:sp>
        <p:nvSpPr>
          <p:cNvPr id="151563" name="Oval 10"/>
          <p:cNvSpPr>
            <a:spLocks noChangeAspect="1" noChangeArrowheads="1"/>
          </p:cNvSpPr>
          <p:nvPr/>
        </p:nvSpPr>
        <p:spPr bwMode="auto">
          <a:xfrm>
            <a:off x="5826125" y="3962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3'</a:t>
            </a:r>
          </a:p>
        </p:txBody>
      </p:sp>
      <p:cxnSp>
        <p:nvCxnSpPr>
          <p:cNvPr id="151564" name="AutoShape 11"/>
          <p:cNvCxnSpPr>
            <a:cxnSpLocks noChangeShapeType="1"/>
            <a:stCxn id="151557" idx="6"/>
            <a:endCxn id="151567" idx="2"/>
          </p:cNvCxnSpPr>
          <p:nvPr/>
        </p:nvCxnSpPr>
        <p:spPr bwMode="auto">
          <a:xfrm>
            <a:off x="3241675" y="2497138"/>
            <a:ext cx="258445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65" name="Oval 12"/>
          <p:cNvSpPr>
            <a:spLocks noChangeAspect="1" noChangeArrowheads="1"/>
          </p:cNvSpPr>
          <p:nvPr/>
        </p:nvSpPr>
        <p:spPr bwMode="auto">
          <a:xfrm>
            <a:off x="2971800" y="3124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2</a:t>
            </a:r>
          </a:p>
        </p:txBody>
      </p:sp>
      <p:sp>
        <p:nvSpPr>
          <p:cNvPr id="151566" name="Oval 13"/>
          <p:cNvSpPr>
            <a:spLocks noChangeAspect="1" noChangeArrowheads="1"/>
          </p:cNvSpPr>
          <p:nvPr/>
        </p:nvSpPr>
        <p:spPr bwMode="auto">
          <a:xfrm>
            <a:off x="2971800" y="4724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4</a:t>
            </a:r>
          </a:p>
        </p:txBody>
      </p:sp>
      <p:sp>
        <p:nvSpPr>
          <p:cNvPr id="151567" name="Oval 14"/>
          <p:cNvSpPr>
            <a:spLocks noChangeAspect="1" noChangeArrowheads="1"/>
          </p:cNvSpPr>
          <p:nvPr/>
        </p:nvSpPr>
        <p:spPr bwMode="auto">
          <a:xfrm>
            <a:off x="5826125" y="3124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2'</a:t>
            </a:r>
          </a:p>
        </p:txBody>
      </p:sp>
      <p:sp>
        <p:nvSpPr>
          <p:cNvPr id="151568" name="Oval 15"/>
          <p:cNvSpPr>
            <a:spLocks noChangeAspect="1" noChangeArrowheads="1"/>
          </p:cNvSpPr>
          <p:nvPr/>
        </p:nvSpPr>
        <p:spPr bwMode="auto">
          <a:xfrm>
            <a:off x="5826125" y="4724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4'</a:t>
            </a:r>
          </a:p>
        </p:txBody>
      </p:sp>
      <p:cxnSp>
        <p:nvCxnSpPr>
          <p:cNvPr id="151569" name="AutoShape 16"/>
          <p:cNvCxnSpPr>
            <a:cxnSpLocks noChangeShapeType="1"/>
            <a:stCxn id="151565" idx="6"/>
            <a:endCxn id="151567" idx="2"/>
          </p:cNvCxnSpPr>
          <p:nvPr/>
        </p:nvCxnSpPr>
        <p:spPr bwMode="auto">
          <a:xfrm>
            <a:off x="3241675" y="32591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0" name="AutoShape 17"/>
          <p:cNvCxnSpPr>
            <a:cxnSpLocks noChangeShapeType="1"/>
            <a:stCxn id="151566" idx="6"/>
            <a:endCxn id="151567" idx="2"/>
          </p:cNvCxnSpPr>
          <p:nvPr/>
        </p:nvCxnSpPr>
        <p:spPr bwMode="auto">
          <a:xfrm flipV="1">
            <a:off x="3241675" y="3259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1" name="AutoShape 18"/>
          <p:cNvCxnSpPr>
            <a:cxnSpLocks noChangeShapeType="1"/>
            <a:stCxn id="151558" idx="6"/>
            <a:endCxn id="151568" idx="2"/>
          </p:cNvCxnSpPr>
          <p:nvPr/>
        </p:nvCxnSpPr>
        <p:spPr bwMode="auto">
          <a:xfrm>
            <a:off x="3241675" y="4097338"/>
            <a:ext cx="258445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2" name="AutoShape 19"/>
          <p:cNvCxnSpPr>
            <a:cxnSpLocks noChangeShapeType="1"/>
            <a:stCxn id="151559" idx="6"/>
            <a:endCxn id="151567" idx="2"/>
          </p:cNvCxnSpPr>
          <p:nvPr/>
        </p:nvCxnSpPr>
        <p:spPr bwMode="auto">
          <a:xfrm flipV="1">
            <a:off x="3241675" y="3259138"/>
            <a:ext cx="2584450" cy="2397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3" name="AutoShape 20"/>
          <p:cNvCxnSpPr>
            <a:cxnSpLocks noChangeShapeType="1"/>
            <a:stCxn id="151558" idx="6"/>
            <a:endCxn id="151562" idx="2"/>
          </p:cNvCxnSpPr>
          <p:nvPr/>
        </p:nvCxnSpPr>
        <p:spPr bwMode="auto">
          <a:xfrm flipV="1">
            <a:off x="3241675" y="2497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4" name="AutoShape 21"/>
          <p:cNvCxnSpPr>
            <a:cxnSpLocks noChangeShapeType="1"/>
            <a:stCxn id="151566" idx="6"/>
            <a:endCxn id="151568" idx="2"/>
          </p:cNvCxnSpPr>
          <p:nvPr/>
        </p:nvCxnSpPr>
        <p:spPr bwMode="auto">
          <a:xfrm>
            <a:off x="3241675" y="48593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5" name="AutoShape 22"/>
          <p:cNvCxnSpPr>
            <a:cxnSpLocks noChangeShapeType="1"/>
            <a:stCxn id="151565" idx="6"/>
            <a:endCxn id="151563" idx="2"/>
          </p:cNvCxnSpPr>
          <p:nvPr/>
        </p:nvCxnSpPr>
        <p:spPr bwMode="auto">
          <a:xfrm>
            <a:off x="3241675" y="3259138"/>
            <a:ext cx="258445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6" name="AutoShape 23"/>
          <p:cNvCxnSpPr>
            <a:cxnSpLocks noChangeShapeType="1"/>
            <a:stCxn id="151559" idx="6"/>
            <a:endCxn id="151568" idx="2"/>
          </p:cNvCxnSpPr>
          <p:nvPr/>
        </p:nvCxnSpPr>
        <p:spPr bwMode="auto">
          <a:xfrm flipV="1">
            <a:off x="3241675" y="4859338"/>
            <a:ext cx="25844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7" name="AutoShape 24"/>
          <p:cNvCxnSpPr>
            <a:cxnSpLocks noChangeShapeType="1"/>
            <a:stCxn id="151559" idx="6"/>
            <a:endCxn id="151562" idx="2"/>
          </p:cNvCxnSpPr>
          <p:nvPr/>
        </p:nvCxnSpPr>
        <p:spPr bwMode="auto">
          <a:xfrm flipV="1">
            <a:off x="3241675" y="2497138"/>
            <a:ext cx="2584450" cy="3159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8" name="AutoShape 25"/>
          <p:cNvCxnSpPr>
            <a:cxnSpLocks noChangeShapeType="1"/>
            <a:stCxn id="151557" idx="6"/>
            <a:endCxn id="151563" idx="2"/>
          </p:cNvCxnSpPr>
          <p:nvPr/>
        </p:nvCxnSpPr>
        <p:spPr bwMode="auto">
          <a:xfrm>
            <a:off x="3241675" y="2497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79" name="Text Box 26"/>
          <p:cNvSpPr txBox="1">
            <a:spLocks noChangeArrowheads="1"/>
          </p:cNvSpPr>
          <p:nvPr/>
        </p:nvSpPr>
        <p:spPr bwMode="auto">
          <a:xfrm>
            <a:off x="1900238" y="6251575"/>
            <a:ext cx="5410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ea typeface="宋体" panose="02010600030101010101" pitchFamily="2" charset="-122"/>
                <a:cs typeface="Arial" panose="020B0604020202020204" pitchFamily="34" charset="0"/>
              </a:rPr>
              <a:t>NO:  bipartite graph with odd number of nodes.</a:t>
            </a:r>
          </a:p>
        </p:txBody>
      </p:sp>
    </p:spTree>
    <p:extLst>
      <p:ext uri="{BB962C8B-B14F-4D97-AF65-F5344CB8AC3E}">
        <p14:creationId xmlns:p14="http://schemas.microsoft.com/office/powerpoint/2010/main" val="839718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D220BDA-C70A-4D8E-AF52-094B6791BDB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59747"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59748"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sym typeface="Symbol" panose="05050102010706020507" pitchFamily="18" charset="2"/>
              </a:rPr>
              <a:t> </a:t>
            </a:r>
            <a:r>
              <a:rPr lang="en-US" altLang="zh-CN" baseline="-25000" smtClean="0">
                <a:solidFill>
                  <a:schemeClr val="tx1"/>
                </a:solidFill>
                <a:ea typeface="宋体" panose="02010600030101010101" pitchFamily="2" charset="-122"/>
                <a:sym typeface="Symbol" panose="05050102010706020507" pitchFamily="18" charset="2"/>
              </a:rPr>
              <a:t>P</a:t>
            </a:r>
            <a:r>
              <a:rPr lang="en-US" altLang="zh-CN" smtClean="0">
                <a:solidFill>
                  <a:schemeClr val="tx1"/>
                </a:solidFill>
                <a:ea typeface="宋体" panose="02010600030101010101" pitchFamily="2" charset="-122"/>
                <a:sym typeface="Symbol" panose="05050102010706020507" pitchFamily="18" charset="2"/>
              </a:rPr>
              <a:t> </a:t>
            </a:r>
            <a:r>
              <a:rPr lang="en-US" altLang="zh-CN" sz="1600" smtClean="0">
                <a:solidFill>
                  <a:schemeClr val="tx1"/>
                </a:solidFill>
                <a:ea typeface="宋体" panose="02010600030101010101" pitchFamily="2" charset="-122"/>
                <a:sym typeface="Symbol" panose="05050102010706020507" pitchFamily="18" charset="2"/>
              </a:rPr>
              <a:t>DIR-HAM-CYCLE</a:t>
            </a:r>
            <a:r>
              <a:rPr lang="en-US" altLang="zh-CN" smtClean="0">
                <a:solidFill>
                  <a:schemeClr val="tx1"/>
                </a:solidFill>
                <a:ea typeface="宋体" panose="02010600030101010101" pitchFamily="2" charset="-122"/>
              </a:rPr>
              <a:t>.</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Pf.   </a:t>
            </a:r>
            <a:r>
              <a:rPr lang="en-US" altLang="zh-CN" smtClean="0">
                <a:solidFill>
                  <a:schemeClr val="tx1"/>
                </a:solidFill>
                <a:ea typeface="宋体" panose="02010600030101010101" pitchFamily="2" charset="-122"/>
              </a:rPr>
              <a:t>Given an instance </a:t>
            </a:r>
            <a:r>
              <a:rPr lang="en-US" altLang="zh-CN" smtClean="0">
                <a:solidFill>
                  <a:schemeClr val="tx1"/>
                </a:solidFill>
                <a:ea typeface="宋体" panose="02010600030101010101" pitchFamily="2" charset="-122"/>
                <a:sym typeface="Symbol" panose="05050102010706020507" pitchFamily="18" charset="2"/>
              </a:rPr>
              <a:t> of </a:t>
            </a:r>
            <a:r>
              <a:rPr lang="en-US" altLang="zh-CN" sz="1600" smtClean="0">
                <a:solidFill>
                  <a:schemeClr val="tx1"/>
                </a:solidFill>
                <a:ea typeface="宋体" panose="02010600030101010101" pitchFamily="2" charset="-122"/>
                <a:sym typeface="Symbol" panose="05050102010706020507" pitchFamily="18" charset="2"/>
              </a:rPr>
              <a:t>3-SAT</a:t>
            </a:r>
            <a:r>
              <a:rPr lang="en-US" altLang="zh-CN" smtClean="0">
                <a:solidFill>
                  <a:schemeClr val="tx1"/>
                </a:solidFill>
                <a:ea typeface="宋体" panose="02010600030101010101" pitchFamily="2" charset="-122"/>
                <a:sym typeface="Symbol" panose="05050102010706020507" pitchFamily="18" charset="2"/>
              </a:rPr>
              <a:t>, we construct an instance of </a:t>
            </a:r>
            <a:r>
              <a:rPr lang="en-US" altLang="zh-CN" sz="1600" smtClean="0">
                <a:solidFill>
                  <a:schemeClr val="tx1"/>
                </a:solidFill>
                <a:ea typeface="宋体" panose="02010600030101010101" pitchFamily="2" charset="-122"/>
                <a:sym typeface="Symbol" panose="05050102010706020507" pitchFamily="18" charset="2"/>
              </a:rPr>
              <a:t>DIR-HAM-CYCLE</a:t>
            </a:r>
            <a:r>
              <a:rPr lang="en-US" altLang="zh-CN" smtClean="0">
                <a:solidFill>
                  <a:schemeClr val="tx1"/>
                </a:solidFill>
                <a:ea typeface="宋体" panose="02010600030101010101" pitchFamily="2" charset="-122"/>
                <a:sym typeface="Symbol" panose="05050102010706020507" pitchFamily="18" charset="2"/>
              </a:rPr>
              <a:t> that has a Hamiltonian cycle iff  is satisfiable.</a:t>
            </a:r>
          </a:p>
        </p:txBody>
      </p:sp>
    </p:spTree>
    <p:extLst>
      <p:ext uri="{BB962C8B-B14F-4D97-AF65-F5344CB8AC3E}">
        <p14:creationId xmlns:p14="http://schemas.microsoft.com/office/powerpoint/2010/main" val="93035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DEF365E-059D-4B4B-8D67-2708C914DDC3}"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795"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1796" name="Rectangle 3"/>
          <p:cNvSpPr>
            <a:spLocks noGrp="1" noChangeArrowheads="1"/>
          </p:cNvSpPr>
          <p:nvPr>
            <p:ph type="body" idx="1"/>
          </p:nvPr>
        </p:nvSpPr>
        <p:spPr/>
        <p:txBody>
          <a:bodyPr/>
          <a:lstStyle/>
          <a:p>
            <a:r>
              <a:rPr lang="en-US" altLang="zh-CN" smtClean="0">
                <a:ea typeface="宋体" panose="02010600030101010101" pitchFamily="2" charset="-122"/>
              </a:rPr>
              <a:t>Construction.  </a:t>
            </a:r>
            <a:r>
              <a:rPr lang="en-US" altLang="zh-CN" smtClean="0">
                <a:solidFill>
                  <a:schemeClr val="tx1"/>
                </a:solidFill>
                <a:ea typeface="宋体" panose="02010600030101010101" pitchFamily="2" charset="-122"/>
              </a:rPr>
              <a:t>Given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instance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with n variables x</a:t>
            </a:r>
            <a:r>
              <a:rPr lang="en-US" altLang="zh-CN" baseline="-25000" smtClean="0">
                <a:solidFill>
                  <a:schemeClr val="tx1"/>
                </a:solidFill>
                <a:ea typeface="宋体" panose="02010600030101010101" pitchFamily="2" charset="-122"/>
              </a:rPr>
              <a:t>i</a:t>
            </a:r>
            <a:r>
              <a:rPr lang="en-US" altLang="zh-CN" smtClean="0">
                <a:solidFill>
                  <a:schemeClr val="tx1"/>
                </a:solidFill>
                <a:ea typeface="宋体" panose="02010600030101010101" pitchFamily="2" charset="-122"/>
              </a:rPr>
              <a:t> and k clauses.</a:t>
            </a:r>
          </a:p>
          <a:p>
            <a:pPr lvl="1"/>
            <a:r>
              <a:rPr lang="en-US" altLang="zh-CN" smtClean="0">
                <a:ea typeface="宋体" panose="02010600030101010101" pitchFamily="2" charset="-122"/>
              </a:rPr>
              <a:t>Construct G to have 2</a:t>
            </a:r>
            <a:r>
              <a:rPr lang="en-US" altLang="zh-CN" baseline="30000" smtClean="0">
                <a:ea typeface="宋体" panose="02010600030101010101" pitchFamily="2" charset="-122"/>
              </a:rPr>
              <a:t>n</a:t>
            </a:r>
            <a:r>
              <a:rPr lang="en-US" altLang="zh-CN" smtClean="0">
                <a:ea typeface="宋体" panose="02010600030101010101" pitchFamily="2" charset="-122"/>
              </a:rPr>
              <a:t> Hamiltonian cycles.</a:t>
            </a:r>
          </a:p>
          <a:p>
            <a:pPr lvl="1"/>
            <a:r>
              <a:rPr lang="en-US" altLang="zh-CN" smtClean="0">
                <a:ea typeface="宋体" panose="02010600030101010101" pitchFamily="2" charset="-122"/>
              </a:rPr>
              <a:t>Intuition:  traverse path i from left to right  </a:t>
            </a:r>
            <a:r>
              <a:rPr lang="en-US" altLang="zh-CN" smtClean="0">
                <a:ea typeface="宋体" panose="02010600030101010101" pitchFamily="2" charset="-122"/>
                <a:sym typeface="Symbol" panose="05050102010706020507" pitchFamily="18" charset="2"/>
              </a:rPr>
              <a:t>  set variable </a:t>
            </a:r>
            <a:r>
              <a:rPr lang="en-US" altLang="zh-CN" smtClean="0">
                <a:ea typeface="宋体" panose="02010600030101010101" pitchFamily="2" charset="-122"/>
              </a:rPr>
              <a:t>x</a:t>
            </a:r>
            <a:r>
              <a:rPr lang="en-US" altLang="zh-CN" baseline="-25000" smtClean="0">
                <a:ea typeface="宋体" panose="02010600030101010101" pitchFamily="2" charset="-122"/>
              </a:rPr>
              <a:t>i </a:t>
            </a:r>
            <a:r>
              <a:rPr lang="en-US" altLang="zh-CN" smtClean="0">
                <a:ea typeface="宋体" panose="02010600030101010101" pitchFamily="2" charset="-122"/>
              </a:rPr>
              <a:t>= 1.</a:t>
            </a:r>
          </a:p>
        </p:txBody>
      </p:sp>
      <p:sp>
        <p:nvSpPr>
          <p:cNvPr id="161797" name="Oval 4"/>
          <p:cNvSpPr>
            <a:spLocks noChangeAspect="1" noChangeArrowheads="1"/>
          </p:cNvSpPr>
          <p:nvPr/>
        </p:nvSpPr>
        <p:spPr bwMode="auto">
          <a:xfrm>
            <a:off x="1570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798" name="AutoShape 5"/>
          <p:cNvCxnSpPr>
            <a:cxnSpLocks noChangeShapeType="1"/>
            <a:stCxn id="161856" idx="6"/>
            <a:endCxn id="161797" idx="2"/>
          </p:cNvCxnSpPr>
          <p:nvPr/>
        </p:nvCxnSpPr>
        <p:spPr bwMode="auto">
          <a:xfrm>
            <a:off x="773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799" name="Oval 6"/>
          <p:cNvSpPr>
            <a:spLocks noChangeAspect="1" noChangeArrowheads="1"/>
          </p:cNvSpPr>
          <p:nvPr/>
        </p:nvSpPr>
        <p:spPr bwMode="auto">
          <a:xfrm>
            <a:off x="35099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0" name="Oval 7"/>
          <p:cNvSpPr>
            <a:spLocks noChangeAspect="1" noChangeArrowheads="1"/>
          </p:cNvSpPr>
          <p:nvPr/>
        </p:nvSpPr>
        <p:spPr bwMode="auto">
          <a:xfrm>
            <a:off x="25193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1" name="AutoShape 8"/>
          <p:cNvCxnSpPr>
            <a:cxnSpLocks noChangeShapeType="1"/>
            <a:stCxn id="161800" idx="6"/>
            <a:endCxn id="161799" idx="2"/>
          </p:cNvCxnSpPr>
          <p:nvPr/>
        </p:nvCxnSpPr>
        <p:spPr bwMode="auto">
          <a:xfrm>
            <a:off x="2713038"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02" name="AutoShape 9"/>
          <p:cNvCxnSpPr>
            <a:cxnSpLocks noChangeShapeType="1"/>
            <a:stCxn id="161797" idx="6"/>
            <a:endCxn id="161800" idx="2"/>
          </p:cNvCxnSpPr>
          <p:nvPr/>
        </p:nvCxnSpPr>
        <p:spPr bwMode="auto">
          <a:xfrm>
            <a:off x="1763713" y="350361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03" name="Oval 10"/>
          <p:cNvSpPr>
            <a:spLocks noChangeAspect="1" noChangeArrowheads="1"/>
          </p:cNvSpPr>
          <p:nvPr/>
        </p:nvSpPr>
        <p:spPr bwMode="auto">
          <a:xfrm>
            <a:off x="54562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4" name="Oval 11"/>
          <p:cNvSpPr>
            <a:spLocks noChangeAspect="1" noChangeArrowheads="1"/>
          </p:cNvSpPr>
          <p:nvPr/>
        </p:nvSpPr>
        <p:spPr bwMode="auto">
          <a:xfrm>
            <a:off x="44656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5" name="AutoShape 12"/>
          <p:cNvCxnSpPr>
            <a:cxnSpLocks noChangeShapeType="1"/>
            <a:stCxn id="161804" idx="6"/>
            <a:endCxn id="161803" idx="2"/>
          </p:cNvCxnSpPr>
          <p:nvPr/>
        </p:nvCxnSpPr>
        <p:spPr bwMode="auto">
          <a:xfrm>
            <a:off x="46593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06" name="Oval 13"/>
          <p:cNvSpPr>
            <a:spLocks noChangeAspect="1" noChangeArrowheads="1"/>
          </p:cNvSpPr>
          <p:nvPr/>
        </p:nvSpPr>
        <p:spPr bwMode="auto">
          <a:xfrm>
            <a:off x="8301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7" name="Oval 14"/>
          <p:cNvSpPr>
            <a:spLocks noChangeAspect="1" noChangeArrowheads="1"/>
          </p:cNvSpPr>
          <p:nvPr/>
        </p:nvSpPr>
        <p:spPr bwMode="auto">
          <a:xfrm>
            <a:off x="7310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8" name="AutoShape 15"/>
          <p:cNvCxnSpPr>
            <a:cxnSpLocks noChangeShapeType="1"/>
            <a:stCxn id="161807" idx="6"/>
            <a:endCxn id="161806" idx="2"/>
          </p:cNvCxnSpPr>
          <p:nvPr/>
        </p:nvCxnSpPr>
        <p:spPr bwMode="auto">
          <a:xfrm>
            <a:off x="7504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09" name="AutoShape 16"/>
          <p:cNvCxnSpPr>
            <a:cxnSpLocks noChangeShapeType="1"/>
            <a:stCxn id="161841" idx="6"/>
            <a:endCxn id="161807" idx="2"/>
          </p:cNvCxnSpPr>
          <p:nvPr/>
        </p:nvCxnSpPr>
        <p:spPr bwMode="auto">
          <a:xfrm flipV="1">
            <a:off x="6564313" y="350361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10" name="AutoShape 17"/>
          <p:cNvCxnSpPr>
            <a:cxnSpLocks noChangeShapeType="1"/>
            <a:stCxn id="161799" idx="6"/>
            <a:endCxn id="161804" idx="2"/>
          </p:cNvCxnSpPr>
          <p:nvPr/>
        </p:nvCxnSpPr>
        <p:spPr bwMode="auto">
          <a:xfrm>
            <a:off x="3703638" y="350361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1" name="Oval 18"/>
          <p:cNvSpPr>
            <a:spLocks noChangeAspect="1" noChangeArrowheads="1"/>
          </p:cNvSpPr>
          <p:nvPr/>
        </p:nvSpPr>
        <p:spPr bwMode="auto">
          <a:xfrm>
            <a:off x="1570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2" name="AutoShape 19"/>
          <p:cNvCxnSpPr>
            <a:cxnSpLocks noChangeShapeType="1"/>
            <a:stCxn id="161857" idx="6"/>
            <a:endCxn id="161811" idx="2"/>
          </p:cNvCxnSpPr>
          <p:nvPr/>
        </p:nvCxnSpPr>
        <p:spPr bwMode="auto">
          <a:xfrm>
            <a:off x="773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3" name="Oval 20"/>
          <p:cNvSpPr>
            <a:spLocks noChangeAspect="1" noChangeArrowheads="1"/>
          </p:cNvSpPr>
          <p:nvPr/>
        </p:nvSpPr>
        <p:spPr bwMode="auto">
          <a:xfrm>
            <a:off x="35099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14" name="Oval 21"/>
          <p:cNvSpPr>
            <a:spLocks noChangeAspect="1" noChangeArrowheads="1"/>
          </p:cNvSpPr>
          <p:nvPr/>
        </p:nvSpPr>
        <p:spPr bwMode="auto">
          <a:xfrm>
            <a:off x="25193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5" name="AutoShape 22"/>
          <p:cNvCxnSpPr>
            <a:cxnSpLocks noChangeShapeType="1"/>
            <a:stCxn id="161814" idx="6"/>
            <a:endCxn id="161813" idx="2"/>
          </p:cNvCxnSpPr>
          <p:nvPr/>
        </p:nvCxnSpPr>
        <p:spPr bwMode="auto">
          <a:xfrm>
            <a:off x="2713038"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16" name="AutoShape 23"/>
          <p:cNvCxnSpPr>
            <a:cxnSpLocks noChangeShapeType="1"/>
            <a:stCxn id="161811" idx="6"/>
            <a:endCxn id="161814" idx="2"/>
          </p:cNvCxnSpPr>
          <p:nvPr/>
        </p:nvCxnSpPr>
        <p:spPr bwMode="auto">
          <a:xfrm>
            <a:off x="1763713" y="4529138"/>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7" name="Oval 24"/>
          <p:cNvSpPr>
            <a:spLocks noChangeAspect="1" noChangeArrowheads="1"/>
          </p:cNvSpPr>
          <p:nvPr/>
        </p:nvSpPr>
        <p:spPr bwMode="auto">
          <a:xfrm>
            <a:off x="54562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18" name="Oval 25"/>
          <p:cNvSpPr>
            <a:spLocks noChangeAspect="1" noChangeArrowheads="1"/>
          </p:cNvSpPr>
          <p:nvPr/>
        </p:nvSpPr>
        <p:spPr bwMode="auto">
          <a:xfrm>
            <a:off x="44656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9" name="AutoShape 26"/>
          <p:cNvCxnSpPr>
            <a:cxnSpLocks noChangeShapeType="1"/>
            <a:stCxn id="161818" idx="6"/>
            <a:endCxn id="161817" idx="2"/>
          </p:cNvCxnSpPr>
          <p:nvPr/>
        </p:nvCxnSpPr>
        <p:spPr bwMode="auto">
          <a:xfrm>
            <a:off x="46593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0" name="Oval 27"/>
          <p:cNvSpPr>
            <a:spLocks noChangeAspect="1" noChangeArrowheads="1"/>
          </p:cNvSpPr>
          <p:nvPr/>
        </p:nvSpPr>
        <p:spPr bwMode="auto">
          <a:xfrm>
            <a:off x="8301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21" name="Oval 28"/>
          <p:cNvSpPr>
            <a:spLocks noChangeAspect="1" noChangeArrowheads="1"/>
          </p:cNvSpPr>
          <p:nvPr/>
        </p:nvSpPr>
        <p:spPr bwMode="auto">
          <a:xfrm>
            <a:off x="7310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2" name="AutoShape 29"/>
          <p:cNvCxnSpPr>
            <a:cxnSpLocks noChangeShapeType="1"/>
            <a:stCxn id="161821" idx="6"/>
            <a:endCxn id="161820" idx="2"/>
          </p:cNvCxnSpPr>
          <p:nvPr/>
        </p:nvCxnSpPr>
        <p:spPr bwMode="auto">
          <a:xfrm>
            <a:off x="7504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23" name="AutoShape 30"/>
          <p:cNvCxnSpPr>
            <a:cxnSpLocks noChangeShapeType="1"/>
            <a:stCxn id="161842" idx="6"/>
            <a:endCxn id="161821" idx="2"/>
          </p:cNvCxnSpPr>
          <p:nvPr/>
        </p:nvCxnSpPr>
        <p:spPr bwMode="auto">
          <a:xfrm flipV="1">
            <a:off x="6564313" y="4529138"/>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24" name="AutoShape 31"/>
          <p:cNvCxnSpPr>
            <a:cxnSpLocks noChangeShapeType="1"/>
            <a:stCxn id="161813" idx="6"/>
            <a:endCxn id="161818" idx="2"/>
          </p:cNvCxnSpPr>
          <p:nvPr/>
        </p:nvCxnSpPr>
        <p:spPr bwMode="auto">
          <a:xfrm>
            <a:off x="3703638" y="4529138"/>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5" name="Oval 32"/>
          <p:cNvSpPr>
            <a:spLocks noChangeAspect="1" noChangeArrowheads="1"/>
          </p:cNvSpPr>
          <p:nvPr/>
        </p:nvSpPr>
        <p:spPr bwMode="auto">
          <a:xfrm>
            <a:off x="1570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6" name="AutoShape 33"/>
          <p:cNvCxnSpPr>
            <a:cxnSpLocks noChangeShapeType="1"/>
            <a:stCxn id="161867" idx="6"/>
            <a:endCxn id="161825" idx="2"/>
          </p:cNvCxnSpPr>
          <p:nvPr/>
        </p:nvCxnSpPr>
        <p:spPr bwMode="auto">
          <a:xfrm>
            <a:off x="773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7" name="Oval 34"/>
          <p:cNvSpPr>
            <a:spLocks noChangeAspect="1" noChangeArrowheads="1"/>
          </p:cNvSpPr>
          <p:nvPr/>
        </p:nvSpPr>
        <p:spPr bwMode="auto">
          <a:xfrm>
            <a:off x="35099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28" name="Oval 35"/>
          <p:cNvSpPr>
            <a:spLocks noChangeAspect="1" noChangeArrowheads="1"/>
          </p:cNvSpPr>
          <p:nvPr/>
        </p:nvSpPr>
        <p:spPr bwMode="auto">
          <a:xfrm>
            <a:off x="25193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9" name="AutoShape 36"/>
          <p:cNvCxnSpPr>
            <a:cxnSpLocks noChangeShapeType="1"/>
            <a:stCxn id="161828" idx="6"/>
            <a:endCxn id="161827" idx="2"/>
          </p:cNvCxnSpPr>
          <p:nvPr/>
        </p:nvCxnSpPr>
        <p:spPr bwMode="auto">
          <a:xfrm>
            <a:off x="2713038"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0" name="AutoShape 37"/>
          <p:cNvCxnSpPr>
            <a:cxnSpLocks noChangeShapeType="1"/>
            <a:stCxn id="161825" idx="6"/>
            <a:endCxn id="161828" idx="2"/>
          </p:cNvCxnSpPr>
          <p:nvPr/>
        </p:nvCxnSpPr>
        <p:spPr bwMode="auto">
          <a:xfrm>
            <a:off x="1763713" y="555466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1" name="Oval 38"/>
          <p:cNvSpPr>
            <a:spLocks noChangeAspect="1" noChangeArrowheads="1"/>
          </p:cNvSpPr>
          <p:nvPr/>
        </p:nvSpPr>
        <p:spPr bwMode="auto">
          <a:xfrm>
            <a:off x="54562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32" name="Oval 39"/>
          <p:cNvSpPr>
            <a:spLocks noChangeAspect="1" noChangeArrowheads="1"/>
          </p:cNvSpPr>
          <p:nvPr/>
        </p:nvSpPr>
        <p:spPr bwMode="auto">
          <a:xfrm>
            <a:off x="44656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33" name="AutoShape 40"/>
          <p:cNvCxnSpPr>
            <a:cxnSpLocks noChangeShapeType="1"/>
            <a:stCxn id="161832" idx="6"/>
            <a:endCxn id="161831" idx="2"/>
          </p:cNvCxnSpPr>
          <p:nvPr/>
        </p:nvCxnSpPr>
        <p:spPr bwMode="auto">
          <a:xfrm>
            <a:off x="46593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4" name="Oval 41"/>
          <p:cNvSpPr>
            <a:spLocks noChangeAspect="1" noChangeArrowheads="1"/>
          </p:cNvSpPr>
          <p:nvPr/>
        </p:nvSpPr>
        <p:spPr bwMode="auto">
          <a:xfrm>
            <a:off x="8301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35" name="Oval 42"/>
          <p:cNvSpPr>
            <a:spLocks noChangeAspect="1" noChangeArrowheads="1"/>
          </p:cNvSpPr>
          <p:nvPr/>
        </p:nvSpPr>
        <p:spPr bwMode="auto">
          <a:xfrm>
            <a:off x="7310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36" name="AutoShape 43"/>
          <p:cNvCxnSpPr>
            <a:cxnSpLocks noChangeShapeType="1"/>
            <a:stCxn id="161835" idx="6"/>
            <a:endCxn id="161834" idx="2"/>
          </p:cNvCxnSpPr>
          <p:nvPr/>
        </p:nvCxnSpPr>
        <p:spPr bwMode="auto">
          <a:xfrm>
            <a:off x="7504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7" name="AutoShape 44"/>
          <p:cNvCxnSpPr>
            <a:cxnSpLocks noChangeShapeType="1"/>
            <a:stCxn id="161843" idx="6"/>
            <a:endCxn id="161835" idx="2"/>
          </p:cNvCxnSpPr>
          <p:nvPr/>
        </p:nvCxnSpPr>
        <p:spPr bwMode="auto">
          <a:xfrm flipV="1">
            <a:off x="6564313" y="555466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8" name="AutoShape 45"/>
          <p:cNvCxnSpPr>
            <a:cxnSpLocks noChangeShapeType="1"/>
            <a:stCxn id="161827" idx="6"/>
            <a:endCxn id="161832" idx="2"/>
          </p:cNvCxnSpPr>
          <p:nvPr/>
        </p:nvCxnSpPr>
        <p:spPr bwMode="auto">
          <a:xfrm>
            <a:off x="3703638" y="555466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9" name="Oval 46"/>
          <p:cNvSpPr>
            <a:spLocks noChangeAspect="1" noChangeArrowheads="1"/>
          </p:cNvSpPr>
          <p:nvPr/>
        </p:nvSpPr>
        <p:spPr bwMode="auto">
          <a:xfrm>
            <a:off x="4467225" y="2679700"/>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s</a:t>
            </a:r>
          </a:p>
        </p:txBody>
      </p:sp>
      <p:sp>
        <p:nvSpPr>
          <p:cNvPr id="161840" name="Oval 47"/>
          <p:cNvSpPr>
            <a:spLocks noChangeAspect="1" noChangeArrowheads="1"/>
          </p:cNvSpPr>
          <p:nvPr/>
        </p:nvSpPr>
        <p:spPr bwMode="auto">
          <a:xfrm>
            <a:off x="4457700" y="6219825"/>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t</a:t>
            </a:r>
          </a:p>
        </p:txBody>
      </p:sp>
      <p:sp>
        <p:nvSpPr>
          <p:cNvPr id="161841" name="Oval 50"/>
          <p:cNvSpPr>
            <a:spLocks noChangeAspect="1" noChangeArrowheads="1"/>
          </p:cNvSpPr>
          <p:nvPr/>
        </p:nvSpPr>
        <p:spPr bwMode="auto">
          <a:xfrm>
            <a:off x="6370638" y="34131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42" name="Oval 51"/>
          <p:cNvSpPr>
            <a:spLocks noChangeAspect="1" noChangeArrowheads="1"/>
          </p:cNvSpPr>
          <p:nvPr/>
        </p:nvSpPr>
        <p:spPr bwMode="auto">
          <a:xfrm>
            <a:off x="6370638" y="443865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43" name="Oval 52"/>
          <p:cNvSpPr>
            <a:spLocks noChangeAspect="1" noChangeArrowheads="1"/>
          </p:cNvSpPr>
          <p:nvPr/>
        </p:nvSpPr>
        <p:spPr bwMode="auto">
          <a:xfrm>
            <a:off x="6370638" y="54641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44" name="AutoShape 53"/>
          <p:cNvCxnSpPr>
            <a:cxnSpLocks noChangeShapeType="1"/>
            <a:stCxn id="161803" idx="6"/>
            <a:endCxn id="161841" idx="2"/>
          </p:cNvCxnSpPr>
          <p:nvPr/>
        </p:nvCxnSpPr>
        <p:spPr bwMode="auto">
          <a:xfrm>
            <a:off x="5649913" y="350361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45" name="AutoShape 54"/>
          <p:cNvCxnSpPr>
            <a:cxnSpLocks noChangeShapeType="1"/>
            <a:stCxn id="161817" idx="6"/>
            <a:endCxn id="161842" idx="2"/>
          </p:cNvCxnSpPr>
          <p:nvPr/>
        </p:nvCxnSpPr>
        <p:spPr bwMode="auto">
          <a:xfrm>
            <a:off x="5649913" y="4529138"/>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46" name="AutoShape 55"/>
          <p:cNvCxnSpPr>
            <a:cxnSpLocks noChangeShapeType="1"/>
            <a:stCxn id="161831" idx="6"/>
            <a:endCxn id="161843" idx="2"/>
          </p:cNvCxnSpPr>
          <p:nvPr/>
        </p:nvCxnSpPr>
        <p:spPr bwMode="auto">
          <a:xfrm>
            <a:off x="5649913" y="555466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47" name="Line 56"/>
          <p:cNvSpPr>
            <a:spLocks noChangeShapeType="1"/>
          </p:cNvSpPr>
          <p:nvPr/>
        </p:nvSpPr>
        <p:spPr bwMode="auto">
          <a:xfrm flipV="1">
            <a:off x="571500" y="6696075"/>
            <a:ext cx="7924800" cy="0"/>
          </a:xfrm>
          <a:prstGeom prst="line">
            <a:avLst/>
          </a:prstGeom>
          <a:noFill/>
          <a:ln w="9525">
            <a:solidFill>
              <a:srgbClr val="00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848" name="Text Box 57"/>
          <p:cNvSpPr txBox="1">
            <a:spLocks noChangeArrowheads="1"/>
          </p:cNvSpPr>
          <p:nvPr/>
        </p:nvSpPr>
        <p:spPr bwMode="auto">
          <a:xfrm>
            <a:off x="4114800" y="6543675"/>
            <a:ext cx="838200" cy="247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1400" b="0" i="0" u="none" strike="noStrike" kern="1200" cap="none" spc="0" normalizeH="0" baseline="0" noProof="0">
                <a:ln>
                  <a:noFill/>
                </a:ln>
                <a:solidFill>
                  <a:srgbClr val="003399"/>
                </a:solidFill>
                <a:effectLst/>
                <a:uLnTx/>
                <a:uFillTx/>
                <a:latin typeface="Comic Sans MS" panose="030F0702030302020204" pitchFamily="66" charset="0"/>
                <a:ea typeface="宋体" panose="02010600030101010101" pitchFamily="2" charset="-122"/>
                <a:cs typeface="+mn-cs"/>
              </a:rPr>
              <a:t>3k + 3</a:t>
            </a:r>
          </a:p>
        </p:txBody>
      </p:sp>
      <p:cxnSp>
        <p:nvCxnSpPr>
          <p:cNvPr id="161849" name="AutoShape 58"/>
          <p:cNvCxnSpPr>
            <a:cxnSpLocks noChangeShapeType="1"/>
            <a:stCxn id="161820" idx="4"/>
            <a:endCxn id="161834" idx="0"/>
          </p:cNvCxnSpPr>
          <p:nvPr/>
        </p:nvCxnSpPr>
        <p:spPr bwMode="auto">
          <a:xfrm>
            <a:off x="83978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0" name="AutoShape 59"/>
          <p:cNvCxnSpPr>
            <a:cxnSpLocks noChangeShapeType="1"/>
            <a:stCxn id="161857" idx="4"/>
            <a:endCxn id="161867" idx="0"/>
          </p:cNvCxnSpPr>
          <p:nvPr/>
        </p:nvCxnSpPr>
        <p:spPr bwMode="auto">
          <a:xfrm>
            <a:off x="6762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1" name="AutoShape 60"/>
          <p:cNvCxnSpPr>
            <a:cxnSpLocks noChangeShapeType="1"/>
            <a:stCxn id="161839" idx="2"/>
            <a:endCxn id="161856" idx="7"/>
          </p:cNvCxnSpPr>
          <p:nvPr/>
        </p:nvCxnSpPr>
        <p:spPr bwMode="auto">
          <a:xfrm flipH="1">
            <a:off x="744538" y="2776538"/>
            <a:ext cx="3722687"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2" name="AutoShape 61"/>
          <p:cNvCxnSpPr>
            <a:cxnSpLocks noChangeShapeType="1"/>
            <a:stCxn id="161839" idx="6"/>
            <a:endCxn id="161806" idx="1"/>
          </p:cNvCxnSpPr>
          <p:nvPr/>
        </p:nvCxnSpPr>
        <p:spPr bwMode="auto">
          <a:xfrm>
            <a:off x="4659313" y="2776538"/>
            <a:ext cx="3670300"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3" name="AutoShape 62"/>
          <p:cNvCxnSpPr>
            <a:cxnSpLocks noChangeShapeType="1"/>
            <a:stCxn id="161834" idx="4"/>
            <a:endCxn id="161840" idx="6"/>
          </p:cNvCxnSpPr>
          <p:nvPr/>
        </p:nvCxnSpPr>
        <p:spPr bwMode="auto">
          <a:xfrm rot="5400000">
            <a:off x="6191250" y="4110038"/>
            <a:ext cx="665163" cy="3748087"/>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4" name="AutoShape 63"/>
          <p:cNvCxnSpPr>
            <a:cxnSpLocks noChangeShapeType="1"/>
            <a:stCxn id="161867" idx="4"/>
            <a:endCxn id="161840" idx="2"/>
          </p:cNvCxnSpPr>
          <p:nvPr/>
        </p:nvCxnSpPr>
        <p:spPr bwMode="auto">
          <a:xfrm rot="16200000" flipH="1">
            <a:off x="2234406" y="4093369"/>
            <a:ext cx="665163" cy="3781425"/>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55" name="Freeform 64"/>
          <p:cNvSpPr>
            <a:spLocks/>
          </p:cNvSpPr>
          <p:nvPr/>
        </p:nvSpPr>
        <p:spPr bwMode="auto">
          <a:xfrm>
            <a:off x="152400" y="2654300"/>
            <a:ext cx="4338638" cy="3898900"/>
          </a:xfrm>
          <a:custGeom>
            <a:avLst/>
            <a:gdLst>
              <a:gd name="T0" fmla="*/ 2147483646 w 2733"/>
              <a:gd name="T1" fmla="*/ 2147483646 h 2456"/>
              <a:gd name="T2" fmla="*/ 2147483646 w 2733"/>
              <a:gd name="T3" fmla="*/ 2147483646 h 2456"/>
              <a:gd name="T4" fmla="*/ 2147483646 w 2733"/>
              <a:gd name="T5" fmla="*/ 2147483646 h 2456"/>
              <a:gd name="T6" fmla="*/ 2147483646 w 2733"/>
              <a:gd name="T7" fmla="*/ 2147483646 h 2456"/>
              <a:gd name="T8" fmla="*/ 2147483646 w 2733"/>
              <a:gd name="T9" fmla="*/ 2147483646 h 2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3" h="2456">
                <a:moveTo>
                  <a:pt x="2733" y="2360"/>
                </a:moveTo>
                <a:cubicBezTo>
                  <a:pt x="2355" y="2345"/>
                  <a:pt x="922" y="2456"/>
                  <a:pt x="467" y="2271"/>
                </a:cubicBezTo>
                <a:cubicBezTo>
                  <a:pt x="12" y="2086"/>
                  <a:pt x="0" y="1597"/>
                  <a:pt x="5" y="1252"/>
                </a:cubicBezTo>
                <a:cubicBezTo>
                  <a:pt x="10" y="907"/>
                  <a:pt x="45" y="404"/>
                  <a:pt x="499" y="202"/>
                </a:cubicBezTo>
                <a:cubicBezTo>
                  <a:pt x="953" y="0"/>
                  <a:pt x="2356" y="64"/>
                  <a:pt x="2727" y="37"/>
                </a:cubicBezTo>
              </a:path>
            </a:pathLst>
          </a:custGeom>
          <a:noFill/>
          <a:ln w="952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856" name="Oval 65"/>
          <p:cNvSpPr>
            <a:spLocks noChangeAspect="1" noChangeArrowheads="1"/>
          </p:cNvSpPr>
          <p:nvPr/>
        </p:nvSpPr>
        <p:spPr bwMode="auto">
          <a:xfrm>
            <a:off x="579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57" name="Oval 66"/>
          <p:cNvSpPr>
            <a:spLocks noChangeAspect="1" noChangeArrowheads="1"/>
          </p:cNvSpPr>
          <p:nvPr/>
        </p:nvSpPr>
        <p:spPr bwMode="auto">
          <a:xfrm>
            <a:off x="579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58" name="AutoShape 67"/>
          <p:cNvCxnSpPr>
            <a:cxnSpLocks noChangeShapeType="1"/>
            <a:stCxn id="161856" idx="4"/>
            <a:endCxn id="161857" idx="0"/>
          </p:cNvCxnSpPr>
          <p:nvPr/>
        </p:nvCxnSpPr>
        <p:spPr bwMode="auto">
          <a:xfrm>
            <a:off x="6762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9" name="AutoShape 68"/>
          <p:cNvCxnSpPr>
            <a:cxnSpLocks noChangeShapeType="1"/>
            <a:stCxn id="161806" idx="4"/>
            <a:endCxn id="161820" idx="0"/>
          </p:cNvCxnSpPr>
          <p:nvPr/>
        </p:nvCxnSpPr>
        <p:spPr bwMode="auto">
          <a:xfrm>
            <a:off x="83978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0" name="AutoShape 69"/>
          <p:cNvCxnSpPr>
            <a:cxnSpLocks noChangeShapeType="1"/>
            <a:stCxn id="161856" idx="5"/>
            <a:endCxn id="161862" idx="1"/>
          </p:cNvCxnSpPr>
          <p:nvPr/>
        </p:nvCxnSpPr>
        <p:spPr bwMode="auto">
          <a:xfrm>
            <a:off x="744538" y="3571875"/>
            <a:ext cx="3827462"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1" name="AutoShape 70"/>
          <p:cNvCxnSpPr>
            <a:cxnSpLocks noChangeShapeType="1"/>
            <a:stCxn id="161806" idx="3"/>
            <a:endCxn id="161862" idx="7"/>
          </p:cNvCxnSpPr>
          <p:nvPr/>
        </p:nvCxnSpPr>
        <p:spPr bwMode="auto">
          <a:xfrm flipH="1">
            <a:off x="4573588" y="3571875"/>
            <a:ext cx="3756025"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62" name="Oval 71"/>
          <p:cNvSpPr>
            <a:spLocks noChangeAspect="1" noChangeArrowheads="1"/>
          </p:cNvSpPr>
          <p:nvPr/>
        </p:nvSpPr>
        <p:spPr bwMode="auto">
          <a:xfrm>
            <a:off x="4572000" y="3975100"/>
            <a:ext cx="1588" cy="15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63" name="AutoShape 72"/>
          <p:cNvCxnSpPr>
            <a:cxnSpLocks noChangeShapeType="1"/>
            <a:stCxn id="161820" idx="1"/>
            <a:endCxn id="161862" idx="5"/>
          </p:cNvCxnSpPr>
          <p:nvPr/>
        </p:nvCxnSpPr>
        <p:spPr bwMode="auto">
          <a:xfrm flipH="1" flipV="1">
            <a:off x="4573588" y="3976688"/>
            <a:ext cx="3756025"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4" name="AutoShape 73"/>
          <p:cNvCxnSpPr>
            <a:cxnSpLocks noChangeShapeType="1"/>
            <a:stCxn id="161857" idx="7"/>
            <a:endCxn id="161862" idx="3"/>
          </p:cNvCxnSpPr>
          <p:nvPr/>
        </p:nvCxnSpPr>
        <p:spPr bwMode="auto">
          <a:xfrm flipV="1">
            <a:off x="744538" y="3976688"/>
            <a:ext cx="3827462"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5" name="AutoShape 74"/>
          <p:cNvCxnSpPr>
            <a:cxnSpLocks noChangeShapeType="1"/>
            <a:stCxn id="161857" idx="5"/>
            <a:endCxn id="161834" idx="1"/>
          </p:cNvCxnSpPr>
          <p:nvPr/>
        </p:nvCxnSpPr>
        <p:spPr bwMode="auto">
          <a:xfrm>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6" name="AutoShape 75"/>
          <p:cNvCxnSpPr>
            <a:cxnSpLocks noChangeShapeType="1"/>
            <a:stCxn id="161820" idx="3"/>
            <a:endCxn id="161867" idx="7"/>
          </p:cNvCxnSpPr>
          <p:nvPr/>
        </p:nvCxnSpPr>
        <p:spPr bwMode="auto">
          <a:xfrm flipH="1">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67" name="Oval 76"/>
          <p:cNvSpPr>
            <a:spLocks noChangeAspect="1" noChangeArrowheads="1"/>
          </p:cNvSpPr>
          <p:nvPr/>
        </p:nvSpPr>
        <p:spPr bwMode="auto">
          <a:xfrm>
            <a:off x="579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68" name="Rectangle 77"/>
          <p:cNvSpPr>
            <a:spLocks noChangeArrowheads="1"/>
          </p:cNvSpPr>
          <p:nvPr/>
        </p:nvSpPr>
        <p:spPr bwMode="auto">
          <a:xfrm>
            <a:off x="8566150" y="3287713"/>
            <a:ext cx="3667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1</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869" name="Rectangle 78"/>
          <p:cNvSpPr>
            <a:spLocks noChangeArrowheads="1"/>
          </p:cNvSpPr>
          <p:nvPr/>
        </p:nvSpPr>
        <p:spPr bwMode="auto">
          <a:xfrm>
            <a:off x="8580438" y="4325938"/>
            <a:ext cx="3889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2</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870" name="Rectangle 79"/>
          <p:cNvSpPr>
            <a:spLocks noChangeArrowheads="1"/>
          </p:cNvSpPr>
          <p:nvPr/>
        </p:nvSpPr>
        <p:spPr bwMode="auto">
          <a:xfrm>
            <a:off x="8591550" y="5341938"/>
            <a:ext cx="38893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3</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Tree>
    <p:extLst>
      <p:ext uri="{BB962C8B-B14F-4D97-AF65-F5344CB8AC3E}">
        <p14:creationId xmlns:p14="http://schemas.microsoft.com/office/powerpoint/2010/main" val="309168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B716-682E-484E-8A70-F21405CAA61E}"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843" name="Rectangle 2"/>
          <p:cNvSpPr>
            <a:spLocks noChangeArrowheads="1"/>
          </p:cNvSpPr>
          <p:nvPr/>
        </p:nvSpPr>
        <p:spPr bwMode="auto">
          <a:xfrm>
            <a:off x="2327275" y="3219450"/>
            <a:ext cx="1625600" cy="25908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44" name="Rectangle 3"/>
          <p:cNvSpPr>
            <a:spLocks noChangeArrowheads="1"/>
          </p:cNvSpPr>
          <p:nvPr/>
        </p:nvSpPr>
        <p:spPr bwMode="auto">
          <a:xfrm>
            <a:off x="5207000" y="3219450"/>
            <a:ext cx="1625600" cy="25908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45" name="Rectangle 4"/>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3846" name="Rectangle 5"/>
          <p:cNvSpPr>
            <a:spLocks noGrp="1" noChangeArrowheads="1"/>
          </p:cNvSpPr>
          <p:nvPr>
            <p:ph type="body" idx="1"/>
          </p:nvPr>
        </p:nvSpPr>
        <p:spPr/>
        <p:txBody>
          <a:bodyPr/>
          <a:lstStyle/>
          <a:p>
            <a:r>
              <a:rPr lang="en-US" altLang="zh-CN" smtClean="0">
                <a:ea typeface="宋体" panose="02010600030101010101" pitchFamily="2" charset="-122"/>
              </a:rPr>
              <a:t>Construction.  </a:t>
            </a:r>
            <a:r>
              <a:rPr lang="en-US" altLang="zh-CN" smtClean="0">
                <a:solidFill>
                  <a:schemeClr val="tx1"/>
                </a:solidFill>
                <a:ea typeface="宋体" panose="02010600030101010101" pitchFamily="2" charset="-122"/>
              </a:rPr>
              <a:t>Given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instance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with n variables x</a:t>
            </a:r>
            <a:r>
              <a:rPr lang="en-US" altLang="zh-CN" baseline="-25000" smtClean="0">
                <a:solidFill>
                  <a:schemeClr val="tx1"/>
                </a:solidFill>
                <a:ea typeface="宋体" panose="02010600030101010101" pitchFamily="2" charset="-122"/>
              </a:rPr>
              <a:t>i</a:t>
            </a:r>
            <a:r>
              <a:rPr lang="en-US" altLang="zh-CN" smtClean="0">
                <a:solidFill>
                  <a:schemeClr val="tx1"/>
                </a:solidFill>
                <a:ea typeface="宋体" panose="02010600030101010101" pitchFamily="2" charset="-122"/>
              </a:rPr>
              <a:t> and k clauses.</a:t>
            </a:r>
          </a:p>
          <a:p>
            <a:pPr lvl="1"/>
            <a:r>
              <a:rPr lang="en-US" altLang="zh-CN" smtClean="0">
                <a:ea typeface="宋体" panose="02010600030101010101" pitchFamily="2" charset="-122"/>
              </a:rPr>
              <a:t>For each clause:  add a node and 6 edges.</a:t>
            </a:r>
          </a:p>
        </p:txBody>
      </p:sp>
      <p:sp>
        <p:nvSpPr>
          <p:cNvPr id="163847" name="Oval 6"/>
          <p:cNvSpPr>
            <a:spLocks noChangeAspect="1" noChangeArrowheads="1"/>
          </p:cNvSpPr>
          <p:nvPr/>
        </p:nvSpPr>
        <p:spPr bwMode="auto">
          <a:xfrm>
            <a:off x="1570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48" name="AutoShape 7"/>
          <p:cNvCxnSpPr>
            <a:cxnSpLocks noChangeShapeType="1"/>
            <a:stCxn id="163904" idx="6"/>
            <a:endCxn id="163847" idx="2"/>
          </p:cNvCxnSpPr>
          <p:nvPr/>
        </p:nvCxnSpPr>
        <p:spPr bwMode="auto">
          <a:xfrm>
            <a:off x="773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49" name="Oval 8"/>
          <p:cNvSpPr>
            <a:spLocks noChangeAspect="1" noChangeArrowheads="1"/>
          </p:cNvSpPr>
          <p:nvPr/>
        </p:nvSpPr>
        <p:spPr bwMode="auto">
          <a:xfrm>
            <a:off x="35099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0" name="Oval 9"/>
          <p:cNvSpPr>
            <a:spLocks noChangeAspect="1" noChangeArrowheads="1"/>
          </p:cNvSpPr>
          <p:nvPr/>
        </p:nvSpPr>
        <p:spPr bwMode="auto">
          <a:xfrm>
            <a:off x="25193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1" name="AutoShape 10"/>
          <p:cNvCxnSpPr>
            <a:cxnSpLocks noChangeShapeType="1"/>
            <a:stCxn id="163850" idx="6"/>
            <a:endCxn id="163849" idx="2"/>
          </p:cNvCxnSpPr>
          <p:nvPr/>
        </p:nvCxnSpPr>
        <p:spPr bwMode="auto">
          <a:xfrm>
            <a:off x="2713038"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52" name="AutoShape 11"/>
          <p:cNvCxnSpPr>
            <a:cxnSpLocks noChangeShapeType="1"/>
            <a:stCxn id="163847" idx="6"/>
            <a:endCxn id="163850" idx="2"/>
          </p:cNvCxnSpPr>
          <p:nvPr/>
        </p:nvCxnSpPr>
        <p:spPr bwMode="auto">
          <a:xfrm>
            <a:off x="1763713" y="350361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53" name="Oval 12"/>
          <p:cNvSpPr>
            <a:spLocks noChangeAspect="1" noChangeArrowheads="1"/>
          </p:cNvSpPr>
          <p:nvPr/>
        </p:nvSpPr>
        <p:spPr bwMode="auto">
          <a:xfrm>
            <a:off x="54562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4" name="Oval 13"/>
          <p:cNvSpPr>
            <a:spLocks noChangeAspect="1" noChangeArrowheads="1"/>
          </p:cNvSpPr>
          <p:nvPr/>
        </p:nvSpPr>
        <p:spPr bwMode="auto">
          <a:xfrm>
            <a:off x="44656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5" name="AutoShape 14"/>
          <p:cNvCxnSpPr>
            <a:cxnSpLocks noChangeShapeType="1"/>
            <a:stCxn id="163854" idx="6"/>
            <a:endCxn id="163853" idx="2"/>
          </p:cNvCxnSpPr>
          <p:nvPr/>
        </p:nvCxnSpPr>
        <p:spPr bwMode="auto">
          <a:xfrm>
            <a:off x="46593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56" name="Oval 15"/>
          <p:cNvSpPr>
            <a:spLocks noChangeAspect="1" noChangeArrowheads="1"/>
          </p:cNvSpPr>
          <p:nvPr/>
        </p:nvSpPr>
        <p:spPr bwMode="auto">
          <a:xfrm>
            <a:off x="8301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7" name="Oval 16"/>
          <p:cNvSpPr>
            <a:spLocks noChangeAspect="1" noChangeArrowheads="1"/>
          </p:cNvSpPr>
          <p:nvPr/>
        </p:nvSpPr>
        <p:spPr bwMode="auto">
          <a:xfrm>
            <a:off x="7310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8" name="AutoShape 17"/>
          <p:cNvCxnSpPr>
            <a:cxnSpLocks noChangeShapeType="1"/>
            <a:stCxn id="163857" idx="6"/>
            <a:endCxn id="163856" idx="2"/>
          </p:cNvCxnSpPr>
          <p:nvPr/>
        </p:nvCxnSpPr>
        <p:spPr bwMode="auto">
          <a:xfrm>
            <a:off x="7504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59" name="AutoShape 18"/>
          <p:cNvCxnSpPr>
            <a:cxnSpLocks noChangeShapeType="1"/>
            <a:stCxn id="163891" idx="6"/>
            <a:endCxn id="163857" idx="2"/>
          </p:cNvCxnSpPr>
          <p:nvPr/>
        </p:nvCxnSpPr>
        <p:spPr bwMode="auto">
          <a:xfrm flipV="1">
            <a:off x="6564313" y="350361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60" name="AutoShape 19"/>
          <p:cNvCxnSpPr>
            <a:cxnSpLocks noChangeShapeType="1"/>
            <a:stCxn id="163849" idx="6"/>
            <a:endCxn id="163854" idx="2"/>
          </p:cNvCxnSpPr>
          <p:nvPr/>
        </p:nvCxnSpPr>
        <p:spPr bwMode="auto">
          <a:xfrm>
            <a:off x="3703638" y="350361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1" name="Oval 20"/>
          <p:cNvSpPr>
            <a:spLocks noChangeAspect="1" noChangeArrowheads="1"/>
          </p:cNvSpPr>
          <p:nvPr/>
        </p:nvSpPr>
        <p:spPr bwMode="auto">
          <a:xfrm>
            <a:off x="1570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2" name="AutoShape 21"/>
          <p:cNvCxnSpPr>
            <a:cxnSpLocks noChangeShapeType="1"/>
            <a:stCxn id="163905" idx="6"/>
            <a:endCxn id="163861" idx="2"/>
          </p:cNvCxnSpPr>
          <p:nvPr/>
        </p:nvCxnSpPr>
        <p:spPr bwMode="auto">
          <a:xfrm>
            <a:off x="773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3" name="Oval 22"/>
          <p:cNvSpPr>
            <a:spLocks noChangeAspect="1" noChangeArrowheads="1"/>
          </p:cNvSpPr>
          <p:nvPr/>
        </p:nvSpPr>
        <p:spPr bwMode="auto">
          <a:xfrm>
            <a:off x="35099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64" name="Oval 23"/>
          <p:cNvSpPr>
            <a:spLocks noChangeAspect="1" noChangeArrowheads="1"/>
          </p:cNvSpPr>
          <p:nvPr/>
        </p:nvSpPr>
        <p:spPr bwMode="auto">
          <a:xfrm>
            <a:off x="25193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5" name="AutoShape 24"/>
          <p:cNvCxnSpPr>
            <a:cxnSpLocks noChangeShapeType="1"/>
            <a:stCxn id="163864" idx="6"/>
            <a:endCxn id="163863" idx="2"/>
          </p:cNvCxnSpPr>
          <p:nvPr/>
        </p:nvCxnSpPr>
        <p:spPr bwMode="auto">
          <a:xfrm>
            <a:off x="2713038"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66" name="AutoShape 25"/>
          <p:cNvCxnSpPr>
            <a:cxnSpLocks noChangeShapeType="1"/>
            <a:stCxn id="163861" idx="6"/>
            <a:endCxn id="163864" idx="2"/>
          </p:cNvCxnSpPr>
          <p:nvPr/>
        </p:nvCxnSpPr>
        <p:spPr bwMode="auto">
          <a:xfrm>
            <a:off x="1763713" y="4529138"/>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7" name="Oval 26"/>
          <p:cNvSpPr>
            <a:spLocks noChangeAspect="1" noChangeArrowheads="1"/>
          </p:cNvSpPr>
          <p:nvPr/>
        </p:nvSpPr>
        <p:spPr bwMode="auto">
          <a:xfrm>
            <a:off x="54562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68" name="Oval 27"/>
          <p:cNvSpPr>
            <a:spLocks noChangeAspect="1" noChangeArrowheads="1"/>
          </p:cNvSpPr>
          <p:nvPr/>
        </p:nvSpPr>
        <p:spPr bwMode="auto">
          <a:xfrm>
            <a:off x="44656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9" name="AutoShape 28"/>
          <p:cNvCxnSpPr>
            <a:cxnSpLocks noChangeShapeType="1"/>
            <a:stCxn id="163868" idx="6"/>
            <a:endCxn id="163867" idx="2"/>
          </p:cNvCxnSpPr>
          <p:nvPr/>
        </p:nvCxnSpPr>
        <p:spPr bwMode="auto">
          <a:xfrm>
            <a:off x="46593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0" name="Oval 29"/>
          <p:cNvSpPr>
            <a:spLocks noChangeAspect="1" noChangeArrowheads="1"/>
          </p:cNvSpPr>
          <p:nvPr/>
        </p:nvSpPr>
        <p:spPr bwMode="auto">
          <a:xfrm>
            <a:off x="8301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71" name="Oval 30"/>
          <p:cNvSpPr>
            <a:spLocks noChangeAspect="1" noChangeArrowheads="1"/>
          </p:cNvSpPr>
          <p:nvPr/>
        </p:nvSpPr>
        <p:spPr bwMode="auto">
          <a:xfrm>
            <a:off x="7310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2" name="AutoShape 31"/>
          <p:cNvCxnSpPr>
            <a:cxnSpLocks noChangeShapeType="1"/>
            <a:stCxn id="163871" idx="6"/>
            <a:endCxn id="163870" idx="2"/>
          </p:cNvCxnSpPr>
          <p:nvPr/>
        </p:nvCxnSpPr>
        <p:spPr bwMode="auto">
          <a:xfrm>
            <a:off x="7504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73" name="AutoShape 32"/>
          <p:cNvCxnSpPr>
            <a:cxnSpLocks noChangeShapeType="1"/>
            <a:stCxn id="163892" idx="6"/>
            <a:endCxn id="163871" idx="2"/>
          </p:cNvCxnSpPr>
          <p:nvPr/>
        </p:nvCxnSpPr>
        <p:spPr bwMode="auto">
          <a:xfrm flipV="1">
            <a:off x="6564313" y="4529138"/>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74" name="AutoShape 33"/>
          <p:cNvCxnSpPr>
            <a:cxnSpLocks noChangeShapeType="1"/>
            <a:stCxn id="163863" idx="6"/>
            <a:endCxn id="163868" idx="2"/>
          </p:cNvCxnSpPr>
          <p:nvPr/>
        </p:nvCxnSpPr>
        <p:spPr bwMode="auto">
          <a:xfrm>
            <a:off x="3703638" y="4529138"/>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5" name="Oval 34"/>
          <p:cNvSpPr>
            <a:spLocks noChangeAspect="1" noChangeArrowheads="1"/>
          </p:cNvSpPr>
          <p:nvPr/>
        </p:nvSpPr>
        <p:spPr bwMode="auto">
          <a:xfrm>
            <a:off x="1570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6" name="AutoShape 35"/>
          <p:cNvCxnSpPr>
            <a:cxnSpLocks noChangeShapeType="1"/>
            <a:stCxn id="163915" idx="6"/>
            <a:endCxn id="163875" idx="2"/>
          </p:cNvCxnSpPr>
          <p:nvPr/>
        </p:nvCxnSpPr>
        <p:spPr bwMode="auto">
          <a:xfrm>
            <a:off x="773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7" name="Oval 36"/>
          <p:cNvSpPr>
            <a:spLocks noChangeAspect="1" noChangeArrowheads="1"/>
          </p:cNvSpPr>
          <p:nvPr/>
        </p:nvSpPr>
        <p:spPr bwMode="auto">
          <a:xfrm>
            <a:off x="35099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78" name="Oval 37"/>
          <p:cNvSpPr>
            <a:spLocks noChangeAspect="1" noChangeArrowheads="1"/>
          </p:cNvSpPr>
          <p:nvPr/>
        </p:nvSpPr>
        <p:spPr bwMode="auto">
          <a:xfrm>
            <a:off x="25193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9" name="AutoShape 38"/>
          <p:cNvCxnSpPr>
            <a:cxnSpLocks noChangeShapeType="1"/>
            <a:stCxn id="163878" idx="6"/>
            <a:endCxn id="163877" idx="2"/>
          </p:cNvCxnSpPr>
          <p:nvPr/>
        </p:nvCxnSpPr>
        <p:spPr bwMode="auto">
          <a:xfrm>
            <a:off x="2713038"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0" name="AutoShape 39"/>
          <p:cNvCxnSpPr>
            <a:cxnSpLocks noChangeShapeType="1"/>
            <a:stCxn id="163875" idx="6"/>
            <a:endCxn id="163878" idx="2"/>
          </p:cNvCxnSpPr>
          <p:nvPr/>
        </p:nvCxnSpPr>
        <p:spPr bwMode="auto">
          <a:xfrm>
            <a:off x="1763713" y="555466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1" name="Oval 40"/>
          <p:cNvSpPr>
            <a:spLocks noChangeAspect="1" noChangeArrowheads="1"/>
          </p:cNvSpPr>
          <p:nvPr/>
        </p:nvSpPr>
        <p:spPr bwMode="auto">
          <a:xfrm>
            <a:off x="54562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82" name="Oval 41"/>
          <p:cNvSpPr>
            <a:spLocks noChangeAspect="1" noChangeArrowheads="1"/>
          </p:cNvSpPr>
          <p:nvPr/>
        </p:nvSpPr>
        <p:spPr bwMode="auto">
          <a:xfrm>
            <a:off x="44656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83" name="AutoShape 42"/>
          <p:cNvCxnSpPr>
            <a:cxnSpLocks noChangeShapeType="1"/>
            <a:stCxn id="163882" idx="6"/>
            <a:endCxn id="163881" idx="2"/>
          </p:cNvCxnSpPr>
          <p:nvPr/>
        </p:nvCxnSpPr>
        <p:spPr bwMode="auto">
          <a:xfrm>
            <a:off x="46593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4" name="Oval 43"/>
          <p:cNvSpPr>
            <a:spLocks noChangeAspect="1" noChangeArrowheads="1"/>
          </p:cNvSpPr>
          <p:nvPr/>
        </p:nvSpPr>
        <p:spPr bwMode="auto">
          <a:xfrm>
            <a:off x="8301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85" name="Oval 44"/>
          <p:cNvSpPr>
            <a:spLocks noChangeAspect="1" noChangeArrowheads="1"/>
          </p:cNvSpPr>
          <p:nvPr/>
        </p:nvSpPr>
        <p:spPr bwMode="auto">
          <a:xfrm>
            <a:off x="7310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86" name="AutoShape 45"/>
          <p:cNvCxnSpPr>
            <a:cxnSpLocks noChangeShapeType="1"/>
            <a:stCxn id="163885" idx="6"/>
            <a:endCxn id="163884" idx="2"/>
          </p:cNvCxnSpPr>
          <p:nvPr/>
        </p:nvCxnSpPr>
        <p:spPr bwMode="auto">
          <a:xfrm>
            <a:off x="7504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7" name="AutoShape 46"/>
          <p:cNvCxnSpPr>
            <a:cxnSpLocks noChangeShapeType="1"/>
            <a:stCxn id="163893" idx="6"/>
            <a:endCxn id="163885" idx="2"/>
          </p:cNvCxnSpPr>
          <p:nvPr/>
        </p:nvCxnSpPr>
        <p:spPr bwMode="auto">
          <a:xfrm flipV="1">
            <a:off x="6564313" y="555466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8" name="AutoShape 47"/>
          <p:cNvCxnSpPr>
            <a:cxnSpLocks noChangeShapeType="1"/>
            <a:stCxn id="163877" idx="6"/>
            <a:endCxn id="163882" idx="2"/>
          </p:cNvCxnSpPr>
          <p:nvPr/>
        </p:nvCxnSpPr>
        <p:spPr bwMode="auto">
          <a:xfrm>
            <a:off x="3703638" y="555466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9" name="Oval 48"/>
          <p:cNvSpPr>
            <a:spLocks noChangeAspect="1" noChangeArrowheads="1"/>
          </p:cNvSpPr>
          <p:nvPr/>
        </p:nvSpPr>
        <p:spPr bwMode="auto">
          <a:xfrm>
            <a:off x="4467225" y="2679700"/>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s</a:t>
            </a:r>
          </a:p>
        </p:txBody>
      </p:sp>
      <p:sp>
        <p:nvSpPr>
          <p:cNvPr id="163890" name="Oval 49"/>
          <p:cNvSpPr>
            <a:spLocks noChangeAspect="1" noChangeArrowheads="1"/>
          </p:cNvSpPr>
          <p:nvPr/>
        </p:nvSpPr>
        <p:spPr bwMode="auto">
          <a:xfrm>
            <a:off x="4457700" y="6219825"/>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t</a:t>
            </a:r>
          </a:p>
        </p:txBody>
      </p:sp>
      <p:sp>
        <p:nvSpPr>
          <p:cNvPr id="163891" name="Oval 50"/>
          <p:cNvSpPr>
            <a:spLocks noChangeAspect="1" noChangeArrowheads="1"/>
          </p:cNvSpPr>
          <p:nvPr/>
        </p:nvSpPr>
        <p:spPr bwMode="auto">
          <a:xfrm>
            <a:off x="6370638" y="34131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92" name="Oval 51"/>
          <p:cNvSpPr>
            <a:spLocks noChangeAspect="1" noChangeArrowheads="1"/>
          </p:cNvSpPr>
          <p:nvPr/>
        </p:nvSpPr>
        <p:spPr bwMode="auto">
          <a:xfrm>
            <a:off x="6370638" y="443865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93" name="Oval 52"/>
          <p:cNvSpPr>
            <a:spLocks noChangeAspect="1" noChangeArrowheads="1"/>
          </p:cNvSpPr>
          <p:nvPr/>
        </p:nvSpPr>
        <p:spPr bwMode="auto">
          <a:xfrm>
            <a:off x="6370638" y="54641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94" name="AutoShape 53"/>
          <p:cNvCxnSpPr>
            <a:cxnSpLocks noChangeShapeType="1"/>
            <a:stCxn id="163853" idx="6"/>
            <a:endCxn id="163891" idx="2"/>
          </p:cNvCxnSpPr>
          <p:nvPr/>
        </p:nvCxnSpPr>
        <p:spPr bwMode="auto">
          <a:xfrm>
            <a:off x="5649913" y="350361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5" name="AutoShape 54"/>
          <p:cNvCxnSpPr>
            <a:cxnSpLocks noChangeShapeType="1"/>
            <a:stCxn id="163867" idx="6"/>
            <a:endCxn id="163892" idx="2"/>
          </p:cNvCxnSpPr>
          <p:nvPr/>
        </p:nvCxnSpPr>
        <p:spPr bwMode="auto">
          <a:xfrm>
            <a:off x="5649913" y="4529138"/>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6" name="AutoShape 55"/>
          <p:cNvCxnSpPr>
            <a:cxnSpLocks noChangeShapeType="1"/>
            <a:stCxn id="163881" idx="6"/>
            <a:endCxn id="163893" idx="2"/>
          </p:cNvCxnSpPr>
          <p:nvPr/>
        </p:nvCxnSpPr>
        <p:spPr bwMode="auto">
          <a:xfrm>
            <a:off x="5649913" y="555466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7" name="AutoShape 56"/>
          <p:cNvCxnSpPr>
            <a:cxnSpLocks noChangeShapeType="1"/>
            <a:stCxn id="163870" idx="4"/>
            <a:endCxn id="163884" idx="0"/>
          </p:cNvCxnSpPr>
          <p:nvPr/>
        </p:nvCxnSpPr>
        <p:spPr bwMode="auto">
          <a:xfrm>
            <a:off x="83978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8" name="AutoShape 57"/>
          <p:cNvCxnSpPr>
            <a:cxnSpLocks noChangeShapeType="1"/>
            <a:stCxn id="163905" idx="4"/>
            <a:endCxn id="163915" idx="0"/>
          </p:cNvCxnSpPr>
          <p:nvPr/>
        </p:nvCxnSpPr>
        <p:spPr bwMode="auto">
          <a:xfrm>
            <a:off x="6762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9" name="AutoShape 58"/>
          <p:cNvCxnSpPr>
            <a:cxnSpLocks noChangeShapeType="1"/>
            <a:stCxn id="163889" idx="2"/>
            <a:endCxn id="163904" idx="7"/>
          </p:cNvCxnSpPr>
          <p:nvPr/>
        </p:nvCxnSpPr>
        <p:spPr bwMode="auto">
          <a:xfrm flipH="1">
            <a:off x="744538" y="2776538"/>
            <a:ext cx="3722687"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0" name="AutoShape 59"/>
          <p:cNvCxnSpPr>
            <a:cxnSpLocks noChangeShapeType="1"/>
            <a:stCxn id="163889" idx="6"/>
            <a:endCxn id="163856" idx="1"/>
          </p:cNvCxnSpPr>
          <p:nvPr/>
        </p:nvCxnSpPr>
        <p:spPr bwMode="auto">
          <a:xfrm>
            <a:off x="4659313" y="2776538"/>
            <a:ext cx="3670300"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1" name="AutoShape 60"/>
          <p:cNvCxnSpPr>
            <a:cxnSpLocks noChangeShapeType="1"/>
            <a:stCxn id="163884" idx="4"/>
            <a:endCxn id="163890" idx="6"/>
          </p:cNvCxnSpPr>
          <p:nvPr/>
        </p:nvCxnSpPr>
        <p:spPr bwMode="auto">
          <a:xfrm rot="5400000">
            <a:off x="6191250" y="4110038"/>
            <a:ext cx="665163" cy="3748087"/>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2" name="AutoShape 61"/>
          <p:cNvCxnSpPr>
            <a:cxnSpLocks noChangeShapeType="1"/>
            <a:stCxn id="163915" idx="4"/>
            <a:endCxn id="163890" idx="2"/>
          </p:cNvCxnSpPr>
          <p:nvPr/>
        </p:nvCxnSpPr>
        <p:spPr bwMode="auto">
          <a:xfrm rot="16200000" flipH="1">
            <a:off x="2234406" y="4093369"/>
            <a:ext cx="665163" cy="3781425"/>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03" name="Freeform 62"/>
          <p:cNvSpPr>
            <a:spLocks/>
          </p:cNvSpPr>
          <p:nvPr/>
        </p:nvSpPr>
        <p:spPr bwMode="auto">
          <a:xfrm>
            <a:off x="152400" y="2654300"/>
            <a:ext cx="4338638" cy="3898900"/>
          </a:xfrm>
          <a:custGeom>
            <a:avLst/>
            <a:gdLst>
              <a:gd name="T0" fmla="*/ 2147483646 w 2733"/>
              <a:gd name="T1" fmla="*/ 2147483646 h 2456"/>
              <a:gd name="T2" fmla="*/ 2147483646 w 2733"/>
              <a:gd name="T3" fmla="*/ 2147483646 h 2456"/>
              <a:gd name="T4" fmla="*/ 2147483646 w 2733"/>
              <a:gd name="T5" fmla="*/ 2147483646 h 2456"/>
              <a:gd name="T6" fmla="*/ 2147483646 w 2733"/>
              <a:gd name="T7" fmla="*/ 2147483646 h 2456"/>
              <a:gd name="T8" fmla="*/ 2147483646 w 2733"/>
              <a:gd name="T9" fmla="*/ 2147483646 h 2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3" h="2456">
                <a:moveTo>
                  <a:pt x="2733" y="2360"/>
                </a:moveTo>
                <a:cubicBezTo>
                  <a:pt x="2355" y="2345"/>
                  <a:pt x="922" y="2456"/>
                  <a:pt x="467" y="2271"/>
                </a:cubicBezTo>
                <a:cubicBezTo>
                  <a:pt x="12" y="2086"/>
                  <a:pt x="0" y="1597"/>
                  <a:pt x="5" y="1252"/>
                </a:cubicBezTo>
                <a:cubicBezTo>
                  <a:pt x="10" y="907"/>
                  <a:pt x="45" y="404"/>
                  <a:pt x="499" y="202"/>
                </a:cubicBezTo>
                <a:cubicBezTo>
                  <a:pt x="953" y="0"/>
                  <a:pt x="2356" y="64"/>
                  <a:pt x="2727" y="37"/>
                </a:cubicBezTo>
              </a:path>
            </a:pathLst>
          </a:custGeom>
          <a:noFill/>
          <a:ln w="952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04" name="Oval 63"/>
          <p:cNvSpPr>
            <a:spLocks noChangeAspect="1" noChangeArrowheads="1"/>
          </p:cNvSpPr>
          <p:nvPr/>
        </p:nvSpPr>
        <p:spPr bwMode="auto">
          <a:xfrm>
            <a:off x="579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905" name="Oval 64"/>
          <p:cNvSpPr>
            <a:spLocks noChangeAspect="1" noChangeArrowheads="1"/>
          </p:cNvSpPr>
          <p:nvPr/>
        </p:nvSpPr>
        <p:spPr bwMode="auto">
          <a:xfrm>
            <a:off x="579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906" name="AutoShape 65"/>
          <p:cNvCxnSpPr>
            <a:cxnSpLocks noChangeShapeType="1"/>
            <a:stCxn id="163904" idx="4"/>
            <a:endCxn id="163905" idx="0"/>
          </p:cNvCxnSpPr>
          <p:nvPr/>
        </p:nvCxnSpPr>
        <p:spPr bwMode="auto">
          <a:xfrm>
            <a:off x="6762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7" name="AutoShape 66"/>
          <p:cNvCxnSpPr>
            <a:cxnSpLocks noChangeShapeType="1"/>
            <a:stCxn id="163856" idx="4"/>
            <a:endCxn id="163870" idx="0"/>
          </p:cNvCxnSpPr>
          <p:nvPr/>
        </p:nvCxnSpPr>
        <p:spPr bwMode="auto">
          <a:xfrm>
            <a:off x="83978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8" name="AutoShape 67"/>
          <p:cNvCxnSpPr>
            <a:cxnSpLocks noChangeShapeType="1"/>
            <a:stCxn id="163904" idx="5"/>
            <a:endCxn id="163910" idx="1"/>
          </p:cNvCxnSpPr>
          <p:nvPr/>
        </p:nvCxnSpPr>
        <p:spPr bwMode="auto">
          <a:xfrm>
            <a:off x="744538" y="3571875"/>
            <a:ext cx="3827462"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9" name="AutoShape 68"/>
          <p:cNvCxnSpPr>
            <a:cxnSpLocks noChangeShapeType="1"/>
            <a:stCxn id="163856" idx="3"/>
            <a:endCxn id="163910" idx="7"/>
          </p:cNvCxnSpPr>
          <p:nvPr/>
        </p:nvCxnSpPr>
        <p:spPr bwMode="auto">
          <a:xfrm flipH="1">
            <a:off x="4573588" y="3571875"/>
            <a:ext cx="3756025"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10" name="Oval 69"/>
          <p:cNvSpPr>
            <a:spLocks noChangeAspect="1" noChangeArrowheads="1"/>
          </p:cNvSpPr>
          <p:nvPr/>
        </p:nvSpPr>
        <p:spPr bwMode="auto">
          <a:xfrm>
            <a:off x="4572000" y="3975100"/>
            <a:ext cx="1588" cy="15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911" name="AutoShape 70"/>
          <p:cNvCxnSpPr>
            <a:cxnSpLocks noChangeShapeType="1"/>
            <a:stCxn id="163870" idx="1"/>
            <a:endCxn id="163910" idx="5"/>
          </p:cNvCxnSpPr>
          <p:nvPr/>
        </p:nvCxnSpPr>
        <p:spPr bwMode="auto">
          <a:xfrm flipH="1" flipV="1">
            <a:off x="4573588" y="3976688"/>
            <a:ext cx="3756025"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2" name="AutoShape 71"/>
          <p:cNvCxnSpPr>
            <a:cxnSpLocks noChangeShapeType="1"/>
            <a:stCxn id="163905" idx="7"/>
            <a:endCxn id="163910" idx="3"/>
          </p:cNvCxnSpPr>
          <p:nvPr/>
        </p:nvCxnSpPr>
        <p:spPr bwMode="auto">
          <a:xfrm flipV="1">
            <a:off x="744538" y="3976688"/>
            <a:ext cx="3827462"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3" name="AutoShape 72"/>
          <p:cNvCxnSpPr>
            <a:cxnSpLocks noChangeShapeType="1"/>
            <a:stCxn id="163905" idx="5"/>
            <a:endCxn id="163884" idx="1"/>
          </p:cNvCxnSpPr>
          <p:nvPr/>
        </p:nvCxnSpPr>
        <p:spPr bwMode="auto">
          <a:xfrm>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4" name="AutoShape 73"/>
          <p:cNvCxnSpPr>
            <a:cxnSpLocks noChangeShapeType="1"/>
            <a:stCxn id="163870" idx="3"/>
            <a:endCxn id="163915" idx="7"/>
          </p:cNvCxnSpPr>
          <p:nvPr/>
        </p:nvCxnSpPr>
        <p:spPr bwMode="auto">
          <a:xfrm flipH="1">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15" name="Oval 74"/>
          <p:cNvSpPr>
            <a:spLocks noChangeAspect="1" noChangeArrowheads="1"/>
          </p:cNvSpPr>
          <p:nvPr/>
        </p:nvSpPr>
        <p:spPr bwMode="auto">
          <a:xfrm>
            <a:off x="579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916" name="Line 75"/>
          <p:cNvSpPr>
            <a:spLocks noChangeShapeType="1"/>
          </p:cNvSpPr>
          <p:nvPr/>
        </p:nvSpPr>
        <p:spPr bwMode="auto">
          <a:xfrm flipH="1">
            <a:off x="6486525" y="2368550"/>
            <a:ext cx="487363" cy="1033463"/>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7" name="Line 76"/>
          <p:cNvSpPr>
            <a:spLocks noChangeShapeType="1"/>
          </p:cNvSpPr>
          <p:nvPr/>
        </p:nvSpPr>
        <p:spPr bwMode="auto">
          <a:xfrm flipV="1">
            <a:off x="5595938" y="2341563"/>
            <a:ext cx="1270000" cy="1079500"/>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8" name="Line 77"/>
          <p:cNvSpPr>
            <a:spLocks noChangeShapeType="1"/>
          </p:cNvSpPr>
          <p:nvPr/>
        </p:nvSpPr>
        <p:spPr bwMode="auto">
          <a:xfrm flipH="1">
            <a:off x="6505575" y="2368550"/>
            <a:ext cx="1417638" cy="207327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9" name="Line 78"/>
          <p:cNvSpPr>
            <a:spLocks noChangeShapeType="1"/>
          </p:cNvSpPr>
          <p:nvPr/>
        </p:nvSpPr>
        <p:spPr bwMode="auto">
          <a:xfrm flipV="1">
            <a:off x="5611813" y="2366963"/>
            <a:ext cx="1900237" cy="20923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0" name="Line 79"/>
          <p:cNvSpPr>
            <a:spLocks noChangeShapeType="1"/>
          </p:cNvSpPr>
          <p:nvPr/>
        </p:nvSpPr>
        <p:spPr bwMode="auto">
          <a:xfrm flipH="1">
            <a:off x="6496050" y="2346325"/>
            <a:ext cx="1735138" cy="3128963"/>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1" name="Line 80"/>
          <p:cNvSpPr>
            <a:spLocks noChangeShapeType="1"/>
          </p:cNvSpPr>
          <p:nvPr/>
        </p:nvSpPr>
        <p:spPr bwMode="auto">
          <a:xfrm flipV="1">
            <a:off x="5575300" y="2365375"/>
            <a:ext cx="2125663" cy="3097213"/>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2" name="Text Box 81"/>
          <p:cNvSpPr txBox="1">
            <a:spLocks noChangeArrowheads="1"/>
          </p:cNvSpPr>
          <p:nvPr/>
        </p:nvSpPr>
        <p:spPr bwMode="auto">
          <a:xfrm>
            <a:off x="5343525" y="1974850"/>
            <a:ext cx="9715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clause node</a:t>
            </a:r>
          </a:p>
        </p:txBody>
      </p:sp>
      <p:sp>
        <p:nvSpPr>
          <p:cNvPr id="163923" name="Text Box 82"/>
          <p:cNvSpPr txBox="1">
            <a:spLocks noChangeArrowheads="1"/>
          </p:cNvSpPr>
          <p:nvPr/>
        </p:nvSpPr>
        <p:spPr bwMode="auto">
          <a:xfrm>
            <a:off x="2663825" y="1968500"/>
            <a:ext cx="9715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clause node</a:t>
            </a:r>
          </a:p>
        </p:txBody>
      </p:sp>
      <p:sp>
        <p:nvSpPr>
          <p:cNvPr id="163924" name="Line 83"/>
          <p:cNvSpPr>
            <a:spLocks noChangeShapeType="1"/>
          </p:cNvSpPr>
          <p:nvPr/>
        </p:nvSpPr>
        <p:spPr bwMode="auto">
          <a:xfrm>
            <a:off x="1784350" y="2360613"/>
            <a:ext cx="776288" cy="1074737"/>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5" name="Line 84"/>
          <p:cNvSpPr>
            <a:spLocks noChangeShapeType="1"/>
          </p:cNvSpPr>
          <p:nvPr/>
        </p:nvSpPr>
        <p:spPr bwMode="auto">
          <a:xfrm flipH="1" flipV="1">
            <a:off x="2286000" y="2362200"/>
            <a:ext cx="1263650" cy="1050925"/>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6" name="Line 85"/>
          <p:cNvSpPr>
            <a:spLocks noChangeShapeType="1"/>
          </p:cNvSpPr>
          <p:nvPr/>
        </p:nvSpPr>
        <p:spPr bwMode="auto">
          <a:xfrm>
            <a:off x="2057400" y="2362200"/>
            <a:ext cx="1506538" cy="2049463"/>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7" name="Line 86"/>
          <p:cNvSpPr>
            <a:spLocks noChangeShapeType="1"/>
          </p:cNvSpPr>
          <p:nvPr/>
        </p:nvSpPr>
        <p:spPr bwMode="auto">
          <a:xfrm flipH="1" flipV="1">
            <a:off x="1284288" y="2366963"/>
            <a:ext cx="1295400" cy="20828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8" name="Line 87"/>
          <p:cNvSpPr>
            <a:spLocks noChangeShapeType="1"/>
          </p:cNvSpPr>
          <p:nvPr/>
        </p:nvSpPr>
        <p:spPr bwMode="auto">
          <a:xfrm>
            <a:off x="990600" y="2362200"/>
            <a:ext cx="1598613" cy="3113088"/>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9" name="Line 88"/>
          <p:cNvSpPr>
            <a:spLocks noChangeShapeType="1"/>
          </p:cNvSpPr>
          <p:nvPr/>
        </p:nvSpPr>
        <p:spPr bwMode="auto">
          <a:xfrm flipH="1" flipV="1">
            <a:off x="1422400" y="2346325"/>
            <a:ext cx="2144713" cy="3114675"/>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aphicFrame>
        <p:nvGraphicFramePr>
          <p:cNvPr id="163930" name="Object 89"/>
          <p:cNvGraphicFramePr>
            <a:graphicFrameLocks noChangeAspect="1"/>
          </p:cNvGraphicFramePr>
          <p:nvPr/>
        </p:nvGraphicFramePr>
        <p:xfrm>
          <a:off x="457200" y="1881188"/>
          <a:ext cx="2057400" cy="473075"/>
        </p:xfrm>
        <a:graphic>
          <a:graphicData uri="http://schemas.openxmlformats.org/presentationml/2006/ole">
            <mc:AlternateContent xmlns:mc="http://schemas.openxmlformats.org/markup-compatibility/2006">
              <mc:Choice xmlns:v="urn:schemas-microsoft-com:vml" Requires="v">
                <p:oleObj spid="_x0000_s1036" name="Equation" r:id="rId4" imgW="1879600" imgH="292100" progId="Equation.3">
                  <p:embed/>
                </p:oleObj>
              </mc:Choice>
              <mc:Fallback>
                <p:oleObj name="Equation" r:id="rId4" imgW="1879600" imgH="292100" progId="Equation.3">
                  <p:embed/>
                  <p:pic>
                    <p:nvPicPr>
                      <p:cNvPr id="163930" name="Object 89"/>
                      <p:cNvPicPr>
                        <a:picLocks noChangeAspect="1" noChangeArrowheads="1"/>
                      </p:cNvPicPr>
                      <p:nvPr/>
                    </p:nvPicPr>
                    <p:blipFill>
                      <a:blip r:embed="rId5">
                        <a:extLst>
                          <a:ext uri="{28A0092B-C50C-407E-A947-70E740481C1C}">
                            <a14:useLocalDpi xmlns:a14="http://schemas.microsoft.com/office/drawing/2010/main" val="0"/>
                          </a:ext>
                        </a:extLst>
                      </a:blip>
                      <a:srcRect l="-4865" t="-31319" r="-4865" b="-31319"/>
                      <a:stretch>
                        <a:fillRect/>
                      </a:stretch>
                    </p:blipFill>
                    <p:spPr bwMode="auto">
                      <a:xfrm>
                        <a:off x="457200" y="1881188"/>
                        <a:ext cx="2057400" cy="47307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1" name="Object 90"/>
          <p:cNvGraphicFramePr>
            <a:graphicFrameLocks noChangeAspect="1"/>
          </p:cNvGraphicFramePr>
          <p:nvPr/>
        </p:nvGraphicFramePr>
        <p:xfrm>
          <a:off x="6388100" y="1890713"/>
          <a:ext cx="2093913" cy="471487"/>
        </p:xfrm>
        <a:graphic>
          <a:graphicData uri="http://schemas.openxmlformats.org/presentationml/2006/ole">
            <mc:AlternateContent xmlns:mc="http://schemas.openxmlformats.org/markup-compatibility/2006">
              <mc:Choice xmlns:v="urn:schemas-microsoft-com:vml" Requires="v">
                <p:oleObj spid="_x0000_s1037" name="Equation" r:id="rId6" imgW="1916868" imgH="291973" progId="Equation.3">
                  <p:embed/>
                </p:oleObj>
              </mc:Choice>
              <mc:Fallback>
                <p:oleObj name="Equation" r:id="rId6" imgW="1916868" imgH="291973" progId="Equation.3">
                  <p:embed/>
                  <p:pic>
                    <p:nvPicPr>
                      <p:cNvPr id="163931" name="Object 90"/>
                      <p:cNvPicPr>
                        <a:picLocks noChangeAspect="1" noChangeArrowheads="1"/>
                      </p:cNvPicPr>
                      <p:nvPr/>
                    </p:nvPicPr>
                    <p:blipFill>
                      <a:blip r:embed="rId7">
                        <a:extLst>
                          <a:ext uri="{28A0092B-C50C-407E-A947-70E740481C1C}">
                            <a14:useLocalDpi xmlns:a14="http://schemas.microsoft.com/office/drawing/2010/main" val="0"/>
                          </a:ext>
                        </a:extLst>
                      </a:blip>
                      <a:srcRect l="-4768" t="-31319" r="-4768" b="-31319"/>
                      <a:stretch>
                        <a:fillRect/>
                      </a:stretch>
                    </p:blipFill>
                    <p:spPr bwMode="auto">
                      <a:xfrm>
                        <a:off x="6388100" y="1890713"/>
                        <a:ext cx="2093913" cy="4714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2" name="Rectangle 91"/>
          <p:cNvSpPr>
            <a:spLocks noChangeArrowheads="1"/>
          </p:cNvSpPr>
          <p:nvPr/>
        </p:nvSpPr>
        <p:spPr bwMode="auto">
          <a:xfrm>
            <a:off x="8566150" y="3287713"/>
            <a:ext cx="3667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1</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933" name="Rectangle 92"/>
          <p:cNvSpPr>
            <a:spLocks noChangeArrowheads="1"/>
          </p:cNvSpPr>
          <p:nvPr/>
        </p:nvSpPr>
        <p:spPr bwMode="auto">
          <a:xfrm>
            <a:off x="8580438" y="4325938"/>
            <a:ext cx="3889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2</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934" name="Rectangle 93"/>
          <p:cNvSpPr>
            <a:spLocks noChangeArrowheads="1"/>
          </p:cNvSpPr>
          <p:nvPr/>
        </p:nvSpPr>
        <p:spPr bwMode="auto">
          <a:xfrm>
            <a:off x="8591550" y="5341938"/>
            <a:ext cx="38893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3</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Tree>
    <p:extLst>
      <p:ext uri="{BB962C8B-B14F-4D97-AF65-F5344CB8AC3E}">
        <p14:creationId xmlns:p14="http://schemas.microsoft.com/office/powerpoint/2010/main" val="248015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46CF565-0488-4907-8ECC-F08907353D82}"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5891"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5892"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is satisfiable iff G has a Hamiltonian cycle.</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Pf.  </a:t>
            </a:r>
            <a:r>
              <a:rPr lang="en-US" altLang="zh-CN" smtClean="0">
                <a:ea typeface="宋体" panose="02010600030101010101" pitchFamily="2" charset="-122"/>
                <a:sym typeface="Symbol" panose="05050102010706020507" pitchFamily="18" charset="2"/>
              </a:rPr>
              <a:t> </a:t>
            </a:r>
          </a:p>
          <a:p>
            <a:pPr lvl="1"/>
            <a:r>
              <a:rPr lang="en-US" altLang="zh-CN" smtClean="0">
                <a:ea typeface="宋体" panose="02010600030101010101" pitchFamily="2" charset="-122"/>
              </a:rPr>
              <a:t>Suppose </a:t>
            </a:r>
            <a:r>
              <a:rPr lang="en-US" altLang="zh-CN" sz="1600" smtClean="0">
                <a:ea typeface="宋体" panose="02010600030101010101" pitchFamily="2" charset="-122"/>
              </a:rPr>
              <a:t>3-SAT</a:t>
            </a:r>
            <a:r>
              <a:rPr lang="en-US" altLang="zh-CN" smtClean="0">
                <a:ea typeface="宋体" panose="02010600030101010101" pitchFamily="2" charset="-122"/>
              </a:rPr>
              <a:t> instance has satisfying assignment x*.</a:t>
            </a:r>
          </a:p>
          <a:p>
            <a:pPr lvl="1"/>
            <a:r>
              <a:rPr lang="en-US" altLang="zh-CN" smtClean="0">
                <a:ea typeface="宋体" panose="02010600030101010101" pitchFamily="2" charset="-122"/>
              </a:rPr>
              <a:t>Then, define Hamiltonian cycle in G as follows:</a:t>
            </a:r>
          </a:p>
          <a:p>
            <a:pPr lvl="2"/>
            <a:r>
              <a:rPr lang="en-US" altLang="zh-CN" smtClean="0">
                <a:ea typeface="宋体" panose="02010600030101010101" pitchFamily="2" charset="-122"/>
              </a:rPr>
              <a:t>if x*</a:t>
            </a:r>
            <a:r>
              <a:rPr lang="en-US" altLang="zh-CN" baseline="-25000" smtClean="0">
                <a:ea typeface="宋体" panose="02010600030101010101" pitchFamily="2" charset="-122"/>
              </a:rPr>
              <a:t>i</a:t>
            </a:r>
            <a:r>
              <a:rPr lang="en-US" altLang="zh-CN" smtClean="0">
                <a:ea typeface="宋体" panose="02010600030101010101" pitchFamily="2" charset="-122"/>
              </a:rPr>
              <a:t> = 1, traverse row i</a:t>
            </a:r>
            <a:r>
              <a:rPr lang="en-US" altLang="zh-CN" sz="2000" baseline="-25000" smtClean="0">
                <a:ea typeface="宋体" panose="02010600030101010101" pitchFamily="2" charset="-122"/>
              </a:rPr>
              <a:t>  </a:t>
            </a:r>
            <a:r>
              <a:rPr lang="en-US" altLang="zh-CN" smtClean="0">
                <a:ea typeface="宋体" panose="02010600030101010101" pitchFamily="2" charset="-122"/>
              </a:rPr>
              <a:t>from left to right</a:t>
            </a:r>
          </a:p>
          <a:p>
            <a:pPr lvl="2"/>
            <a:r>
              <a:rPr lang="en-US" altLang="zh-CN" smtClean="0">
                <a:ea typeface="宋体" panose="02010600030101010101" pitchFamily="2" charset="-122"/>
              </a:rPr>
              <a:t>if x*</a:t>
            </a:r>
            <a:r>
              <a:rPr lang="en-US" altLang="zh-CN" baseline="-25000" smtClean="0">
                <a:ea typeface="宋体" panose="02010600030101010101" pitchFamily="2" charset="-122"/>
              </a:rPr>
              <a:t>i</a:t>
            </a:r>
            <a:r>
              <a:rPr lang="en-US" altLang="zh-CN" smtClean="0">
                <a:ea typeface="宋体" panose="02010600030101010101" pitchFamily="2" charset="-122"/>
              </a:rPr>
              <a:t> = 0, traverse row i from right to left</a:t>
            </a:r>
          </a:p>
          <a:p>
            <a:pPr lvl="2"/>
            <a:r>
              <a:rPr lang="en-US" altLang="zh-CN" smtClean="0">
                <a:ea typeface="宋体" panose="02010600030101010101" pitchFamily="2" charset="-122"/>
              </a:rPr>
              <a:t>for each clause C</a:t>
            </a:r>
            <a:r>
              <a:rPr lang="en-US" altLang="zh-CN" sz="2000" baseline="-25000" smtClean="0">
                <a:ea typeface="宋体" panose="02010600030101010101" pitchFamily="2" charset="-122"/>
              </a:rPr>
              <a:t>j </a:t>
            </a:r>
            <a:r>
              <a:rPr lang="en-US" altLang="zh-CN" smtClean="0">
                <a:ea typeface="宋体" panose="02010600030101010101" pitchFamily="2" charset="-122"/>
              </a:rPr>
              <a:t>, there will be at least one row i in which we are going in "correct" direction to splice node C</a:t>
            </a:r>
            <a:r>
              <a:rPr lang="en-US" altLang="zh-CN" sz="2000" baseline="-25000" smtClean="0">
                <a:ea typeface="宋体" panose="02010600030101010101" pitchFamily="2" charset="-122"/>
              </a:rPr>
              <a:t>j </a:t>
            </a:r>
            <a:r>
              <a:rPr lang="en-US" altLang="zh-CN" smtClean="0">
                <a:ea typeface="宋体" panose="02010600030101010101" pitchFamily="2" charset="-122"/>
              </a:rPr>
              <a:t>into tour</a:t>
            </a:r>
          </a:p>
          <a:p>
            <a:endParaRPr lang="en-US" altLang="zh-CN" smtClean="0">
              <a:ea typeface="宋体" panose="02010600030101010101" pitchFamily="2" charset="-122"/>
            </a:endParaRPr>
          </a:p>
        </p:txBody>
      </p:sp>
    </p:spTree>
    <p:extLst>
      <p:ext uri="{BB962C8B-B14F-4D97-AF65-F5344CB8AC3E}">
        <p14:creationId xmlns:p14="http://schemas.microsoft.com/office/powerpoint/2010/main" val="3261493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DE352D-E74D-445D-90AE-36F92B3B7D59}"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7939"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7940"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is satisfiable iff G has a Hamiltonian cycle.</a:t>
            </a:r>
          </a:p>
          <a:p>
            <a:endParaRPr lang="en-US" altLang="zh-CN" smtClean="0">
              <a:solidFill>
                <a:schemeClr val="hlink"/>
              </a:solidFill>
              <a:ea typeface="宋体" panose="02010600030101010101" pitchFamily="2" charset="-122"/>
            </a:endParaRPr>
          </a:p>
          <a:p>
            <a:r>
              <a:rPr lang="en-US" altLang="zh-CN" smtClean="0">
                <a:ea typeface="宋体" panose="02010600030101010101" pitchFamily="2" charset="-122"/>
              </a:rPr>
              <a:t>Pf.  </a:t>
            </a:r>
            <a:r>
              <a:rPr lang="en-US" altLang="zh-CN" smtClean="0">
                <a:ea typeface="宋体" panose="02010600030101010101" pitchFamily="2" charset="-122"/>
                <a:sym typeface="Symbol" panose="05050102010706020507" pitchFamily="18" charset="2"/>
              </a:rPr>
              <a:t></a:t>
            </a:r>
            <a:r>
              <a:rPr lang="en-US" altLang="zh-CN" smtClean="0">
                <a:solidFill>
                  <a:schemeClr val="hlink"/>
                </a:solidFill>
                <a:ea typeface="宋体" panose="02010600030101010101" pitchFamily="2" charset="-122"/>
                <a:sym typeface="Symbol" panose="05050102010706020507" pitchFamily="18" charset="2"/>
              </a:rPr>
              <a:t> </a:t>
            </a:r>
          </a:p>
          <a:p>
            <a:pPr lvl="1"/>
            <a:r>
              <a:rPr lang="en-US" altLang="zh-CN" smtClean="0">
                <a:ea typeface="宋体" panose="02010600030101010101" pitchFamily="2" charset="-122"/>
              </a:rPr>
              <a:t>Suppose G has a Hamiltonian cycle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a:t>
            </a:r>
          </a:p>
          <a:p>
            <a:pPr lvl="1"/>
            <a:r>
              <a:rPr lang="en-US" altLang="zh-CN" smtClean="0">
                <a:ea typeface="宋体" panose="02010600030101010101" pitchFamily="2" charset="-122"/>
              </a:rPr>
              <a:t>If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enters clause node C</a:t>
            </a:r>
            <a:r>
              <a:rPr lang="en-US" altLang="zh-CN" sz="2000" baseline="-25000" smtClean="0">
                <a:ea typeface="宋体" panose="02010600030101010101" pitchFamily="2" charset="-122"/>
              </a:rPr>
              <a:t>j </a:t>
            </a:r>
            <a:r>
              <a:rPr lang="en-US" altLang="zh-CN" smtClean="0">
                <a:ea typeface="宋体" panose="02010600030101010101" pitchFamily="2" charset="-122"/>
              </a:rPr>
              <a:t>, it must depart on mate edge.</a:t>
            </a:r>
          </a:p>
          <a:p>
            <a:pPr lvl="2"/>
            <a:r>
              <a:rPr lang="en-US" altLang="zh-CN" smtClean="0">
                <a:ea typeface="宋体" panose="02010600030101010101" pitchFamily="2" charset="-122"/>
              </a:rPr>
              <a:t>thus, nodes immediately before and after C</a:t>
            </a:r>
            <a:r>
              <a:rPr lang="en-US" altLang="zh-CN" sz="2000" baseline="-25000" smtClean="0">
                <a:ea typeface="宋体" panose="02010600030101010101" pitchFamily="2" charset="-122"/>
              </a:rPr>
              <a:t>j </a:t>
            </a:r>
            <a:r>
              <a:rPr lang="en-US" altLang="zh-CN" smtClean="0">
                <a:ea typeface="宋体" panose="02010600030101010101" pitchFamily="2" charset="-122"/>
              </a:rPr>
              <a:t>are connected by an edge e in G</a:t>
            </a:r>
          </a:p>
          <a:p>
            <a:pPr lvl="2"/>
            <a:r>
              <a:rPr lang="en-US" altLang="zh-CN" smtClean="0">
                <a:ea typeface="宋体" panose="02010600030101010101" pitchFamily="2" charset="-122"/>
              </a:rPr>
              <a:t>removing C</a:t>
            </a:r>
            <a:r>
              <a:rPr lang="en-US" altLang="zh-CN" sz="2000" baseline="-25000" smtClean="0">
                <a:ea typeface="宋体" panose="02010600030101010101" pitchFamily="2" charset="-122"/>
              </a:rPr>
              <a:t>j </a:t>
            </a:r>
            <a:r>
              <a:rPr lang="en-US" altLang="zh-CN" smtClean="0">
                <a:ea typeface="宋体" panose="02010600030101010101" pitchFamily="2" charset="-122"/>
              </a:rPr>
              <a:t>from cycle, and replacing it with edge e yields Hamiltonian cycle on G - {</a:t>
            </a:r>
            <a:r>
              <a:rPr lang="en-US" altLang="zh-CN" sz="2000" baseline="-25000" smtClean="0">
                <a:ea typeface="宋体" panose="02010600030101010101" pitchFamily="2" charset="-122"/>
              </a:rPr>
              <a:t> </a:t>
            </a:r>
            <a:r>
              <a:rPr lang="en-US" altLang="zh-CN" smtClean="0">
                <a:ea typeface="宋体" panose="02010600030101010101" pitchFamily="2" charset="-122"/>
              </a:rPr>
              <a:t>C</a:t>
            </a:r>
            <a:r>
              <a:rPr lang="en-US" altLang="zh-CN" sz="2000" baseline="-25000" smtClean="0">
                <a:ea typeface="宋体" panose="02010600030101010101" pitchFamily="2" charset="-122"/>
              </a:rPr>
              <a:t>j  </a:t>
            </a:r>
            <a:r>
              <a:rPr lang="en-US" altLang="zh-CN" smtClean="0">
                <a:ea typeface="宋体" panose="02010600030101010101" pitchFamily="2" charset="-122"/>
              </a:rPr>
              <a:t>}</a:t>
            </a:r>
          </a:p>
          <a:p>
            <a:pPr lvl="1"/>
            <a:r>
              <a:rPr lang="en-US" altLang="zh-CN" smtClean="0">
                <a:ea typeface="宋体" panose="02010600030101010101" pitchFamily="2" charset="-122"/>
              </a:rPr>
              <a:t>Continuing in this way, we are left with Hamiltonian cycle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in</a:t>
            </a:r>
            <a:br>
              <a:rPr lang="en-US" altLang="zh-CN" smtClean="0">
                <a:ea typeface="宋体" panose="02010600030101010101" pitchFamily="2" charset="-122"/>
              </a:rPr>
            </a:br>
            <a:r>
              <a:rPr lang="en-US" altLang="zh-CN" smtClean="0">
                <a:ea typeface="宋体" panose="02010600030101010101" pitchFamily="2" charset="-122"/>
              </a:rPr>
              <a:t>G - {</a:t>
            </a:r>
            <a:r>
              <a:rPr lang="en-US" altLang="zh-CN" sz="2000" baseline="-25000" smtClean="0">
                <a:ea typeface="宋体" panose="02010600030101010101" pitchFamily="2" charset="-122"/>
              </a:rPr>
              <a:t> </a:t>
            </a:r>
            <a:r>
              <a:rPr lang="en-US" altLang="zh-CN" smtClean="0">
                <a:ea typeface="宋体" panose="02010600030101010101" pitchFamily="2" charset="-122"/>
              </a:rPr>
              <a:t>C</a:t>
            </a:r>
            <a:r>
              <a:rPr lang="en-US" altLang="zh-CN" sz="2000" baseline="-25000" smtClean="0">
                <a:ea typeface="宋体" panose="02010600030101010101" pitchFamily="2" charset="-122"/>
              </a:rPr>
              <a:t>1 </a:t>
            </a:r>
            <a:r>
              <a:rPr lang="en-US" altLang="zh-CN" smtClean="0">
                <a:ea typeface="宋体" panose="02010600030101010101" pitchFamily="2" charset="-122"/>
              </a:rPr>
              <a:t>, C</a:t>
            </a:r>
            <a:r>
              <a:rPr lang="en-US" altLang="zh-CN" sz="2000" baseline="-25000" smtClean="0">
                <a:ea typeface="宋体" panose="02010600030101010101" pitchFamily="2" charset="-122"/>
              </a:rPr>
              <a:t>2 </a:t>
            </a:r>
            <a:r>
              <a:rPr lang="en-US" altLang="zh-CN" smtClean="0">
                <a:ea typeface="宋体" panose="02010600030101010101" pitchFamily="2" charset="-122"/>
              </a:rPr>
              <a:t>,  . . . , C</a:t>
            </a:r>
            <a:r>
              <a:rPr lang="en-US" altLang="zh-CN" sz="2000" baseline="-25000" smtClean="0">
                <a:ea typeface="宋体" panose="02010600030101010101" pitchFamily="2" charset="-122"/>
              </a:rPr>
              <a:t>k </a:t>
            </a:r>
            <a:r>
              <a:rPr lang="en-US" altLang="zh-CN" smtClean="0">
                <a:ea typeface="宋体" panose="02010600030101010101" pitchFamily="2" charset="-122"/>
              </a:rPr>
              <a:t>}.</a:t>
            </a:r>
          </a:p>
          <a:p>
            <a:pPr lvl="1"/>
            <a:r>
              <a:rPr lang="en-US" altLang="zh-CN" smtClean="0">
                <a:ea typeface="宋体" panose="02010600030101010101" pitchFamily="2" charset="-122"/>
              </a:rPr>
              <a:t>Set x*</a:t>
            </a:r>
            <a:r>
              <a:rPr lang="en-US" altLang="zh-CN" baseline="-25000" smtClean="0">
                <a:ea typeface="宋体" panose="02010600030101010101" pitchFamily="2" charset="-122"/>
              </a:rPr>
              <a:t>i</a:t>
            </a:r>
            <a:r>
              <a:rPr lang="en-US" altLang="zh-CN" smtClean="0">
                <a:ea typeface="宋体" panose="02010600030101010101" pitchFamily="2" charset="-122"/>
              </a:rPr>
              <a:t> = 1 iff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traverses row i left to right.</a:t>
            </a:r>
          </a:p>
          <a:p>
            <a:pPr lvl="1"/>
            <a:r>
              <a:rPr lang="en-US" altLang="zh-CN" smtClean="0">
                <a:ea typeface="宋体" panose="02010600030101010101" pitchFamily="2" charset="-122"/>
              </a:rPr>
              <a:t>Since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visits each clause node C</a:t>
            </a:r>
            <a:r>
              <a:rPr lang="en-US" altLang="zh-CN" sz="2000" baseline="-25000" smtClean="0">
                <a:ea typeface="宋体" panose="02010600030101010101" pitchFamily="2" charset="-122"/>
              </a:rPr>
              <a:t>j </a:t>
            </a:r>
            <a:r>
              <a:rPr lang="en-US" altLang="zh-CN" smtClean="0">
                <a:ea typeface="宋体" panose="02010600030101010101" pitchFamily="2" charset="-122"/>
              </a:rPr>
              <a:t>, at least one of the paths is traversed in "correct" direction, and each clause is satisfied.   ▪</a:t>
            </a:r>
          </a:p>
          <a:p>
            <a:pPr lvl="1"/>
            <a:endParaRPr lang="en-US" altLang="zh-CN" smtClean="0">
              <a:ea typeface="宋体" panose="02010600030101010101" pitchFamily="2" charset="-122"/>
            </a:endParaRPr>
          </a:p>
        </p:txBody>
      </p:sp>
    </p:spTree>
    <p:extLst>
      <p:ext uri="{BB962C8B-B14F-4D97-AF65-F5344CB8AC3E}">
        <p14:creationId xmlns:p14="http://schemas.microsoft.com/office/powerpoint/2010/main" val="1872899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E76460A-1E03-430B-B79C-053EEC21F6BC}"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9987"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69988"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69989" name="Picture 6" descr="usa13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817688"/>
            <a:ext cx="6653213"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0" name="Rectangle 7"/>
          <p:cNvSpPr>
            <a:spLocks noChangeArrowheads="1"/>
          </p:cNvSpPr>
          <p:nvPr/>
        </p:nvSpPr>
        <p:spPr bwMode="auto">
          <a:xfrm>
            <a:off x="2895600" y="6096000"/>
            <a:ext cx="34607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All 13,509 cities in US with a population of at least 500</a:t>
            </a:r>
            <a:b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b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509442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874DA0-C5B4-404A-9C59-2BBC4E3E4646}"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2035"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2036"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72037" name="Picture 4" descr="usa13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828800"/>
            <a:ext cx="6653213"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8" name="Rectangle 6"/>
          <p:cNvSpPr>
            <a:spLocks noChangeArrowheads="1"/>
          </p:cNvSpPr>
          <p:nvPr/>
        </p:nvSpPr>
        <p:spPr bwMode="auto">
          <a:xfrm>
            <a:off x="2895600" y="6096000"/>
            <a:ext cx="24193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Optimal TSP tour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69013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CLIQUE is NP-complete</a:t>
            </a:r>
            <a:endParaRPr lang="en-US" altLang="en-US" b="1" smtClean="0"/>
          </a:p>
        </p:txBody>
      </p:sp>
      <p:sp>
        <p:nvSpPr>
          <p:cNvPr id="3" name="Content Placeholder 2"/>
          <p:cNvSpPr>
            <a:spLocks noGrp="1"/>
          </p:cNvSpPr>
          <p:nvPr>
            <p:ph idx="1"/>
          </p:nvPr>
        </p:nvSpPr>
        <p:spPr>
          <a:xfrm>
            <a:off x="457200" y="1419225"/>
            <a:ext cx="8229600" cy="5194300"/>
          </a:xfrm>
        </p:spPr>
        <p:txBody>
          <a:bodyPr/>
          <a:lstStyle/>
          <a:p>
            <a:r>
              <a:rPr lang="en-US" altLang="en-US" smtClean="0">
                <a:solidFill>
                  <a:srgbClr val="000000"/>
                </a:solidFill>
              </a:rPr>
              <a:t>Show some NP-complete problem reduces to CLIQUE.</a:t>
            </a:r>
          </a:p>
          <a:p>
            <a:pPr lvl="1"/>
            <a:r>
              <a:rPr lang="en-US" altLang="en-US" smtClean="0">
                <a:solidFill>
                  <a:srgbClr val="000000"/>
                </a:solidFill>
              </a:rPr>
              <a:t>The problem you reduce from has to be </a:t>
            </a:r>
            <a:r>
              <a:rPr lang="en-US" altLang="en-US" smtClean="0"/>
              <a:t>NP-complete, not just in NP.</a:t>
            </a:r>
          </a:p>
          <a:p>
            <a:pPr lvl="1"/>
            <a:r>
              <a:rPr lang="en-US" altLang="en-US" smtClean="0"/>
              <a:t>Note, you’re reducing from the NPC problem to your problem, not the other way around.</a:t>
            </a:r>
          </a:p>
          <a:p>
            <a:pPr lvl="1"/>
            <a:r>
              <a:rPr lang="en-US" altLang="en-US" smtClean="0"/>
              <a:t>You can choose any NP-complete problem to reduce from.</a:t>
            </a:r>
          </a:p>
          <a:p>
            <a:pPr lvl="2"/>
            <a:r>
              <a:rPr lang="en-US" altLang="en-US" smtClean="0"/>
              <a:t>Decide on the right problem can make the task a lot easier.  But this takes careful thought.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AF7C4B7-2524-48A4-992A-82B57E9FA18B}"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4083"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4084"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74085" name="Picture 11" descr="rl118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390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6" name="Rectangle 13"/>
          <p:cNvSpPr>
            <a:spLocks noChangeArrowheads="1"/>
          </p:cNvSpPr>
          <p:nvPr/>
        </p:nvSpPr>
        <p:spPr bwMode="auto">
          <a:xfrm>
            <a:off x="2895600" y="6096000"/>
            <a:ext cx="30289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11,849 holes to drill in a programmed logic array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3838458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DDDADD-DC79-4B64-A255-76E087F816D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pic>
        <p:nvPicPr>
          <p:cNvPr id="176131" name="Picture 5" descr="rl118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1665288"/>
            <a:ext cx="72390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6133"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sp>
        <p:nvSpPr>
          <p:cNvPr id="176134" name="Rectangle 6"/>
          <p:cNvSpPr>
            <a:spLocks noChangeArrowheads="1"/>
          </p:cNvSpPr>
          <p:nvPr/>
        </p:nvSpPr>
        <p:spPr bwMode="auto">
          <a:xfrm>
            <a:off x="2895600" y="6096000"/>
            <a:ext cx="24193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Optimal TSP tour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3465367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2864E35-959D-4EF8-AA72-9D5081B1610F}"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8179"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8180"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graph G = (V, E), does there exists a simple cycle that contains every node in V?</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Claim.  </a:t>
            </a:r>
            <a:r>
              <a:rPr lang="en-US" altLang="zh-CN" sz="1600" smtClean="0">
                <a:solidFill>
                  <a:schemeClr val="tx1"/>
                </a:solidFill>
                <a:ea typeface="宋体" panose="02010600030101010101" pitchFamily="2" charset="-122"/>
              </a:rPr>
              <a:t>HAM-CYCLE</a:t>
            </a:r>
            <a:r>
              <a:rPr lang="en-US" altLang="zh-CN"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sym typeface="Symbol" panose="05050102010706020507" pitchFamily="18" charset="2"/>
              </a:rPr>
              <a:t> </a:t>
            </a:r>
            <a:r>
              <a:rPr lang="en-US" altLang="zh-CN" baseline="-25000" smtClean="0">
                <a:solidFill>
                  <a:schemeClr val="tx1"/>
                </a:solidFill>
                <a:ea typeface="宋体" panose="02010600030101010101" pitchFamily="2" charset="-122"/>
                <a:sym typeface="Symbol" panose="05050102010706020507" pitchFamily="18" charset="2"/>
              </a:rPr>
              <a:t>P</a:t>
            </a:r>
            <a:r>
              <a:rPr lang="en-US" altLang="zh-CN" smtClean="0">
                <a:solidFill>
                  <a:schemeClr val="tx1"/>
                </a:solidFill>
                <a:ea typeface="宋体" panose="02010600030101010101" pitchFamily="2" charset="-122"/>
                <a:sym typeface="Symbol" panose="05050102010706020507" pitchFamily="18" charset="2"/>
              </a:rPr>
              <a:t> </a:t>
            </a:r>
            <a:r>
              <a:rPr lang="en-US" altLang="zh-CN" sz="1600" smtClean="0">
                <a:solidFill>
                  <a:schemeClr val="tx1"/>
                </a:solidFill>
                <a:ea typeface="宋体" panose="02010600030101010101" pitchFamily="2" charset="-122"/>
                <a:sym typeface="Symbol" panose="05050102010706020507" pitchFamily="18" charset="2"/>
              </a:rPr>
              <a:t>TSP</a:t>
            </a:r>
            <a:r>
              <a:rPr lang="en-US" altLang="zh-CN" smtClean="0">
                <a:solidFill>
                  <a:schemeClr val="tx1"/>
                </a:solidFill>
                <a:ea typeface="宋体" panose="02010600030101010101" pitchFamily="2" charset="-122"/>
              </a:rPr>
              <a:t>.</a:t>
            </a:r>
          </a:p>
          <a:p>
            <a:r>
              <a:rPr lang="en-US" altLang="zh-CN" smtClean="0">
                <a:ea typeface="宋体" panose="02010600030101010101" pitchFamily="2" charset="-122"/>
              </a:rPr>
              <a:t>Pf.</a:t>
            </a:r>
          </a:p>
          <a:p>
            <a:pPr lvl="1"/>
            <a:r>
              <a:rPr lang="en-US" altLang="zh-CN" smtClean="0">
                <a:ea typeface="宋体" panose="02010600030101010101" pitchFamily="2" charset="-122"/>
              </a:rPr>
              <a:t>Given instance G = (V, E) of </a:t>
            </a:r>
            <a:r>
              <a:rPr lang="en-US" altLang="zh-CN" sz="1600" smtClean="0">
                <a:ea typeface="宋体" panose="02010600030101010101" pitchFamily="2" charset="-122"/>
              </a:rPr>
              <a:t>HAM-CYCLE</a:t>
            </a:r>
            <a:r>
              <a:rPr lang="en-US" altLang="zh-CN" smtClean="0">
                <a:ea typeface="宋体" panose="02010600030101010101" pitchFamily="2" charset="-122"/>
              </a:rPr>
              <a:t>, create n cities with distance function</a:t>
            </a:r>
          </a:p>
          <a:p>
            <a:pPr lvl="1"/>
            <a:endParaRPr lang="en-US" altLang="zh-CN" smtClean="0">
              <a:ea typeface="宋体" panose="02010600030101010101" pitchFamily="2" charset="-122"/>
            </a:endParaRPr>
          </a:p>
          <a:p>
            <a:pPr lvl="1"/>
            <a:endParaRPr lang="en-US" altLang="zh-CN" smtClean="0">
              <a:ea typeface="宋体" panose="02010600030101010101" pitchFamily="2" charset="-122"/>
            </a:endParaRPr>
          </a:p>
          <a:p>
            <a:pPr lvl="1"/>
            <a:r>
              <a:rPr lang="en-US" altLang="zh-CN" smtClean="0">
                <a:ea typeface="宋体" panose="02010600030101010101" pitchFamily="2" charset="-122"/>
              </a:rPr>
              <a:t>TSP instance has tour of length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 n iff G is Hamiltonian.  ▪</a:t>
            </a:r>
          </a:p>
          <a:p>
            <a:pPr lvl="1"/>
            <a:endParaRPr lang="en-US" altLang="zh-CN" smtClean="0">
              <a:ea typeface="宋体" panose="02010600030101010101" pitchFamily="2" charset="-122"/>
            </a:endParaRPr>
          </a:p>
          <a:p>
            <a:pPr lvl="1"/>
            <a:endParaRPr lang="en-US" altLang="zh-CN" smtClean="0">
              <a:ea typeface="宋体" panose="02010600030101010101" pitchFamily="2" charset="-122"/>
            </a:endParaRPr>
          </a:p>
        </p:txBody>
      </p:sp>
      <p:graphicFrame>
        <p:nvGraphicFramePr>
          <p:cNvPr id="178181" name="Object 4"/>
          <p:cNvGraphicFramePr>
            <a:graphicFrameLocks noChangeAspect="1"/>
          </p:cNvGraphicFramePr>
          <p:nvPr/>
        </p:nvGraphicFramePr>
        <p:xfrm>
          <a:off x="3276600" y="4114800"/>
          <a:ext cx="2790825" cy="612775"/>
        </p:xfrm>
        <a:graphic>
          <a:graphicData uri="http://schemas.openxmlformats.org/presentationml/2006/ole">
            <mc:AlternateContent xmlns:mc="http://schemas.openxmlformats.org/markup-compatibility/2006">
              <mc:Choice xmlns:v="urn:schemas-microsoft-com:vml" Requires="v">
                <p:oleObj spid="_x0000_s2055" name="Equation" r:id="rId4" imgW="2895600" imgH="635000" progId="Equation.3">
                  <p:embed/>
                </p:oleObj>
              </mc:Choice>
              <mc:Fallback>
                <p:oleObj name="Equation" r:id="rId4" imgW="2895600" imgH="635000" progId="Equation.3">
                  <p:embed/>
                  <p:pic>
                    <p:nvPicPr>
                      <p:cNvPr id="17818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14800"/>
                        <a:ext cx="2790825" cy="612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745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CLIQUE is NP-complete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8229600" cy="5019675"/>
              </a:xfrm>
            </p:spPr>
            <p:txBody>
              <a:bodyPr>
                <a:normAutofit fontScale="62500" lnSpcReduction="20000"/>
              </a:bodyPr>
              <a:lstStyle/>
              <a:p>
                <a:pPr>
                  <a:defRPr/>
                </a:pPr>
                <a:r>
                  <a:rPr lang="en-US" smtClean="0"/>
                  <a:t>3-CNF-SAT</a:t>
                </a:r>
                <a:endParaRPr lang="en-US" dirty="0" smtClean="0"/>
              </a:p>
              <a:p>
                <a:pPr lvl="1">
                  <a:defRPr/>
                </a:pPr>
                <a:r>
                  <a:rPr lang="en-US" dirty="0" smtClean="0"/>
                  <a:t>Given a Boolean formula that’s an AND of ORs, where each OR has </a:t>
                </a:r>
                <a:r>
                  <a:rPr lang="en-US" smtClean="0">
                    <a:solidFill>
                      <a:srgbClr val="FF0000"/>
                    </a:solidFill>
                  </a:rPr>
                  <a:t>3 literals</a:t>
                </a:r>
                <a:r>
                  <a:rPr lang="en-US" smtClean="0"/>
                  <a:t>, </a:t>
                </a:r>
                <a:r>
                  <a:rPr lang="en-US" dirty="0" smtClean="0"/>
                  <a:t>is it </a:t>
                </a:r>
                <a:r>
                  <a:rPr lang="en-US" dirty="0" err="1" smtClean="0"/>
                  <a:t>satisfiable</a:t>
                </a:r>
                <a:r>
                  <a:rPr lang="en-US" dirty="0" smtClean="0"/>
                  <a:t>?</a:t>
                </a:r>
              </a:p>
              <a:p>
                <a:pPr lvl="1">
                  <a:defRPr/>
                </a:pPr>
                <a14:m>
                  <m:oMath xmlns:m="http://schemas.openxmlformats.org/officeDocument/2006/math">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e>
                    </m:d>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e>
                    </m:d>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𝐷</m:t>
                        </m:r>
                      </m:e>
                    </m:d>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𝐶𝑁𝐹</m:t>
                    </m:r>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𝑆𝐴𝑇</m:t>
                    </m:r>
                  </m:oMath>
                </a14:m>
                <a:r>
                  <a:rPr lang="en-US">
                    <a:solidFill>
                      <a:srgbClr val="000000"/>
                    </a:solidFill>
                  </a:rPr>
                  <a:t>.</a:t>
                </a:r>
              </a:p>
              <a:p>
                <a:pPr lvl="2">
                  <a:defRPr/>
                </a:pPr>
                <a:r>
                  <a:rPr lang="en-US" smtClean="0"/>
                  <a:t>Set </a:t>
                </a:r>
                <a:r>
                  <a:rPr lang="en-US" dirty="0" smtClean="0"/>
                  <a:t>A=B=C=true, D=false.</a:t>
                </a:r>
              </a:p>
              <a:p>
                <a:pPr lvl="1">
                  <a:defRPr/>
                </a:pPr>
                <a:r>
                  <a:rPr lang="en-US" dirty="0" smtClean="0"/>
                  <a:t>Each OR unit is called a </a:t>
                </a:r>
                <a:r>
                  <a:rPr lang="en-US" dirty="0" smtClean="0">
                    <a:solidFill>
                      <a:srgbClr val="FF0000"/>
                    </a:solidFill>
                  </a:rPr>
                  <a:t>clause</a:t>
                </a:r>
                <a:r>
                  <a:rPr lang="en-US" dirty="0" smtClean="0"/>
                  <a:t>.  </a:t>
                </a:r>
                <a:r>
                  <a:rPr lang="en-US" smtClean="0"/>
                  <a:t>Each literal is either a variable or its negation. </a:t>
                </a:r>
                <a:endParaRPr lang="en-US" dirty="0" smtClean="0"/>
              </a:p>
              <a:p>
                <a:pPr lvl="1">
                  <a:defRPr/>
                </a:pPr>
                <a:r>
                  <a:rPr lang="en-US" dirty="0" smtClean="0"/>
                  <a:t>A </a:t>
                </a:r>
                <a:r>
                  <a:rPr lang="en-US" dirty="0" smtClean="0">
                    <a:solidFill>
                      <a:srgbClr val="000000"/>
                    </a:solidFill>
                  </a:rPr>
                  <a:t>special kind of SAT.  </a:t>
                </a:r>
                <a:r>
                  <a:rPr lang="en-US" dirty="0" smtClean="0"/>
                  <a:t>SAT allows other formula types, besides ANDs of ORs, and allows any number of variables per clause.</a:t>
                </a:r>
              </a:p>
              <a:p>
                <a:pPr>
                  <a:defRPr/>
                </a:pPr>
                <a:r>
                  <a:rPr lang="en-US"/>
                  <a:t>Assume we’ve already </a:t>
                </a:r>
                <a:r>
                  <a:rPr lang="en-US">
                    <a:solidFill>
                      <a:srgbClr val="000000"/>
                    </a:solidFill>
                  </a:rPr>
                  <a:t>proven 3-CNF-SAT is NP-complete.</a:t>
                </a:r>
              </a:p>
              <a:p>
                <a:pPr>
                  <a:defRPr/>
                </a:pPr>
                <a:r>
                  <a:rPr lang="en-US">
                    <a:solidFill>
                      <a:srgbClr val="000000"/>
                    </a:solidFill>
                  </a:rPr>
                  <a:t>We </a:t>
                </a:r>
                <a:r>
                  <a:rPr lang="en-US" smtClean="0">
                    <a:solidFill>
                      <a:srgbClr val="000000"/>
                    </a:solidFill>
                  </a:rPr>
                  <a:t>show </a:t>
                </a:r>
                <a:r>
                  <a:rPr lang="en-US">
                    <a:solidFill>
                      <a:srgbClr val="000000"/>
                    </a:solidFill>
                  </a:rPr>
                  <a:t>3-CNF-SAT</a:t>
                </a:r>
                <a:r>
                  <a:rPr lang="en-US">
                    <a:solidFill>
                      <a:srgbClr val="000000"/>
                    </a:solidFill>
                    <a:latin typeface="Symbol" pitchFamily="18" charset="2"/>
                  </a:rPr>
                  <a:t>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m:t>
                        </m:r>
                      </m:e>
                      <m:sub>
                        <m:r>
                          <a:rPr lang="en-US" b="0" i="1" smtClean="0">
                            <a:solidFill>
                              <a:srgbClr val="000000"/>
                            </a:solidFill>
                            <a:latin typeface="Cambria Math" panose="02040503050406030204" pitchFamily="18" charset="0"/>
                          </a:rPr>
                          <m:t>𝑃</m:t>
                        </m:r>
                      </m:sub>
                    </m:sSub>
                  </m:oMath>
                </a14:m>
                <a:r>
                  <a:rPr lang="en-US" smtClean="0">
                    <a:solidFill>
                      <a:srgbClr val="000000"/>
                    </a:solidFill>
                  </a:rPr>
                  <a:t> CLIQUE.</a:t>
                </a:r>
                <a:endParaRPr lang="en-US" smtClean="0"/>
              </a:p>
              <a:p>
                <a:pPr>
                  <a:defRPr/>
                </a:pPr>
                <a:r>
                  <a:rPr lang="en-US" smtClean="0"/>
                  <a:t>The </a:t>
                </a:r>
                <a:r>
                  <a:rPr lang="en-US" dirty="0" smtClean="0"/>
                  <a:t>reduction says that given a </a:t>
                </a:r>
                <a:r>
                  <a:rPr lang="en-US" smtClean="0"/>
                  <a:t>3-CNF-SAT formula </a:t>
                </a:r>
                <a14:m>
                  <m:oMath xmlns:m="http://schemas.openxmlformats.org/officeDocument/2006/math">
                    <m:r>
                      <a:rPr lang="en-US" b="0" i="1" smtClean="0">
                        <a:latin typeface="Cambria Math" panose="02040503050406030204" pitchFamily="18" charset="0"/>
                      </a:rPr>
                      <m:t>𝜙</m:t>
                    </m:r>
                  </m:oMath>
                </a14:m>
                <a:r>
                  <a:rPr lang="en-US" smtClean="0"/>
                  <a:t>, </a:t>
                </a:r>
                <a:r>
                  <a:rPr lang="en-US" dirty="0" smtClean="0"/>
                  <a:t>we can create in </a:t>
                </a:r>
                <a:r>
                  <a:rPr lang="en-US" dirty="0" err="1" smtClean="0"/>
                  <a:t>polytime</a:t>
                </a:r>
                <a:r>
                  <a:rPr lang="en-US" dirty="0" smtClean="0"/>
                  <a:t> a graph G, such that </a:t>
                </a:r>
                <a14:m>
                  <m:oMath xmlns:m="http://schemas.openxmlformats.org/officeDocument/2006/math">
                    <m:r>
                      <a:rPr lang="en-US" i="1">
                        <a:latin typeface="Cambria Math" panose="02040503050406030204" pitchFamily="18" charset="0"/>
                      </a:rPr>
                      <m:t>𝜙</m:t>
                    </m:r>
                  </m:oMath>
                </a14:m>
                <a:r>
                  <a:rPr lang="en-US" dirty="0" smtClean="0"/>
                  <a:t> is </a:t>
                </a:r>
                <a:r>
                  <a:rPr lang="en-US" dirty="0" err="1" smtClean="0"/>
                  <a:t>satisfiable</a:t>
                </a:r>
                <a:r>
                  <a:rPr lang="en-US" dirty="0" smtClean="0"/>
                  <a:t> if and only if G has an n/3-clique.</a:t>
                </a:r>
              </a:p>
              <a:p>
                <a:pPr lvl="1">
                  <a:defRPr/>
                </a:pPr>
                <a:r>
                  <a:rPr lang="en-US" smtClean="0"/>
                  <a:t>This is actually quite remarkable.  Why should a graph be related to a formula?</a:t>
                </a:r>
              </a:p>
              <a:p>
                <a:pPr lvl="1">
                  <a:defRPr/>
                </a:pPr>
                <a:r>
                  <a:rPr lang="en-US" smtClean="0"/>
                  <a:t>But we’ll see how to construct a special graph that captures the satisfiability of a 3-CNF formula.</a:t>
                </a:r>
                <a:endParaRPr lang="en-US" dirty="0" smtClean="0"/>
              </a:p>
              <a:p>
                <a:pPr lvl="1">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8229600" cy="5019675"/>
              </a:xfrm>
              <a:blipFill>
                <a:blip r:embed="rId2"/>
                <a:stretch>
                  <a:fillRect l="-222" t="-182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z="4000" smtClean="0"/>
              <a:t>Reducing 3-CNF-SAT to CLIQUE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6"/>
                <a:ext cx="8062231" cy="4997904"/>
              </a:xfrm>
            </p:spPr>
            <p:txBody>
              <a:bodyPr>
                <a:normAutofit fontScale="85000" lnSpcReduction="10000"/>
              </a:bodyPr>
              <a:lstStyle/>
              <a:p>
                <a:pPr>
                  <a:defRPr/>
                </a:pPr>
                <a:r>
                  <a:rPr lang="en-US" smtClean="0"/>
                  <a:t>Let </a:t>
                </a:r>
                <a14:m>
                  <m:oMath xmlns:m="http://schemas.openxmlformats.org/officeDocument/2006/math">
                    <m:r>
                      <a:rPr lang="en-US" b="0" i="1" smtClean="0">
                        <a:latin typeface="Cambria Math" panose="02040503050406030204" pitchFamily="18" charset="0"/>
                      </a:rPr>
                      <m:t>𝜙</m:t>
                    </m:r>
                  </m:oMath>
                </a14:m>
                <a:r>
                  <a:rPr lang="en-US" smtClean="0"/>
                  <a:t> be </a:t>
                </a:r>
                <a:r>
                  <a:rPr lang="en-US" dirty="0" smtClean="0"/>
                  <a:t>a 3-CNF formula with m clauses. </a:t>
                </a:r>
              </a:p>
              <a:p>
                <a:pPr>
                  <a:defRPr/>
                </a:pPr>
                <a:r>
                  <a:rPr lang="en-US" dirty="0" smtClean="0"/>
                  <a:t>Let C be a clause in </a:t>
                </a:r>
                <a14:m>
                  <m:oMath xmlns:m="http://schemas.openxmlformats.org/officeDocument/2006/math">
                    <m:r>
                      <a:rPr lang="en-US" i="1">
                        <a:latin typeface="Cambria Math" panose="02040503050406030204" pitchFamily="18" charset="0"/>
                      </a:rPr>
                      <m:t>𝜙</m:t>
                    </m:r>
                  </m:oMath>
                </a14:m>
                <a:r>
                  <a:rPr lang="en-US" dirty="0" smtClean="0"/>
                  <a:t>.  Then C has </a:t>
                </a:r>
                <a:r>
                  <a:rPr lang="en-US" smtClean="0">
                    <a:solidFill>
                      <a:srgbClr val="000000"/>
                    </a:solidFill>
                  </a:rPr>
                  <a:t>3 literals.</a:t>
                </a:r>
                <a:endParaRPr lang="en-US" dirty="0" smtClean="0">
                  <a:solidFill>
                    <a:srgbClr val="000000"/>
                  </a:solidFill>
                </a:endParaRPr>
              </a:p>
              <a:p>
                <a:pPr lvl="1">
                  <a:defRPr/>
                </a:pPr>
                <a:r>
                  <a:rPr lang="en-US" dirty="0" smtClean="0"/>
                  <a:t>Make </a:t>
                </a:r>
                <a:r>
                  <a:rPr lang="en-US" dirty="0" smtClean="0">
                    <a:solidFill>
                      <a:srgbClr val="000000"/>
                    </a:solidFill>
                  </a:rPr>
                  <a:t>3 vertices </a:t>
                </a:r>
                <a:r>
                  <a:rPr lang="en-US" dirty="0" smtClean="0"/>
                  <a:t>in G corresponding to </a:t>
                </a:r>
                <a:r>
                  <a:rPr lang="en-US" smtClean="0"/>
                  <a:t>the literals.  </a:t>
                </a:r>
                <a:endParaRPr lang="en-US" dirty="0" smtClean="0"/>
              </a:p>
              <a:p>
                <a:pPr lvl="2">
                  <a:defRPr/>
                </a:pPr>
                <a:r>
                  <a:rPr lang="en-US" dirty="0" smtClean="0"/>
                  <a:t>So G has 3m </a:t>
                </a:r>
                <a:r>
                  <a:rPr lang="en-US" smtClean="0"/>
                  <a:t>vertices total.</a:t>
                </a:r>
              </a:p>
              <a:p>
                <a:pPr lvl="2">
                  <a:defRPr/>
                </a:pPr>
                <a:r>
                  <a:rPr lang="en-US" smtClean="0"/>
                  <a:t>Let n be the number of nodes in G.  Then m = n/3.</a:t>
                </a:r>
                <a:endParaRPr lang="en-US" dirty="0" smtClean="0"/>
              </a:p>
              <a:p>
                <a:pPr>
                  <a:defRPr/>
                </a:pPr>
                <a:r>
                  <a:rPr lang="en-US" dirty="0" smtClean="0"/>
                  <a:t>Now, add in an edge </a:t>
                </a:r>
                <a:r>
                  <a:rPr lang="en-US" smtClean="0"/>
                  <a:t>between two </a:t>
                </a:r>
                <a:r>
                  <a:rPr lang="en-US" dirty="0" smtClean="0"/>
                  <a:t>vertices u, v if both conditions below hold.</a:t>
                </a:r>
              </a:p>
              <a:p>
                <a:pPr lvl="1">
                  <a:defRPr/>
                </a:pPr>
                <a:r>
                  <a:rPr lang="en-US" dirty="0" smtClean="0"/>
                  <a:t>u, </a:t>
                </a:r>
                <a:r>
                  <a:rPr lang="en-US" smtClean="0"/>
                  <a:t>v correspond to literals from different clauses of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endParaRPr lang="en-US" dirty="0" smtClean="0"/>
              </a:p>
              <a:p>
                <a:pPr lvl="1">
                  <a:defRPr/>
                </a:pPr>
                <a:r>
                  <a:rPr lang="en-US" smtClean="0"/>
                  <a:t>The literals corresponding to u and v are not negations of each other.</a:t>
                </a:r>
              </a:p>
              <a:p>
                <a:pPr lvl="2">
                  <a:defRPr/>
                </a:pPr>
                <a:r>
                  <a:rPr lang="en-US" smtClean="0"/>
                  <a:t>We say u </a:t>
                </a:r>
                <a:r>
                  <a:rPr lang="en-US" dirty="0" smtClean="0"/>
                  <a:t>and v are </a:t>
                </a:r>
                <a:r>
                  <a:rPr lang="en-US" dirty="0" smtClean="0">
                    <a:solidFill>
                      <a:srgbClr val="FF0000"/>
                    </a:solidFill>
                  </a:rPr>
                  <a:t>consistent</a:t>
                </a: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6"/>
                <a:ext cx="8062231" cy="4997904"/>
              </a:xfrm>
              <a:blipFill>
                <a:blip r:embed="rId2"/>
                <a:stretch>
                  <a:fillRect l="-680" t="-1951" r="-30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434657"/>
            <a:ext cx="69913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04457"/>
            <a:ext cx="75644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0" name="Title 1"/>
          <p:cNvSpPr>
            <a:spLocks noGrp="1"/>
          </p:cNvSpPr>
          <p:nvPr>
            <p:ph type="title"/>
          </p:nvPr>
        </p:nvSpPr>
        <p:spPr/>
        <p:txBody>
          <a:bodyPr/>
          <a:lstStyle/>
          <a:p>
            <a:r>
              <a:rPr lang="en-US" altLang="en-US" sz="4000"/>
              <a:t>Reducing </a:t>
            </a:r>
            <a:r>
              <a:rPr lang="en-US" altLang="en-US" sz="4000" smtClean="0"/>
              <a:t>3-CNF-SAT to CLIQUE</a:t>
            </a:r>
          </a:p>
        </p:txBody>
      </p:sp>
      <p:sp>
        <p:nvSpPr>
          <p:cNvPr id="24581" name="TextBox 3"/>
          <p:cNvSpPr txBox="1">
            <a:spLocks noChangeArrowheads="1"/>
          </p:cNvSpPr>
          <p:nvPr/>
        </p:nvSpPr>
        <p:spPr bwMode="auto">
          <a:xfrm>
            <a:off x="536575" y="1454150"/>
            <a:ext cx="8137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US" altLang="en-US" sz="2000"/>
              <a:t>3 vertices for each clause.</a:t>
            </a:r>
          </a:p>
          <a:p>
            <a:pPr>
              <a:buFont typeface="Wingdings" panose="05000000000000000000" pitchFamily="2" charset="2"/>
              <a:buChar char="q"/>
            </a:pPr>
            <a:r>
              <a:rPr lang="en-US" altLang="en-US" sz="2000"/>
              <a:t>For vertices u,v, add edge (u,v) if u,v are </a:t>
            </a:r>
            <a:r>
              <a:rPr lang="en-US" altLang="en-US" sz="2000" smtClean="0"/>
              <a:t>from different clauses, </a:t>
            </a:r>
            <a:r>
              <a:rPr lang="en-US" altLang="en-US" sz="2000"/>
              <a:t>and are consistent (not negations of each other).</a:t>
            </a:r>
          </a:p>
        </p:txBody>
      </p:sp>
      <p:sp>
        <p:nvSpPr>
          <p:cNvPr id="24582" name="TextBox 7"/>
          <p:cNvSpPr txBox="1">
            <a:spLocks noChangeArrowheads="1"/>
          </p:cNvSpPr>
          <p:nvPr/>
        </p:nvSpPr>
        <p:spPr bwMode="auto">
          <a:xfrm>
            <a:off x="2445203" y="6465409"/>
            <a:ext cx="419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smtClean="0"/>
              <a:t>Source</a:t>
            </a:r>
            <a:r>
              <a:rPr lang="en-US" altLang="en-US" sz="1400" smtClean="0"/>
              <a:t>: Introduction to Algorithms, Cormen et al</a:t>
            </a:r>
            <a:endParaRPr lang="en-US" alt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Proving the reduction 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5"/>
                <a:ext cx="8307161" cy="4781550"/>
              </a:xfrm>
            </p:spPr>
            <p:txBody>
              <a:bodyPr>
                <a:normAutofit lnSpcReduction="10000"/>
              </a:bodyPr>
              <a:lstStyle/>
              <a:p>
                <a:r>
                  <a:rPr lang="en-US" altLang="en-US" smtClean="0">
                    <a:solidFill>
                      <a:srgbClr val="000000"/>
                    </a:solidFill>
                  </a:rPr>
                  <a:t>We first need to show the reduction runs in </a:t>
                </a:r>
                <a:r>
                  <a:rPr lang="en-US" altLang="en-US" smtClean="0"/>
                  <a:t>polytime</a:t>
                </a:r>
                <a:r>
                  <a:rPr lang="en-US" altLang="en-US" smtClean="0">
                    <a:solidFill>
                      <a:srgbClr val="000000"/>
                    </a:solidFill>
                  </a:rPr>
                  <a:t>.</a:t>
                </a:r>
              </a:p>
              <a:p>
                <a:pPr lvl="1"/>
                <a:r>
                  <a:rPr lang="en-US" altLang="en-US" smtClean="0">
                    <a:solidFill>
                      <a:srgbClr val="000000"/>
                    </a:solidFill>
                  </a:rPr>
                  <a:t>Yes.  If there are n clauses, the reduction takes O(n</a:t>
                </a:r>
                <a:r>
                  <a:rPr lang="en-US" altLang="en-US" baseline="30000" smtClean="0">
                    <a:solidFill>
                      <a:srgbClr val="000000"/>
                    </a:solidFill>
                  </a:rPr>
                  <a:t>2</a:t>
                </a:r>
                <a:r>
                  <a:rPr lang="en-US" altLang="en-US" smtClean="0">
                    <a:solidFill>
                      <a:srgbClr val="000000"/>
                    </a:solidFill>
                  </a:rPr>
                  <a:t>) time.</a:t>
                </a:r>
              </a:p>
              <a:p>
                <a:r>
                  <a:rPr lang="en-US" altLang="en-US" smtClean="0">
                    <a:solidFill>
                      <a:srgbClr val="000000"/>
                    </a:solidFill>
                  </a:rPr>
                  <a:t>Recall the graph has n = 3m nodes, so m = n/3.</a:t>
                </a:r>
              </a:p>
              <a:p>
                <a:r>
                  <a:rPr lang="en-US" altLang="en-US" smtClean="0">
                    <a:solidFill>
                      <a:srgbClr val="000000"/>
                    </a:solidFill>
                  </a:rPr>
                  <a:t>Show </a:t>
                </a:r>
                <a14:m>
                  <m:oMath xmlns:m="http://schemas.openxmlformats.org/officeDocument/2006/math">
                    <m:r>
                      <a:rPr lang="en-US" altLang="en-US" b="0" i="1" smtClean="0">
                        <a:solidFill>
                          <a:srgbClr val="000000"/>
                        </a:solidFill>
                        <a:latin typeface="Cambria Math" panose="02040503050406030204" pitchFamily="18" charset="0"/>
                      </a:rPr>
                      <m:t>𝜙</m:t>
                    </m:r>
                    <m:r>
                      <a:rPr lang="en-US" altLang="en-US" b="0" i="1" smtClean="0">
                        <a:solidFill>
                          <a:srgbClr val="000000"/>
                        </a:solidFill>
                        <a:latin typeface="Cambria Math" panose="02040503050406030204" pitchFamily="18" charset="0"/>
                      </a:rPr>
                      <m:t>∈</m:t>
                    </m:r>
                  </m:oMath>
                </a14:m>
                <a:r>
                  <a:rPr lang="en-US" altLang="en-US" smtClean="0">
                    <a:solidFill>
                      <a:srgbClr val="000000"/>
                    </a:solidFill>
                  </a:rPr>
                  <a:t> 3-CNF-SAT </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t> </a:t>
                </a:r>
                <a:r>
                  <a:rPr lang="en-US" altLang="en-US" smtClean="0">
                    <a:solidFill>
                      <a:srgbClr val="000000"/>
                    </a:solidFill>
                  </a:rPr>
                  <a:t>G</a:t>
                </a:r>
                <a:r>
                  <a:rPr lang="en-US" altLang="en-US">
                    <a:solidFill>
                      <a:srgbClr val="000000"/>
                    </a:solidFill>
                  </a:rPr>
                  <a:t> </a:t>
                </a:r>
                <a14:m>
                  <m:oMath xmlns:m="http://schemas.openxmlformats.org/officeDocument/2006/math">
                    <m:r>
                      <a:rPr lang="en-US" altLang="en-US" i="1">
                        <a:solidFill>
                          <a:srgbClr val="000000"/>
                        </a:solidFill>
                        <a:latin typeface="Cambria Math" panose="02040503050406030204" pitchFamily="18" charset="0"/>
                      </a:rPr>
                      <m:t>∈</m:t>
                    </m:r>
                  </m:oMath>
                </a14:m>
                <a:r>
                  <a:rPr lang="en-US" altLang="en-US" smtClean="0">
                    <a:solidFill>
                      <a:srgbClr val="000000"/>
                    </a:solidFill>
                  </a:rPr>
                  <a:t> m-CLIQUE.</a:t>
                </a:r>
              </a:p>
              <a:p>
                <a:pPr lvl="1"/>
                <a:r>
                  <a:rPr lang="en-US" altLang="en-US" smtClean="0">
                    <a:solidFill>
                      <a:srgbClr val="000000"/>
                    </a:solidFill>
                  </a:rPr>
                  <a:t>(</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solidFill>
                      <a:srgbClr val="000000"/>
                    </a:solidFill>
                  </a:rPr>
                  <a:t>) If </a:t>
                </a:r>
                <a14:m>
                  <m:oMath xmlns:m="http://schemas.openxmlformats.org/officeDocument/2006/math">
                    <m:r>
                      <a:rPr lang="en-US" altLang="en-US" i="1">
                        <a:solidFill>
                          <a:srgbClr val="000000"/>
                        </a:solidFill>
                        <a:latin typeface="Cambria Math" panose="02040503050406030204" pitchFamily="18" charset="0"/>
                      </a:rPr>
                      <m:t>𝜙</m:t>
                    </m:r>
                  </m:oMath>
                </a14:m>
                <a:r>
                  <a:rPr lang="en-US" altLang="en-US" smtClean="0">
                    <a:solidFill>
                      <a:srgbClr val="000000"/>
                    </a:solidFill>
                  </a:rPr>
                  <a:t> has a satisfying assignment, then G has an m clique.</a:t>
                </a:r>
              </a:p>
              <a:p>
                <a:pPr lvl="1"/>
                <a:r>
                  <a:rPr lang="en-US" altLang="en-US" smtClean="0">
                    <a:solidFill>
                      <a:srgbClr val="000000"/>
                    </a:solidFill>
                  </a:rPr>
                  <a:t>(</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solidFill>
                      <a:srgbClr val="000000"/>
                    </a:solidFill>
                  </a:rPr>
                  <a:t>) If G has an m clique, then </a:t>
                </a:r>
                <a14:m>
                  <m:oMath xmlns:m="http://schemas.openxmlformats.org/officeDocument/2006/math">
                    <m:r>
                      <a:rPr lang="en-US" altLang="en-US" i="1">
                        <a:solidFill>
                          <a:srgbClr val="000000"/>
                        </a:solidFill>
                        <a:latin typeface="Cambria Math" panose="02040503050406030204" pitchFamily="18" charset="0"/>
                      </a:rPr>
                      <m:t>𝜙</m:t>
                    </m:r>
                  </m:oMath>
                </a14:m>
                <a:r>
                  <a:rPr lang="en-US" altLang="en-US" smtClean="0">
                    <a:solidFill>
                      <a:srgbClr val="000000"/>
                    </a:solidFill>
                  </a:rPr>
                  <a:t> is satisfiable.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5"/>
                <a:ext cx="8307161" cy="4781550"/>
              </a:xfrm>
              <a:blipFill>
                <a:blip r:embed="rId2"/>
                <a:stretch>
                  <a:fillRect l="-954" t="-2679" r="-2861" b="-102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a:t>
            </a:r>
            <a:r>
              <a:rPr lang="en-US" altLang="en-US"/>
              <a:t>s</a:t>
            </a:r>
            <a:r>
              <a:rPr lang="en-US" altLang="en-US" smtClean="0"/>
              <a:t>at. assignment </a:t>
            </a:r>
            <a:r>
              <a:rPr lang="en-US" altLang="en-US" smtClean="0">
                <a:latin typeface="Symbol" panose="05050102010706020507" pitchFamily="18" charset="2"/>
              </a:rPr>
              <a:t>Þ $ </a:t>
            </a:r>
            <a:r>
              <a:rPr lang="en-US" altLang="en-US" smtClean="0"/>
              <a:t>m </a:t>
            </a:r>
            <a:r>
              <a:rPr lang="en-US" altLang="en-US"/>
              <a:t>c</a:t>
            </a:r>
            <a:r>
              <a:rPr lang="en-US" altLang="en-US" smtClean="0"/>
              <a:t>lique</a:t>
            </a:r>
          </a:p>
        </p:txBody>
      </p:sp>
      <p:sp>
        <p:nvSpPr>
          <p:cNvPr id="3" name="Content Placeholder 2"/>
          <p:cNvSpPr>
            <a:spLocks noGrp="1"/>
          </p:cNvSpPr>
          <p:nvPr>
            <p:ph idx="1"/>
          </p:nvPr>
        </p:nvSpPr>
        <p:spPr>
          <a:xfrm>
            <a:off x="457200" y="1419225"/>
            <a:ext cx="8303079" cy="4834618"/>
          </a:xfrm>
        </p:spPr>
        <p:txBody>
          <a:bodyPr>
            <a:normAutofit fontScale="77500" lnSpcReduction="20000"/>
          </a:bodyPr>
          <a:lstStyle/>
          <a:p>
            <a:pPr>
              <a:defRPr/>
            </a:pPr>
            <a:r>
              <a:rPr lang="en-US" dirty="0" smtClean="0">
                <a:solidFill>
                  <a:srgbClr val="000000"/>
                </a:solidFill>
              </a:rPr>
              <a:t>In the satisfying assignment, every clause has to be true, since we AND them.</a:t>
            </a:r>
          </a:p>
          <a:p>
            <a:pPr>
              <a:defRPr/>
            </a:pPr>
            <a:r>
              <a:rPr lang="en-US" dirty="0" smtClean="0">
                <a:solidFill>
                  <a:srgbClr val="000000"/>
                </a:solidFill>
              </a:rPr>
              <a:t>In each clause, at least </a:t>
            </a:r>
            <a:r>
              <a:rPr lang="en-US" smtClean="0">
                <a:solidFill>
                  <a:srgbClr val="000000"/>
                </a:solidFill>
              </a:rPr>
              <a:t>one literal </a:t>
            </a:r>
            <a:r>
              <a:rPr lang="en-US" dirty="0" smtClean="0">
                <a:solidFill>
                  <a:srgbClr val="000000"/>
                </a:solidFill>
              </a:rPr>
              <a:t>has to be true, since we OR them.</a:t>
            </a:r>
          </a:p>
          <a:p>
            <a:pPr>
              <a:defRPr/>
            </a:pPr>
            <a:r>
              <a:rPr lang="en-US" dirty="0" smtClean="0">
                <a:solidFill>
                  <a:srgbClr val="000000"/>
                </a:solidFill>
              </a:rPr>
              <a:t>So for each clause, pick a </a:t>
            </a:r>
            <a:r>
              <a:rPr lang="en-US" smtClean="0">
                <a:solidFill>
                  <a:srgbClr val="000000"/>
                </a:solidFill>
              </a:rPr>
              <a:t>true literal.</a:t>
            </a:r>
            <a:endParaRPr lang="en-US" dirty="0" smtClean="0">
              <a:solidFill>
                <a:srgbClr val="000000"/>
              </a:solidFill>
            </a:endParaRPr>
          </a:p>
          <a:p>
            <a:pPr lvl="1">
              <a:defRPr/>
            </a:pPr>
            <a:r>
              <a:rPr lang="en-US" dirty="0" smtClean="0">
                <a:solidFill>
                  <a:srgbClr val="000000"/>
                </a:solidFill>
              </a:rPr>
              <a:t>We </a:t>
            </a:r>
            <a:r>
              <a:rPr lang="en-US" smtClean="0">
                <a:solidFill>
                  <a:srgbClr val="000000"/>
                </a:solidFill>
              </a:rPr>
              <a:t>pick m = n/3 literals.</a:t>
            </a:r>
            <a:endParaRPr lang="en-US" dirty="0" smtClean="0">
              <a:solidFill>
                <a:srgbClr val="000000"/>
              </a:solidFill>
            </a:endParaRPr>
          </a:p>
          <a:p>
            <a:pPr>
              <a:defRPr/>
            </a:pPr>
            <a:r>
              <a:rPr lang="en-US" smtClean="0">
                <a:solidFill>
                  <a:srgbClr val="000000"/>
                </a:solidFill>
              </a:rPr>
              <a:t>The true literal </a:t>
            </a:r>
            <a:r>
              <a:rPr lang="en-US" dirty="0" smtClean="0">
                <a:solidFill>
                  <a:srgbClr val="000000"/>
                </a:solidFill>
              </a:rPr>
              <a:t>corresponds to a vertex in the graph.</a:t>
            </a:r>
          </a:p>
          <a:p>
            <a:pPr lvl="1">
              <a:defRPr/>
            </a:pPr>
            <a:r>
              <a:rPr lang="en-US" dirty="0" smtClean="0">
                <a:solidFill>
                  <a:srgbClr val="000000"/>
                </a:solidFill>
              </a:rPr>
              <a:t>Pick m vertices corresponding to the </a:t>
            </a:r>
            <a:r>
              <a:rPr lang="en-US" smtClean="0">
                <a:solidFill>
                  <a:srgbClr val="000000"/>
                </a:solidFill>
              </a:rPr>
              <a:t>m literals </a:t>
            </a:r>
            <a:r>
              <a:rPr lang="en-US" dirty="0" smtClean="0">
                <a:solidFill>
                  <a:srgbClr val="000000"/>
                </a:solidFill>
              </a:rPr>
              <a:t>we </a:t>
            </a:r>
            <a:r>
              <a:rPr lang="en-US" smtClean="0">
                <a:solidFill>
                  <a:srgbClr val="000000"/>
                </a:solidFill>
              </a:rPr>
              <a:t>picked.</a:t>
            </a:r>
          </a:p>
          <a:p>
            <a:pPr>
              <a:defRPr/>
            </a:pPr>
            <a:r>
              <a:rPr lang="en-US">
                <a:solidFill>
                  <a:srgbClr val="1503FB"/>
                </a:solidFill>
              </a:rPr>
              <a:t>Claim</a:t>
            </a:r>
            <a:r>
              <a:rPr lang="en-US"/>
              <a:t> The selected vertices form an </a:t>
            </a:r>
            <a:r>
              <a:rPr lang="en-US">
                <a:solidFill>
                  <a:srgbClr val="000000"/>
                </a:solidFill>
              </a:rPr>
              <a:t>m-clique</a:t>
            </a:r>
            <a:r>
              <a:rPr lang="en-US" smtClean="0">
                <a:solidFill>
                  <a:srgbClr val="000000"/>
                </a:solidFill>
              </a:rPr>
              <a:t>.</a:t>
            </a:r>
          </a:p>
          <a:p>
            <a:pPr>
              <a:defRPr/>
            </a:pPr>
            <a:r>
              <a:rPr lang="en-US" smtClean="0">
                <a:solidFill>
                  <a:srgbClr val="1503FB"/>
                </a:solidFill>
              </a:rPr>
              <a:t>Proof</a:t>
            </a:r>
            <a:r>
              <a:rPr lang="en-US" smtClean="0">
                <a:solidFill>
                  <a:srgbClr val="000000"/>
                </a:solidFill>
              </a:rPr>
              <a:t> </a:t>
            </a:r>
            <a:r>
              <a:rPr lang="en-US"/>
              <a:t>Consider any 2 vertices u, v we selected. </a:t>
            </a:r>
          </a:p>
          <a:p>
            <a:pPr lvl="1">
              <a:defRPr/>
            </a:pPr>
            <a:r>
              <a:rPr lang="en-US"/>
              <a:t>u,v come from </a:t>
            </a:r>
            <a:r>
              <a:rPr lang="en-US">
                <a:solidFill>
                  <a:srgbClr val="000000"/>
                </a:solidFill>
              </a:rPr>
              <a:t>different triples.</a:t>
            </a:r>
          </a:p>
          <a:p>
            <a:pPr lvl="2">
              <a:defRPr/>
            </a:pPr>
            <a:r>
              <a:rPr lang="en-US">
                <a:solidFill>
                  <a:srgbClr val="000000"/>
                </a:solidFill>
              </a:rPr>
              <a:t>Because they come from literals from different clauses. </a:t>
            </a:r>
          </a:p>
          <a:p>
            <a:pPr>
              <a:defRPr/>
            </a:pPr>
            <a:endParaRPr lang="en-US"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sat. assignment </a:t>
            </a:r>
            <a:r>
              <a:rPr lang="en-US" altLang="en-US" smtClean="0">
                <a:latin typeface="Symbol" panose="05050102010706020507" pitchFamily="18" charset="2"/>
              </a:rPr>
              <a:t>Þ $ </a:t>
            </a:r>
            <a:r>
              <a:rPr lang="en-US" altLang="en-US" smtClean="0"/>
              <a:t>m clique</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3870381"/>
            <a:ext cx="6286500" cy="303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6"/>
                <a:ext cx="8343900" cy="2405742"/>
              </a:xfrm>
            </p:spPr>
            <p:txBody>
              <a:bodyPr>
                <a:normAutofit fontScale="62500" lnSpcReduction="20000"/>
              </a:bodyPr>
              <a:lstStyle/>
              <a:p>
                <a:pPr>
                  <a:defRPr/>
                </a:pPr>
                <a:r>
                  <a:rPr lang="en-US" smtClean="0">
                    <a:solidFill>
                      <a:srgbClr val="1503FB"/>
                    </a:solidFill>
                  </a:rPr>
                  <a:t>Proof ctd</a:t>
                </a:r>
                <a:r>
                  <a:rPr lang="en-US" smtClean="0"/>
                  <a:t> u,v </a:t>
                </a:r>
                <a:r>
                  <a:rPr lang="en-US" dirty="0" smtClean="0"/>
                  <a:t>are </a:t>
                </a:r>
                <a:r>
                  <a:rPr lang="en-US" dirty="0" smtClean="0">
                    <a:solidFill>
                      <a:srgbClr val="000000"/>
                    </a:solidFill>
                  </a:rPr>
                  <a:t>consistent.</a:t>
                </a:r>
                <a:r>
                  <a:rPr lang="en-US" dirty="0" smtClean="0"/>
                  <a:t>  I.e. they don’t correspond to </a:t>
                </a:r>
                <a:r>
                  <a:rPr lang="en-US" smtClean="0"/>
                  <a:t>a literal </a:t>
                </a:r>
                <a:r>
                  <a:rPr lang="en-US" dirty="0" smtClean="0"/>
                  <a:t>in one clause, and its negation in another clause.</a:t>
                </a:r>
              </a:p>
              <a:p>
                <a:pPr lvl="1">
                  <a:defRPr/>
                </a:pPr>
                <a:r>
                  <a:rPr lang="en-US" dirty="0" smtClean="0"/>
                  <a:t>Because we only </a:t>
                </a:r>
                <a:r>
                  <a:rPr lang="en-US" dirty="0" smtClean="0">
                    <a:solidFill>
                      <a:srgbClr val="000000"/>
                    </a:solidFill>
                  </a:rPr>
                  <a:t>picked </a:t>
                </a:r>
                <a:r>
                  <a:rPr lang="en-US" smtClean="0">
                    <a:solidFill>
                      <a:srgbClr val="000000"/>
                    </a:solidFill>
                  </a:rPr>
                  <a:t>true literals.</a:t>
                </a:r>
                <a:endParaRPr lang="en-US" dirty="0" smtClean="0">
                  <a:solidFill>
                    <a:srgbClr val="000000"/>
                  </a:solidFill>
                </a:endParaRPr>
              </a:p>
              <a:p>
                <a:pPr lvl="1">
                  <a:defRPr/>
                </a:pPr>
                <a:r>
                  <a:rPr lang="en-US" dirty="0" smtClean="0"/>
                  <a:t>So </a:t>
                </a:r>
                <a:r>
                  <a:rPr lang="en-US" dirty="0" smtClean="0">
                    <a:solidFill>
                      <a:srgbClr val="000000"/>
                    </a:solidFill>
                  </a:rPr>
                  <a:t>there’s an edge (</a:t>
                </a:r>
                <a:r>
                  <a:rPr lang="en-US" dirty="0" err="1" smtClean="0">
                    <a:solidFill>
                      <a:srgbClr val="000000"/>
                    </a:solidFill>
                  </a:rPr>
                  <a:t>u,v</a:t>
                </a:r>
                <a:r>
                  <a:rPr lang="en-US" dirty="0" smtClean="0">
                    <a:solidFill>
                      <a:srgbClr val="000000"/>
                    </a:solidFill>
                  </a:rPr>
                  <a:t>), by construction.</a:t>
                </a:r>
              </a:p>
              <a:p>
                <a:pPr lvl="1">
                  <a:defRPr/>
                </a:pPr>
                <a:r>
                  <a:rPr lang="en-US" dirty="0" smtClean="0"/>
                  <a:t>So any 2 of the m selected vertices are connected.  So the vertices are an </a:t>
                </a:r>
                <a:r>
                  <a:rPr lang="en-US" smtClean="0">
                    <a:solidFill>
                      <a:srgbClr val="000000"/>
                    </a:solidFill>
                  </a:rPr>
                  <a:t>m-clique.</a:t>
                </a:r>
              </a:p>
              <a:p>
                <a:pPr>
                  <a:defRPr/>
                </a:pPr>
                <a:r>
                  <a:rPr lang="en-US">
                    <a:solidFill>
                      <a:srgbClr val="1503FB"/>
                    </a:solidFill>
                  </a:rPr>
                  <a:t>Ex</a:t>
                </a:r>
                <a:r>
                  <a:rPr lang="en-US">
                    <a:solidFill>
                      <a:srgbClr val="000000"/>
                    </a:solidFill>
                  </a:rPr>
                  <a:t> </a:t>
                </a:r>
                <a14:m>
                  <m:oMath xmlns:m="http://schemas.openxmlformats.org/officeDocument/2006/math">
                    <m:r>
                      <a:rPr lang="en-US" i="1">
                        <a:solidFill>
                          <a:srgbClr val="000000"/>
                        </a:solidFill>
                        <a:latin typeface="Cambria Math" panose="02040503050406030204" pitchFamily="18" charset="0"/>
                      </a:rPr>
                      <m:t>𝜙</m:t>
                    </m:r>
                  </m:oMath>
                </a14:m>
                <a:r>
                  <a:rPr lang="en-US" dirty="0">
                    <a:solidFill>
                      <a:srgbClr val="000000"/>
                    </a:solidFill>
                  </a:rPr>
                  <a:t> </a:t>
                </a:r>
                <a:r>
                  <a:rPr lang="en-US">
                    <a:solidFill>
                      <a:srgbClr val="000000"/>
                    </a:solidFill>
                  </a:rPr>
                  <a:t>has a satisfying assignment </a:t>
                </a:r>
                <a14:m>
                  <m:oMath xmlns:m="http://schemas.openxmlformats.org/officeDocument/2006/math">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m:t>
                    </m:r>
                  </m:oMath>
                </a14:m>
                <a:r>
                  <a:rPr lang="en-US" dirty="0">
                    <a:solidFill>
                      <a:srgbClr val="000000"/>
                    </a:solidFill>
                  </a:rPr>
                  <a:t>.</a:t>
                </a:r>
              </a:p>
              <a:p>
                <a:pPr lvl="1">
                  <a:defRPr/>
                </a:pPr>
                <a:r>
                  <a:rPr lang="en-US">
                    <a:solidFill>
                      <a:srgbClr val="000000"/>
                    </a:solidFill>
                  </a:rPr>
                  <a:t>The corresponding nodes form a 3-clique.</a:t>
                </a:r>
                <a:endParaRPr lang="en-US" dirty="0">
                  <a:solidFill>
                    <a:srgbClr val="000000"/>
                  </a:solidFill>
                </a:endParaRPr>
              </a:p>
              <a:p>
                <a:pPr>
                  <a:defRPr/>
                </a:pPr>
                <a:endParaRPr lang="en-US" dirty="0" smtClean="0">
                  <a:solidFill>
                    <a:srgbClr val="000000"/>
                  </a:solidFill>
                </a:endParaRPr>
              </a:p>
              <a:p>
                <a:pPr>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6"/>
                <a:ext cx="8343900" cy="2405742"/>
              </a:xfrm>
              <a:blipFill>
                <a:blip r:embed="rId3"/>
                <a:stretch>
                  <a:fillRect l="-219" t="-3807"/>
                </a:stretch>
              </a:blipFill>
            </p:spPr>
            <p:txBody>
              <a:bodyPr/>
              <a:lstStyle/>
              <a:p>
                <a:r>
                  <a:rPr lang="en-US">
                    <a:noFill/>
                  </a:rPr>
                  <a:t> </a:t>
                </a:r>
              </a:p>
            </p:txBody>
          </p:sp>
        </mc:Fallback>
      </mc:AlternateContent>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795" y="3870381"/>
            <a:ext cx="4385810" cy="43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30548</TotalTime>
  <Words>1797</Words>
  <Application>Microsoft Office PowerPoint</Application>
  <PresentationFormat>On-screen Show (4:3)</PresentationFormat>
  <Paragraphs>310</Paragraphs>
  <Slides>32</Slides>
  <Notes>12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5" baseType="lpstr">
      <vt:lpstr>Monotype Sorts</vt:lpstr>
      <vt:lpstr>ＭＳ Ｐゴシック</vt:lpstr>
      <vt:lpstr>宋体</vt:lpstr>
      <vt:lpstr>Arial</vt:lpstr>
      <vt:lpstr>Arial Black</vt:lpstr>
      <vt:lpstr>Cambria Math</vt:lpstr>
      <vt:lpstr>Comic Sans MS</vt:lpstr>
      <vt:lpstr>Symbol</vt:lpstr>
      <vt:lpstr>Times New Roman</vt:lpstr>
      <vt:lpstr>Wingdings</vt:lpstr>
      <vt:lpstr>Pixel</vt:lpstr>
      <vt:lpstr>alg-design</vt:lpstr>
      <vt:lpstr>Equation</vt:lpstr>
      <vt:lpstr>NP-Completeness Reductions</vt:lpstr>
      <vt:lpstr>CLIQUE is NP-complete</vt:lpstr>
      <vt:lpstr>CLIQUE is NP-complete</vt:lpstr>
      <vt:lpstr>CLIQUE is NP-complete</vt:lpstr>
      <vt:lpstr>Reducing 3-CNF-SAT to CLIQUE</vt:lpstr>
      <vt:lpstr>Reducing 3-CNF-SAT to CLIQUE</vt:lpstr>
      <vt:lpstr>Proving the reduction works</vt:lpstr>
      <vt:lpstr>$ sat. assignment Þ $ m clique</vt:lpstr>
      <vt:lpstr>$ sat. assignment Þ $ m clique</vt:lpstr>
      <vt:lpstr>$ m clique Þ $ sat. assignment </vt:lpstr>
      <vt:lpstr>CLIQUE is NP-complete</vt:lpstr>
      <vt:lpstr>SUBSET-SUM is NP-complete</vt:lpstr>
      <vt:lpstr>The reduction</vt:lpstr>
      <vt:lpstr>The reduction</vt:lpstr>
      <vt:lpstr>ϕ∈3"-" CNF"-" SAT⇒(S,t)∈SUBSET"-" SUM</vt:lpstr>
      <vt:lpstr>ϕ∈3"-" CNF"-" SAT⇒(S,t)∈SUBSET"-" SUM</vt:lpstr>
      <vt:lpstr>ϕ∈3"-" CNF"-" SAT⇒(S,t)∈SUBSET"-" SUM</vt:lpstr>
      <vt:lpstr>(S,t)∈SUBSET"-" SUM⇒ϕ∈3"-" CNF"-" SAT</vt:lpstr>
      <vt:lpstr>(S,t)∈SUBSET"-" SUM⇒ϕ∈3"-" CNF"-" SAT</vt:lpstr>
      <vt:lpstr>SUBSET-SUM is NP-complete</vt:lpstr>
      <vt:lpstr>Hamiltonian Cycle</vt:lpstr>
      <vt:lpstr>Hamiltonian Cycle</vt:lpstr>
      <vt:lpstr>3-SAT Reduces to Directed Hamiltonian Cycle</vt:lpstr>
      <vt:lpstr>3-SAT Reduces to Directed Hamiltonian Cycle</vt:lpstr>
      <vt:lpstr>3-SAT Reduces to Directed Hamiltonian Cycle</vt:lpstr>
      <vt:lpstr>3-SAT Reduces to Directed Hamiltonian Cycle</vt:lpstr>
      <vt:lpstr>3-SAT Reduces to Directed Hamiltonian Cycle</vt:lpstr>
      <vt:lpstr>Traveling Salesperson Problem</vt:lpstr>
      <vt:lpstr>Traveling Salesperson Problem</vt:lpstr>
      <vt:lpstr>Traveling Salesperson Problem</vt:lpstr>
      <vt:lpstr>Traveling Salesperson Problem</vt:lpstr>
      <vt:lpstr>Traveling Salesperson Problem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2196</cp:revision>
  <cp:lastPrinted>2018-11-15T14:14:36Z</cp:lastPrinted>
  <dcterms:created xsi:type="dcterms:W3CDTF">2004-01-06T19:40:29Z</dcterms:created>
  <dcterms:modified xsi:type="dcterms:W3CDTF">2023-03-15T16:32:50Z</dcterms:modified>
</cp:coreProperties>
</file>