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56" r:id="rId2"/>
    <p:sldId id="368" r:id="rId3"/>
    <p:sldId id="370" r:id="rId4"/>
    <p:sldId id="400" r:id="rId5"/>
    <p:sldId id="317" r:id="rId6"/>
    <p:sldId id="321" r:id="rId7"/>
    <p:sldId id="328" r:id="rId8"/>
    <p:sldId id="333" r:id="rId9"/>
    <p:sldId id="325" r:id="rId10"/>
    <p:sldId id="375" r:id="rId11"/>
    <p:sldId id="373" r:id="rId12"/>
    <p:sldId id="376" r:id="rId13"/>
    <p:sldId id="377" r:id="rId14"/>
    <p:sldId id="378" r:id="rId15"/>
    <p:sldId id="379" r:id="rId16"/>
    <p:sldId id="380" r:id="rId17"/>
    <p:sldId id="381" r:id="rId18"/>
    <p:sldId id="374" r:id="rId19"/>
    <p:sldId id="382" r:id="rId20"/>
    <p:sldId id="385" r:id="rId21"/>
    <p:sldId id="386" r:id="rId22"/>
    <p:sldId id="389" r:id="rId23"/>
    <p:sldId id="390" r:id="rId24"/>
    <p:sldId id="391" r:id="rId25"/>
    <p:sldId id="392" r:id="rId26"/>
    <p:sldId id="393" r:id="rId27"/>
    <p:sldId id="399" r:id="rId28"/>
    <p:sldId id="395" r:id="rId29"/>
    <p:sldId id="396" r:id="rId30"/>
    <p:sldId id="397" r:id="rId31"/>
    <p:sldId id="398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503FB"/>
    <a:srgbClr val="000000"/>
    <a:srgbClr val="FFFF00"/>
    <a:srgbClr val="56FF21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391" autoAdjust="0"/>
    <p:restoredTop sz="95463" autoAdjust="0"/>
  </p:normalViewPr>
  <p:slideViewPr>
    <p:cSldViewPr snapToGrid="0">
      <p:cViewPr varScale="1">
        <p:scale>
          <a:sx n="175" d="100"/>
          <a:sy n="175" d="100"/>
        </p:scale>
        <p:origin x="1232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-880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137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1" tIns="43616" rIns="87231" bIns="436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21" y="2"/>
            <a:ext cx="317137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1" tIns="43616" rIns="87231" bIns="436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894"/>
            <a:ext cx="317137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1" tIns="43616" rIns="87231" bIns="436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21" y="9119894"/>
            <a:ext cx="317137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1" tIns="43616" rIns="87231" bIns="436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3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2273.90698" units="1/cm"/>
          <inkml:channelProperty channel="Y" name="resolution" value="1278.46277" units="1/cm"/>
          <inkml:channelProperty channel="F" name="resolution" value="7.0953E-7" units="1/dev"/>
          <inkml:channelProperty channel="T" name="resolution" value="1" units="1/dev"/>
        </inkml:channelProperties>
      </inkml:inkSource>
      <inkml:timestamp xml:id="ts0" timeString="2015-01-23T01:38:14.466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  <inkml:brush xml:id="br1">
      <inkml:brushProperty name="width" value="0.02646" units="cm"/>
      <inkml:brushProperty name="height" value="0.02646" units="cm"/>
      <inkml:brushProperty name="fitToCurve" value="1"/>
    </inkml:brush>
  </inkml:definitions>
  <inkml:trace contextRef="#ctx0" brushRef="#br0">142 77 4 0,'-2'8'35'0,"0"0"-6"15,-3 5-10-15,1 2-10 16,-3 6 4-16,0 3-1 15,-2 5 9-15,-2 1 10 16,0 1 11-16,-1-1 2 16,2-2 4-16,-1-5 0 15,3-5-7-15,1-1-3 16,3-9-11-16,2-3-9 16,2-5-9-16,2-9-5 15,1-5-3-15,3-8-2 16,-1-2 1-16,2-6 0 15,-2-1 1-15,2-1 2 0,-5 0 0 16,1 5 0-16,-1 3 1 16,-1 4-1-16,0 4-1 15,-1 5 0-15,0 2-3 16,0 3 1-16,0 6-1 16,0-7 0-16,0 7 2 15,0 0 0-15,-4 9 1 16,-1 2 8-16,0 6 3 15,-3 4 3-15,1 5 2 16,-3 2 0-16,3 3-2 16,-3 2 2-16,5-4-4 15,-1 0-4-15,3-7-4 16,0-1-2-16,2-7-4 0,1-4 0 16,0-10 0-16,9 6-1 15,-3-8 1-15,4-8 0 16,-1-6 1-16,3-7-1 15,0-3 2-15,2-4-2 16,-3-2 3-16,0-2-5 16,-1 1 4-16,-3 5-2 15,0 3 0-15,-2 6-2 16,-2 3 1-16,0 5-1 16,-2 4 0-16,-1 7-1 15,0 0 0-15,0 0 0 16,0 13 1-16,-3 1 0 15,0 8 1-15,-1 0 1 0,-1 7 0 16,0 0 1-16,1 2 1 16,-2-2 0-16,0-1-1 15,2-3 0-15,1-5 0 16,0-1 1-16,1-6-1 16,0-3 1-16,2-3 0 15,0-7 0-15,0 0 2 16,6-3-2-16,0-10 1 15,2-8-3-15,2-5 2 16,1-7-3-16,4-3 2 16,-2-3-3-16,1 0 3 15,-1 1-4-15,-1 2 4 0,-2 7-3 16,-1 5 2-16,-4 6 0 16,-1 5 0-16,-3 4-1 15,-1 9-2-15,0 0 2 16,-9 9 0-16,1 8 3 15,-2 6-3-15,-2 3 2 16,-1 5-2-16,0 7 5 16,-1 0-3-16,1 0 3 15,1-2-2-15,1-2 1 16,2-4-1-16,2-4 0 16,1-6 0-16,2-3 0 15,2-6 0-15,1-3-1 16,1-8 1-16,0 0-1 0,5-7 1 15,1-9-1-15,1-5 0 16,0-5 0-16,3-3 0 16,1-3-2-1,-1-2 1-15,-1 3-1 0,-1 1 0 16,-1 6-1-16,0 4 2 16,-2 5-2-16,-2 4 1 15,0 2-1-15,-1 3 1 16,-2 6 0-16,2-5 0 15,-2 5 0-15,0 0-2 16,0 0 1-16,0 5 0 16,0 6-1-16,-3 4 1 15,0 5 0-15,0 4 0 0,0 4 2 16,-1 4-1 0,0-1 2-16,2 0 0 15,-1-2 0-15,1-6 0 16,2-3 0-16,0-6 0 0,0-3 1 15,0-11 0-15,1 7 1 16,3-11 0-16,0-7-1 16,3-9 0-16,1-5-2 15,1-7 2-15,1-2-3 16,0-4 3-16,0-2-4 16,0 2 2-16,-1 3 3 15,1 5-2-15,-3 6 3 16,-3 7-3-16,0 4 3 15,-2 5-4-15,-2 8-1 16,0 0 1-16,-1 4-4 16,-4 8 3-16,-1 5-3 15,-2 3 4-15,1 4-3 0,-2 4 2 16,0 1 4-16,0 1-4 16,1-1 4-16,0-2-4 15,1-2 3-15,0-2-2 16,2-4 0-16,0-5 1 15,2-1 0-15,0-6 1 16,3-7-1-16,0 6 1 16,0-6 0-16,2-13-1 15,2-3 0-15,4-6 1 16,-2-3-3-16,5-3 2 16,-4-2-3-16,3-1 2 15,-2 5-2-15,0 2 3 16,-2 7-3-16,-1 4 3 0,-1 4-2 15,-2 3 0-15,-2 6 1 16,0 0-1-16,0 0 0 16,0 6 2-16,0 4-1 15,-2 3-1-15,0 3 2 16,0 4-2-16,-2 3 2 16,1 3-1-16,-1 0 2 15,-1 1-4-15,2-2 3 16,-2 0 0-16,1-1 0 15,0-6 0-15,1-1 1 16,0-4-1-16,1-2 2 16,1-6 0-16,1-5 2 0,0 0-2 15,0 0 0-15,1-9 0 16,2-7-1-16,3-8 0 16,1-3-2-16,1-4 2 15,-1-2-4 1,2 0 2-16,-3 2-2 0,0 5 3 15,-2 6-2-15,-1 6 3 16,-2 4-1-16,-1 4 0 16,0 6-1-16,0 0 0 15,-4 2 1-15,1 6-2 16,1 3 2-16,-3 5-2 16,1 1 0-16,0 5 1 15,0 2 1-15,-1 2-1 0,0 1 1 16,-1-1 0-16,2 0 0 15,-1-4-1-15,0 0 1 16,1-5-2-16,2-4 2 16,0-4-1-16,2-2 0 15,0-7 0-15,0 0-1 16,4-4 1-16,0-8-2 16,1-7 2-16,1-4-2 15,0-5 1-15,0-2-1 16,-1-1 1-16,-1 1-1 15,0 3 1-15,0 5-2 16,-3 5 2-16,0 5-1 16,0 5 0-16,-1 7-2 0,0 0 0 15,0 0 1-15,3 3 0 16,-3 6 1-16,0 5-1 16,0 1 2-1,0 3 1-15,-1 3 0 0,-3 1 0 16,0 0 2-16,-1-1-2 15,-2 1 3-15,-1-3-2 16,-2-1 1-16,2-2-1 16,1-1 2-16,-2-4-1 15,2-2 1-15,0-2-2 16,2-1 2-16,5-6-1 16,-7 3 1-16,7-3-1 15,-9-3 1-15,9 3-2 0,-11-8 2 16,4 3-2-1,1-1 0-15,-1 2-2 16,-1 1 2-16,1 1-2 16,0 0 1-16,7 2-2 0,-10 0 1 15,10 0-1-15,-6 4 1 16,6-4-2-16,-2 7 0 16,2-7 1-16,0 9-2 15,4-3 3-15,2 1-4 16,0-1 4-16,2 2-1 15,-1 0 3-15,0-1-2 16,0-1 1-16,-7-6 0 16,9 7 1-16,-9-7 1 15,0 0 2-15,0 0 0 16,0 0 0-16,0 0 0 16,-3 0 1-16,-4 0-1 15,0-4-1-15,-2 1 0 0,-1-1-1 16,1 0 0-16,1 2-2 15,1 1 2-15,7 1-4 16,-9-4 2-16,9 4-2 16,0 0 0-16,0 0 0 15,0 0 0-15,0 0 0 16,0 0 1-16,0 0 1 16,3 0 1-16,-3 0 1 15,0 0 1-15,0 0 0 16,0 0 0-16,0 0-1 15,0 0 1-15,-5-6-2 16,5 6 2-16,-6-6-2 0,6 6-1 16,-7-8-1-16,7 8 2 15,-6-9-1-15,6 9 0 16,-5-9 0-16,5 9 0 16,-2-5-1-16,2 5 0 15,0 0-1-15,0 0-1 16,0 0 0-16,0 0 1 15,0 0 0-15,4-3 0 16,-4 3 0-16,9 0 1 16,-9 0 0-16,10 0 1 15,-10 0 0-15,10-1 0 16,-10 1 0-16,7 0 0 16,-7 0 1-16,6 0-1 0,-6 0 1 15,0 0 0-15,0 0 1 0,7-3-1 16,-7 3 1-16,8-9 0 15,-3 0 0-15,1-2-1 16,2-3 0-16,0-1-1 16,2-3 1-16,-2 0-2 15,1 1 1-15,-1 0-2 16,-1 3 2-16,-1 1-1 0,-1 3 1 16,0 1 0-1,0 1 0-15,-3 2-1 16,2 0 2-16,-1 0-2 15,0-1 2-15,0 0-2 0,-1-2 1 16,1 3 0-16,-1-3 0 16,1 3 0-16,-1-1 1 15,0 2-1-15,-2 5-1 16,2-6 1-16,-2 6-1 16,0 0 0-16,0 0-1 15,0 0 0-15,0 0 0 16,0 0 0-16,6-2 2 15,-6 2-1-15,0 0 0 16,8-3 0-16,-8 3 2 16,7-6-2-16,-7 6 2 15,6-7-1-15,-6 7 0 16,5-9 0-16,-5 9 0 0,0 0 0 16,0 0-1-16,0 0 1 15,0 0-2-15,0 0 0 16,0 0 1-16,0 0-1 15,5 5 0-15,-5-5 0 16,0 0 2-16,4 5-1 16,-4-5 2-16,0 0 5 15,0 0-5-15,0 0 5 16,0 0-5-16,0 0 6 16,0 0-6-16,0 0-1 15,0 0 0-15,0 0-5 16,0 0 5-16,0 0-6 15,0 12 4-15,0-3-4 0,-2 3 6 16,1 1 0-16,0 5-1 16,-1 0 1-16,1 3-1 15,0-1 2-15,0 0-2 16,0 1 1-16,1-2 0 16,-2-1-1-16,1-1 0 15,0-3 1-15,0-1 0 16,0 0-1-16,0-6 2 15,1 1-1-15,0-8 1 16,0 7 1-16,0-7 0 16,0 0-1-16,0-5 1 15,2-5 0-15,0-3-1 16,-1-4 0-16,1-2-1 0,-1-3 0 16,2-2 0-1,-2-1 0-15,-1 3 1 0,0 2-2 16,1 2 1-1,-1 1 0-15,1 3 1 16,-1 1-1-16,0 0 1 16,1 1-2-16,-1 1 1 15,0 1 0-15,1 0 0 16,-1 1 0-16,1 1 0 16,-1 1 0-16,0 2-1 15,0 5 0-15,1-8 0 16,-1 8 5-16,2-6-5 15,-2 6 6-15,0 0-6 16,0 0 4-16,7-5-5 16,-7 5 4-16,0 0-3 15,7-4 0-15,-7 4 0 16,0 0-1-16,6-2 1 0,-6 2-1 16,0 0 1-16,0 0 1 15,0 0-2-15,3 4 0 16,-2 2 0-16,-1 1 1 15,1 2 0-15,0-1 0 16,1 2 1-16,-1 1-1 16,1-1-2-16,0 0 3 15,0-2-3-15,-1 0 3 16,0-2 0-16,0 1 0 16,-1-1 0-16,0-1 0 15,0 3 3-15,0-1-3 16,-2 4 3-16,-1 1-3 15,2 3-1-15,-1 0 1 0,0 3 0 16,0-1 0 0,0 1 0-16,0 0 0 15,0-3 0-15,0-1 1 16,2-3 2-16,-2-1-1 0,1 0 1 16,1-2 0-16,-1-1-1 15,0-1 0-15,1-6 1 16,0 9-2-16,0-9 1 15,0 8-1-15,0-8 0 16,0 0-1-16,0 7 0 16,0-7 0-16,0 0 0 15,0 0-5-15,-1 6-35 16,1-6-66-16,1-3-61 0,-1 3-8 16,0 0-8-1</inkml:trace>
  <inkml:trace contextRef="#ctx0" brushRef="#br1" timeOffset="13078.9154">176-24 236 0,'0'-6'105'0,"0"6"11"15,0 0-37-15,0 0-15 16,0 0-13-16,0 0-13 16,0 0-9-16,0 0-10 0,0 0-4 15,0 0-6-15,-3 6-2 16,3-1-2 0,-2 1-2-16,0 3 1 15,0-1-2-15,-1 3 0 0,0 0 0 16,0 1-2-16,0 1 2 15,0-2-2-15,-1 3 1 16,1-1-2-16,-2 0 2 16,3 0-2-16,-1 0 2 15,-1-1-1-15,1 0 1 16,0-1-1-16,0 0 0 16,0-2-1-16,0 1 1 15,0 0 0-15,0-1 0 0,1 0 0 16,0-1 0-1,-2 0 0-15,2-1 1 16,-1 1-1-16,0 0 1 16,0-2-1-16,0 1 1 0,2-1-1 15,1-6 0-15,-4 9 0 16,4-9 1-16,-3 6 0 16,3-6-1-16,0 0 1 15,-4 7-1-15,4-7 0 16,0 0 0-16,0 0 1 15,0 0-1-15,-3 5 0 16,3-5 0-16,0 0 1 16,0 0-1-16,0 0 0 15,0 0 1-15,-5 8-2 16,5-8 1-16,-3 5 0 16,3-5 0-16,-4 6-1 15,4-6 0-15,-1 4 1 0,1-4 0 16,0 0 1-16,0 0 1 15,0 0-2-15,0 0 1 16,0 0-1-16,0 0 1 16,0 0-1-16,0 0 1 15,0 0-2-15,0 0 1 16,0 0-1-16,0 0 1 16,0 0 0-16,0 0-1 15,0 0 0-15,0-4 0 16,1-2 1-16,3 0-2 15,-2-1 2-15,1 0-1 16,0-2 1-16,1 2 0 16,-1-1 1-16,0 1-1 0,0 0 0 15,1 1 0-15,-2-1-1 16,1 2 1-16,2-1 1 16,-2-1-3-16,0 0 3 15,2 2-2-15,-2-1 2 16,1 1-2-16,-4 5 2 15,7-10-1-15,-3 4-1 16,-4 6 0-16,7-8 1 16,-7 8 0-16,7-10 0 15,-7 10 0-15,8-9-1 16,-8 9 1-16,9-8 0 16,-9 8 0-16,8-8 0 0,-8 8-1 15,8-7 1-15,-8 7-1 16,8-6 1-16,-8 6 0 15,7-5 0-15,-7 5-2 16,7-4 2-16,-7 4-1 16,7-2 1-16,-7 2-1 15,6-2 1-15,-6 2 1 16,6-3-2-16,-6 3 0 16,6 0 1-16,-6 0 0 15,6-2 0-15,-6 2-1 16,0 0 1-16,5 0-2 15,-5 0 2-15,0 0-1 16,0 0 2-16,7 0-2 0,-7 0 1 16,0 0-1-16,0 0 2 15,5 6-2-15,-5-6 1 16,0 0 0 0,4 6 0-16,-4-6 0 0,0 0-1 15,3 7 2-15,-3-7-1 16,0 0 1-16,0 7 0 15,0-7-1-15,0 0 0 16,0 8 1-16,0-8 0 16,0 6-1-16,0-6 1 15,-1 5-1-15,1-5 1 16,-1 6-1-16,1-6 0 16,-1 7 0-16,1-7 0 0,-1 7 0 15,1-7 0-15,-1 6 0 16,1-6-1-1,-3 8 2-15,3-8-2 16,-2 7 2-16,2-7-1 0,-1 8 1 16,1-8-1-16,-1 8 1 15,1-8-1-15,-1 8 0 16,1-8 0-16,-2 8 0 16,2-8 0-16,-1 7-1 15,1-7 1-15,-1 6 0 16,1-6 0-16,0 8 0 15,0-8-1-15,-2 9 1 16,2-9 0-16,0 7 0 16,0-7 0-16,0 7 0 15,0-7 1-15,-1 6-2 16,1-6 1-16,0 0 0 16,-1 6 1-16,1-6-1 0,0 0-2 15,0 6 2-15,0-6 0 16,0 0-1-16,0 6 2 15,0-6-2-15,0 0 1 16,0 6 0-16,0-6 1 16,0 0-1-16,0 5 0 15,0-5 1-15,0 0-2 16,0 0 2-16,0 0-1 16,0 6-1-16,0-6 1 15,0 0-1-15,0 0 0 16,0 0 1-16,2 6 0 15,-2-6-2-15,0 0 2 16,0 0 0-16,4 6 0 0,-4-6-1 16,0 0 1-16,0 0 0 15,0 0 0-15,0 0 0 16,0 0 0-16,0 0 0 16,0 0 0-16,0 0 0 15,0 0 0-15,0 0 0 16,0 0 0-16,0 0-8 15,0 0-36-15,0 0-60 16,5-4-68-16,-5 4-7 16,0 0-16-16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137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60" tIns="44029" rIns="88060" bIns="44029" numCol="1" anchor="t" anchorCtr="0" compatLnSpc="1">
            <a:prstTxWarp prst="textNoShape">
              <a:avLst/>
            </a:prstTxWarp>
          </a:bodyPr>
          <a:lstStyle>
            <a:lvl1pPr defTabSz="879880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29" y="2"/>
            <a:ext cx="317137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60" tIns="44029" rIns="88060" bIns="44029" numCol="1" anchor="t" anchorCtr="0" compatLnSpc="1">
            <a:prstTxWarp prst="textNoShape">
              <a:avLst/>
            </a:prstTxWarp>
          </a:bodyPr>
          <a:lstStyle>
            <a:lvl1pPr algn="r" defTabSz="879880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7425" cy="3597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6" y="4560992"/>
            <a:ext cx="5365449" cy="43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60" tIns="44029" rIns="88060" bIns="440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976"/>
            <a:ext cx="317137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60" tIns="44029" rIns="88060" bIns="44029" numCol="1" anchor="b" anchorCtr="0" compatLnSpc="1">
            <a:prstTxWarp prst="textNoShape">
              <a:avLst/>
            </a:prstTxWarp>
          </a:bodyPr>
          <a:lstStyle>
            <a:lvl1pPr defTabSz="879880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29" y="9121976"/>
            <a:ext cx="317137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60" tIns="44029" rIns="88060" bIns="44029" numCol="1" anchor="b" anchorCtr="0" compatLnSpc="1">
            <a:prstTxWarp prst="textNoShape">
              <a:avLst/>
            </a:prstTxWarp>
          </a:bodyPr>
          <a:lstStyle>
            <a:lvl1pPr algn="r" defTabSz="879880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anrui@shanghaitech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Algorithm Design and Analysis </a:t>
            </a:r>
            <a:endParaRPr lang="en-US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sz="3200" smtClean="0"/>
              <a:t>CS240		Spring 2023</a:t>
            </a:r>
          </a:p>
          <a:p>
            <a:pPr eaLnBrk="1" hangingPunct="1"/>
            <a:r>
              <a:rPr lang="en-US" sz="3200" i="1" smtClean="0"/>
              <a:t>Rui Fan</a:t>
            </a:r>
            <a:endParaRPr lang="en-US" sz="3200" i="1" dirty="0" smtClean="0"/>
          </a:p>
          <a:p>
            <a:pPr eaLnBrk="1" hangingPunct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759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Time complexity of an algorithm is the </a:t>
                </a:r>
                <a:r>
                  <a:rPr lang="en-US">
                    <a:solidFill>
                      <a:srgbClr val="FF0000"/>
                    </a:solidFill>
                  </a:rPr>
                  <a:t>number of steps </a:t>
                </a:r>
                <a:r>
                  <a:rPr lang="en-US"/>
                  <a:t>it performs until it terminates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A good complexity measure needs to address several issues.</a:t>
                </a:r>
                <a:endParaRPr lang="en-US"/>
              </a:p>
              <a:p>
                <a:r>
                  <a:rPr lang="en-US">
                    <a:solidFill>
                      <a:srgbClr val="1503FB"/>
                    </a:solidFill>
                  </a:rPr>
                  <a:t>Issue 1 </a:t>
                </a:r>
                <a:r>
                  <a:rPr lang="en-US"/>
                  <a:t>Complexity depends on input.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Solution</a:t>
                </a:r>
                <a:r>
                  <a:rPr lang="en-US"/>
                  <a:t> Analyze complexity as a function of input size.</a:t>
                </a:r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Adding two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digit numbers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steps.</a:t>
                </a:r>
                <a:endParaRPr lang="en-US"/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Multiplying two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digit numbers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steps.</a:t>
                </a:r>
                <a:endParaRPr lang="en-US"/>
              </a:p>
              <a:p>
                <a:r>
                  <a:rPr lang="en-US">
                    <a:solidFill>
                      <a:srgbClr val="1503FB"/>
                    </a:solidFill>
                  </a:rPr>
                  <a:t>Issue 2 </a:t>
                </a:r>
                <a:r>
                  <a:rPr lang="en-US"/>
                  <a:t>For fixed input size, running time can still vary.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Solution</a:t>
                </a:r>
                <a:r>
                  <a:rPr lang="en-US"/>
                  <a:t> For a given input size, consider </a:t>
                </a:r>
                <a:r>
                  <a:rPr lang="en-US">
                    <a:solidFill>
                      <a:srgbClr val="FF0000"/>
                    </a:solidFill>
                  </a:rPr>
                  <a:t>worst case</a:t>
                </a:r>
                <a:r>
                  <a:rPr lang="en-US"/>
                  <a:t>, i.e. maximum possible number of steps.</a:t>
                </a:r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Finding item in a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linked list takes at most n steps.</a:t>
                </a:r>
              </a:p>
              <a:p>
                <a:r>
                  <a:rPr lang="en-US"/>
                  <a:t>Sometimes </a:t>
                </a:r>
                <a:r>
                  <a:rPr lang="en-US" smtClean="0"/>
                  <a:t>also </a:t>
                </a:r>
                <a:r>
                  <a:rPr lang="en-US"/>
                  <a:t>consider </a:t>
                </a:r>
                <a:r>
                  <a:rPr lang="en-US">
                    <a:solidFill>
                      <a:srgbClr val="FF0000"/>
                    </a:solidFill>
                  </a:rPr>
                  <a:t>average case </a:t>
                </a:r>
                <a:r>
                  <a:rPr lang="en-US" smtClean="0"/>
                  <a:t>complexity, i.e</a:t>
                </a:r>
                <a:r>
                  <a:rPr lang="en-US"/>
                  <a:t>. average number of steps, over all inputs of certain size.</a:t>
                </a:r>
              </a:p>
              <a:p>
                <a:pPr lvl="1"/>
                <a:r>
                  <a:rPr lang="en-US"/>
                  <a:t>But this depends on knowing how likely each input is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An algorithm tuned for one input distribution may perform poorly on another.</a:t>
                </a:r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75938"/>
              </a:xfrm>
              <a:blipFill>
                <a:blip r:embed="rId2"/>
                <a:stretch>
                  <a:fillRect l="-296" t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53941" cy="52825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Issue 3 </a:t>
                </a:r>
                <a:r>
                  <a:rPr lang="en-US"/>
                  <a:t>Number of steps depends on </a:t>
                </a:r>
                <a:r>
                  <a:rPr lang="en-US" smtClean="0"/>
                  <a:t>language and hardware details.</a:t>
                </a:r>
                <a:endParaRPr lang="en-US"/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Processor A does one arithmetic operation per </a:t>
                </a:r>
                <a:r>
                  <a:rPr lang="en-US" smtClean="0"/>
                  <a:t>step.  Processor </a:t>
                </a:r>
                <a:r>
                  <a:rPr lang="en-US"/>
                  <a:t>B does an add and multiply each step.</a:t>
                </a:r>
              </a:p>
              <a:p>
                <a:pPr lvl="1"/>
                <a:r>
                  <a:rPr lang="en-US"/>
                  <a:t>Computing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/>
                  <a:t>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steps on processor A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steps on processor B.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Solution</a:t>
                </a: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Ignore</a:t>
                </a:r>
                <a:r>
                  <a:rPr lang="en-US"/>
                  <a:t> constant factors in time complexity.</a:t>
                </a:r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Count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100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as the same thing.</a:t>
                </a:r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are different, because they differ by nonconstant factor</a:t>
                </a:r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Issue 4 </a:t>
                </a:r>
                <a:r>
                  <a:rPr lang="en-US" smtClean="0"/>
                  <a:t>Speeds of two algorithms can flip as inputs get larger.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Algorithm A is faster than algorithm B for small inputs, but slower for big inputs.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Solution</a:t>
                </a:r>
                <a:r>
                  <a:rPr lang="en-US" smtClean="0"/>
                  <a:t> Focus on </a:t>
                </a:r>
                <a:r>
                  <a:rPr lang="en-US" smtClean="0">
                    <a:solidFill>
                      <a:srgbClr val="FF0000"/>
                    </a:solidFill>
                  </a:rPr>
                  <a:t>asymptotic complexity</a:t>
                </a:r>
                <a:r>
                  <a:rPr lang="en-US" smtClean="0"/>
                  <a:t>, i.e. very large inputs.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53941" cy="5282589"/>
              </a:xfrm>
              <a:blipFill>
                <a:blip r:embed="rId2"/>
                <a:stretch>
                  <a:fillRect l="-505" t="-2425" r="-1802" b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40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analysis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14179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Compare sizes of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when ignoring constant factors and small inputs.</a:t>
                </a:r>
              </a:p>
              <a:p>
                <a:r>
                  <a:rPr lang="en-US" smtClean="0"/>
                  <a:t>Sometimes called “big O notation”.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1417920"/>
              </a:xfrm>
              <a:blipFill>
                <a:blip r:embed="rId2"/>
                <a:stretch>
                  <a:fillRect l="-667" t="-6897" b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5713082"/>
                  </p:ext>
                </p:extLst>
              </p:nvPr>
            </p:nvGraphicFramePr>
            <p:xfrm>
              <a:off x="1126958" y="3125505"/>
              <a:ext cx="6429469" cy="347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1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12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130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2803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Notation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Intuitive</a:t>
                          </a:r>
                          <a:r>
                            <a:rPr lang="en-US" baseline="0" smtClean="0"/>
                            <a:t> meaning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Formal definition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→∞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8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&lt;∞</m:t>
                              </m:r>
                            </m:oMath>
                          </a14:m>
                          <a:r>
                            <a:rPr lang="en-US" smtClean="0"/>
                            <a:t> 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→∞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8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sz="1600" smtClean="0"/>
                            <a:t> </a:t>
                          </a:r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→∞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8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 0&lt;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&lt;∞</m:t>
                              </m:r>
                            </m:oMath>
                          </a14:m>
                          <a:r>
                            <a:rPr lang="en-US" smtClean="0"/>
                            <a:t> 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→∞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8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mtClean="0"/>
                            <a:t> 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→∞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8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=∞</m:t>
                              </m:r>
                            </m:oMath>
                          </a14:m>
                          <a:r>
                            <a:rPr lang="en-US" smtClean="0"/>
                            <a:t> 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5713082"/>
                  </p:ext>
                </p:extLst>
              </p:nvPr>
            </p:nvGraphicFramePr>
            <p:xfrm>
              <a:off x="1126958" y="3125505"/>
              <a:ext cx="6429469" cy="347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1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12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130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Notation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Intuitive</a:t>
                          </a:r>
                          <a:r>
                            <a:rPr lang="en-US" baseline="0" smtClean="0"/>
                            <a:t> meaning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Formal definition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0" t="-118280" r="-228173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049" t="-118280" r="-25951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89" t="-118280" r="-758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0" t="-215957" r="-228173" b="-2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049" t="-215957" r="-259512" b="-2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89" t="-215957" r="-758" b="-298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0" t="-319355" r="-228173" b="-2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049" t="-319355" r="-259512" b="-2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89" t="-319355" r="-758" b="-20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0" t="-419355" r="-228173" b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049" t="-419355" r="-259512" b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89" t="-419355" r="-758" b="-10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0" t="-519355" r="-228173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049" t="-519355" r="-259512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89" t="-519355" r="-758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45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O pictorially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14376" y="5509342"/>
            <a:ext cx="477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Source:	</a:t>
            </a:r>
            <a:r>
              <a:rPr lang="en-US" sz="1600" i="1" smtClean="0"/>
              <a:t>Introduction to Algorithms</a:t>
            </a:r>
            <a:endParaRPr lang="en-US" sz="1600" smtClean="0"/>
          </a:p>
          <a:p>
            <a:r>
              <a:rPr lang="en-US" sz="1600" smtClean="0"/>
              <a:t>Cormen, Leiserson, Rivest, Stein</a:t>
            </a: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76" y="2143432"/>
            <a:ext cx="8255711" cy="26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1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496961"/>
            <a:ext cx="87153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2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08" y="1560102"/>
            <a:ext cx="72675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3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75" y="1758745"/>
            <a:ext cx="6772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41" y="3335136"/>
            <a:ext cx="7210343" cy="1148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O properties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3007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mtClean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)), </m:t>
                    </m:r>
                  </m:oMath>
                </a14:m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mtClean="0"/>
                  <a:t> are transitive.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mtClean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)), </m:t>
                    </m:r>
                  </m:oMath>
                </a14:m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marL="457200" lvl="1" indent="0">
                  <a:buNone/>
                </a:pPr>
                <a:endParaRPr lang="en-US" smtClean="0"/>
              </a:p>
              <a:p>
                <a:pPr lvl="1"/>
                <a:endParaRPr lang="en-US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mtClean="0"/>
                  <a:t> is symmetric.</a:t>
                </a:r>
              </a:p>
              <a:p>
                <a:pPr lvl="1"/>
                <a:r>
                  <a:rPr lang="en-US" smtClean="0"/>
                  <a:t>I.e.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)), </m:t>
                    </m:r>
                  </m:oMath>
                </a14:m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mtClean="0"/>
                  <a:t>is the set of constants.</a:t>
                </a:r>
              </a:p>
              <a:p>
                <a:pPr lvl="1"/>
                <a:r>
                  <a:rPr lang="en-US" smtClean="0"/>
                  <a:t>I.e. any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(1).</m:t>
                    </m:r>
                  </m:oMath>
                </a14:m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300752"/>
              </a:xfrm>
              <a:blipFill>
                <a:blip r:embed="rId3"/>
                <a:stretch>
                  <a:fillRect l="-815" t="-322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475670" y="4197758"/>
              <a:ext cx="105840" cy="174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0601" y="4191278"/>
                <a:ext cx="137054" cy="1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1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Analyzing 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programs can be written using </a:t>
            </a:r>
            <a:r>
              <a:rPr lang="en-US">
                <a:solidFill>
                  <a:srgbClr val="FF0000"/>
                </a:solidFill>
              </a:rPr>
              <a:t>loops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if-else</a:t>
            </a:r>
            <a:r>
              <a:rPr lang="en-US"/>
              <a:t> structures, and </a:t>
            </a:r>
            <a:r>
              <a:rPr lang="en-US">
                <a:solidFill>
                  <a:srgbClr val="FF0000"/>
                </a:solidFill>
              </a:rPr>
              <a:t>recursion</a:t>
            </a:r>
            <a:r>
              <a:rPr lang="en-US"/>
              <a:t>.</a:t>
            </a:r>
          </a:p>
          <a:p>
            <a:r>
              <a:rPr lang="en-US"/>
              <a:t>Analyze </a:t>
            </a:r>
            <a:r>
              <a:rPr lang="en-US" smtClean="0"/>
              <a:t>the complexity </a:t>
            </a:r>
            <a:r>
              <a:rPr lang="en-US"/>
              <a:t>of each of type of structure.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5304503" cy="520215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For and while loops. </a:t>
                </a:r>
              </a:p>
              <a:p>
                <a:pPr lvl="1"/>
                <a:r>
                  <a:rPr lang="en-US" smtClean="0"/>
                  <a:t>Loops can be nested.  </a:t>
                </a:r>
              </a:p>
              <a:p>
                <a:r>
                  <a:rPr lang="en-US" smtClean="0"/>
                  <a:t>Count everything in inner loop as one step.</a:t>
                </a:r>
              </a:p>
              <a:p>
                <a:pPr lvl="1"/>
                <a:r>
                  <a:rPr lang="en-US" smtClean="0"/>
                  <a:t>Assume no function calls in inner loop.</a:t>
                </a:r>
              </a:p>
              <a:p>
                <a:pPr lvl="1"/>
                <a:r>
                  <a:rPr lang="en-US" smtClean="0"/>
                  <a:t>There’s constant number of steps in inner loop,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steps.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1+2+…+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Complexity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mtClean="0"/>
                  <a:t> steps,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so the loop terminates.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5304503" cy="5202155"/>
              </a:xfrm>
              <a:blipFill>
                <a:blip r:embed="rId2"/>
                <a:stretch>
                  <a:fillRect l="-805" t="-2462" r="-920" b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900280" y="557507"/>
            <a:ext cx="268655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for(i=0; i&lt;n; i++)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 = j+i;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= k*j;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5004" y="1812471"/>
            <a:ext cx="286665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for(i=0; i&lt;n; i++)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for(j=0; j&lt;i; j++)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printf(“*”);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printf(“\n”);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5004" y="3542022"/>
            <a:ext cx="100360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****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*****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0474" y="5102593"/>
            <a:ext cx="268655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(i&lt;n)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i=i*2;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stuff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info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0189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Assoc. Prof. Rui Fan / </a:t>
            </a:r>
            <a:r>
              <a:rPr lang="zh-CN" altLang="en-US" smtClean="0">
                <a:latin typeface="KaiTi" panose="02010609060101010101" pitchFamily="49" charset="-122"/>
                <a:ea typeface="KaiTi" panose="02010609060101010101" pitchFamily="49" charset="-122"/>
              </a:rPr>
              <a:t>范睿</a:t>
            </a:r>
            <a:endParaRPr lang="en-US" altLang="zh-CN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/>
            <a:r>
              <a:rPr lang="en-US" smtClean="0"/>
              <a:t>Email: </a:t>
            </a:r>
            <a:r>
              <a:rPr lang="en-US" smtClean="0">
                <a:hlinkClick r:id="rId2"/>
              </a:rPr>
              <a:t>fanrui@shanghaitech.edu.cn</a:t>
            </a:r>
            <a:endParaRPr lang="en-US"/>
          </a:p>
          <a:p>
            <a:pPr lvl="1"/>
            <a:r>
              <a:rPr lang="en-US" smtClean="0"/>
              <a:t>Office: SIST 1A-504E</a:t>
            </a:r>
          </a:p>
          <a:p>
            <a:pPr lvl="1"/>
            <a:r>
              <a:rPr lang="en-US"/>
              <a:t>Office hours </a:t>
            </a:r>
            <a:r>
              <a:rPr lang="en-US" smtClean="0"/>
              <a:t>Thursdays 5-6PM.</a:t>
            </a:r>
          </a:p>
          <a:p>
            <a:pPr lvl="1"/>
            <a:r>
              <a:rPr lang="en-US" smtClean="0"/>
              <a:t>My research is parallel and distributed computing.</a:t>
            </a:r>
          </a:p>
          <a:p>
            <a:r>
              <a:rPr lang="en-US"/>
              <a:t>Lecture notes </a:t>
            </a:r>
            <a:r>
              <a:rPr lang="en-US" smtClean="0"/>
              <a:t>on Blackboard, discussions on Piazza, grading on GradeScope.</a:t>
            </a:r>
          </a:p>
          <a:p>
            <a:r>
              <a:rPr lang="en-US"/>
              <a:t>References</a:t>
            </a:r>
          </a:p>
          <a:p>
            <a:pPr lvl="1"/>
            <a:r>
              <a:rPr lang="en-US" i="1"/>
              <a:t>Algorithm Design</a:t>
            </a:r>
            <a:r>
              <a:rPr lang="en-US"/>
              <a:t>. Kleinberg, Tardos.</a:t>
            </a:r>
            <a:endParaRPr lang="en-US" i="1"/>
          </a:p>
          <a:p>
            <a:pPr lvl="1"/>
            <a:r>
              <a:rPr lang="en-US" i="1"/>
              <a:t>Introduction to Algorithms, 3</a:t>
            </a:r>
            <a:r>
              <a:rPr lang="en-US" i="1" baseline="30000"/>
              <a:t>rd</a:t>
            </a:r>
            <a:r>
              <a:rPr lang="en-US" i="1"/>
              <a:t> edition</a:t>
            </a:r>
            <a:r>
              <a:rPr lang="en-US"/>
              <a:t>.  Cormen, Leiserson, Rivest, Stein.</a:t>
            </a:r>
          </a:p>
          <a:p>
            <a:endParaRPr lang="en-US">
              <a:latin typeface="+mj-lt"/>
            </a:endParaRPr>
          </a:p>
          <a:p>
            <a:endParaRPr lang="en-US" smtClean="0"/>
          </a:p>
          <a:p>
            <a:pPr lvl="1"/>
            <a:endParaRPr 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6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if-else statements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392994" cy="5168389"/>
              </a:xfrm>
            </p:spPr>
            <p:txBody>
              <a:bodyPr>
                <a:normAutofit/>
              </a:bodyPr>
              <a:lstStyle/>
              <a:p>
                <a:r>
                  <a:rPr lang="en-US" smtClean="0"/>
                  <a:t>We don’t know which branch we’ll run.</a:t>
                </a:r>
              </a:p>
              <a:p>
                <a:r>
                  <a:rPr lang="en-US" smtClean="0"/>
                  <a:t>Since want worst case complexity, assume the longest branch runs.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Branch 1 does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steps, branch 2 does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steps.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step complexity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392994" cy="5168389"/>
              </a:xfrm>
              <a:blipFill>
                <a:blip r:embed="rId2"/>
                <a:stretch>
                  <a:fillRect l="-1469" t="-1533" r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4639" y="1488608"/>
            <a:ext cx="268655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(x==1) 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stuff A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(x==2)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stuff B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stuff 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4471" y="4271139"/>
            <a:ext cx="26865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(x==1) 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for(i=0;i&lt;n;i++) { 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stuff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(x==2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for(i=0;i&lt;n;i++)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for(j=0;j&lt;n;j++)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do stuff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4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6022258" cy="5325706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Recursive</a:t>
            </a:r>
            <a:r>
              <a:rPr lang="en-US" smtClean="0"/>
              <a:t> functions can call themselves.</a:t>
            </a:r>
          </a:p>
          <a:p>
            <a:r>
              <a:rPr lang="en-US" smtClean="0"/>
              <a:t>Many problems are “self reducible”, i.e. we can solve the problem by first solving </a:t>
            </a:r>
            <a:r>
              <a:rPr lang="en-US" smtClean="0">
                <a:solidFill>
                  <a:srgbClr val="FF0000"/>
                </a:solidFill>
              </a:rPr>
              <a:t>smaller instances </a:t>
            </a:r>
            <a:r>
              <a:rPr lang="en-US" smtClean="0"/>
              <a:t>of the problem.</a:t>
            </a:r>
          </a:p>
          <a:p>
            <a:r>
              <a:rPr lang="en-US" smtClean="0"/>
              <a:t>Natural to use recursive algorithm to solve these problems.</a:t>
            </a:r>
          </a:p>
          <a:p>
            <a:r>
              <a:rPr lang="en-US" smtClean="0"/>
              <a:t>There must be a </a:t>
            </a:r>
            <a:r>
              <a:rPr lang="en-US" smtClean="0">
                <a:solidFill>
                  <a:srgbClr val="FF0000"/>
                </a:solidFill>
              </a:rPr>
              <a:t>base case </a:t>
            </a:r>
            <a:r>
              <a:rPr lang="en-US" smtClean="0"/>
              <a:t>that’s solvable directly, without using recursion.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Let sum(n)=1+2+...+n.  </a:t>
            </a:r>
          </a:p>
          <a:p>
            <a:pPr lvl="1"/>
            <a:r>
              <a:rPr lang="en-US" smtClean="0"/>
              <a:t>Then sum(n) = n + sum(n-1).</a:t>
            </a:r>
          </a:p>
          <a:p>
            <a:pPr lvl="1"/>
            <a:r>
              <a:rPr lang="en-US" smtClean="0"/>
              <a:t>The base case is n=1, for which sum(1)=1.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42079" y="4896778"/>
            <a:ext cx="268655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sum(int n)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(n==1)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1;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n+sum(n-1);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19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recursive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Two </a:t>
            </a:r>
            <a:r>
              <a:rPr lang="en-US"/>
              <a:t>main steps.  </a:t>
            </a:r>
          </a:p>
          <a:p>
            <a:pPr lvl="1"/>
            <a:r>
              <a:rPr lang="en-US" smtClean="0"/>
              <a:t>Find </a:t>
            </a: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recurrence relation </a:t>
            </a:r>
            <a:r>
              <a:rPr lang="en-US"/>
              <a:t>for the time complexity.</a:t>
            </a:r>
          </a:p>
          <a:p>
            <a:pPr lvl="1"/>
            <a:r>
              <a:rPr lang="en-US" smtClean="0"/>
              <a:t>Solve </a:t>
            </a:r>
            <a:r>
              <a:rPr lang="en-US"/>
              <a:t>the recurrence relation.</a:t>
            </a:r>
          </a:p>
          <a:p>
            <a:r>
              <a:rPr lang="en-US" smtClean="0"/>
              <a:t>Several ways to solve a recurrence relation.</a:t>
            </a:r>
          </a:p>
          <a:p>
            <a:pPr lvl="1"/>
            <a:r>
              <a:rPr lang="en-US" smtClean="0"/>
              <a:t>Solve it directly, e.g. based on a guess.</a:t>
            </a:r>
          </a:p>
          <a:p>
            <a:pPr lvl="1"/>
            <a:r>
              <a:rPr lang="en-US" smtClean="0"/>
              <a:t>Substitution method.</a:t>
            </a:r>
          </a:p>
          <a:p>
            <a:pPr lvl="1"/>
            <a:r>
              <a:rPr lang="en-US" smtClean="0"/>
              <a:t>Recursion tree.</a:t>
            </a:r>
          </a:p>
          <a:p>
            <a:pPr lvl="1"/>
            <a:r>
              <a:rPr lang="en-US" smtClean="0"/>
              <a:t>Master method.</a:t>
            </a:r>
          </a:p>
          <a:p>
            <a:r>
              <a:rPr lang="en-US" smtClean="0"/>
              <a:t>For first three methods, need to prove solution is correct using mathematical induction.</a:t>
            </a:r>
          </a:p>
        </p:txBody>
      </p:sp>
    </p:spTree>
    <p:extLst>
      <p:ext uri="{BB962C8B-B14F-4D97-AF65-F5344CB8AC3E}">
        <p14:creationId xmlns:p14="http://schemas.microsoft.com/office/powerpoint/2010/main" val="240869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a recurrence relation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732980" cy="531034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Given a function,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be the (worst case) number of steps it takes on an input of size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recurrence relation expresses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as a </a:t>
                </a:r>
                <a:r>
                  <a:rPr lang="en-US" smtClean="0">
                    <a:solidFill>
                      <a:srgbClr val="FF0000"/>
                    </a:solidFill>
                  </a:rPr>
                  <a:t>function of itself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Also need a base case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is small.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Base case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 = 1</m:t>
                    </m:r>
                  </m:oMath>
                </a14:m>
                <a:r>
                  <a:rPr lang="en-US" smtClean="0"/>
                  <a:t>, since we just do return when n = 1.</a:t>
                </a:r>
              </a:p>
              <a:p>
                <a:pPr lvl="1"/>
                <a:r>
                  <a:rPr lang="en-US" smtClean="0"/>
                  <a:t>For n &gt; 1, we do one step (+), then call sum(n-1), which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mtClean="0"/>
                  <a:t> steps.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Base cases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(0)=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n &gt; 1, we do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steps in the for loop.  Then we call foo(n-2), which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smtClean="0"/>
                  <a:t> steps.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732980" cy="5310348"/>
              </a:xfrm>
              <a:blipFill>
                <a:blip r:embed="rId2"/>
                <a:stretch>
                  <a:fillRect l="-426" t="-1952" r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50859" y="3155514"/>
            <a:ext cx="268655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sum(int n)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(n==1)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1;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n+sum(n-1);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50859" y="4926084"/>
            <a:ext cx="268655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foo(int n)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(n&lt;=1)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for(i=0; i&lt;n; i++)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stuff }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foo(n-2);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66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solution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732980" cy="531034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First guess a solution (based on a pattern), then prove it using mathematical induction.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−2),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(0)=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(1)=1.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Consider odd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  Even case similar.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(1)=1,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(3)=4,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(5)=9,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(7)=16</m:t>
                    </m:r>
                  </m:oMath>
                </a14:m>
                <a:r>
                  <a:rPr lang="en-US" smtClean="0"/>
                  <a:t>, etc.</a:t>
                </a:r>
              </a:p>
              <a:p>
                <a:pPr lvl="1"/>
                <a:r>
                  <a:rPr lang="en-US" smtClean="0"/>
                  <a:t>So we guess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Prove this by induction.</a:t>
                </a:r>
              </a:p>
              <a:p>
                <a:pPr lvl="1"/>
                <a:r>
                  <a:rPr lang="en-US" smtClean="0"/>
                  <a:t>Base case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(1)=1=1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Assume we proved it up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For next odd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we have </a:t>
                </a:r>
                <a:endParaRPr lang="en-US" i="1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+2)=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(2(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+1)–1)=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+2+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+1+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+1)2</m:t>
                    </m:r>
                  </m:oMath>
                </a14:m>
                <a:r>
                  <a:rPr lang="en-US" smtClean="0"/>
                  <a:t>. </a:t>
                </a:r>
              </a:p>
              <a:p>
                <a:pPr lvl="1"/>
                <a:r>
                  <a:rPr lang="en-US"/>
                  <a:t>S</a:t>
                </a:r>
                <a:r>
                  <a:rPr lang="en-US" smtClean="0"/>
                  <a:t>econd </a:t>
                </a:r>
                <a:r>
                  <a:rPr lang="en-US"/>
                  <a:t>equality is the recurrence relation.  </a:t>
                </a:r>
                <a:r>
                  <a:rPr lang="en-US" smtClean="0"/>
                  <a:t>Third equality is </a:t>
                </a:r>
                <a:r>
                  <a:rPr lang="en-US"/>
                  <a:t>the inductive hypothesis.</a:t>
                </a:r>
              </a:p>
              <a:p>
                <a:pPr lvl="1"/>
                <a:endParaRPr lang="en-US" sz="4600" baseline="-25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732980" cy="5310348"/>
              </a:xfrm>
              <a:blipFill>
                <a:blip r:embed="rId2"/>
                <a:stretch>
                  <a:fillRect l="-426" t="-1952" r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90701" y="2331273"/>
            <a:ext cx="268655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foo(int n)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(n&lt;=1)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for(i=0; i&lt;n; i++)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stuff }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foo(n-2);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85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Substitution method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6304327" cy="501107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First define the recurrence relation.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number of steps bar(n) takes.</a:t>
                </a:r>
              </a:p>
              <a:p>
                <a:pPr lvl="1"/>
                <a:r>
                  <a:rPr lang="en-US" smtClean="0"/>
                  <a:t>Base case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)=1+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To solve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keep substituting the recurrence relation into itself.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)=1+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/2).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Main recurrence relation.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/2)=1+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/4).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By </a:t>
                </a:r>
                <a:r>
                  <a:rPr lang="en-US" smtClean="0"/>
                  <a:t>substituting </a:t>
                </a:r>
                <a:r>
                  <a:rPr lang="en-US"/>
                  <a:t>n/2 into the main relation.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/4)=1+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/8).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By substituting n/4 into the main relation.</a:t>
                </a:r>
              </a:p>
              <a:p>
                <a:r>
                  <a:rPr lang="en-US"/>
                  <a:t>Etc.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6304327" cy="5011072"/>
              </a:xfrm>
              <a:blipFill>
                <a:blip r:embed="rId2"/>
                <a:stretch>
                  <a:fillRect l="-677" t="-2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61526" y="1419225"/>
            <a:ext cx="224874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bar(int n)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(n&lt;=1)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1+bar(n/2);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373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Substitution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6304327" cy="501107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Assume first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.  </a:t>
                </a:r>
                <a:endParaRPr lang="en-US"/>
              </a:p>
              <a:p>
                <a:r>
                  <a:rPr lang="en-US"/>
                  <a:t>B</a:t>
                </a:r>
                <a:r>
                  <a:rPr lang="en-US" smtClean="0"/>
                  <a:t>ase case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 smtClean="0"/>
                  <a:t>Now do back substitution.</a:t>
                </a:r>
                <a:endParaRPr lang="en-US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/>
                  <a:t>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=1+1+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=1+1+1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+…+1+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(1)=1+1+…+1</m:t>
                    </m:r>
                  </m:oMath>
                </a14:m>
                <a:r>
                  <a:rPr lang="en-US"/>
                  <a:t>.</a:t>
                </a:r>
              </a:p>
              <a:p>
                <a:pPr lvl="1"/>
                <a:r>
                  <a:rPr lang="en-US"/>
                  <a:t>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/>
                  <a:t> 1’s in the final </a:t>
                </a:r>
                <a:r>
                  <a:rPr lang="en-US" smtClean="0"/>
                  <a:t>expression, so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General case is similar. 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=⌊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⌋+1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6304327" cy="5011072"/>
              </a:xfrm>
              <a:blipFill>
                <a:blip r:embed="rId2"/>
                <a:stretch>
                  <a:fillRect l="-677" t="-2555" r="-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41474" y="1443288"/>
            <a:ext cx="224874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bar(int n)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(n&lt;=1)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1+bar(n/2);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489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Recursion tree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4612106" cy="521418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Used for recursive algorithms that split into many branches.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Mergesort algorithm to sort an array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numbers.</a:t>
                </a:r>
              </a:p>
              <a:p>
                <a:r>
                  <a:rPr lang="en-US"/>
                  <a:t>Divide the array </a:t>
                </a:r>
                <a:r>
                  <a:rPr lang="en-US" smtClean="0"/>
                  <a:t>into two subarrays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/>
                  <a:t>Recursively sort each subarray.</a:t>
                </a:r>
              </a:p>
              <a:p>
                <a:pPr lvl="1"/>
                <a:r>
                  <a:rPr lang="en-US"/>
                  <a:t>If array size = 1, just return the </a:t>
                </a:r>
                <a:r>
                  <a:rPr lang="en-US" smtClean="0"/>
                  <a:t>array.</a:t>
                </a:r>
              </a:p>
              <a:p>
                <a:r>
                  <a:rPr lang="en-US" smtClean="0"/>
                  <a:t>Merge two </a:t>
                </a:r>
                <a:r>
                  <a:rPr lang="en-US"/>
                  <a:t>sorted subarrays into one sorted array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Merging lists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b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 </a:t>
                </a:r>
                <a:r>
                  <a:rPr lang="en-US" smtClean="0"/>
                  <a:t>be time complexity of mergesort.  Then</a:t>
                </a:r>
                <a:endParaRPr lang="en-US" b="0" i="1" smtClean="0">
                  <a:latin typeface="Cambria Math" panose="02040503050406030204" pitchFamily="18" charset="0"/>
                </a:endParaRPr>
              </a:p>
              <a:p>
                <a:pPr marL="0" indent="344488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4612106" cy="5214187"/>
              </a:xfrm>
              <a:blipFill>
                <a:blip r:embed="rId2"/>
                <a:stretch>
                  <a:fillRect l="-528" t="-1988" r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876799" y="1339515"/>
            <a:ext cx="4086727" cy="4840303"/>
            <a:chOff x="4246509" y="1387642"/>
            <a:chExt cx="4640818" cy="5197240"/>
          </a:xfrm>
        </p:grpSpPr>
        <p:pic>
          <p:nvPicPr>
            <p:cNvPr id="4" name="Picture 2" descr="http://upload.wikimedia.org/wikipedia/commons/thumb/e/e6/Merge_sort_algorithm_diagram.svg/618px-Merge_sort_algorithm_diagram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6509" y="1387642"/>
              <a:ext cx="4493975" cy="432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824235" y="6246328"/>
              <a:ext cx="2063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S</a:t>
              </a:r>
              <a:r>
                <a:rPr lang="en-US" sz="1600" smtClean="0"/>
                <a:t>ource: </a:t>
              </a:r>
              <a:r>
                <a:rPr lang="en-US" sz="1600" i="1" smtClean="0"/>
                <a:t>Wikipedia</a:t>
              </a:r>
              <a:endParaRPr lang="en-US" sz="160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6355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Recursion tree method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84948" y="3253699"/>
            <a:ext cx="6440906" cy="3604301"/>
            <a:chOff x="1884948" y="3253699"/>
            <a:chExt cx="6440906" cy="3604301"/>
          </a:xfrm>
        </p:grpSpPr>
        <p:pic>
          <p:nvPicPr>
            <p:cNvPr id="4" name="Picture 2" descr="http://www.comscigate.com/cs/IntroSedgewick/40adt/42sort/images/nlog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4948" y="3253699"/>
              <a:ext cx="6110734" cy="3425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993008" y="6581001"/>
              <a:ext cx="6332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Source:  </a:t>
              </a:r>
              <a:r>
                <a:rPr lang="en-US" sz="1200" i="1"/>
                <a:t>http://www.comscigate.com</a:t>
              </a:r>
              <a:r>
                <a:rPr lang="en-US" sz="1200" i="1" smtClean="0"/>
                <a:t>/ cs/IntroSedgewick/40adt/42sort/images/nlogn.png</a:t>
              </a:r>
              <a:endParaRPr lang="en-US" sz="1200" i="1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96459" y="1223732"/>
            <a:ext cx="246215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mergesort(n)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(n==1)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{ 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L=mergesort(n/2);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R=mergesort(n/2</a:t>
            </a: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takes O(n) time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merge(R,L);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86481" y="1223732"/>
                <a:ext cx="6073298" cy="2040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mtClean="0"/>
                  <a:t>Visualize the recursive calls that occur during mergesort(n).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mtClean="0"/>
                  <a:t>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levels in the recursion tree.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mtClean="0"/>
                  <a:t>At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recursive calls mergesort(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mtClean="0"/>
                  <a:t>). 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mtClean="0"/>
                  <a:t>Each call does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work in merge function. 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mtClean="0"/>
                  <a:t>So total work at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mtClean="0"/>
                  <a:t>So total work overall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481" y="1223732"/>
                <a:ext cx="6073298" cy="2040239"/>
              </a:xfrm>
              <a:prstGeom prst="rect">
                <a:avLst/>
              </a:prstGeom>
              <a:blipFill>
                <a:blip r:embed="rId3"/>
                <a:stretch>
                  <a:fillRect l="-601" t="-1488" r="-301" b="-38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390022" cy="14242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“Plug and play” method for solving a common type of recurrence.</a:t>
                </a:r>
              </a:p>
              <a:p>
                <a:pPr lvl="1"/>
                <a:r>
                  <a:rPr lang="en-US" smtClean="0"/>
                  <a:t>Based on comparing the nonrecursive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390022" cy="1424238"/>
              </a:xfrm>
              <a:blipFill>
                <a:blip r:embed="rId2"/>
                <a:stretch>
                  <a:fillRect l="-654" t="-9871" b="-10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72" y="2893361"/>
            <a:ext cx="7533214" cy="34527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2954" y="6489395"/>
            <a:ext cx="4623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</a:t>
            </a:r>
            <a:r>
              <a:rPr lang="en-US" sz="1600" smtClean="0"/>
              <a:t>:  </a:t>
            </a:r>
            <a:r>
              <a:rPr lang="en-US" sz="1600" i="1" smtClean="0"/>
              <a:t>Introduction to Algorithms</a:t>
            </a:r>
            <a:r>
              <a:rPr lang="en-US" sz="1600" smtClean="0"/>
              <a:t>, Cormen et al</a:t>
            </a:r>
            <a:endParaRPr lang="en-US" sz="1600" i="1"/>
          </a:p>
        </p:txBody>
      </p:sp>
      <p:sp>
        <p:nvSpPr>
          <p:cNvPr id="6" name="Oval 5"/>
          <p:cNvSpPr/>
          <p:nvPr/>
        </p:nvSpPr>
        <p:spPr bwMode="auto">
          <a:xfrm>
            <a:off x="6836540" y="4943825"/>
            <a:ext cx="641030" cy="35325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53660" y="4918186"/>
            <a:ext cx="868062" cy="35325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53659" y="5303467"/>
            <a:ext cx="641030" cy="35325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62826" y="5303467"/>
            <a:ext cx="641030" cy="35325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53659" y="5669511"/>
            <a:ext cx="868062" cy="35325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9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37978"/>
            <a:ext cx="8377989" cy="348767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Recitations</a:t>
            </a:r>
          </a:p>
          <a:p>
            <a:pPr lvl="1"/>
            <a:r>
              <a:rPr lang="en-US" smtClean="0"/>
              <a:t>Problem </a:t>
            </a:r>
            <a:r>
              <a:rPr lang="en-US"/>
              <a:t>set solutions and discussions.	</a:t>
            </a:r>
          </a:p>
          <a:p>
            <a:pPr lvl="1"/>
            <a:r>
              <a:rPr lang="en-US" smtClean="0"/>
              <a:t>TAs, recitation time / place TBA.</a:t>
            </a:r>
          </a:p>
          <a:p>
            <a:r>
              <a:rPr lang="en-US" smtClean="0"/>
              <a:t>Project</a:t>
            </a:r>
            <a:endParaRPr lang="en-US"/>
          </a:p>
          <a:p>
            <a:pPr lvl="1"/>
            <a:r>
              <a:rPr lang="en-US" smtClean="0"/>
              <a:t>Write programs to solve programming contest style algorithm problems with time and memory limits.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94173"/>
              </p:ext>
            </p:extLst>
          </p:nvPr>
        </p:nvGraphicFramePr>
        <p:xfrm>
          <a:off x="588723" y="1503471"/>
          <a:ext cx="8198339" cy="132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597">
                  <a:extLst>
                    <a:ext uri="{9D8B030D-6E8A-4147-A177-3AD203B41FA5}">
                      <a16:colId xmlns:a16="http://schemas.microsoft.com/office/drawing/2014/main" val="3091261447"/>
                    </a:ext>
                  </a:extLst>
                </a:gridCol>
                <a:gridCol w="2146041">
                  <a:extLst>
                    <a:ext uri="{9D8B030D-6E8A-4147-A177-3AD203B41FA5}">
                      <a16:colId xmlns:a16="http://schemas.microsoft.com/office/drawing/2014/main" val="133756420"/>
                    </a:ext>
                  </a:extLst>
                </a:gridCol>
                <a:gridCol w="2004215">
                  <a:extLst>
                    <a:ext uri="{9D8B030D-6E8A-4147-A177-3AD203B41FA5}">
                      <a16:colId xmlns:a16="http://schemas.microsoft.com/office/drawing/2014/main" val="3722227893"/>
                    </a:ext>
                  </a:extLst>
                </a:gridCol>
                <a:gridCol w="2076486">
                  <a:extLst>
                    <a:ext uri="{9D8B030D-6E8A-4147-A177-3AD203B41FA5}">
                      <a16:colId xmlns:a16="http://schemas.microsoft.com/office/drawing/2014/main" val="3518028436"/>
                    </a:ext>
                  </a:extLst>
                </a:gridCol>
              </a:tblGrid>
              <a:tr h="309567">
                <a:tc>
                  <a:txBody>
                    <a:bodyPr/>
                    <a:lstStyle/>
                    <a:p>
                      <a:r>
                        <a:rPr lang="en-US" smtClean="0"/>
                        <a:t>Problem sets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Midterm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Final</a:t>
                      </a:r>
                      <a:r>
                        <a:rPr lang="en-US" baseline="0" smtClean="0"/>
                        <a:t> exam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89774"/>
                  </a:ext>
                </a:extLst>
              </a:tr>
              <a:tr h="474958">
                <a:tc>
                  <a:txBody>
                    <a:bodyPr/>
                    <a:lstStyle/>
                    <a:p>
                      <a:r>
                        <a:rPr lang="en-US" smtClean="0"/>
                        <a:t>35%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466723"/>
                  </a:ext>
                </a:extLst>
              </a:tr>
              <a:tr h="483434">
                <a:tc>
                  <a:txBody>
                    <a:bodyPr/>
                    <a:lstStyle/>
                    <a:p>
                      <a:r>
                        <a:rPr lang="en-US" sz="1600" smtClean="0"/>
                        <a:t>~5 problem sets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Due end of week 16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Week</a:t>
                      </a:r>
                      <a:r>
                        <a:rPr lang="en-US" sz="1600" baseline="0" smtClean="0"/>
                        <a:t> 7 in class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2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8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 examples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47166" cy="54387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func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use case 1 of Master theorem.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use case 2 of theorem.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≈0.793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0.793+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smtClean="0"/>
                  <a:t>), so use case 3 of theorem.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47166" cy="5438776"/>
              </a:xfrm>
              <a:blipFill>
                <a:blip r:embed="rId2"/>
                <a:stretch>
                  <a:fillRect l="-511" t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54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 caveats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13832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Note in cases 1 and 3,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needs to be smaller (resp. larger)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mtClean="0"/>
                  <a:t> by a polynomial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If this doesn’t hold, we can’t use the theorem.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However, case 2 of the Master theorem doesn’t apply,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Case 3 also doesn’t apply,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we can’t use the Master theorem to solve this recurrence.</a:t>
                </a:r>
              </a:p>
              <a:p>
                <a:r>
                  <a:rPr lang="en-US" smtClean="0"/>
                  <a:t>For a proof of the Master theorem, see Section 4.5 in Cormen et al.  </a:t>
                </a:r>
              </a:p>
              <a:p>
                <a:pPr lvl="1"/>
                <a:r>
                  <a:rPr lang="en-US" smtClean="0"/>
                  <a:t>Proof basically formalizes the recursion tree method.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138329"/>
              </a:xfrm>
              <a:blipFill>
                <a:blip r:embed="rId2"/>
                <a:stretch>
                  <a:fillRect l="-519" t="-249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6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ducation.nsu.ru/summerschools_computing/images/tild3431-6264-4238-a639-623261303861__womenincomputingpilarhe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0291261" cy="686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0830" y="4440024"/>
            <a:ext cx="234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Dijkstra’s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97777"/>
            <a:ext cx="323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Minimum spanning tree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4005" y="580848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Union-find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15012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DNA sequence alignment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4322" y="408337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Dynamic programming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7117" y="549739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B-trees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0219" y="4242061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Red-black trees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07810" y="452487"/>
            <a:ext cx="2234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Power iteration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2759" y="80127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A* search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73897" y="970961"/>
            <a:ext cx="277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Fast Fourier Transform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7995" y="501505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AKS primality test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0227" y="252638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Elliptic curve factorization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38" y="1329179"/>
            <a:ext cx="323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Chinese remainder theorem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95448" y="68815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Network flow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7996" y="382728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Maximum matching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1761" y="6042581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Topological sort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110" y="1875934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Deep learning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3146" y="5373278"/>
            <a:ext cx="1847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Bloom filters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01179" y="115949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Linear programming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0977" y="454371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Integer programming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3216" y="5458120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Simplex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5096" y="593888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Ellipsoid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8172" y="6033154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Conjugate gradient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14301" y="171567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Preconditioning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9046" y="218061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Interior point methods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15" y="2535811"/>
            <a:ext cx="3082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Traveling salesman problem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50210" y="4901939"/>
            <a:ext cx="276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Maximum independent set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10227" y="4392891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Graph coloring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4725" y="314855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Satisfiability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7071" y="155542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NP-completeness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45616" y="65044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Polynomial time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3464" y="22624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Recursive functions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9195" y="575034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Ackermann function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6817" y="0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Random number generator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13781" y="3478491"/>
            <a:ext cx="273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Strongly connected components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79530" y="131976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Randomized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21930" y="3223966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Parallel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51867" y="6372520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Distributed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565608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Approximation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5096" y="475110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Splay trees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35431" y="5175315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Online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0256" y="1008668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Quantum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69443" y="200790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Computational biology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2582" y="2073898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Divide and conquer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68445" y="335594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Quicksort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0768" y="348792"/>
            <a:ext cx="197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Euclid’s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81286" y="168739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Strassen’s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73138" y="2705493"/>
            <a:ext cx="3770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Johnson-Lindenstrauss theorem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7072" y="524130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Streaming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51349" y="447773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AES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70722" y="298829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Primal-dual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219" y="655022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Neural networks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04874" y="3544477"/>
            <a:ext cx="3384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Support vector machines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42300" y="366702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External memory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40923" y="6488668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Ray tracing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69064" y="3893271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Quad trees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988" y="374244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Convex hulls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84882" y="655022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Perfect hashing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707011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Binary search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0705" y="3393650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Voronoi diagram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58638" y="4647415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Discrete logarithms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45377" y="1357461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Sieve of Eratosthenes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56841" y="85783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Public key encryption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3431" y="655022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PageRank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24779" y="171724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Painter’s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31929" y="311241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Newton’s method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65563" y="2264004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Cuthill-Mckee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0937" y="410223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Branch and bound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6033" y="287674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Spline interpolation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49124" y="5264754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Davis-Putnam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90906" y="6263996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N-body problems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14453" y="4293794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Bayesian inference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88589" y="33453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Markov chain Monte Carlo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80581" y="229531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Clustering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92185" y="186167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Auction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63245" y="123008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Huffman encoding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79443" y="93785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Reed-Solomon codes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15591" y="4802841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LRU caching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36383" y="285149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Principle component analysis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69117" y="601889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Chaitin’s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3960" y="4081386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Kolmogorov complexity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7409" y="626741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VC dimension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44965" y="1457896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Graph isomorphism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55769" y="231573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Zero knowledge proofs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09154" y="3956000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Secret sharing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322135" y="545486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MPEG compression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54251" y="2485418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TCP/IP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29905" y="6048751"/>
            <a:ext cx="170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Nondeterministic finite automata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53491" y="4719571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Mutual exclusion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74242" y="5737666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Clock synchronization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21137" y="5709386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Byzantine agreement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699208" y="4710144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Lamport clocks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10811" y="0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Reference counting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59603" y="323956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List scheduling</a:t>
            </a:r>
            <a:endParaRPr 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Analysis of algorithms</a:t>
            </a:r>
          </a:p>
          <a:p>
            <a:r>
              <a:rPr lang="en-US" smtClean="0"/>
              <a:t>Divide and conquer</a:t>
            </a:r>
          </a:p>
          <a:p>
            <a:r>
              <a:rPr lang="en-US" smtClean="0"/>
              <a:t>Greedy algorithms</a:t>
            </a:r>
          </a:p>
          <a:p>
            <a:r>
              <a:rPr lang="en-US" smtClean="0"/>
              <a:t>Dynamic programming</a:t>
            </a:r>
          </a:p>
          <a:p>
            <a:r>
              <a:rPr lang="en-US" smtClean="0"/>
              <a:t>Network flow</a:t>
            </a:r>
          </a:p>
          <a:p>
            <a:r>
              <a:rPr lang="en-US" smtClean="0"/>
              <a:t>NP and complexity</a:t>
            </a:r>
          </a:p>
          <a:p>
            <a:r>
              <a:rPr lang="en-US" smtClean="0"/>
              <a:t>Overcoming intractability</a:t>
            </a:r>
          </a:p>
          <a:p>
            <a:r>
              <a:rPr lang="en-US" smtClean="0"/>
              <a:t>Randomized algorithms</a:t>
            </a:r>
          </a:p>
          <a:p>
            <a:r>
              <a:rPr lang="en-US" smtClean="0"/>
              <a:t>Approximation algorithms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 algorithm?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precise, step-by-step procedure for solving a problem.</a:t>
            </a:r>
          </a:p>
          <a:p>
            <a:pPr lvl="1"/>
            <a:r>
              <a:rPr lang="en-US" smtClean="0"/>
              <a:t>Take an input (an </a:t>
            </a:r>
            <a:r>
              <a:rPr lang="en-US" smtClean="0">
                <a:solidFill>
                  <a:srgbClr val="FF0000"/>
                </a:solidFill>
              </a:rPr>
              <a:t>instance</a:t>
            </a:r>
            <a:r>
              <a:rPr lang="en-US" smtClean="0"/>
              <a:t> of the problem).</a:t>
            </a:r>
          </a:p>
          <a:p>
            <a:pPr lvl="1"/>
            <a:r>
              <a:rPr lang="en-US" smtClean="0"/>
              <a:t>Perform a sequence of </a:t>
            </a:r>
            <a:r>
              <a:rPr lang="en-US" smtClean="0">
                <a:solidFill>
                  <a:srgbClr val="FF0000"/>
                </a:solidFill>
              </a:rPr>
              <a:t>operations</a:t>
            </a:r>
            <a:r>
              <a:rPr lang="en-US" smtClean="0"/>
              <a:t> on data from the instance.</a:t>
            </a:r>
          </a:p>
          <a:p>
            <a:pPr lvl="1"/>
            <a:r>
              <a:rPr lang="en-US" smtClean="0"/>
              <a:t>Produce an output (</a:t>
            </a:r>
            <a:r>
              <a:rPr lang="en-US" smtClean="0">
                <a:solidFill>
                  <a:srgbClr val="FF0000"/>
                </a:solidFill>
              </a:rPr>
              <a:t>solution</a:t>
            </a:r>
            <a:r>
              <a:rPr lang="en-US" smtClean="0"/>
              <a:t> to the instance).</a:t>
            </a:r>
          </a:p>
        </p:txBody>
      </p:sp>
    </p:spTree>
    <p:extLst>
      <p:ext uri="{BB962C8B-B14F-4D97-AF65-F5344CB8AC3E}">
        <p14:creationId xmlns:p14="http://schemas.microsoft.com/office/powerpoint/2010/main" val="106840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827"/>
            <a:ext cx="8229600" cy="749353"/>
          </a:xfrm>
        </p:spPr>
        <p:txBody>
          <a:bodyPr/>
          <a:lstStyle/>
          <a:p>
            <a:r>
              <a:rPr lang="en-US" smtClean="0"/>
              <a:t>Expressing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8543"/>
            <a:ext cx="8272021" cy="48265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An </a:t>
            </a:r>
            <a:r>
              <a:rPr lang="en-US" smtClean="0">
                <a:solidFill>
                  <a:srgbClr val="FF0000"/>
                </a:solidFill>
              </a:rPr>
              <a:t>algorithm</a:t>
            </a:r>
            <a:r>
              <a:rPr lang="en-US" smtClean="0"/>
              <a:t> is a method for solving a given problem.</a:t>
            </a:r>
          </a:p>
          <a:p>
            <a:r>
              <a:rPr lang="en-US" smtClean="0"/>
              <a:t>A </a:t>
            </a:r>
            <a:r>
              <a:rPr lang="en-US" smtClean="0">
                <a:solidFill>
                  <a:srgbClr val="FF0000"/>
                </a:solidFill>
              </a:rPr>
              <a:t>program</a:t>
            </a:r>
            <a:r>
              <a:rPr lang="en-US" smtClean="0"/>
              <a:t> expresses the algorithm in a way a computer can understand.</a:t>
            </a:r>
          </a:p>
          <a:p>
            <a:pPr lvl="1"/>
            <a:r>
              <a:rPr lang="en-US" smtClean="0"/>
              <a:t>Can use many different languages (C / C++ / Java / Python / ...) to express the same algorithm.</a:t>
            </a:r>
          </a:p>
          <a:p>
            <a:r>
              <a:rPr lang="en-US" smtClean="0">
                <a:solidFill>
                  <a:srgbClr val="FF0000"/>
                </a:solidFill>
              </a:rPr>
              <a:t>Data structures </a:t>
            </a:r>
            <a:r>
              <a:rPr lang="en-US" smtClean="0"/>
              <a:t>are different ways to store data used by an algorithm.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 dictionary can be stored as linked list, array, tree, etc.</a:t>
            </a:r>
          </a:p>
          <a:p>
            <a:pPr lvl="1"/>
            <a:r>
              <a:rPr lang="en-US" smtClean="0"/>
              <a:t>Using the right data structure makes an algorithm more efficient.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4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613662" cy="4781550"/>
          </a:xfrm>
        </p:spPr>
        <p:txBody>
          <a:bodyPr/>
          <a:lstStyle/>
          <a:p>
            <a:r>
              <a:rPr lang="en-US" smtClean="0"/>
              <a:t>We’ll mostly write our algorithms in pseudocode.</a:t>
            </a:r>
          </a:p>
          <a:p>
            <a:r>
              <a:rPr lang="en-US" smtClean="0"/>
              <a:t>Precisely captures main ideas of algorithm without getting bogged down in details.</a:t>
            </a:r>
          </a:p>
          <a:p>
            <a:r>
              <a:rPr lang="en-US" smtClean="0"/>
              <a:t>You should practice translating between pseudocode and real code.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150" y="1410190"/>
            <a:ext cx="3123850" cy="230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2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algorithms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442542" cy="535271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 problem can be solved by many </a:t>
            </a:r>
            <a:r>
              <a:rPr lang="en-US" smtClean="0">
                <a:solidFill>
                  <a:srgbClr val="FF0000"/>
                </a:solidFill>
              </a:rPr>
              <a:t>different algorithms</a:t>
            </a:r>
            <a:r>
              <a:rPr lang="en-US" smtClean="0"/>
              <a:t>.  </a:t>
            </a:r>
          </a:p>
          <a:p>
            <a:pPr lvl="1"/>
            <a:r>
              <a:rPr lang="en-US" smtClean="0"/>
              <a:t>Some algorithms are better than others.</a:t>
            </a:r>
          </a:p>
          <a:p>
            <a:r>
              <a:rPr lang="en-US" smtClean="0"/>
              <a:t>We focus on the </a:t>
            </a:r>
            <a:r>
              <a:rPr lang="en-US" smtClean="0">
                <a:solidFill>
                  <a:srgbClr val="FF0000"/>
                </a:solidFill>
              </a:rPr>
              <a:t>time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</a:rPr>
              <a:t>memory</a:t>
            </a:r>
            <a:r>
              <a:rPr lang="en-US" smtClean="0"/>
              <a:t> complexity of an algorithm.</a:t>
            </a:r>
          </a:p>
          <a:p>
            <a:pPr lvl="1"/>
            <a:r>
              <a:rPr lang="en-US" smtClean="0"/>
              <a:t>The less time and memory an algorithm uses, the better.</a:t>
            </a:r>
          </a:p>
          <a:p>
            <a:pPr lvl="1"/>
            <a:r>
              <a:rPr lang="en-US" smtClean="0"/>
              <a:t>Other important measures include speed on real hardware, parallelism, energy use, simplicity and elegance, etc.</a:t>
            </a:r>
          </a:p>
          <a:p>
            <a:pPr lvl="1"/>
            <a:r>
              <a:rPr lang="en-US" smtClean="0"/>
              <a:t>Can also compare amount of randomness needed, approximation ratio, competitive ratio, etc.</a:t>
            </a:r>
          </a:p>
          <a:p>
            <a:r>
              <a:rPr lang="en-US" smtClean="0"/>
              <a:t>Good algorithms are the key to efficiency.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Use two algorithms to sort 10M numbers, on a processor which takes 1 billion steps per second.</a:t>
            </a:r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Better algorithms are more important than faster hardware.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Even if processor speed doubles every year, in 10 years algorithm A would still take ~100 seconds.</a:t>
            </a:r>
          </a:p>
          <a:p>
            <a:endParaRPr 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3371006"/>
                  </p:ext>
                </p:extLst>
              </p:nvPr>
            </p:nvGraphicFramePr>
            <p:xfrm>
              <a:off x="665890" y="4405709"/>
              <a:ext cx="8135268" cy="1257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996">
                      <a:extLst>
                        <a:ext uri="{9D8B030D-6E8A-4147-A177-3AD203B41FA5}">
                          <a16:colId xmlns:a16="http://schemas.microsoft.com/office/drawing/2014/main" val="143030182"/>
                        </a:ext>
                      </a:extLst>
                    </a:gridCol>
                    <a:gridCol w="3010739">
                      <a:extLst>
                        <a:ext uri="{9D8B030D-6E8A-4147-A177-3AD203B41FA5}">
                          <a16:colId xmlns:a16="http://schemas.microsoft.com/office/drawing/2014/main" val="3362934067"/>
                        </a:ext>
                      </a:extLst>
                    </a:gridCol>
                    <a:gridCol w="3443533">
                      <a:extLst>
                        <a:ext uri="{9D8B030D-6E8A-4147-A177-3AD203B41FA5}">
                          <a16:colId xmlns:a16="http://schemas.microsoft.com/office/drawing/2014/main" val="969261393"/>
                        </a:ext>
                      </a:extLst>
                    </a:gridCol>
                  </a:tblGrid>
                  <a:tr h="338414"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Algorithm A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Algorithm B</a:t>
                          </a:r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05850"/>
                      </a:ext>
                    </a:extLst>
                  </a:tr>
                  <a:tr h="338414">
                    <a:tc>
                      <a:txBody>
                        <a:bodyPr/>
                        <a:lstStyle/>
                        <a:p>
                          <a:r>
                            <a:rPr lang="en-US" sz="1600" b="1" smtClean="0"/>
                            <a:t>Complexity</a:t>
                          </a:r>
                          <a:endParaRPr lang="en-US" sz="16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5714681"/>
                      </a:ext>
                    </a:extLst>
                  </a:tr>
                  <a:tr h="554069">
                    <a:tc>
                      <a:txBody>
                        <a:bodyPr/>
                        <a:lstStyle/>
                        <a:p>
                          <a:r>
                            <a:rPr lang="en-US" sz="1600" b="1" smtClean="0"/>
                            <a:t>Sorting time</a:t>
                          </a:r>
                          <a:endParaRPr lang="en-US" sz="16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≈28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hours</m:t>
                                </m:r>
                              </m:oMath>
                            </m:oMathPara>
                          </a14:m>
                          <a:endParaRPr lang="en-US" sz="1600" i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0.024 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seconds</m:t>
                                </m:r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21472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3371006"/>
                  </p:ext>
                </p:extLst>
              </p:nvPr>
            </p:nvGraphicFramePr>
            <p:xfrm>
              <a:off x="665890" y="4405709"/>
              <a:ext cx="8135268" cy="1257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996">
                      <a:extLst>
                        <a:ext uri="{9D8B030D-6E8A-4147-A177-3AD203B41FA5}">
                          <a16:colId xmlns:a16="http://schemas.microsoft.com/office/drawing/2014/main" val="143030182"/>
                        </a:ext>
                      </a:extLst>
                    </a:gridCol>
                    <a:gridCol w="3010739">
                      <a:extLst>
                        <a:ext uri="{9D8B030D-6E8A-4147-A177-3AD203B41FA5}">
                          <a16:colId xmlns:a16="http://schemas.microsoft.com/office/drawing/2014/main" val="3362934067"/>
                        </a:ext>
                      </a:extLst>
                    </a:gridCol>
                    <a:gridCol w="3443533">
                      <a:extLst>
                        <a:ext uri="{9D8B030D-6E8A-4147-A177-3AD203B41FA5}">
                          <a16:colId xmlns:a16="http://schemas.microsoft.com/office/drawing/2014/main" val="969261393"/>
                        </a:ext>
                      </a:extLst>
                    </a:gridCol>
                  </a:tblGrid>
                  <a:tr h="338414"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Algorithm A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Algorithm B</a:t>
                          </a:r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05850"/>
                      </a:ext>
                    </a:extLst>
                  </a:tr>
                  <a:tr h="338414">
                    <a:tc>
                      <a:txBody>
                        <a:bodyPr/>
                        <a:lstStyle/>
                        <a:p>
                          <a:r>
                            <a:rPr lang="en-US" sz="1600" b="1" smtClean="0"/>
                            <a:t>Complexity</a:t>
                          </a:r>
                          <a:endParaRPr lang="en-US" sz="16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073" t="-103571" r="-115182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460" t="-103571" r="-708" b="-1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5714681"/>
                      </a:ext>
                    </a:extLst>
                  </a:tr>
                  <a:tr h="580771">
                    <a:tc>
                      <a:txBody>
                        <a:bodyPr/>
                        <a:lstStyle/>
                        <a:p>
                          <a:r>
                            <a:rPr lang="en-US" sz="1600" b="1" smtClean="0"/>
                            <a:t>Sorting time</a:t>
                          </a:r>
                          <a:endParaRPr lang="en-US" sz="16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073" t="-118750" r="-115182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460" t="-118750" r="-70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21472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85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12801</TotalTime>
  <Words>1889</Words>
  <Application>Microsoft Office PowerPoint</Application>
  <PresentationFormat>On-screen Show (4:3)</PresentationFormat>
  <Paragraphs>445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KaiTi</vt:lpstr>
      <vt:lpstr>Arial</vt:lpstr>
      <vt:lpstr>Arial Black</vt:lpstr>
      <vt:lpstr>Cambria Math</vt:lpstr>
      <vt:lpstr>Consolas</vt:lpstr>
      <vt:lpstr>Times New Roman</vt:lpstr>
      <vt:lpstr>Wingdings</vt:lpstr>
      <vt:lpstr>4 - Copy</vt:lpstr>
      <vt:lpstr>Algorithm Design and Analysis </vt:lpstr>
      <vt:lpstr>Course info</vt:lpstr>
      <vt:lpstr>Grading</vt:lpstr>
      <vt:lpstr>PowerPoint Presentation</vt:lpstr>
      <vt:lpstr>Course content</vt:lpstr>
      <vt:lpstr>What is an algorithm?</vt:lpstr>
      <vt:lpstr>Expressing algorithms</vt:lpstr>
      <vt:lpstr>Pseudocode </vt:lpstr>
      <vt:lpstr>Comparing algorithms </vt:lpstr>
      <vt:lpstr>Time complexity</vt:lpstr>
      <vt:lpstr>Time complexity</vt:lpstr>
      <vt:lpstr>Asymptotic analysis</vt:lpstr>
      <vt:lpstr>Big O pictorially</vt:lpstr>
      <vt:lpstr>Examples 1</vt:lpstr>
      <vt:lpstr>Examples 2</vt:lpstr>
      <vt:lpstr>Examples 3</vt:lpstr>
      <vt:lpstr>Big O properties</vt:lpstr>
      <vt:lpstr>Analyzing complexity</vt:lpstr>
      <vt:lpstr>Loops</vt:lpstr>
      <vt:lpstr>if-else statements</vt:lpstr>
      <vt:lpstr>Recursive functions</vt:lpstr>
      <vt:lpstr>Analyzing recursive algorithms</vt:lpstr>
      <vt:lpstr>Finding a recurrence relation</vt:lpstr>
      <vt:lpstr>Direct solution </vt:lpstr>
      <vt:lpstr>Substitution method</vt:lpstr>
      <vt:lpstr>Substitution method</vt:lpstr>
      <vt:lpstr>Recursion tree method</vt:lpstr>
      <vt:lpstr>Recursion tree method</vt:lpstr>
      <vt:lpstr>Master theorem</vt:lpstr>
      <vt:lpstr>Master theorem examples</vt:lpstr>
      <vt:lpstr>Master theorem 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710</cp:revision>
  <cp:lastPrinted>2022-02-14T15:58:05Z</cp:lastPrinted>
  <dcterms:created xsi:type="dcterms:W3CDTF">2011-03-13T06:54:57Z</dcterms:created>
  <dcterms:modified xsi:type="dcterms:W3CDTF">2023-02-06T16:07:58Z</dcterms:modified>
</cp:coreProperties>
</file>