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8" r:id="rId12"/>
    <p:sldId id="257" r:id="rId13"/>
    <p:sldId id="273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58"/>
            <p14:sldId id="257"/>
            <p14:sldId id="273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00000"/>
    <a:srgbClr val="FF0000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6489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545" y="1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524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545" y="9430524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69" y="1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08" y="4716342"/>
            <a:ext cx="4985862" cy="446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2677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69" y="9432677"/>
            <a:ext cx="2947008" cy="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799" y="1828800"/>
            <a:ext cx="6003759" cy="2209800"/>
          </a:xfrm>
        </p:spPr>
        <p:txBody>
          <a:bodyPr/>
          <a:lstStyle/>
          <a:p>
            <a:pPr eaLnBrk="1" hangingPunct="1"/>
            <a:r>
              <a:rPr lang="en-US" smtClean="0"/>
              <a:t>Divide and Conquer Select, Multiplication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 Spring </a:t>
            </a:r>
            <a:r>
              <a:rPr lang="en-US" sz="3200" smtClean="0"/>
              <a:t>2023 </a:t>
            </a:r>
            <a:endParaRPr lang="en-US" sz="3200" smtClean="0"/>
          </a:p>
          <a:p>
            <a:pPr algn="just"/>
            <a:r>
              <a:rPr lang="en-US" sz="3200" i="1" smtClean="0"/>
              <a:t>Rui </a:t>
            </a:r>
            <a:r>
              <a:rPr lang="en-US" sz="3200" i="1"/>
              <a:t>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5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smtClean="0"/>
                  <a:t>, we get</a:t>
                </a:r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∗7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for sufficiently large n, for some constant b.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7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Multiplying complex numbers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8665" cy="52903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is the imaginary number, i.e.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4 multiplications, 2 additions.</a:t>
                </a:r>
              </a:p>
              <a:p>
                <a:r>
                  <a:rPr lang="en-US" smtClean="0"/>
                  <a:t>Can we do better?</a:t>
                </a:r>
              </a:p>
              <a:p>
                <a:r>
                  <a:rPr lang="en-US" smtClean="0"/>
                  <a:t>Yes!  From Gauss,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3 multiplications: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5 additions.</a:t>
                </a:r>
              </a:p>
              <a:p>
                <a:r>
                  <a:rPr lang="en-US" smtClean="0"/>
                  <a:t>Why does Gauss’s method matter?</a:t>
                </a:r>
              </a:p>
              <a:p>
                <a:pPr lvl="1"/>
                <a:r>
                  <a:rPr lang="en-US" smtClean="0"/>
                  <a:t>It’s useful when addition faster than multiplication.</a:t>
                </a:r>
              </a:p>
              <a:p>
                <a:pPr lvl="1"/>
                <a:r>
                  <a:rPr lang="en-US" smtClean="0"/>
                  <a:t>It can be used </a:t>
                </a:r>
                <a:r>
                  <a:rPr lang="en-US" smtClean="0">
                    <a:solidFill>
                      <a:srgbClr val="FF0000"/>
                    </a:solidFill>
                  </a:rPr>
                  <a:t>recursively</a:t>
                </a:r>
                <a:r>
                  <a:rPr lang="en-US" smtClean="0"/>
                  <a:t> to speed up integer multiplication.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8665" cy="5290333"/>
              </a:xfrm>
              <a:blipFill>
                <a:blip r:embed="rId2"/>
                <a:stretch>
                  <a:fillRect l="-659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of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8796"/>
                <a:ext cx="6179573" cy="48570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Long multiplication of two integers</a:t>
                </a:r>
              </a:p>
              <a:p>
                <a:pPr lvl="1"/>
                <a:r>
                  <a:rPr lang="en-US" smtClean="0"/>
                  <a:t>Multiply each digit of one number by all digits of other number.</a:t>
                </a:r>
              </a:p>
              <a:p>
                <a:pPr lvl="1"/>
                <a:r>
                  <a:rPr lang="en-US" smtClean="0"/>
                  <a:t>Shift, carry and sum as needed.</a:t>
                </a:r>
              </a:p>
              <a:p>
                <a:pPr lvl="1"/>
                <a:r>
                  <a:rPr lang="en-US" smtClean="0"/>
                  <a:t>If each number has n digits,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Can we multiply faster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time?</a:t>
                </a:r>
              </a:p>
              <a:p>
                <a:r>
                  <a:rPr lang="en-US" smtClean="0"/>
                  <a:t>Yes</a:t>
                </a:r>
                <a:r>
                  <a:rPr lang="en-US"/>
                  <a:t>!  Using </a:t>
                </a:r>
                <a:r>
                  <a:rPr lang="en-US" smtClean="0"/>
                  <a:t>Karatsuba’s  algorithm (1962).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8796"/>
                <a:ext cx="6179573" cy="4857008"/>
              </a:xfrm>
              <a:blipFill>
                <a:blip r:embed="rId2"/>
                <a:stretch>
                  <a:fillRect l="-1085" t="-2635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ducksters.com/kidsmath/multiplication_example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87" y="1700576"/>
            <a:ext cx="381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Divide and conquer multiplication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80619"/>
                <a:ext cx="8229600" cy="30407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multiply binary numbers a and b, split their digits in half and cross multiply.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1</a:t>
                </a:r>
                <a:r>
                  <a:rPr lang="en-US" smtClean="0">
                    <a:solidFill>
                      <a:srgbClr val="FF0000"/>
                    </a:solidFill>
                  </a:rPr>
                  <a:t>0</a:t>
                </a:r>
                <a:r>
                  <a:rPr lang="en-US" baseline="-25000" smtClean="0"/>
                  <a:t>2</a:t>
                </a:r>
                <a:r>
                  <a:rPr lang="en-US" smtClean="0"/>
                  <a:t> x </a:t>
                </a:r>
                <a:r>
                  <a:rPr lang="en-US" smtClean="0">
                    <a:solidFill>
                      <a:srgbClr val="1503FB"/>
                    </a:solidFill>
                  </a:rPr>
                  <a:t>1</a:t>
                </a:r>
                <a:r>
                  <a:rPr lang="en-US" smtClean="0">
                    <a:solidFill>
                      <a:srgbClr val="56FF21"/>
                    </a:solidFill>
                  </a:rPr>
                  <a:t>1</a:t>
                </a:r>
                <a:r>
                  <a:rPr lang="en-US" baseline="-25000" smtClean="0"/>
                  <a:t>2</a:t>
                </a:r>
                <a:r>
                  <a:rPr lang="en-US" smtClean="0"/>
                  <a:t> = 1*</a:t>
                </a:r>
                <a:r>
                  <a:rPr lang="en-US" smtClean="0">
                    <a:solidFill>
                      <a:srgbClr val="1503FB"/>
                    </a:solidFill>
                  </a:rPr>
                  <a:t>1</a:t>
                </a:r>
                <a:r>
                  <a:rPr lang="en-US" smtClean="0"/>
                  <a:t>*2</a:t>
                </a:r>
                <a:r>
                  <a:rPr lang="en-US" baseline="30000" smtClean="0"/>
                  <a:t>2</a:t>
                </a:r>
                <a:r>
                  <a:rPr lang="en-US" smtClean="0"/>
                  <a:t> + (1*</a:t>
                </a:r>
                <a:r>
                  <a:rPr lang="en-US" smtClean="0">
                    <a:solidFill>
                      <a:srgbClr val="56FF21"/>
                    </a:solidFill>
                  </a:rPr>
                  <a:t>1</a:t>
                </a:r>
                <a:r>
                  <a:rPr lang="en-US" smtClean="0"/>
                  <a:t>+</a:t>
                </a:r>
                <a:r>
                  <a:rPr lang="en-US" smtClean="0">
                    <a:solidFill>
                      <a:srgbClr val="FF0000"/>
                    </a:solidFill>
                  </a:rPr>
                  <a:t>0</a:t>
                </a:r>
                <a:r>
                  <a:rPr lang="en-US" smtClean="0"/>
                  <a:t>*</a:t>
                </a:r>
                <a:r>
                  <a:rPr lang="en-US" smtClean="0">
                    <a:solidFill>
                      <a:srgbClr val="1503FB"/>
                    </a:solidFill>
                  </a:rPr>
                  <a:t>1</a:t>
                </a:r>
                <a:r>
                  <a:rPr lang="en-US" smtClean="0"/>
                  <a:t>)*2</a:t>
                </a:r>
                <a:r>
                  <a:rPr lang="en-US" baseline="30000" smtClean="0"/>
                  <a:t>1</a:t>
                </a:r>
                <a:r>
                  <a:rPr lang="en-US" smtClean="0"/>
                  <a:t> + </a:t>
                </a:r>
                <a:r>
                  <a:rPr lang="en-US" smtClean="0">
                    <a:solidFill>
                      <a:srgbClr val="FF0000"/>
                    </a:solidFill>
                  </a:rPr>
                  <a:t>0</a:t>
                </a:r>
                <a:r>
                  <a:rPr lang="en-US" smtClean="0"/>
                  <a:t>*</a:t>
                </a:r>
                <a:r>
                  <a:rPr lang="en-US" smtClean="0">
                    <a:solidFill>
                      <a:srgbClr val="56FF21"/>
                    </a:solidFill>
                  </a:rPr>
                  <a:t>1</a:t>
                </a:r>
                <a:r>
                  <a:rPr lang="en-US" smtClean="0"/>
                  <a:t>*2</a:t>
                </a:r>
                <a:r>
                  <a:rPr lang="en-US" baseline="30000" smtClean="0"/>
                  <a:t>0</a:t>
                </a:r>
                <a:r>
                  <a:rPr lang="en-US" smtClean="0"/>
                  <a:t> = 6</a:t>
                </a:r>
              </a:p>
              <a:p>
                <a:r>
                  <a:rPr lang="en-US" smtClean="0"/>
                  <a:t>Divide and conquer multiplication does 4 multiplications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bit numbers.</a:t>
                </a:r>
              </a:p>
              <a:p>
                <a:r>
                  <a:rPr lang="en-US" smtClean="0"/>
                  <a:t>It turns out this is </a:t>
                </a:r>
                <a:r>
                  <a:rPr lang="en-US" smtClean="0">
                    <a:solidFill>
                      <a:srgbClr val="FF0000"/>
                    </a:solidFill>
                  </a:rPr>
                  <a:t>not faster </a:t>
                </a:r>
                <a:r>
                  <a:rPr lang="en-US" smtClean="0"/>
                  <a:t>than long multiplication.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80619"/>
                <a:ext cx="8229600" cy="3040788"/>
              </a:xfrm>
              <a:blipFill>
                <a:blip r:embed="rId3"/>
                <a:stretch>
                  <a:fillRect l="-815" t="-5611" r="-2667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93457" y="1443754"/>
            <a:ext cx="3578225" cy="690562"/>
            <a:chOff x="1466850" y="3960813"/>
            <a:chExt cx="3578225" cy="69056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66850" y="3960813"/>
              <a:ext cx="3578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sz="1600" b="1" i="1">
                  <a:solidFill>
                    <a:schemeClr val="tx1"/>
                  </a:solidFill>
                  <a:latin typeface="Courier New" panose="02070309020205020404" pitchFamily="49" charset="0"/>
                </a:rPr>
                <a:t>a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10001101    </a:t>
              </a:r>
              <a:r>
                <a:rPr kumimoji="1" lang="en-US" sz="1600" b="1" i="1">
                  <a:solidFill>
                    <a:schemeClr val="tx1"/>
                  </a:solidFill>
                  <a:latin typeface="Times" pitchFamily="18" charset="0"/>
                </a:rPr>
                <a:t>b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11100001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5400000">
              <a:off x="2230438" y="4092575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43125" y="4375150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5400000">
              <a:off x="2724150" y="40941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36838" y="43767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 rot="5400000">
              <a:off x="4184650" y="40814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97338" y="43640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 rot="5400000">
              <a:off x="4678363" y="4083050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591050" y="4365625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46326"/>
              </p:ext>
            </p:extLst>
          </p:nvPr>
        </p:nvGraphicFramePr>
        <p:xfrm>
          <a:off x="418639" y="2039631"/>
          <a:ext cx="384016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4" imgW="2501640" imgH="914400" progId="Equation.3">
                  <p:embed/>
                </p:oleObj>
              </mc:Choice>
              <mc:Fallback>
                <p:oleObj name="Equation" r:id="rId4" imgW="2501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418639" y="2039631"/>
                        <a:ext cx="384016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0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Karatsuba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03404"/>
                <a:ext cx="8229600" cy="27261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Karatsuba multiplication rearranges the terms in divide and conquer multiplication.</a:t>
                </a:r>
              </a:p>
              <a:p>
                <a:r>
                  <a:rPr lang="en-US" smtClean="0"/>
                  <a:t>It does 3 multiplications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digit numbers instead of 4.</a:t>
                </a:r>
              </a:p>
              <a:p>
                <a:r>
                  <a:rPr lang="en-US" smtClean="0"/>
                  <a:t>Applied </a:t>
                </a:r>
                <a:r>
                  <a:rPr lang="en-US" smtClean="0">
                    <a:solidFill>
                      <a:srgbClr val="FF0000"/>
                    </a:solidFill>
                  </a:rPr>
                  <a:t>recursively</a:t>
                </a:r>
                <a:r>
                  <a:rPr lang="en-US" smtClean="0"/>
                  <a:t>, this makes all the difference!</a:t>
                </a:r>
              </a:p>
              <a:p>
                <a:r>
                  <a:rPr lang="en-US" smtClean="0"/>
                  <a:t>Notice the similarity between Karatsuba’s and Gauss’s method.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03404"/>
                <a:ext cx="8229600" cy="2726155"/>
              </a:xfrm>
              <a:blipFill>
                <a:blip r:embed="rId3"/>
                <a:stretch>
                  <a:fillRect l="-667" t="-4911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93457" y="1443754"/>
            <a:ext cx="3578225" cy="690562"/>
            <a:chOff x="1466850" y="3960813"/>
            <a:chExt cx="3578225" cy="69056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66850" y="3960813"/>
              <a:ext cx="3578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sz="1600" b="1" i="1">
                  <a:solidFill>
                    <a:schemeClr val="tx1"/>
                  </a:solidFill>
                  <a:latin typeface="Courier New" panose="02070309020205020404" pitchFamily="49" charset="0"/>
                </a:rPr>
                <a:t>a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10001101    </a:t>
              </a:r>
              <a:r>
                <a:rPr kumimoji="1" lang="en-US" sz="1600" b="1" i="1">
                  <a:solidFill>
                    <a:schemeClr val="tx1"/>
                  </a:solidFill>
                  <a:latin typeface="Times" pitchFamily="18" charset="0"/>
                </a:rPr>
                <a:t>b</a:t>
              </a:r>
              <a:r>
                <a:rPr kumimoji="1" 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 = 11100001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5400000">
              <a:off x="2230438" y="4092575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43125" y="4375150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 rot="5400000">
              <a:off x="2724150" y="40941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36838" y="43767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a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 rot="5400000">
              <a:off x="4184650" y="4081463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97338" y="4364038"/>
              <a:ext cx="3111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1</a:t>
              </a:r>
              <a:endParaRPr kumimoji="1" lang="en-US" i="1">
                <a:latin typeface="Times" pitchFamily="18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 rot="5400000">
              <a:off x="4678363" y="4083050"/>
              <a:ext cx="101600" cy="438150"/>
            </a:xfrm>
            <a:prstGeom prst="rightBrace">
              <a:avLst>
                <a:gd name="adj1" fmla="val 359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591050" y="4365625"/>
              <a:ext cx="3111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hlink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i="1">
                  <a:latin typeface="Times" pitchFamily="18" charset="0"/>
                </a:rPr>
                <a:t>b</a:t>
              </a:r>
              <a:r>
                <a:rPr kumimoji="1" lang="en-US" i="1" baseline="-25000">
                  <a:latin typeface="Times" pitchFamily="18" charset="0"/>
                </a:rPr>
                <a:t>0</a:t>
              </a:r>
              <a:endParaRPr kumimoji="1" lang="en-US" i="1">
                <a:latin typeface="Times" pitchFamily="18" charset="0"/>
              </a:endParaRPr>
            </a:p>
          </p:txBody>
        </p:sp>
      </p:grp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35812"/>
              </p:ext>
            </p:extLst>
          </p:nvPr>
        </p:nvGraphicFramePr>
        <p:xfrm>
          <a:off x="357092" y="2048685"/>
          <a:ext cx="5518316" cy="187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4" imgW="3593880" imgH="914400" progId="Equation.3">
                  <p:embed/>
                </p:oleObj>
              </mc:Choice>
              <mc:Fallback>
                <p:oleObj name="Equation" r:id="rId4" imgW="3593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357092" y="2048685"/>
                        <a:ext cx="5518316" cy="1879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1620750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161041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05327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53967" y="3206609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651846" y="3206609"/>
            <a:ext cx="1435171" cy="395368"/>
          </a:xfrm>
          <a:prstGeom prst="ellipse">
            <a:avLst/>
          </a:prstGeom>
          <a:noFill/>
          <a:ln w="28575" cap="flat" cmpd="sng" algn="ctr">
            <a:solidFill>
              <a:srgbClr val="56FF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27406" y="1514168"/>
                <a:ext cx="3194208" cy="92333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</m:t>
                      </m:r>
                    </m:oMath>
                  </m:oMathPara>
                </a14:m>
                <a:endParaRPr lang="en-US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406" y="1514168"/>
                <a:ext cx="3194208" cy="923330"/>
              </a:xfrm>
              <a:prstGeom prst="rect">
                <a:avLst/>
              </a:prstGeom>
              <a:blipFill rotWithShape="0">
                <a:blip r:embed="rId6"/>
                <a:stretch>
                  <a:fillRect b="-1948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3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Karatsuba </a:t>
            </a:r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00517"/>
                <a:ext cx="8229600" cy="38444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S(n) = time to multiply two n digit numbers using Karatsuba.</a:t>
                </a:r>
              </a:p>
              <a:p>
                <a:r>
                  <a:rPr lang="en-US" smtClean="0">
                    <a:solidFill>
                      <a:srgbClr val="000000"/>
                    </a:solidFill>
                  </a:rPr>
                  <a:t>3</a:t>
                </a:r>
                <a:r>
                  <a:rPr lang="en-US" smtClean="0"/>
                  <a:t> </a:t>
                </a:r>
                <a:r>
                  <a:rPr lang="en-US"/>
                  <a:t>multiplications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digit numbers.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Multiply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Done by shifting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</a:t>
                </a:r>
                <a:r>
                  <a:rPr lang="en-US" baseline="30000" smtClean="0"/>
                  <a:t>4</a:t>
                </a:r>
                <a:r>
                  <a:rPr lang="en-US" smtClean="0"/>
                  <a:t>*1011</a:t>
                </a:r>
                <a:r>
                  <a:rPr lang="en-US" baseline="-25000" smtClean="0"/>
                  <a:t>2</a:t>
                </a:r>
                <a:r>
                  <a:rPr lang="en-US" smtClean="0"/>
                  <a:t> = 10110000</a:t>
                </a:r>
                <a:r>
                  <a:rPr lang="en-US" baseline="-25000" smtClean="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5 additions / subtractions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digit numbers.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 = 1.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00517"/>
                <a:ext cx="8229600" cy="3844412"/>
              </a:xfrm>
              <a:blipFill>
                <a:blip r:embed="rId3"/>
                <a:stretch>
                  <a:fillRect l="-296" t="-2698" b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10606"/>
              </p:ext>
            </p:extLst>
          </p:nvPr>
        </p:nvGraphicFramePr>
        <p:xfrm>
          <a:off x="455414" y="1163782"/>
          <a:ext cx="5518316" cy="187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4" imgW="3593880" imgH="914400" progId="Equation.3">
                  <p:embed/>
                </p:oleObj>
              </mc:Choice>
              <mc:Fallback>
                <p:oleObj name="Equation" r:id="rId4" imgW="3593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4276" t="-15158" r="-4276" b="-30316"/>
                      <a:stretch>
                        <a:fillRect/>
                      </a:stretch>
                    </p:blipFill>
                    <p:spPr bwMode="auto">
                      <a:xfrm>
                        <a:off x="455414" y="1163782"/>
                        <a:ext cx="5518316" cy="1879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719072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259363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803649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52289" y="2321706"/>
            <a:ext cx="423237" cy="3762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50168" y="2321706"/>
            <a:ext cx="1435171" cy="395368"/>
          </a:xfrm>
          <a:prstGeom prst="ellipse">
            <a:avLst/>
          </a:prstGeom>
          <a:noFill/>
          <a:ln w="28575" cap="flat" cmpd="sng" algn="ctr">
            <a:solidFill>
              <a:srgbClr val="56FF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Karatsuba </a:t>
            </a:r>
            <a:r>
              <a:rPr lang="en-US" smtClean="0"/>
              <a:t>recursion tree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6200" y="189062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6200" y="2836773"/>
            <a:ext cx="1038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3(n/2)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6200" y="3871823"/>
            <a:ext cx="1038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9(n/4)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76522" y="1898650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413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662010" y="2173288"/>
            <a:ext cx="21351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8" idx="2"/>
            <a:endCxn id="26" idx="0"/>
          </p:cNvCxnSpPr>
          <p:nvPr/>
        </p:nvCxnSpPr>
        <p:spPr bwMode="auto">
          <a:xfrm>
            <a:off x="3797197" y="2173288"/>
            <a:ext cx="2132013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3" name="AutoShape 1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976210" y="3135313"/>
            <a:ext cx="6858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052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5" name="AutoShape 1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1662010" y="3135313"/>
            <a:ext cx="7112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28"/>
          <p:cNvCxnSpPr>
            <a:cxnSpLocks noChangeShapeType="1"/>
            <a:stCxn id="8" idx="2"/>
            <a:endCxn id="19" idx="0"/>
          </p:cNvCxnSpPr>
          <p:nvPr/>
        </p:nvCxnSpPr>
        <p:spPr bwMode="auto">
          <a:xfrm flipH="1">
            <a:off x="3795610" y="2173288"/>
            <a:ext cx="15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3413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8" name="AutoShape 30"/>
          <p:cNvCxnSpPr>
            <a:cxnSpLocks noChangeShapeType="1"/>
            <a:stCxn id="9" idx="2"/>
            <a:endCxn id="17" idx="0"/>
          </p:cNvCxnSpPr>
          <p:nvPr/>
        </p:nvCxnSpPr>
        <p:spPr bwMode="auto">
          <a:xfrm>
            <a:off x="1662010" y="3135313"/>
            <a:ext cx="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34749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T(n/2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2814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1" name="AutoShape 33"/>
          <p:cNvCxnSpPr>
            <a:cxnSpLocks noChangeShapeType="1"/>
            <a:stCxn id="19" idx="2"/>
            <a:endCxn id="20" idx="0"/>
          </p:cNvCxnSpPr>
          <p:nvPr/>
        </p:nvCxnSpPr>
        <p:spPr bwMode="auto">
          <a:xfrm flipH="1">
            <a:off x="31352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211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3" name="AutoShape 35"/>
          <p:cNvCxnSpPr>
            <a:cxnSpLocks noChangeShapeType="1"/>
            <a:stCxn id="19" idx="2"/>
            <a:endCxn id="22" idx="0"/>
          </p:cNvCxnSpPr>
          <p:nvPr/>
        </p:nvCxnSpPr>
        <p:spPr bwMode="auto">
          <a:xfrm>
            <a:off x="37956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5003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5" name="AutoShape 37"/>
          <p:cNvCxnSpPr>
            <a:cxnSpLocks noChangeShapeType="1"/>
            <a:stCxn id="19" idx="2"/>
            <a:endCxn id="24" idx="0"/>
          </p:cNvCxnSpPr>
          <p:nvPr/>
        </p:nvCxnSpPr>
        <p:spPr bwMode="auto">
          <a:xfrm>
            <a:off x="3795610" y="3135313"/>
            <a:ext cx="25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6085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948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8" name="AutoShape 40"/>
          <p:cNvCxnSpPr>
            <a:cxnSpLocks noChangeShapeType="1"/>
            <a:stCxn id="26" idx="2"/>
            <a:endCxn id="27" idx="0"/>
          </p:cNvCxnSpPr>
          <p:nvPr/>
        </p:nvCxnSpPr>
        <p:spPr bwMode="auto">
          <a:xfrm flipH="1">
            <a:off x="52688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345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0" name="AutoShape 42"/>
          <p:cNvCxnSpPr>
            <a:cxnSpLocks noChangeShapeType="1"/>
            <a:stCxn id="26" idx="2"/>
            <a:endCxn id="29" idx="0"/>
          </p:cNvCxnSpPr>
          <p:nvPr/>
        </p:nvCxnSpPr>
        <p:spPr bwMode="auto">
          <a:xfrm>
            <a:off x="59292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6339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2" name="AutoShape 44"/>
          <p:cNvCxnSpPr>
            <a:cxnSpLocks noChangeShapeType="1"/>
            <a:stCxn id="26" idx="2"/>
            <a:endCxn id="31" idx="0"/>
          </p:cNvCxnSpPr>
          <p:nvPr/>
        </p:nvCxnSpPr>
        <p:spPr bwMode="auto">
          <a:xfrm>
            <a:off x="5929210" y="3135313"/>
            <a:ext cx="25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664450" y="5791111"/>
            <a:ext cx="1098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3 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lg n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(1)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702691" y="5761038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1336103" y="5761038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1979041" y="5770563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2615628" y="5770563"/>
            <a:ext cx="556564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4664450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54"/>
          <p:cNvSpPr txBox="1">
            <a:spLocks noChangeArrowheads="1"/>
          </p:cNvSpPr>
          <p:nvPr/>
        </p:nvSpPr>
        <p:spPr bwMode="auto">
          <a:xfrm>
            <a:off x="5305800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5934450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Text Box 56"/>
          <p:cNvSpPr txBox="1">
            <a:spLocks noChangeArrowheads="1"/>
          </p:cNvSpPr>
          <p:nvPr/>
        </p:nvSpPr>
        <p:spPr bwMode="auto">
          <a:xfrm>
            <a:off x="6548812" y="5770563"/>
            <a:ext cx="557846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T(1)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80922" y="4840288"/>
            <a:ext cx="6527800" cy="32067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T(n / 2</a:t>
            </a:r>
            <a:r>
              <a:rPr kumimoji="1" lang="en-US" b="1" baseline="3000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3582885" y="5761038"/>
            <a:ext cx="1038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 rot="5400000">
            <a:off x="3595585" y="53530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 rot="5400000">
            <a:off x="3592410" y="43243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 rot="5400000">
            <a:off x="7823200" y="5359311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 rot="5400000">
            <a:off x="7808912" y="4330611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7696200" y="4841786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3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k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(n / 2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40826" y="6334780"/>
            <a:ext cx="4355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</a:t>
            </a:r>
            <a:r>
              <a:rPr lang="en-US" sz="1400"/>
              <a:t>://</a:t>
            </a:r>
            <a:r>
              <a:rPr lang="en-US" sz="1400" smtClean="0"/>
              <a:t>www.cs.bu.edu/fac/byers/ courses/330/S13/handouts/05multiply.ppt</a:t>
            </a:r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1111" y="1406012"/>
                <a:ext cx="2438400" cy="639983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1" y="1406012"/>
                <a:ext cx="2438400" cy="639983"/>
              </a:xfrm>
              <a:prstGeom prst="rect">
                <a:avLst/>
              </a:prstGeom>
              <a:blipFill>
                <a:blip r:embed="rId2"/>
                <a:stretch>
                  <a:fillRect b="-654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44065" y="1406012"/>
                <a:ext cx="2905432" cy="923330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levels of recursion.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(3/2)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work at level k.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5" y="1406012"/>
                <a:ext cx="2905432" cy="923330"/>
              </a:xfrm>
              <a:prstGeom prst="rect">
                <a:avLst/>
              </a:prstGeom>
              <a:blipFill>
                <a:blip r:embed="rId3"/>
                <a:stretch>
                  <a:fillRect l="-1044" t="-3268" r="-418" b="-9150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Karatsuba complexity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60658" cy="511220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baseline="3000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1.59.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So Karatsuba’s method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instead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time!</a:t>
                </a:r>
              </a:p>
              <a:p>
                <a:pPr lvl="1"/>
                <a:r>
                  <a:rPr lang="en-US" smtClean="0"/>
                  <a:t>Practical for moderate n &gt; 100.  </a:t>
                </a:r>
              </a:p>
              <a:p>
                <a:r>
                  <a:rPr lang="en-US" smtClean="0"/>
                  <a:t>Useful for e.g. RSA cryptography.</a:t>
                </a:r>
              </a:p>
              <a:p>
                <a:r>
                  <a:rPr lang="en-US" smtClean="0"/>
                  <a:t>Even faster methods exist.</a:t>
                </a:r>
              </a:p>
              <a:p>
                <a:pPr lvl="1"/>
                <a:r>
                  <a:rPr lang="en-US" smtClean="0"/>
                  <a:t>Schonhage-Strassen’s Fast Fourier Transform based algorithm runs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pPr lvl="1"/>
                <a:r>
                  <a:rPr lang="en-US"/>
                  <a:t>O</a:t>
                </a:r>
                <a:r>
                  <a:rPr lang="en-US" smtClean="0"/>
                  <a:t>nly practical for large n (&gt; 10,000).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60658" cy="5112204"/>
              </a:xfrm>
              <a:blipFill>
                <a:blip r:embed="rId2"/>
                <a:stretch>
                  <a:fillRect l="-504" b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2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Complexity of matrix multiplication</a:t>
            </a:r>
            <a:endParaRPr lang="en-US" sz="400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95033"/>
              </p:ext>
            </p:extLst>
          </p:nvPr>
        </p:nvGraphicFramePr>
        <p:xfrm>
          <a:off x="397639" y="1448787"/>
          <a:ext cx="6561182" cy="170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" name="Equation" r:id="rId3" imgW="5588000" imgH="1181100" progId="Equation.3">
                  <p:embed/>
                </p:oleObj>
              </mc:Choice>
              <mc:Fallback>
                <p:oleObj name="Equation" r:id="rId3" imgW="55880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273" t="-15485" r="-3273" b="-15485"/>
                      <a:stretch>
                        <a:fillRect/>
                      </a:stretch>
                    </p:blipFill>
                    <p:spPr bwMode="auto">
                      <a:xfrm>
                        <a:off x="397639" y="1448787"/>
                        <a:ext cx="6561182" cy="170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97097"/>
              </p:ext>
            </p:extLst>
          </p:nvPr>
        </p:nvGraphicFramePr>
        <p:xfrm>
          <a:off x="173198" y="3258198"/>
          <a:ext cx="6012965" cy="125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Equation" r:id="rId5" imgW="3873500" imgH="660400" progId="Equation.3">
                  <p:embed/>
                </p:oleObj>
              </mc:Choice>
              <mc:Fallback>
                <p:oleObj name="Equation" r:id="rId5" imgW="3873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273" t="-15485" r="-3273" b="-15485"/>
                      <a:stretch>
                        <a:fillRect/>
                      </a:stretch>
                    </p:blipFill>
                    <p:spPr bwMode="auto">
                      <a:xfrm>
                        <a:off x="173198" y="3258198"/>
                        <a:ext cx="6012965" cy="1255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79604" y="3361683"/>
            <a:ext cx="1346131" cy="31966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5400000" flipV="1">
            <a:off x="4842413" y="3690179"/>
            <a:ext cx="989891" cy="3329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2730" y="3361683"/>
            <a:ext cx="405720" cy="30801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1889" y="4698031"/>
            <a:ext cx="4857007" cy="147732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(j=0; j&lt;n; j++) {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C[i,j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(k=0; k&lt;n; k++)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C[i,j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C[i,j] + A[i,k]*B[k,j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23905" y="4698031"/>
                <a:ext cx="3123211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smtClean="0"/>
                  <a:t>Multiplying two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smtClean="0"/>
                  <a:t> matrices the naive way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smtClean="0"/>
                  <a:t>time.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smtClean="0"/>
                  <a:t>Can we do better?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smtClean="0"/>
                  <a:t>Yes!  Use Strassen’s algorithm (1969).</a:t>
                </a:r>
                <a:endParaRPr lang="en-US" sz="20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05" y="4698031"/>
                <a:ext cx="3123211" cy="1938992"/>
              </a:xfrm>
              <a:prstGeom prst="rect">
                <a:avLst/>
              </a:prstGeom>
              <a:blipFill>
                <a:blip r:embed="rId7"/>
                <a:stretch>
                  <a:fillRect l="-1556" t="-1250" r="-1751" b="-4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20227" y="3615325"/>
            <a:ext cx="2705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</a:t>
            </a:r>
            <a:r>
              <a:rPr lang="en-US" sz="1400"/>
              <a:t>://</a:t>
            </a:r>
            <a:r>
              <a:rPr lang="en-US" sz="1400" smtClean="0"/>
              <a:t>www.cs.bu.edu/ fac/byers/courses/330/S13/handouts/05multiply.ppt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32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uiExpand="1" build="p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matrix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7032"/>
            <a:ext cx="8229600" cy="237940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Break A, B and C into </a:t>
            </a:r>
            <a:r>
              <a:rPr lang="en-US" smtClean="0">
                <a:solidFill>
                  <a:srgbClr val="FF0000"/>
                </a:solidFill>
              </a:rPr>
              <a:t>blocks</a:t>
            </a:r>
            <a:r>
              <a:rPr lang="en-US" smtClean="0"/>
              <a:t>.  Multiply them as in normal matrix multiplication.</a:t>
            </a:r>
          </a:p>
          <a:p>
            <a:r>
              <a:rPr lang="en-US" smtClean="0"/>
              <a:t>Each block can be broken into subblocks and multiplied same way.</a:t>
            </a:r>
          </a:p>
          <a:p>
            <a:r>
              <a:rPr lang="en-US" smtClean="0"/>
              <a:t>Leads to recursive matrix multiplication method.</a:t>
            </a:r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55352"/>
              </p:ext>
            </p:extLst>
          </p:nvPr>
        </p:nvGraphicFramePr>
        <p:xfrm>
          <a:off x="219944" y="3333544"/>
          <a:ext cx="8304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2" name="Equation" r:id="rId3" imgW="7658100" imgH="571500" progId="Equation.3">
                  <p:embed/>
                </p:oleObj>
              </mc:Choice>
              <mc:Fallback>
                <p:oleObj name="Equation" r:id="rId3" imgW="7658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33" t="-24001" r="-4333" b="-24001"/>
                      <a:stretch>
                        <a:fillRect/>
                      </a:stretch>
                    </p:blipFill>
                    <p:spPr bwMode="auto">
                      <a:xfrm>
                        <a:off x="219944" y="3333544"/>
                        <a:ext cx="83042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313986"/>
              </p:ext>
            </p:extLst>
          </p:nvPr>
        </p:nvGraphicFramePr>
        <p:xfrm>
          <a:off x="327795" y="1611450"/>
          <a:ext cx="63706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" name="Equation" r:id="rId5" imgW="5867400" imgH="1181100" progId="Equation.3">
                  <p:embed/>
                </p:oleObj>
              </mc:Choice>
              <mc:Fallback>
                <p:oleObj name="Equation" r:id="rId5" imgW="5867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90" t="-24001" r="-4390" b="-24001"/>
                      <a:stretch>
                        <a:fillRect/>
                      </a:stretch>
                    </p:blipFill>
                    <p:spPr bwMode="auto">
                      <a:xfrm>
                        <a:off x="327795" y="1611450"/>
                        <a:ext cx="63706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62758" y="1882913"/>
            <a:ext cx="968375" cy="557212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32920" y="1878150"/>
            <a:ext cx="635000" cy="55721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3170" y="1886088"/>
            <a:ext cx="635000" cy="55721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941070" y="1894025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49008" y="2490925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339165" y="1227037"/>
            <a:ext cx="417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C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1242195" y="1545632"/>
            <a:ext cx="214946" cy="2944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664853" y="122703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A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567883" y="1545632"/>
            <a:ext cx="195905" cy="276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344303" y="122703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A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12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247333" y="1551531"/>
            <a:ext cx="212579" cy="282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334903" y="1227037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B</a:t>
            </a:r>
            <a:r>
              <a:rPr lang="en-US" sz="1400" baseline="-25000">
                <a:solidFill>
                  <a:schemeClr val="tx1"/>
                </a:solidFill>
                <a:latin typeface="Times" pitchFamily="18" charset="0"/>
              </a:rPr>
              <a:t>11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5237933" y="1545631"/>
            <a:ext cx="201272" cy="28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95347" y="1227037"/>
            <a:ext cx="412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 smtClean="0">
                <a:solidFill>
                  <a:schemeClr val="tx1"/>
                </a:solidFill>
                <a:latin typeface="Times" pitchFamily="18" charset="0"/>
              </a:rPr>
              <a:t>B</a:t>
            </a:r>
            <a:r>
              <a:rPr lang="en-US" sz="1400" baseline="-25000" smtClean="0">
                <a:solidFill>
                  <a:schemeClr val="tx1"/>
                </a:solidFill>
                <a:latin typeface="Times" pitchFamily="18" charset="0"/>
              </a:rPr>
              <a:t>21</a:t>
            </a:r>
            <a:endParaRPr lang="en-US" sz="1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5618579" y="1545632"/>
            <a:ext cx="227682" cy="937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0775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list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numbers,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) finds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smallest number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=[3,1,6,7,2]</m:t>
                    </m:r>
                  </m:oMath>
                </a14:m>
                <a:r>
                  <a:rPr lang="en-US" smtClean="0"/>
                  <a:t>, Select(A,4)=6.</a:t>
                </a:r>
              </a:p>
              <a:p>
                <a:pPr lvl="1"/>
                <a:r>
                  <a:rPr lang="en-US" smtClean="0"/>
                  <a:t>Assume numbers all distinct, for simplicity.</a:t>
                </a:r>
              </a:p>
              <a:p>
                <a:r>
                  <a:rPr lang="en-US" smtClean="0"/>
                  <a:t>Select generalizes median.</a:t>
                </a:r>
              </a:p>
              <a:p>
                <a:pPr lvl="1"/>
                <a:r>
                  <a:rPr lang="en-US"/>
                  <a:t>M</a:t>
                </a:r>
                <a:r>
                  <a:rPr lang="en-US" smtClean="0"/>
                  <a:t>edian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is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We can solve select by first sorting the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choosing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largest one.</a:t>
                </a:r>
              </a:p>
              <a:p>
                <a:r>
                  <a:rPr lang="en-US" smtClean="0"/>
                  <a:t>We show how to solve </a:t>
                </a:r>
                <a:r>
                  <a:rPr lang="en-US"/>
                  <a:t>S</a:t>
                </a:r>
                <a:r>
                  <a:rPr lang="en-US" smtClean="0"/>
                  <a:t>elect, and hence median,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077562"/>
              </a:xfrm>
              <a:blipFill>
                <a:blip r:embed="rId2"/>
                <a:stretch>
                  <a:fillRect l="-815" t="-2521" r="-2741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98606"/>
                <a:ext cx="8229600" cy="30578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S(n) = 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block matrix multiplication.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requires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block matrix multiplications </a:t>
                </a:r>
                <a:r>
                  <a:rPr lang="en-US" smtClean="0">
                    <a:latin typeface="Symbol" panose="05050102010706020507" pitchFamily="18" charset="2"/>
                  </a:rPr>
                  <a:t>Þ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also require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time each.</a:t>
                </a:r>
              </a:p>
              <a:p>
                <a:r>
                  <a:rPr lang="en-US" smtClean="0"/>
                  <a:t>We also add four pairs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matrices.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)=8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98606"/>
                <a:ext cx="8229600" cy="3057833"/>
              </a:xfrm>
              <a:blipFill>
                <a:blip r:embed="rId3"/>
                <a:stretch>
                  <a:fillRect l="-519"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399478"/>
              </p:ext>
            </p:extLst>
          </p:nvPr>
        </p:nvGraphicFramePr>
        <p:xfrm>
          <a:off x="259273" y="2664948"/>
          <a:ext cx="83042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" name="Equation" r:id="rId4" imgW="7658100" imgH="571500" progId="Equation.3">
                  <p:embed/>
                </p:oleObj>
              </mc:Choice>
              <mc:Fallback>
                <p:oleObj name="Equation" r:id="rId4" imgW="7658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33" t="-24001" r="-4333" b="-24001"/>
                      <a:stretch>
                        <a:fillRect/>
                      </a:stretch>
                    </p:blipFill>
                    <p:spPr bwMode="auto">
                      <a:xfrm>
                        <a:off x="259273" y="2664948"/>
                        <a:ext cx="83042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66880"/>
              </p:ext>
            </p:extLst>
          </p:nvPr>
        </p:nvGraphicFramePr>
        <p:xfrm>
          <a:off x="327795" y="1080504"/>
          <a:ext cx="63706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1" name="Equation" r:id="rId6" imgW="5867400" imgH="1181100" progId="Equation.3">
                  <p:embed/>
                </p:oleObj>
              </mc:Choice>
              <mc:Fallback>
                <p:oleObj name="Equation" r:id="rId6" imgW="58674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90" t="-24001" r="-4390" b="-24001"/>
                      <a:stretch>
                        <a:fillRect/>
                      </a:stretch>
                    </p:blipFill>
                    <p:spPr bwMode="auto">
                      <a:xfrm>
                        <a:off x="327795" y="1080504"/>
                        <a:ext cx="63706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62758" y="1351967"/>
            <a:ext cx="968375" cy="557212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232920" y="1347204"/>
            <a:ext cx="635000" cy="55721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3170" y="1355142"/>
            <a:ext cx="635000" cy="55721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941070" y="1363079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49008" y="1959979"/>
            <a:ext cx="679450" cy="557213"/>
          </a:xfrm>
          <a:prstGeom prst="rect">
            <a:avLst/>
          </a:prstGeom>
          <a:solidFill>
            <a:srgbClr val="339966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MM recursion tree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6200" y="1890623"/>
            <a:ext cx="6096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6200" y="283677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8(n/2)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6200" y="387182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8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(n/4)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76522" y="1898650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413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662010" y="2173288"/>
            <a:ext cx="21351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8" idx="2"/>
            <a:endCxn id="26" idx="0"/>
          </p:cNvCxnSpPr>
          <p:nvPr/>
        </p:nvCxnSpPr>
        <p:spPr bwMode="auto">
          <a:xfrm>
            <a:off x="3797197" y="2173288"/>
            <a:ext cx="2132013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3" name="AutoShape 1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976210" y="3135313"/>
            <a:ext cx="6858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052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5" name="AutoShape 1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1662010" y="3135313"/>
            <a:ext cx="7112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6085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948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8" name="AutoShape 40"/>
          <p:cNvCxnSpPr>
            <a:cxnSpLocks noChangeShapeType="1"/>
            <a:stCxn id="26" idx="2"/>
            <a:endCxn id="27" idx="0"/>
          </p:cNvCxnSpPr>
          <p:nvPr/>
        </p:nvCxnSpPr>
        <p:spPr bwMode="auto">
          <a:xfrm flipH="1">
            <a:off x="52688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345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0" name="AutoShape 42"/>
          <p:cNvCxnSpPr>
            <a:cxnSpLocks noChangeShapeType="1"/>
            <a:stCxn id="26" idx="2"/>
            <a:endCxn id="29" idx="0"/>
          </p:cNvCxnSpPr>
          <p:nvPr/>
        </p:nvCxnSpPr>
        <p:spPr bwMode="auto">
          <a:xfrm>
            <a:off x="59292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664450" y="5791111"/>
            <a:ext cx="109855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8 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lg 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n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(1)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702692" y="5761038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2052536" y="5770563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80922" y="4840288"/>
            <a:ext cx="6527800" cy="32067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T(n / 2</a:t>
            </a:r>
            <a:r>
              <a:rPr kumimoji="1" lang="en-US" b="1" baseline="3000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 rot="5400000">
            <a:off x="3595585" y="53530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 rot="5400000">
            <a:off x="3592410" y="43243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 rot="5400000">
            <a:off x="7823200" y="5359311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 rot="5400000">
            <a:off x="7808912" y="4330611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7696200" y="4841786"/>
            <a:ext cx="14478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8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(n / 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1111" y="1356852"/>
                <a:ext cx="2576050" cy="639983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)=8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1" y="1356852"/>
                <a:ext cx="2576050" cy="639983"/>
              </a:xfrm>
              <a:prstGeom prst="rect">
                <a:avLst/>
              </a:prstGeom>
              <a:blipFill>
                <a:blip r:embed="rId2"/>
                <a:stretch>
                  <a:fillRect b="-654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44065" y="1356852"/>
                <a:ext cx="2875936" cy="1200329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levels of recursion.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work at level k.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65" y="1356852"/>
                <a:ext cx="2875936" cy="1200329"/>
              </a:xfrm>
              <a:prstGeom prst="rect">
                <a:avLst/>
              </a:prstGeom>
              <a:blipFill>
                <a:blip r:embed="rId3"/>
                <a:stretch>
                  <a:fillRect l="-1055" t="-2525" r="-2743" b="-7071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88776" y="26252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2" name="TextBox 51"/>
          <p:cNvSpPr txBox="1"/>
          <p:nvPr/>
        </p:nvSpPr>
        <p:spPr>
          <a:xfrm>
            <a:off x="1440428" y="3623187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3" name="TextBox 52"/>
          <p:cNvSpPr txBox="1"/>
          <p:nvPr/>
        </p:nvSpPr>
        <p:spPr>
          <a:xfrm>
            <a:off x="5746956" y="3613355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4" name="TextBox 53"/>
          <p:cNvSpPr txBox="1"/>
          <p:nvPr/>
        </p:nvSpPr>
        <p:spPr>
          <a:xfrm>
            <a:off x="3583860" y="55208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5" name="TextBox 54"/>
          <p:cNvSpPr txBox="1"/>
          <p:nvPr/>
        </p:nvSpPr>
        <p:spPr>
          <a:xfrm>
            <a:off x="1440428" y="5540478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4955144" y="5775786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6304988" y="5785311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2880" y="5555226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21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MM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80323" cy="478155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/>
              </a:p>
              <a:p>
                <a:pPr marL="0" indent="0">
                  <a:buNone/>
                  <a:tabLst>
                    <a:tab pos="344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(1+2+…+2</m:t>
                      </m:r>
                      <m:r>
                        <m:rPr>
                          <m:sty m:val="p"/>
                        </m:rPr>
                        <a:rPr lang="en-US" i="1" baseline="3000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−1)=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/>
              </a:p>
              <a:p>
                <a:r>
                  <a:rPr lang="en-US" smtClean="0"/>
                  <a:t>So simple block matrix multiplication takes same time as naive matrix multiplication.</a:t>
                </a:r>
              </a:p>
              <a:p>
                <a:r>
                  <a:rPr lang="en-US" smtClean="0"/>
                  <a:t>Problem is each recursion does 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MMs.</a:t>
                </a:r>
              </a:p>
              <a:p>
                <a:r>
                  <a:rPr lang="en-US" smtClean="0"/>
                  <a:t>Strassen’s algorithm (1969) does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7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MMs in each recursion.</a:t>
                </a:r>
              </a:p>
              <a:p>
                <a:pPr lvl="1"/>
                <a:r>
                  <a:rPr lang="en-US" smtClean="0"/>
                  <a:t>Complexity becomes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80323" cy="4781550"/>
              </a:xfrm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1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Strassen’s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4267199"/>
                <a:ext cx="8028039" cy="23597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Strassen’s algorithm does 7 multiplications and 18 additions / subtractions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smtClean="0"/>
                  <a:t>matrices.</a:t>
                </a:r>
              </a:p>
              <a:p>
                <a:r>
                  <a:rPr lang="en-US" smtClean="0"/>
                  <a:t>Let S(n) be Strassen’s algorithm’s complexity.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comes from the matrix addition/subtractions.</a:t>
                </a:r>
              </a:p>
              <a:p>
                <a:r>
                  <a:rPr lang="en-US" smtClean="0"/>
                  <a:t>S(2) = O(1).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4267199"/>
                <a:ext cx="8028039" cy="2359743"/>
              </a:xfrm>
              <a:blipFill>
                <a:blip r:embed="rId3"/>
                <a:stretch>
                  <a:fillRect l="-532" t="-5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96582"/>
              </p:ext>
            </p:extLst>
          </p:nvPr>
        </p:nvGraphicFramePr>
        <p:xfrm>
          <a:off x="4574458" y="1356851"/>
          <a:ext cx="333375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8" name="Equation" r:id="rId4" imgW="2959100" imgH="2311400" progId="Equation.3">
                  <p:embed/>
                </p:oleObj>
              </mc:Choice>
              <mc:Fallback>
                <p:oleObj name="Equation" r:id="rId4" imgW="2959100" imgH="231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354" t="-6506" r="-6354" b="-6506"/>
                      <a:stretch>
                        <a:fillRect/>
                      </a:stretch>
                    </p:blipFill>
                    <p:spPr bwMode="auto">
                      <a:xfrm>
                        <a:off x="4574458" y="1356851"/>
                        <a:ext cx="3333750" cy="25987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45973"/>
              </p:ext>
            </p:extLst>
          </p:nvPr>
        </p:nvGraphicFramePr>
        <p:xfrm>
          <a:off x="576160" y="2423600"/>
          <a:ext cx="27209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9" name="Equation" r:id="rId6" imgW="2400300" imgH="1295400" progId="Equation.3">
                  <p:embed/>
                </p:oleObj>
              </mc:Choice>
              <mc:Fallback>
                <p:oleObj name="Equation" r:id="rId6" imgW="24003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793" t="-11490" r="-6793" b="-11490"/>
                      <a:stretch>
                        <a:fillRect/>
                      </a:stretch>
                    </p:blipFill>
                    <p:spPr bwMode="auto">
                      <a:xfrm>
                        <a:off x="576160" y="2423600"/>
                        <a:ext cx="2720975" cy="1585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51373"/>
              </p:ext>
            </p:extLst>
          </p:nvPr>
        </p:nvGraphicFramePr>
        <p:xfrm>
          <a:off x="576160" y="1356851"/>
          <a:ext cx="35988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0" name="Equation" r:id="rId8" imgW="3302000" imgH="571500" progId="Equation.3">
                  <p:embed/>
                </p:oleObj>
              </mc:Choice>
              <mc:Fallback>
                <p:oleObj name="Equation" r:id="rId8" imgW="3302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520" t="-22505" r="-4520" b="-22505"/>
                      <a:stretch>
                        <a:fillRect/>
                      </a:stretch>
                    </p:blipFill>
                    <p:spPr bwMode="auto">
                      <a:xfrm>
                        <a:off x="576160" y="1356851"/>
                        <a:ext cx="3598863" cy="823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5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 recursion tree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96200" y="1890623"/>
            <a:ext cx="6096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n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96200" y="283677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(n/2)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96200" y="3871823"/>
            <a:ext cx="1038225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(n/4)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76522" y="1898650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3413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cxnSp>
        <p:nvCxnSpPr>
          <p:cNvPr id="10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1662010" y="2173288"/>
            <a:ext cx="2135187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8" idx="2"/>
            <a:endCxn id="26" idx="0"/>
          </p:cNvCxnSpPr>
          <p:nvPr/>
        </p:nvCxnSpPr>
        <p:spPr bwMode="auto">
          <a:xfrm>
            <a:off x="3797197" y="2173288"/>
            <a:ext cx="2132013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3" name="AutoShape 1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976210" y="3135313"/>
            <a:ext cx="6858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0525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15" name="AutoShape 1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1662010" y="3135313"/>
            <a:ext cx="7112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608535" y="28606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T(n/2)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948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28" name="AutoShape 40"/>
          <p:cNvCxnSpPr>
            <a:cxnSpLocks noChangeShapeType="1"/>
            <a:stCxn id="26" idx="2"/>
            <a:endCxn id="27" idx="0"/>
          </p:cNvCxnSpPr>
          <p:nvPr/>
        </p:nvCxnSpPr>
        <p:spPr bwMode="auto">
          <a:xfrm flipH="1">
            <a:off x="5268810" y="3135313"/>
            <a:ext cx="6604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345135" y="3851275"/>
            <a:ext cx="641350" cy="2746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038" rIns="45720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</a:rPr>
              <a:t>T(n/4)</a:t>
            </a:r>
          </a:p>
        </p:txBody>
      </p:sp>
      <p:cxnSp>
        <p:nvCxnSpPr>
          <p:cNvPr id="30" name="AutoShape 42"/>
          <p:cNvCxnSpPr>
            <a:cxnSpLocks noChangeShapeType="1"/>
            <a:stCxn id="26" idx="2"/>
            <a:endCxn id="29" idx="0"/>
          </p:cNvCxnSpPr>
          <p:nvPr/>
        </p:nvCxnSpPr>
        <p:spPr bwMode="auto">
          <a:xfrm>
            <a:off x="5929210" y="3135313"/>
            <a:ext cx="736600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664450" y="5791111"/>
            <a:ext cx="109855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lg </a:t>
            </a:r>
            <a:r>
              <a:rPr kumimoji="1" lang="en-US" b="1" baseline="30000">
                <a:solidFill>
                  <a:schemeClr val="tx1"/>
                </a:solidFill>
                <a:latin typeface="Courier New" panose="02070309020205020404" pitchFamily="49" charset="0"/>
              </a:rPr>
              <a:t>n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(1)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702692" y="5761038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2052536" y="5770563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580922" y="4840288"/>
            <a:ext cx="6527800" cy="32067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T(n / 2</a:t>
            </a:r>
            <a:r>
              <a:rPr kumimoji="1" lang="en-US" b="1" baseline="3000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 rot="5400000">
            <a:off x="3595585" y="53530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 rot="5400000">
            <a:off x="3592410" y="4324350"/>
            <a:ext cx="481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 rot="5400000">
            <a:off x="7823200" y="5359311"/>
            <a:ext cx="481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 rot="5400000">
            <a:off x="7808912" y="4330611"/>
            <a:ext cx="481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7696200" y="4841786"/>
            <a:ext cx="14478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 </a:t>
            </a:r>
            <a:r>
              <a:rPr kumimoji="1" lang="en-US" b="1">
                <a:solidFill>
                  <a:schemeClr val="tx1"/>
                </a:solidFill>
                <a:latin typeface="Courier New" panose="02070309020205020404" pitchFamily="49" charset="0"/>
              </a:rPr>
              <a:t>(n / 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k</a:t>
            </a:r>
            <a:r>
              <a:rPr kumimoji="1"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kumimoji="1" lang="en-US" b="1" baseline="30000" smtClean="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endParaRPr kumimoji="1"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81526" y="1438096"/>
                <a:ext cx="2812414" cy="36933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" y="1438096"/>
                <a:ext cx="2812414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07971" y="1193455"/>
                <a:ext cx="2944762" cy="1200329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levels of recursion.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=(7/4)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work at level k.</a:t>
                </a:r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1" y="1193455"/>
                <a:ext cx="2944762" cy="1200329"/>
              </a:xfrm>
              <a:prstGeom prst="rect">
                <a:avLst/>
              </a:prstGeom>
              <a:blipFill>
                <a:blip r:embed="rId3"/>
                <a:stretch>
                  <a:fillRect l="-1031" t="-2513" b="-653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88776" y="26252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2" name="TextBox 51"/>
          <p:cNvSpPr txBox="1"/>
          <p:nvPr/>
        </p:nvSpPr>
        <p:spPr>
          <a:xfrm>
            <a:off x="1440428" y="3623187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3" name="TextBox 52"/>
          <p:cNvSpPr txBox="1"/>
          <p:nvPr/>
        </p:nvSpPr>
        <p:spPr>
          <a:xfrm>
            <a:off x="5746956" y="3613355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4" name="TextBox 53"/>
          <p:cNvSpPr txBox="1"/>
          <p:nvPr/>
        </p:nvSpPr>
        <p:spPr>
          <a:xfrm>
            <a:off x="3583860" y="5520813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5" name="TextBox 54"/>
          <p:cNvSpPr txBox="1"/>
          <p:nvPr/>
        </p:nvSpPr>
        <p:spPr>
          <a:xfrm>
            <a:off x="1440428" y="5540478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4955144" y="5775786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6304988" y="5785311"/>
            <a:ext cx="556563" cy="27764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46038" bIns="46038">
            <a:spAutoFit/>
          </a:bodyPr>
          <a:lstStyle>
            <a:lvl1pPr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hlink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</a:rPr>
              <a:t>T(2)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2880" y="5555226"/>
            <a:ext cx="6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...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012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Strassen’s algorithm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610600" cy="478155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200150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 …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 smtClean="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(1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+(7/4)+…+(7/4)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(7/4)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−1) / (7/4 – 1) 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/ 4</m:t>
                    </m:r>
                    <m:r>
                      <m:rPr>
                        <m:sty m:val="p"/>
                      </m:rPr>
                      <a:rPr lang="en-US" sz="2800" i="1" baseline="3000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 smtClean="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 smtClean="0"/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smtClean="0"/>
              </a:p>
              <a:p>
                <a:pPr marL="0" indent="0">
                  <a:buNone/>
                  <a:tabLst>
                    <a:tab pos="1200150" algn="l"/>
                  </a:tabLst>
                </a:pPr>
                <a:r>
                  <a:rPr lang="en-US" sz="280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610600" cy="47815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12905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Strassen’s algorithm was a huge surprise.  Before Strassen, it was widely believed matrix multiplication required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Not clear how Strassen discovered the algorithm.  Maybe inspiration from Karatsuba?</a:t>
                </a:r>
              </a:p>
              <a:p>
                <a:r>
                  <a:rPr lang="en-US" smtClean="0"/>
                  <a:t>Strassen’s algorithm is practical.  Beats naive method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&gt; 20−1000</m:t>
                    </m:r>
                  </m:oMath>
                </a14:m>
                <a:r>
                  <a:rPr lang="en-US" smtClean="0"/>
                  <a:t>, depending on hardware architecture.</a:t>
                </a:r>
              </a:p>
              <a:p>
                <a:r>
                  <a:rPr lang="en-US" smtClean="0"/>
                  <a:t>Since Strassen, more sophisticated algorithms (but impractical) algorithms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2.375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time discovered.</a:t>
                </a:r>
              </a:p>
              <a:p>
                <a:r>
                  <a:rPr lang="en-US" smtClean="0"/>
                  <a:t>Some conjecture matrix multiplication can be done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nearly optimal, since even writing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 output requires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129059"/>
              </a:xfrm>
              <a:blipFill>
                <a:blip r:embed="rId2"/>
                <a:stretch>
                  <a:fillRect l="-519" t="-2497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algorithm overview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Break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into many small groups.</a:t>
                </a:r>
              </a:p>
              <a:p>
                <a:r>
                  <a:rPr lang="en-US" smtClean="0"/>
                  <a:t>Find the median of each small group directly.</a:t>
                </a:r>
              </a:p>
              <a:p>
                <a:r>
                  <a:rPr lang="en-US" smtClean="0"/>
                  <a:t>Recursively find the median of this set of medians (using Select).</a:t>
                </a:r>
              </a:p>
              <a:p>
                <a:r>
                  <a:rPr lang="en-US" smtClean="0"/>
                  <a:t>Use the median-of-medians to partition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Keep looking for target in one of the two partitions.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algorithm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1978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items, and we want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largest.</a:t>
                </a:r>
              </a:p>
              <a:p>
                <a:pPr lvl="1"/>
                <a:r>
                  <a:rPr lang="en-US" smtClean="0"/>
                  <a:t>Assume for simplicity n divides 5.</a:t>
                </a:r>
              </a:p>
              <a:p>
                <a:r>
                  <a:rPr lang="en-US" smtClean="0"/>
                  <a:t>Divide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groups of 5 elements each.</a:t>
                </a:r>
              </a:p>
              <a:p>
                <a:pPr lvl="1"/>
                <a:r>
                  <a:rPr lang="en-US" smtClean="0"/>
                  <a:t>First 5 elements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 first group, next 5 in second group, etc.</a:t>
                </a:r>
              </a:p>
              <a:p>
                <a:r>
                  <a:rPr lang="en-US" smtClean="0"/>
                  <a:t>For each group of 5 elements, find its median.</a:t>
                </a:r>
              </a:p>
              <a:p>
                <a:pPr lvl="1"/>
                <a:r>
                  <a:rPr lang="en-US" smtClean="0"/>
                  <a:t>E.g. sort the 5 numbers, take 3</a:t>
                </a:r>
                <a:r>
                  <a:rPr lang="en-US" baseline="30000" smtClean="0"/>
                  <a:t>rd</a:t>
                </a:r>
                <a:r>
                  <a:rPr lang="en-US" smtClean="0"/>
                  <a:t> value.</a:t>
                </a:r>
              </a:p>
              <a:p>
                <a:pPr lvl="1"/>
                <a:r>
                  <a:rPr lang="en-US" smtClean="0"/>
                  <a:t>Let B be the 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medians.</a:t>
                </a:r>
              </a:p>
              <a:p>
                <a:r>
                  <a:rPr lang="en-US" smtClean="0"/>
                  <a:t>Recursively find the median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I.e. do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/>
                  <a:t>Say the median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197885"/>
              </a:xfrm>
              <a:blipFill>
                <a:blip r:embed="rId2"/>
                <a:stretch>
                  <a:fillRect l="-815" t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93058" y="1582992"/>
            <a:ext cx="7010400" cy="412955"/>
            <a:chOff x="0" y="2271250"/>
            <a:chExt cx="7010400" cy="412955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0" y="2271250"/>
              <a:ext cx="3293806" cy="4129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3716594" y="2271250"/>
              <a:ext cx="3293806" cy="4129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298722" y="2271250"/>
              <a:ext cx="408039" cy="41295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algorithm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78826"/>
                <a:ext cx="8229600" cy="38357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Partition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as pivot.</a:t>
                </a:r>
              </a:p>
              <a:p>
                <a:pPr lvl="1"/>
                <a:r>
                  <a:rPr lang="en-US" smtClean="0"/>
                  <a:t>Move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to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all other values to the right.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values, 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Say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, return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 want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’th largest item in A, which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, return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then fifth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is fifth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Else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, return Select(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).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then fifteenth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is fifth largest item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78826"/>
                <a:ext cx="8229600" cy="3835730"/>
              </a:xfrm>
              <a:blipFill>
                <a:blip r:embed="rId2"/>
                <a:stretch>
                  <a:fillRect l="-296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57658" y="1574548"/>
            <a:ext cx="39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103523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k-1 values &lt; x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5485086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n-k values &gt; x</a:t>
            </a:r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2493818" y="2135576"/>
            <a:ext cx="96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125688" y="2135576"/>
            <a:ext cx="96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1" y="1574548"/>
            <a:ext cx="39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68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903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be an upper bound on select’s running time given a list of size 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is the size of </a:t>
                </a:r>
                <a:r>
                  <a:rPr lang="en-US" smtClean="0"/>
                  <a:t>whichever </a:t>
                </a:r>
                <a:r>
                  <a:rPr lang="en-US"/>
                  <a:t>partition we recurse on</a:t>
                </a:r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term comes from two parts. </a:t>
                </a:r>
              </a:p>
              <a:p>
                <a:pPr lvl="2"/>
                <a:r>
                  <a:rPr lang="en-US" smtClean="0"/>
                  <a:t>First, for each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groups of 5 numbers, find their median in constant time </a:t>
                </a:r>
                <a:r>
                  <a:rPr lang="en-US" smtClean="0">
                    <a:latin typeface="Symbol" panose="05050102010706020507" pitchFamily="18" charset="2"/>
                  </a:rPr>
                  <a:t>Þ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overall.</a:t>
                </a:r>
              </a:p>
              <a:p>
                <a:pPr lvl="2"/>
                <a:r>
                  <a:rPr lang="en-US" smtClean="0"/>
                  <a:t>Next, partition array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 </m:t>
                    </m:r>
                  </m:oMath>
                </a14:m>
                <a:r>
                  <a:rPr lang="en-US" smtClean="0"/>
                  <a:t>to find the median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mtClean="0"/>
                  <a:t> group medians.</a:t>
                </a:r>
              </a:p>
              <a:p>
                <a:pPr lvl="1"/>
                <a:r>
                  <a:rPr lang="en-US" smtClean="0"/>
                  <a:t>The key to ensuring select runs fast is ensuring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is small.</a:t>
                </a:r>
              </a:p>
              <a:p>
                <a:pPr lvl="1"/>
                <a:r>
                  <a:rPr lang="en-US" smtClean="0"/>
                  <a:t>We will 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90333"/>
              </a:xfrm>
              <a:blipFill>
                <a:blip r:embed="rId2"/>
                <a:stretch>
                  <a:fillRect l="-815" t="-322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4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10691"/>
                <a:ext cx="8229600" cy="41207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be the median of medians.</a:t>
                </a:r>
              </a:p>
              <a:p>
                <a:r>
                  <a:rPr lang="en-US" smtClean="0"/>
                  <a:t>We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I</a:t>
                </a:r>
                <a:r>
                  <a:rPr lang="en-US" smtClean="0"/>
                  <a:t>.e. there are at least 3n/10 values less than x, and 3n/10 values larger than x.</a:t>
                </a:r>
              </a:p>
              <a:p>
                <a:r>
                  <a:rPr lang="en-US" smtClean="0"/>
                  <a:t>Then, also get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−1−|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10691"/>
                <a:ext cx="8229600" cy="4120738"/>
              </a:xfrm>
              <a:blipFill>
                <a:blip r:embed="rId2"/>
                <a:stretch>
                  <a:fillRect l="-815" t="-1923" b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993058" y="1582992"/>
            <a:ext cx="7010400" cy="412955"/>
            <a:chOff x="0" y="2271250"/>
            <a:chExt cx="7010400" cy="412955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0" y="2271250"/>
              <a:ext cx="3293806" cy="41295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3716594" y="2271250"/>
              <a:ext cx="3293806" cy="41295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3298722" y="2271250"/>
              <a:ext cx="408039" cy="41295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357658" y="1574548"/>
            <a:ext cx="39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1103523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 = {values &lt; x}</a:t>
            </a:r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485086" y="1574548"/>
            <a:ext cx="2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R = {values &gt; x}</a:t>
            </a:r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518161" y="1574548"/>
            <a:ext cx="39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698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3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7008" y="1258785"/>
                <a:ext cx="4024102" cy="5332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/5∗1/2=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 </m:t>
                    </m:r>
                  </m:oMath>
                </a14:m>
                <a:r>
                  <a:rPr lang="en-US" smtClean="0"/>
                  <a:t>medians less than x.</a:t>
                </a:r>
              </a:p>
              <a:p>
                <a:r>
                  <a:rPr lang="en-US" smtClean="0"/>
                  <a:t>For each such median, there are two more values from the group less than the median.</a:t>
                </a:r>
              </a:p>
              <a:p>
                <a:pPr lvl="1"/>
                <a:r>
                  <a:rPr lang="en-US" smtClean="0"/>
                  <a:t>There are 3 values from each group &lt; x.</a:t>
                </a:r>
              </a:p>
              <a:p>
                <a:r>
                  <a:rPr lang="en-US" smtClean="0"/>
                  <a:t>So there are at least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 values &lt; x.</a:t>
                </a:r>
              </a:p>
              <a:p>
                <a:r>
                  <a:rPr lang="en-US" smtClean="0"/>
                  <a:t>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Similarly,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008" y="1258785"/>
                <a:ext cx="4024102" cy="5332020"/>
              </a:xfrm>
              <a:blipFill>
                <a:blip r:embed="rId2"/>
                <a:stretch>
                  <a:fillRect l="-1364" t="-1714" r="-4848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67" y="1389043"/>
            <a:ext cx="4267200" cy="3486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34" y="4821383"/>
            <a:ext cx="4132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Groups of 5 elements are shown in columns.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Medians are shown in white.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Medians less than x are shown to the right.</a:t>
            </a:r>
            <a:endParaRPr lang="en-US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32" y="6211669"/>
            <a:ext cx="375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Source: </a:t>
            </a:r>
            <a:r>
              <a:rPr lang="en-US" i="1" smtClean="0"/>
              <a:t>Introduction to Algorithms</a:t>
            </a:r>
          </a:p>
          <a:p>
            <a:r>
              <a:rPr lang="en-US" smtClean="0"/>
              <a:t>Cormen, Leiserson, Rivest, Stein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analysis 4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/10)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Since we want to upper bound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/10)+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For sufficiently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term is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smtClean="0"/>
                  <a:t>, for some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guess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mtClean="0"/>
                  <a:t>and show this satisfies equation above, i.e. the guess is valid.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for sufficiently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for some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519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25992</TotalTime>
  <Words>1834</Words>
  <Application>Microsoft Office PowerPoint</Application>
  <PresentationFormat>On-screen Show (4:3)</PresentationFormat>
  <Paragraphs>311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Arial</vt:lpstr>
      <vt:lpstr>Arial Black</vt:lpstr>
      <vt:lpstr>Cambria Math</vt:lpstr>
      <vt:lpstr>Comic Sans MS</vt:lpstr>
      <vt:lpstr>Consolas</vt:lpstr>
      <vt:lpstr>Courier New</vt:lpstr>
      <vt:lpstr>Symbol</vt:lpstr>
      <vt:lpstr>Times</vt:lpstr>
      <vt:lpstr>Times New Roman</vt:lpstr>
      <vt:lpstr>Wingdings</vt:lpstr>
      <vt:lpstr>4 - Copy</vt:lpstr>
      <vt:lpstr>Equation</vt:lpstr>
      <vt:lpstr>Divide and Conquer Select, Multiplication</vt:lpstr>
      <vt:lpstr>Selection</vt:lpstr>
      <vt:lpstr>Select algorithm overview</vt:lpstr>
      <vt:lpstr>Select algorithm 1</vt:lpstr>
      <vt:lpstr>Select algorithm 2</vt:lpstr>
      <vt:lpstr>Select analysis 1</vt:lpstr>
      <vt:lpstr>Select analysis 2</vt:lpstr>
      <vt:lpstr>Select analysis 3</vt:lpstr>
      <vt:lpstr>Select analysis 4</vt:lpstr>
      <vt:lpstr>Select analysis 5</vt:lpstr>
      <vt:lpstr>Multiplying complex numbers</vt:lpstr>
      <vt:lpstr>Complexity of multiplication</vt:lpstr>
      <vt:lpstr>Divide and conquer multiplication</vt:lpstr>
      <vt:lpstr>Karatsuba multiplication</vt:lpstr>
      <vt:lpstr>Karatsuba complexity</vt:lpstr>
      <vt:lpstr>Karatsuba recursion tree</vt:lpstr>
      <vt:lpstr>Karatsuba complexity</vt:lpstr>
      <vt:lpstr>Complexity of matrix multiplication</vt:lpstr>
      <vt:lpstr>Block matrix multiplication</vt:lpstr>
      <vt:lpstr>Block matrix multiplication</vt:lpstr>
      <vt:lpstr>Block MM recursion tree</vt:lpstr>
      <vt:lpstr>Block MM complexity</vt:lpstr>
      <vt:lpstr>Strassen’s algorithm</vt:lpstr>
      <vt:lpstr>Strassen recursion tree</vt:lpstr>
      <vt:lpstr>Strassen’s algorithm complexity</vt:lpstr>
      <vt:lpstr>More about 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1484</cp:revision>
  <cp:lastPrinted>2018-09-19T13:38:01Z</cp:lastPrinted>
  <dcterms:created xsi:type="dcterms:W3CDTF">2011-03-13T06:54:57Z</dcterms:created>
  <dcterms:modified xsi:type="dcterms:W3CDTF">2023-02-08T14:58:52Z</dcterms:modified>
</cp:coreProperties>
</file>