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23" r:id="rId2"/>
    <p:sldMasterId id="2147483735" r:id="rId3"/>
  </p:sldMasterIdLst>
  <p:notesMasterIdLst>
    <p:notesMasterId r:id="rId33"/>
  </p:notesMasterIdLst>
  <p:handoutMasterIdLst>
    <p:handoutMasterId r:id="rId34"/>
  </p:handoutMasterIdLst>
  <p:sldIdLst>
    <p:sldId id="256" r:id="rId4"/>
    <p:sldId id="257" r:id="rId5"/>
    <p:sldId id="288" r:id="rId6"/>
    <p:sldId id="284" r:id="rId7"/>
    <p:sldId id="285" r:id="rId8"/>
    <p:sldId id="286" r:id="rId9"/>
    <p:sldId id="287" r:id="rId10"/>
    <p:sldId id="280" r:id="rId11"/>
    <p:sldId id="281" r:id="rId12"/>
    <p:sldId id="282" r:id="rId13"/>
    <p:sldId id="283" r:id="rId14"/>
    <p:sldId id="259" r:id="rId15"/>
    <p:sldId id="260" r:id="rId16"/>
    <p:sldId id="261" r:id="rId17"/>
    <p:sldId id="267" r:id="rId18"/>
    <p:sldId id="262" r:id="rId19"/>
    <p:sldId id="263" r:id="rId20"/>
    <p:sldId id="264" r:id="rId21"/>
    <p:sldId id="265" r:id="rId22"/>
    <p:sldId id="266" r:id="rId23"/>
    <p:sldId id="268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9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EFF507-258E-4648-A6B6-17C35F8E694B}">
          <p14:sldIdLst>
            <p14:sldId id="256"/>
            <p14:sldId id="257"/>
            <p14:sldId id="288"/>
            <p14:sldId id="284"/>
            <p14:sldId id="285"/>
            <p14:sldId id="286"/>
            <p14:sldId id="287"/>
            <p14:sldId id="280"/>
            <p14:sldId id="281"/>
            <p14:sldId id="282"/>
            <p14:sldId id="283"/>
            <p14:sldId id="259"/>
            <p14:sldId id="260"/>
            <p14:sldId id="261"/>
            <p14:sldId id="267"/>
            <p14:sldId id="262"/>
            <p14:sldId id="263"/>
            <p14:sldId id="264"/>
            <p14:sldId id="265"/>
            <p14:sldId id="266"/>
            <p14:sldId id="268"/>
            <p14:sldId id="273"/>
            <p14:sldId id="274"/>
            <p14:sldId id="275"/>
            <p14:sldId id="276"/>
            <p14:sldId id="277"/>
            <p14:sldId id="278"/>
            <p14:sldId id="279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503FB"/>
    <a:srgbClr val="000000"/>
    <a:srgbClr val="56FF21"/>
    <a:srgbClr val="FFFF00"/>
    <a:srgbClr val="FFCCCC"/>
    <a:srgbClr val="996633"/>
    <a:srgbClr val="66FF33"/>
    <a:srgbClr val="33CC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2" autoAdjust="0"/>
    <p:restoredTop sz="95470" autoAdjust="0"/>
  </p:normalViewPr>
  <p:slideViewPr>
    <p:cSldViewPr snapToGrid="0">
      <p:cViewPr varScale="1">
        <p:scale>
          <a:sx n="163" d="100"/>
          <a:sy n="163" d="100"/>
        </p:scale>
        <p:origin x="1592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06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476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621" y="2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893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621" y="9119893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78D61FA-4B87-41D2-8B3A-319934D9D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13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30" y="2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77" y="4560991"/>
            <a:ext cx="5365449" cy="431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975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30" y="9121975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347438D-BA6F-40D9-ABA6-566D443CB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41688" y="533400"/>
            <a:ext cx="3551237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7188" y="3371445"/>
            <a:ext cx="7500241" cy="31948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applications: communication server sending information in chunks of size at most C</a:t>
            </a:r>
          </a:p>
        </p:txBody>
      </p:sp>
    </p:spTree>
    <p:extLst>
      <p:ext uri="{BB962C8B-B14F-4D97-AF65-F5344CB8AC3E}">
        <p14:creationId xmlns:p14="http://schemas.microsoft.com/office/powerpoint/2010/main" val="712554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89508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"machine not working for some reason, yet work still to be done"</a:t>
            </a:r>
          </a:p>
        </p:txBody>
      </p:sp>
    </p:spTree>
    <p:extLst>
      <p:ext uri="{BB962C8B-B14F-4D97-AF65-F5344CB8AC3E}">
        <p14:creationId xmlns:p14="http://schemas.microsoft.com/office/powerpoint/2010/main" val="649752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Recall: jobs sorted in ascending order of due dates</a:t>
            </a:r>
          </a:p>
        </p:txBody>
      </p:sp>
    </p:spTree>
    <p:extLst>
      <p:ext uri="{BB962C8B-B14F-4D97-AF65-F5344CB8AC3E}">
        <p14:creationId xmlns:p14="http://schemas.microsoft.com/office/powerpoint/2010/main" val="797156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30673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6191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41688" y="533400"/>
            <a:ext cx="3551237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7188" y="3371445"/>
            <a:ext cx="7500241" cy="31948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44404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41688" y="533400"/>
            <a:ext cx="3551237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7188" y="3371445"/>
            <a:ext cx="7500241" cy="31948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04659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41688" y="533400"/>
            <a:ext cx="3551237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7188" y="3371445"/>
            <a:ext cx="7500241" cy="31948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4113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1688" y="533400"/>
            <a:ext cx="3551237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7188" y="3371445"/>
            <a:ext cx="7500241" cy="31948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most of us solve this kind of problem every day without thinking twice, unconsciously using an obvious greedy algorithm</a:t>
            </a:r>
          </a:p>
          <a:p>
            <a:r>
              <a:rPr lang="en-US" altLang="zh-CN"/>
              <a:t>http://www.frbatlanta.org/publica/brochure/fundfac/html/coinfaces.html</a:t>
            </a:r>
          </a:p>
        </p:txBody>
      </p:sp>
    </p:spTree>
    <p:extLst>
      <p:ext uri="{BB962C8B-B14F-4D97-AF65-F5344CB8AC3E}">
        <p14:creationId xmlns:p14="http://schemas.microsoft.com/office/powerpoint/2010/main" val="986324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41688" y="533400"/>
            <a:ext cx="3551237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7188" y="3371445"/>
            <a:ext cx="7500241" cy="31948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takes O(n log n) + |S| where S is the number of coins taken by greedy</a:t>
            </a:r>
          </a:p>
          <a:p>
            <a:r>
              <a:rPr lang="en-US" altLang="zh-CN"/>
              <a:t>Note: can be sped up somewhat by using integer division</a:t>
            </a:r>
          </a:p>
        </p:txBody>
      </p:sp>
    </p:spTree>
    <p:extLst>
      <p:ext uri="{BB962C8B-B14F-4D97-AF65-F5344CB8AC3E}">
        <p14:creationId xmlns:p14="http://schemas.microsoft.com/office/powerpoint/2010/main" val="906741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41688" y="533400"/>
            <a:ext cx="3551237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7188" y="3371445"/>
            <a:ext cx="7500241" cy="31948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/>
              <a:t>P = pennies, N = nickels, D = dimes, Q = </a:t>
            </a:r>
            <a:r>
              <a:rPr lang="en-US" altLang="zh-CN" dirty="0" smtClean="0"/>
              <a:t>quarters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 class: derive RMB table on whiteboard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8778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1688" y="533400"/>
            <a:ext cx="3551237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7188" y="3371445"/>
            <a:ext cx="7500241" cy="31948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/>
              <a:t>note: may not even lead to *feasible* solution if c_1 &gt; 1!</a:t>
            </a:r>
          </a:p>
          <a:p>
            <a:r>
              <a:rPr lang="en-US" altLang="zh-CN" dirty="0"/>
              <a:t>Ex. C = {7, 8, 9}, x = </a:t>
            </a:r>
            <a:r>
              <a:rPr lang="en-US" altLang="zh-CN" dirty="0" smtClean="0"/>
              <a:t>15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Student Q: how</a:t>
            </a:r>
            <a:r>
              <a:rPr lang="en-US" altLang="zh-CN" baseline="0" dirty="0" smtClean="0"/>
              <a:t> to design denominations </a:t>
            </a:r>
            <a:r>
              <a:rPr lang="en-US" altLang="zh-CN" baseline="0" dirty="0" err="1" smtClean="0"/>
              <a:t>s.t.</a:t>
            </a:r>
            <a:r>
              <a:rPr lang="en-US" altLang="zh-CN" baseline="0" dirty="0" smtClean="0"/>
              <a:t> greedy is optimal or not optimal</a:t>
            </a:r>
          </a:p>
          <a:p>
            <a:r>
              <a:rPr lang="en-US" altLang="zh-CN" baseline="0" dirty="0" smtClean="0"/>
              <a:t>My A: </a:t>
            </a:r>
            <a:r>
              <a:rPr lang="en-US" altLang="zh-CN" baseline="0" dirty="0" err="1" smtClean="0"/>
              <a:t>dunno</a:t>
            </a:r>
            <a:r>
              <a:rPr lang="en-US" altLang="zh-CN" baseline="0" smtClean="0"/>
              <a:t>, but </a:t>
            </a:r>
            <a:r>
              <a:rPr lang="en-US" altLang="zh-CN" baseline="0" dirty="0" smtClean="0"/>
              <a:t>probably </a:t>
            </a:r>
            <a:r>
              <a:rPr lang="en-US" altLang="zh-CN" baseline="0" smtClean="0"/>
              <a:t>we need </a:t>
            </a:r>
            <a:r>
              <a:rPr lang="en-US" altLang="zh-CN" baseline="0" dirty="0" smtClean="0"/>
              <a:t>to use the table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6912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Note: finding a maximal size subset of jobs that meet deadline is NP-hard.</a:t>
            </a:r>
          </a:p>
        </p:txBody>
      </p:sp>
    </p:spTree>
    <p:extLst>
      <p:ext uri="{BB962C8B-B14F-4D97-AF65-F5344CB8AC3E}">
        <p14:creationId xmlns:p14="http://schemas.microsoft.com/office/powerpoint/2010/main" val="70275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DBEE5-E17D-4BF3-9847-9CA3FDCFE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A90B0-002B-4919-AB3A-FBF5F685B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5D51E-6119-4C79-84FA-8E3351F13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48907-AA9A-4436-BDDF-5D3276C37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0ADC-1C36-4D29-8719-BDC44AB61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6748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731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24A708-BEB3-4228-9AFE-F4C896E62485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583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08EA71-9E33-4EF0-AC07-F8C3D5D9614B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3E4F35-F3E0-4BF9-B9E5-0890AF75B59D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852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BA871A-8087-420B-B240-FF47A7344B12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36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AB9E-3DA0-4F3D-81B0-99715C5EB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CC8E57-5F01-423B-B863-A8DE2A3B820B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395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670773-6F2E-4F24-8E43-0ADBF39FA222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245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F0069C-BA01-4167-8D91-AF5060A7F545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004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9C4A92-703B-4E19-A2BF-CD934466222C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659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05F579-0A32-4D54-83DD-7894B248BDAA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5045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70963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20690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23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B9F59C-7EFA-4F6F-A69E-F7F853564416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533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148350-6B3E-4C0A-93B4-745130492AAA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143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F88897-035D-47F9-8ADE-958088E8AA3E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22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C98EA-20AD-458E-ACBD-6A81A9AAD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72E523-ADC5-4A18-8227-FBEF00F6D5F0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239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CCF48-0C65-4B5C-9F12-8D00AE02F9A3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6145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182190-C378-49A3-8855-6423B70B0EAC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809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967E05-A07E-4CA7-B55E-B6739AA090BD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9344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196E84-697D-4500-A03F-085C9930516B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85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C59B7B-59AF-4361-BA27-4944AD24C014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1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81A28-A41B-4AF1-A84C-38FD00CF3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DB787-519F-4BFC-AEDB-9A73C1B94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C16D-E411-4860-8891-770A1F104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6FAD6-513B-41B8-B2EB-F6D6275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B7874-BF14-4A9D-9E72-D8D206372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4FC9E-DD07-479A-8BC6-A8BBE8DA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67478C0-D0BD-46E2-A9AE-2FC9372F4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737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230F15-31A5-43B9-ADB7-21784D324DA3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86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 kern="12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086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3917C8-535E-457A-B999-2BC3340B3678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35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 kern="12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4.png"/><Relationship Id="rId11" Type="http://schemas.openxmlformats.org/officeDocument/2006/relationships/image" Target="../media/image19.gif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Greedy algorithms 1</a:t>
            </a:r>
            <a:br>
              <a:rPr lang="en-US" smtClean="0"/>
            </a:br>
            <a:r>
              <a:rPr lang="en-US" smtClean="0"/>
              <a:t>Scheduling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sz="3200" smtClean="0"/>
              <a:t>CS240</a:t>
            </a:r>
            <a:r>
              <a:rPr lang="en-US" sz="3200"/>
              <a:t>		</a:t>
            </a:r>
            <a:r>
              <a:rPr lang="en-US" sz="3200" smtClean="0"/>
              <a:t>Spring </a:t>
            </a:r>
            <a:r>
              <a:rPr lang="en-US" sz="3200" smtClean="0"/>
              <a:t>2023</a:t>
            </a:r>
            <a:endParaRPr lang="en-US" sz="3200"/>
          </a:p>
          <a:p>
            <a:r>
              <a:rPr lang="en-US" sz="3200" i="1"/>
              <a:t>Rui Fan</a:t>
            </a:r>
          </a:p>
          <a:p>
            <a:pPr eaLnBrk="1" hangingPunct="1"/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Coin-Changing:  Analysis of Greedy Algorithm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54102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Theorem.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Greed is optimal for U.S. coinage:  1, 5, 10, 25, 100.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Pf.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(by induction on x)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Consider optimal way to change </a:t>
            </a:r>
            <a:r>
              <a:rPr lang="en-US" altLang="zh-CN" dirty="0" err="1">
                <a:ea typeface="宋体" panose="02010600030101010101" pitchFamily="2" charset="-122"/>
              </a:rPr>
              <a:t>c</a:t>
            </a:r>
            <a:r>
              <a:rPr lang="en-US" altLang="zh-CN" baseline="-25000" dirty="0" err="1">
                <a:ea typeface="宋体" panose="02010600030101010101" pitchFamily="2" charset="-122"/>
              </a:rPr>
              <a:t>k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ea typeface="宋体" panose="02010600030101010101" pitchFamily="2" charset="-122"/>
              </a:rPr>
              <a:t> x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dirty="0">
                <a:ea typeface="宋体" panose="02010600030101010101" pitchFamily="2" charset="-122"/>
              </a:rPr>
              <a:t> c</a:t>
            </a:r>
            <a:r>
              <a:rPr lang="en-US" altLang="zh-CN" baseline="-25000" dirty="0">
                <a:ea typeface="宋体" panose="02010600030101010101" pitchFamily="2" charset="-122"/>
              </a:rPr>
              <a:t>k+1</a:t>
            </a:r>
            <a:r>
              <a:rPr lang="en-US" altLang="zh-CN" dirty="0">
                <a:ea typeface="宋体" panose="02010600030101010101" pitchFamily="2" charset="-122"/>
              </a:rPr>
              <a:t> :  greedy takes coin k.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 claim that any optimal solution must also take coin k.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if not, it needs enough coins of type c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…, c</a:t>
            </a:r>
            <a:r>
              <a:rPr lang="en-US" altLang="zh-CN" baseline="-25000" dirty="0">
                <a:ea typeface="宋体" panose="02010600030101010101" pitchFamily="2" charset="-122"/>
              </a:rPr>
              <a:t>k-1</a:t>
            </a:r>
            <a:r>
              <a:rPr lang="en-US" altLang="zh-CN" sz="2000" baseline="-25000" dirty="0">
                <a:ea typeface="宋体" panose="02010600030101010101" pitchFamily="2" charset="-122"/>
              </a:rPr>
              <a:t>  </a:t>
            </a:r>
            <a:r>
              <a:rPr lang="en-US" altLang="zh-CN" dirty="0">
                <a:ea typeface="宋体" panose="02010600030101010101" pitchFamily="2" charset="-122"/>
              </a:rPr>
              <a:t>to add up to x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table below indicates no optimal solution can do this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Problem reduces to coin-changing x - </a:t>
            </a:r>
            <a:r>
              <a:rPr lang="en-US" altLang="zh-CN" dirty="0" err="1">
                <a:ea typeface="宋体" panose="02010600030101010101" pitchFamily="2" charset="-122"/>
              </a:rPr>
              <a:t>c</a:t>
            </a:r>
            <a:r>
              <a:rPr lang="en-US" altLang="zh-CN" baseline="-25000" dirty="0" err="1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 cents, which, by induction, is optimally solved by greedy algorithm. 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▪</a:t>
            </a:r>
          </a:p>
          <a:p>
            <a:pPr lvl="1">
              <a:buFont typeface="Monotype Sorts" pitchFamily="92" charset="2"/>
              <a:buNone/>
            </a:pPr>
            <a:endParaRPr lang="en-US" altLang="zh-CN" sz="2000" baseline="-25000" dirty="0">
              <a:ea typeface="宋体" panose="02010600030101010101" pitchFamily="2" charset="-122"/>
            </a:endParaRPr>
          </a:p>
        </p:txBody>
      </p:sp>
      <p:sp>
        <p:nvSpPr>
          <p:cNvPr id="645124" name="Rectangle 4"/>
          <p:cNvSpPr>
            <a:spLocks noChangeArrowheads="1"/>
          </p:cNvSpPr>
          <p:nvPr/>
        </p:nvSpPr>
        <p:spPr bwMode="auto">
          <a:xfrm>
            <a:off x="1088437" y="4628148"/>
            <a:ext cx="762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25" name="Rectangle 5"/>
          <p:cNvSpPr>
            <a:spLocks noChangeArrowheads="1"/>
          </p:cNvSpPr>
          <p:nvPr/>
        </p:nvSpPr>
        <p:spPr bwMode="auto">
          <a:xfrm>
            <a:off x="1088437" y="4018548"/>
            <a:ext cx="762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kumimoji="1" lang="en-US" altLang="zh-CN" sz="16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k</a:t>
            </a:r>
          </a:p>
        </p:txBody>
      </p:sp>
      <p:sp>
        <p:nvSpPr>
          <p:cNvPr id="645126" name="Rectangle 6"/>
          <p:cNvSpPr>
            <a:spLocks noChangeArrowheads="1"/>
          </p:cNvSpPr>
          <p:nvPr/>
        </p:nvSpPr>
        <p:spPr bwMode="auto">
          <a:xfrm>
            <a:off x="1088437" y="5390148"/>
            <a:ext cx="762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10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27" name="Rectangle 7"/>
          <p:cNvSpPr>
            <a:spLocks noChangeArrowheads="1"/>
          </p:cNvSpPr>
          <p:nvPr/>
        </p:nvSpPr>
        <p:spPr bwMode="auto">
          <a:xfrm>
            <a:off x="1088437" y="5771148"/>
            <a:ext cx="762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25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28" name="Rectangle 8"/>
          <p:cNvSpPr>
            <a:spLocks noChangeArrowheads="1"/>
          </p:cNvSpPr>
          <p:nvPr/>
        </p:nvSpPr>
        <p:spPr bwMode="auto">
          <a:xfrm>
            <a:off x="1088437" y="6152148"/>
            <a:ext cx="762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29" name="Rectangle 9"/>
          <p:cNvSpPr>
            <a:spLocks noChangeArrowheads="1"/>
          </p:cNvSpPr>
          <p:nvPr/>
        </p:nvSpPr>
        <p:spPr bwMode="auto">
          <a:xfrm>
            <a:off x="1850437" y="4628148"/>
            <a:ext cx="2057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P 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45130" name="Rectangle 10"/>
          <p:cNvSpPr>
            <a:spLocks noChangeArrowheads="1"/>
          </p:cNvSpPr>
          <p:nvPr/>
        </p:nvSpPr>
        <p:spPr bwMode="auto">
          <a:xfrm>
            <a:off x="1850437" y="4018548"/>
            <a:ext cx="20574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All optimal solutions</a:t>
            </a: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must satisfy</a:t>
            </a:r>
          </a:p>
        </p:txBody>
      </p:sp>
      <p:sp>
        <p:nvSpPr>
          <p:cNvPr id="645131" name="Rectangle 11"/>
          <p:cNvSpPr>
            <a:spLocks noChangeArrowheads="1"/>
          </p:cNvSpPr>
          <p:nvPr/>
        </p:nvSpPr>
        <p:spPr bwMode="auto">
          <a:xfrm>
            <a:off x="1850437" y="5390148"/>
            <a:ext cx="2057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N + D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32" name="Rectangle 12"/>
          <p:cNvSpPr>
            <a:spLocks noChangeArrowheads="1"/>
          </p:cNvSpPr>
          <p:nvPr/>
        </p:nvSpPr>
        <p:spPr bwMode="auto">
          <a:xfrm>
            <a:off x="1850437" y="5771148"/>
            <a:ext cx="2057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Q 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45133" name="Rectangle 13"/>
          <p:cNvSpPr>
            <a:spLocks noChangeArrowheads="1"/>
          </p:cNvSpPr>
          <p:nvPr/>
        </p:nvSpPr>
        <p:spPr bwMode="auto">
          <a:xfrm>
            <a:off x="1088437" y="5009148"/>
            <a:ext cx="762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34" name="Rectangle 14"/>
          <p:cNvSpPr>
            <a:spLocks noChangeArrowheads="1"/>
          </p:cNvSpPr>
          <p:nvPr/>
        </p:nvSpPr>
        <p:spPr bwMode="auto">
          <a:xfrm>
            <a:off x="1850437" y="5009148"/>
            <a:ext cx="2057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N 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 1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35" name="Rectangle 15"/>
          <p:cNvSpPr>
            <a:spLocks noChangeArrowheads="1"/>
          </p:cNvSpPr>
          <p:nvPr/>
        </p:nvSpPr>
        <p:spPr bwMode="auto">
          <a:xfrm>
            <a:off x="1850437" y="6152148"/>
            <a:ext cx="2057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no limit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36" name="Rectangle 16"/>
          <p:cNvSpPr>
            <a:spLocks noChangeArrowheads="1"/>
          </p:cNvSpPr>
          <p:nvPr/>
        </p:nvSpPr>
        <p:spPr bwMode="auto">
          <a:xfrm>
            <a:off x="402637" y="4018548"/>
            <a:ext cx="6858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k</a:t>
            </a:r>
          </a:p>
        </p:txBody>
      </p:sp>
      <p:sp>
        <p:nvSpPr>
          <p:cNvPr id="645137" name="Rectangle 17"/>
          <p:cNvSpPr>
            <a:spLocks noChangeArrowheads="1"/>
          </p:cNvSpPr>
          <p:nvPr/>
        </p:nvSpPr>
        <p:spPr bwMode="auto">
          <a:xfrm>
            <a:off x="402637" y="4628148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38" name="Rectangle 18"/>
          <p:cNvSpPr>
            <a:spLocks noChangeArrowheads="1"/>
          </p:cNvSpPr>
          <p:nvPr/>
        </p:nvSpPr>
        <p:spPr bwMode="auto">
          <a:xfrm>
            <a:off x="402637" y="5390148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39" name="Rectangle 19"/>
          <p:cNvSpPr>
            <a:spLocks noChangeArrowheads="1"/>
          </p:cNvSpPr>
          <p:nvPr/>
        </p:nvSpPr>
        <p:spPr bwMode="auto">
          <a:xfrm>
            <a:off x="402637" y="5771148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40" name="Rectangle 20"/>
          <p:cNvSpPr>
            <a:spLocks noChangeArrowheads="1"/>
          </p:cNvSpPr>
          <p:nvPr/>
        </p:nvSpPr>
        <p:spPr bwMode="auto">
          <a:xfrm>
            <a:off x="402637" y="6152148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41" name="Rectangle 21"/>
          <p:cNvSpPr>
            <a:spLocks noChangeArrowheads="1"/>
          </p:cNvSpPr>
          <p:nvPr/>
        </p:nvSpPr>
        <p:spPr bwMode="auto">
          <a:xfrm>
            <a:off x="402637" y="5009148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42" name="Rectangle 22"/>
          <p:cNvSpPr>
            <a:spLocks noChangeArrowheads="1"/>
          </p:cNvSpPr>
          <p:nvPr/>
        </p:nvSpPr>
        <p:spPr bwMode="auto">
          <a:xfrm>
            <a:off x="3907837" y="4628148"/>
            <a:ext cx="2438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-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43" name="Rectangle 23"/>
          <p:cNvSpPr>
            <a:spLocks noChangeArrowheads="1"/>
          </p:cNvSpPr>
          <p:nvPr/>
        </p:nvSpPr>
        <p:spPr bwMode="auto">
          <a:xfrm>
            <a:off x="3907837" y="4018548"/>
            <a:ext cx="24384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Max value of coins</a:t>
            </a: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1, 2, …, k-1 in any OPT</a:t>
            </a:r>
          </a:p>
        </p:txBody>
      </p:sp>
      <p:sp>
        <p:nvSpPr>
          <p:cNvPr id="645144" name="Rectangle 24"/>
          <p:cNvSpPr>
            <a:spLocks noChangeArrowheads="1"/>
          </p:cNvSpPr>
          <p:nvPr/>
        </p:nvSpPr>
        <p:spPr bwMode="auto">
          <a:xfrm>
            <a:off x="3907837" y="5390148"/>
            <a:ext cx="2438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4 + 5 = 9</a:t>
            </a:r>
          </a:p>
        </p:txBody>
      </p:sp>
      <p:sp>
        <p:nvSpPr>
          <p:cNvPr id="645145" name="Rectangle 25"/>
          <p:cNvSpPr>
            <a:spLocks noChangeArrowheads="1"/>
          </p:cNvSpPr>
          <p:nvPr/>
        </p:nvSpPr>
        <p:spPr bwMode="auto">
          <a:xfrm>
            <a:off x="3907837" y="5771148"/>
            <a:ext cx="2438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20 + 4 = 24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46" name="Rectangle 26"/>
          <p:cNvSpPr>
            <a:spLocks noChangeArrowheads="1"/>
          </p:cNvSpPr>
          <p:nvPr/>
        </p:nvSpPr>
        <p:spPr bwMode="auto">
          <a:xfrm>
            <a:off x="3907837" y="5009148"/>
            <a:ext cx="2438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47" name="Rectangle 27"/>
          <p:cNvSpPr>
            <a:spLocks noChangeArrowheads="1"/>
          </p:cNvSpPr>
          <p:nvPr/>
        </p:nvSpPr>
        <p:spPr bwMode="auto">
          <a:xfrm>
            <a:off x="3907837" y="6152148"/>
            <a:ext cx="2438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75 + 24 = 99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47012" y="3935294"/>
                <a:ext cx="275287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sz="1400" smtClean="0">
                    <a:solidFill>
                      <a:srgbClr val="0000FF"/>
                    </a:solidFill>
                    <a:cs typeface="Arial" panose="020B0604020202020204" pitchFamily="34" charset="0"/>
                  </a:rPr>
                  <a:t>O</a:t>
                </a:r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pt must have </a:t>
                </a:r>
                <a14:m>
                  <m:oMath xmlns:m="http://schemas.openxmlformats.org/officeDocument/2006/math"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≤4</m:t>
                    </m:r>
                  </m:oMath>
                </a14:m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, because if </a:t>
                </a:r>
                <a14:m>
                  <m:oMath xmlns:m="http://schemas.openxmlformats.org/officeDocument/2006/math"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≥5</m:t>
                    </m:r>
                  </m:oMath>
                </a14:m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, can replace 5 p with 1 n.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sz="1400">
                    <a:solidFill>
                      <a:srgbClr val="0000FF"/>
                    </a:solidFill>
                    <a:cs typeface="Arial" panose="020B0604020202020204" pitchFamily="34" charset="0"/>
                  </a:rPr>
                  <a:t>O</a:t>
                </a:r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pt must have </a:t>
                </a:r>
                <a14:m>
                  <m:oMath xmlns:m="http://schemas.openxmlformats.org/officeDocument/2006/math"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≤1</m:t>
                    </m:r>
                  </m:oMath>
                </a14:m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, because if </a:t>
                </a:r>
                <a14:m>
                  <m:oMath xmlns:m="http://schemas.openxmlformats.org/officeDocument/2006/math"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≥2</m:t>
                    </m:r>
                  </m:oMath>
                </a14:m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, can replace with one dime, etc.</a:t>
                </a: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sz="1400">
                    <a:solidFill>
                      <a:srgbClr val="0000FF"/>
                    </a:solidFill>
                    <a:cs typeface="Arial" panose="020B0604020202020204" pitchFamily="34" charset="0"/>
                  </a:rPr>
                  <a:t>S</a:t>
                </a:r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o if don’t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, then must</a:t>
                </a:r>
                <a:r>
                  <a:rPr kumimoji="1" lang="en-US" sz="1400" b="0" i="0" u="none" strike="noStrike" kern="1200" cap="none" spc="0" normalizeH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 </a:t>
                </a:r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, and these</a:t>
                </a:r>
                <a:r>
                  <a:rPr kumimoji="1" lang="en-US" sz="1400" b="0" i="0" u="none" strike="noStrike" kern="1200" cap="none" spc="0" normalizeH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 must </a:t>
                </a:r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add up to </a:t>
                </a:r>
                <a14:m>
                  <m:oMath xmlns:m="http://schemas.openxmlformats.org/officeDocument/2006/math"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sSub>
                      <m:sSubPr>
                        <m:ctrlP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kumimoji="1" lang="en-US" sz="1400" smtClean="0">
                    <a:solidFill>
                      <a:srgbClr val="0000FF"/>
                    </a:solidFill>
                    <a:cs typeface="Arial" panose="020B0604020202020204" pitchFamily="34" charset="0"/>
                  </a:rPr>
                  <a:t>By case analysis, we see coins of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kumimoji="1"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kumimoji="1" lang="en-US" sz="1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kumimoji="1"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kumimoji="1"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kumimoji="1"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 never add up to </a:t>
                </a:r>
                <a14:m>
                  <m:oMath xmlns:m="http://schemas.openxmlformats.org/officeDocument/2006/math"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sSub>
                      <m:sSubPr>
                        <m:ctrlP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.</a:t>
                </a: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012" y="3935294"/>
                <a:ext cx="2752872" cy="2677656"/>
              </a:xfrm>
              <a:prstGeom prst="rect">
                <a:avLst/>
              </a:prstGeom>
              <a:blipFill>
                <a:blip r:embed="rId3"/>
                <a:stretch>
                  <a:fillRect l="-221" t="-456" b="-1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76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Coin-Changing:  Analysis of Greedy Algorithm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Observation.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Greedy algorithm is sub-optimal for US postal denominations: </a:t>
            </a: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1, 10, 21, 34, 70, 100, 350, 1225, 1500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Counterexample.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140¢.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Greedy:  100, 34, 1, 1, 1, 1, 1, 1.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Optimal:  70, 70.</a:t>
            </a:r>
          </a:p>
        </p:txBody>
      </p:sp>
      <p:grpSp>
        <p:nvGrpSpPr>
          <p:cNvPr id="647172" name="Group 4"/>
          <p:cNvGrpSpPr>
            <a:grpSpLocks/>
          </p:cNvGrpSpPr>
          <p:nvPr/>
        </p:nvGrpSpPr>
        <p:grpSpPr bwMode="auto">
          <a:xfrm>
            <a:off x="1554969" y="3496236"/>
            <a:ext cx="5696664" cy="2743201"/>
            <a:chOff x="144" y="1776"/>
            <a:chExt cx="5430" cy="2352"/>
          </a:xfrm>
        </p:grpSpPr>
        <p:pic>
          <p:nvPicPr>
            <p:cNvPr id="64717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516"/>
            <a:stretch>
              <a:fillRect/>
            </a:stretch>
          </p:blipFill>
          <p:spPr bwMode="auto">
            <a:xfrm>
              <a:off x="2256" y="1776"/>
              <a:ext cx="844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2886"/>
              <a:ext cx="720" cy="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7" y="2892"/>
              <a:ext cx="720" cy="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6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776"/>
              <a:ext cx="780" cy="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7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7" y="2892"/>
              <a:ext cx="1110" cy="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8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880"/>
              <a:ext cx="875" cy="1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9" name="Picture 1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824"/>
              <a:ext cx="819" cy="9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80" name="Picture 1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4" t="18127" r="22195" b="30876"/>
            <a:stretch>
              <a:fillRect/>
            </a:stretch>
          </p:blipFill>
          <p:spPr bwMode="auto">
            <a:xfrm>
              <a:off x="144" y="1824"/>
              <a:ext cx="798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81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468"/>
            <a:stretch>
              <a:fillRect/>
            </a:stretch>
          </p:blipFill>
          <p:spPr bwMode="auto">
            <a:xfrm>
              <a:off x="4224" y="1776"/>
              <a:ext cx="1350" cy="8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2050" name="Picture 2" descr="http://www.johnstonsarchive.net/other/postage5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707" y="3064607"/>
            <a:ext cx="4834590" cy="345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14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Interval scheduling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4255"/>
            <a:ext cx="8229600" cy="3371272"/>
          </a:xfrm>
        </p:spPr>
        <p:txBody>
          <a:bodyPr>
            <a:normAutofit fontScale="92500"/>
          </a:bodyPr>
          <a:lstStyle/>
          <a:p>
            <a:r>
              <a:rPr lang="en-US" smtClean="0"/>
              <a:t>Given a set of intervals, pick the largest number of nonoverlapping ones.</a:t>
            </a:r>
          </a:p>
          <a:p>
            <a:pPr lvl="1"/>
            <a:r>
              <a:rPr lang="en-US" smtClean="0"/>
              <a:t>Each interval given by a start and finishing time.</a:t>
            </a:r>
          </a:p>
          <a:p>
            <a:r>
              <a:rPr lang="en-US" smtClean="0"/>
              <a:t>Models use of a shared resource.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9 people want to use a room.  Different people want to use it at different times.  Let max number of people use room.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5" y="1290068"/>
            <a:ext cx="7086599" cy="161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5052" y="2410690"/>
            <a:ext cx="195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Algorithm Design</a:t>
            </a:r>
          </a:p>
          <a:p>
            <a:r>
              <a:rPr lang="en-US" sz="1600" smtClean="0"/>
              <a:t>Kleinberg, Tardos</a:t>
            </a:r>
            <a:endParaRPr lang="en-US" sz="1600"/>
          </a:p>
        </p:txBody>
      </p:sp>
      <p:grpSp>
        <p:nvGrpSpPr>
          <p:cNvPr id="15" name="Group 14"/>
          <p:cNvGrpSpPr/>
          <p:nvPr/>
        </p:nvGrpSpPr>
        <p:grpSpPr>
          <a:xfrm>
            <a:off x="572652" y="1708725"/>
            <a:ext cx="6262255" cy="431800"/>
            <a:chOff x="572652" y="1708725"/>
            <a:chExt cx="6262255" cy="4318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572652" y="2140525"/>
              <a:ext cx="822036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2008907" y="2140525"/>
              <a:ext cx="1390075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4027052" y="2140525"/>
              <a:ext cx="1339273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095998" y="1708725"/>
              <a:ext cx="738909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709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greedy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64477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Let’s pick the intervals from left to right.  </a:t>
            </a:r>
          </a:p>
          <a:p>
            <a:r>
              <a:rPr lang="en-US" smtClean="0">
                <a:solidFill>
                  <a:srgbClr val="1503FB"/>
                </a:solidFill>
              </a:rPr>
              <a:t>Intuition</a:t>
            </a:r>
            <a:r>
              <a:rPr lang="en-US" smtClean="0"/>
              <a:t> Since can’t pick a new interval until the previous one ends, want to pick intervals that end as quickly as possible.</a:t>
            </a:r>
          </a:p>
          <a:p>
            <a:r>
              <a:rPr lang="en-US" smtClean="0"/>
              <a:t>So we sort the intervals by finishing times.  Then keep selecting </a:t>
            </a:r>
            <a:r>
              <a:rPr lang="en-US" smtClean="0">
                <a:solidFill>
                  <a:srgbClr val="FF0000"/>
                </a:solidFill>
              </a:rPr>
              <a:t>earliest finishing one </a:t>
            </a:r>
            <a:r>
              <a:rPr lang="en-US" smtClean="0"/>
              <a:t>that doesn’t overlap previous selected interval.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4" y="4095357"/>
            <a:ext cx="7825941" cy="25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4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52" y="1154551"/>
            <a:ext cx="7875817" cy="50574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greedy algorithm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62252" y="6273225"/>
            <a:ext cx="195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Algorithm Design</a:t>
            </a:r>
          </a:p>
          <a:p>
            <a:r>
              <a:rPr lang="en-US" sz="1600" smtClean="0"/>
              <a:t>Kleinberg, Tardos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546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Correctness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45056" cy="4178012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We’ll compare algorithm’s solution S to an optimal solution T.</a:t>
            </a:r>
          </a:p>
          <a:p>
            <a:pPr lvl="1"/>
            <a:r>
              <a:rPr lang="en-US" smtClean="0"/>
              <a:t>Can have S</a:t>
            </a:r>
            <a:r>
              <a:rPr lang="en-US" smtClean="0">
                <a:latin typeface="Symbol" panose="05050102010706020507" pitchFamily="18" charset="2"/>
              </a:rPr>
              <a:t>¹</a:t>
            </a:r>
            <a:r>
              <a:rPr lang="en-US" smtClean="0"/>
              <a:t>T, since there may be several optimal solutions.</a:t>
            </a:r>
          </a:p>
          <a:p>
            <a:r>
              <a:rPr lang="en-US" smtClean="0">
                <a:solidFill>
                  <a:srgbClr val="1503FB"/>
                </a:solidFill>
              </a:rPr>
              <a:t>Def</a:t>
            </a:r>
            <a:r>
              <a:rPr lang="en-US" smtClean="0"/>
              <a:t> Let s</a:t>
            </a:r>
            <a:r>
              <a:rPr lang="en-US" baseline="-25000" smtClean="0"/>
              <a:t>k </a:t>
            </a:r>
            <a:r>
              <a:rPr lang="en-US" smtClean="0"/>
              <a:t>and t</a:t>
            </a:r>
            <a:r>
              <a:rPr lang="en-US" baseline="-25000" smtClean="0"/>
              <a:t>k</a:t>
            </a:r>
            <a:r>
              <a:rPr lang="en-US" smtClean="0"/>
              <a:t> be k’th interval in S and T, resp.</a:t>
            </a:r>
          </a:p>
          <a:p>
            <a:r>
              <a:rPr lang="en-US" smtClean="0">
                <a:solidFill>
                  <a:srgbClr val="1503FB"/>
                </a:solidFill>
              </a:rPr>
              <a:t>Def</a:t>
            </a:r>
            <a:r>
              <a:rPr lang="en-US" smtClean="0"/>
              <a:t> let fin(i) be finishing time of an interval i.</a:t>
            </a:r>
          </a:p>
          <a:p>
            <a:r>
              <a:rPr lang="en-US" smtClean="0">
                <a:solidFill>
                  <a:srgbClr val="1503FB"/>
                </a:solidFill>
              </a:rPr>
              <a:t>Claim</a:t>
            </a:r>
            <a:r>
              <a:rPr lang="en-US" smtClean="0"/>
              <a:t> fin(s</a:t>
            </a:r>
            <a:r>
              <a:rPr lang="en-US" baseline="-25000" smtClean="0"/>
              <a:t>k</a:t>
            </a:r>
            <a:r>
              <a:rPr lang="en-US" smtClean="0"/>
              <a:t>) </a:t>
            </a: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fin(t</a:t>
            </a:r>
            <a:r>
              <a:rPr lang="en-US" baseline="-25000" smtClean="0"/>
              <a:t>k</a:t>
            </a:r>
            <a:r>
              <a:rPr lang="en-US" smtClean="0"/>
              <a:t>)</a:t>
            </a:r>
            <a:r>
              <a:rPr lang="en-US" baseline="-25000" smtClean="0"/>
              <a:t> </a:t>
            </a:r>
            <a:r>
              <a:rPr lang="en-US" smtClean="0"/>
              <a:t>for all k.</a:t>
            </a:r>
          </a:p>
          <a:p>
            <a:r>
              <a:rPr lang="en-US" smtClean="0">
                <a:solidFill>
                  <a:srgbClr val="1503FB"/>
                </a:solidFill>
              </a:rPr>
              <a:t>Proof</a:t>
            </a:r>
            <a:r>
              <a:rPr lang="en-US" smtClean="0"/>
              <a:t> By induction.  True for k=1 since s</a:t>
            </a:r>
            <a:r>
              <a:rPr lang="en-US" baseline="-25000" smtClean="0"/>
              <a:t>k</a:t>
            </a:r>
            <a:r>
              <a:rPr lang="en-US" smtClean="0"/>
              <a:t> is interval with min fin time.</a:t>
            </a:r>
          </a:p>
          <a:p>
            <a:pPr lvl="1"/>
            <a:r>
              <a:rPr lang="en-US" smtClean="0"/>
              <a:t>Suppose true for &lt; k, i.e. fin(s</a:t>
            </a:r>
            <a:r>
              <a:rPr lang="en-US" baseline="-25000" smtClean="0"/>
              <a:t>k-1</a:t>
            </a:r>
            <a:r>
              <a:rPr lang="en-US" smtClean="0"/>
              <a:t>) </a:t>
            </a:r>
            <a:r>
              <a:rPr lang="en-US">
                <a:latin typeface="Symbol" panose="05050102010706020507" pitchFamily="18" charset="2"/>
              </a:rPr>
              <a:t>£</a:t>
            </a:r>
            <a:r>
              <a:rPr lang="en-US"/>
              <a:t> </a:t>
            </a:r>
            <a:r>
              <a:rPr lang="en-US" smtClean="0"/>
              <a:t>fin(t</a:t>
            </a:r>
            <a:r>
              <a:rPr lang="en-US" baseline="-25000" smtClean="0"/>
              <a:t>k-1</a:t>
            </a:r>
            <a:r>
              <a:rPr lang="en-US" smtClean="0"/>
              <a:t>)</a:t>
            </a:r>
            <a:r>
              <a:rPr lang="en-US" baseline="-25000"/>
              <a:t>.</a:t>
            </a:r>
            <a:endParaRPr lang="en-US" smtClean="0"/>
          </a:p>
          <a:p>
            <a:pPr lvl="1"/>
            <a:r>
              <a:rPr lang="en-US" smtClean="0"/>
              <a:t>Then {intervals not intersecting s</a:t>
            </a:r>
            <a:r>
              <a:rPr lang="en-US" baseline="-25000" smtClean="0"/>
              <a:t>k-1</a:t>
            </a:r>
            <a:r>
              <a:rPr lang="en-US" smtClean="0"/>
              <a:t> and finishing after s</a:t>
            </a:r>
            <a:r>
              <a:rPr lang="en-US" baseline="-25000" smtClean="0"/>
              <a:t>k-1</a:t>
            </a:r>
            <a:r>
              <a:rPr lang="en-US" smtClean="0"/>
              <a:t>} </a:t>
            </a:r>
            <a:r>
              <a:rPr lang="en-US" smtClean="0">
                <a:latin typeface="Symbol" panose="05050102010706020507" pitchFamily="18" charset="2"/>
              </a:rPr>
              <a:t>Ê</a:t>
            </a:r>
            <a:r>
              <a:rPr lang="en-US" smtClean="0"/>
              <a:t> </a:t>
            </a:r>
            <a:r>
              <a:rPr lang="en-US"/>
              <a:t>{intervals not intersecting </a:t>
            </a:r>
            <a:r>
              <a:rPr lang="en-US" smtClean="0"/>
              <a:t>t</a:t>
            </a:r>
            <a:r>
              <a:rPr lang="en-US" baseline="-25000" smtClean="0"/>
              <a:t>k-1</a:t>
            </a:r>
            <a:r>
              <a:rPr lang="en-US" smtClean="0"/>
              <a:t> </a:t>
            </a:r>
            <a:r>
              <a:rPr lang="en-US"/>
              <a:t>and finishing after </a:t>
            </a:r>
            <a:r>
              <a:rPr lang="en-US" smtClean="0"/>
              <a:t>t</a:t>
            </a:r>
            <a:r>
              <a:rPr lang="en-US" baseline="-25000" smtClean="0"/>
              <a:t>k-1</a:t>
            </a:r>
            <a:r>
              <a:rPr lang="en-US" smtClean="0"/>
              <a:t>}.</a:t>
            </a:r>
          </a:p>
          <a:p>
            <a:pPr lvl="1"/>
            <a:r>
              <a:rPr lang="en-US" smtClean="0"/>
              <a:t>By the algorithm, s</a:t>
            </a:r>
            <a:r>
              <a:rPr lang="en-US" baseline="-25000" smtClean="0"/>
              <a:t>k</a:t>
            </a:r>
            <a:r>
              <a:rPr lang="en-US" smtClean="0"/>
              <a:t> is earliest finishing interval in the first set.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k</a:t>
            </a:r>
            <a:r>
              <a:rPr lang="en-US" smtClean="0"/>
              <a:t> is some interval in the latter set.</a:t>
            </a:r>
            <a:endParaRPr lang="en-US"/>
          </a:p>
          <a:p>
            <a:pPr lvl="1"/>
            <a:r>
              <a:rPr lang="en-US" smtClean="0"/>
              <a:t>So fin(s</a:t>
            </a:r>
            <a:r>
              <a:rPr lang="en-US" baseline="-25000" smtClean="0"/>
              <a:t>k</a:t>
            </a:r>
            <a:r>
              <a:rPr lang="en-US" smtClean="0"/>
              <a:t>) </a:t>
            </a:r>
            <a:r>
              <a:rPr lang="en-US">
                <a:latin typeface="Symbol" panose="05050102010706020507" pitchFamily="18" charset="2"/>
              </a:rPr>
              <a:t>£</a:t>
            </a:r>
            <a:r>
              <a:rPr lang="en-US"/>
              <a:t> </a:t>
            </a:r>
            <a:r>
              <a:rPr lang="en-US" smtClean="0"/>
              <a:t>fin(t</a:t>
            </a:r>
            <a:r>
              <a:rPr lang="en-US" baseline="-25000" smtClean="0"/>
              <a:t>k</a:t>
            </a:r>
            <a:r>
              <a:rPr lang="en-US" smtClean="0"/>
              <a:t>).</a:t>
            </a:r>
          </a:p>
          <a:p>
            <a:r>
              <a:rPr lang="en-US" smtClean="0">
                <a:solidFill>
                  <a:srgbClr val="1503FB"/>
                </a:solidFill>
              </a:rPr>
              <a:t>Corollary</a:t>
            </a:r>
            <a:r>
              <a:rPr lang="en-US" smtClean="0"/>
              <a:t> S has at least as many intervals as T, i.e. S is optimal.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4" y="5133265"/>
            <a:ext cx="7086599" cy="16139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526471" y="5983722"/>
            <a:ext cx="82203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1962726" y="5983722"/>
            <a:ext cx="1390075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3980871" y="5983722"/>
            <a:ext cx="133927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6049817" y="5551922"/>
            <a:ext cx="738909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531089" y="6390122"/>
            <a:ext cx="1741055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2964870" y="6390122"/>
            <a:ext cx="68349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345706" y="6390122"/>
            <a:ext cx="1454729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948215" y="5974486"/>
            <a:ext cx="13762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629236" y="5902041"/>
            <a:ext cx="1542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1503FB"/>
                </a:solidFill>
              </a:rPr>
              <a:t>an optimal solution</a:t>
            </a:r>
            <a:endParaRPr lang="en-US" sz="1600">
              <a:solidFill>
                <a:srgbClr val="1503FB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9236" y="5343239"/>
            <a:ext cx="1209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algorithm’s solution</a:t>
            </a:r>
            <a:endParaRPr 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6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there are n intervals, sorting the intervals takes O(n log n) time.</a:t>
            </a:r>
          </a:p>
          <a:p>
            <a:r>
              <a:rPr lang="en-US" smtClean="0"/>
              <a:t>Then we go through the intervals in order of finishing times.  </a:t>
            </a:r>
          </a:p>
          <a:p>
            <a:pPr lvl="1"/>
            <a:r>
              <a:rPr lang="en-US" smtClean="0"/>
              <a:t>For each interval, check if it intersects last selected one, and select it if it doesn’t.</a:t>
            </a:r>
          </a:p>
          <a:p>
            <a:pPr lvl="1"/>
            <a:r>
              <a:rPr lang="en-US" smtClean="0"/>
              <a:t>Takes O(n) time.</a:t>
            </a:r>
          </a:p>
          <a:p>
            <a:r>
              <a:rPr lang="en-US" smtClean="0"/>
              <a:t>Total O(n log n) time.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3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60" y="4017818"/>
            <a:ext cx="4724341" cy="2738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Interval coloring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64848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In interval scheduling, we scheduled the max number of intervals on one resource.</a:t>
            </a:r>
          </a:p>
          <a:p>
            <a:r>
              <a:rPr lang="en-US" smtClean="0"/>
              <a:t>In interval coloring, we need to schedule </a:t>
            </a:r>
            <a:r>
              <a:rPr lang="en-US" smtClean="0">
                <a:solidFill>
                  <a:srgbClr val="FF0000"/>
                </a:solidFill>
              </a:rPr>
              <a:t>all the intervals</a:t>
            </a:r>
            <a:r>
              <a:rPr lang="en-US" smtClean="0"/>
              <a:t> on some number of resources.</a:t>
            </a:r>
          </a:p>
          <a:p>
            <a:pPr lvl="1"/>
            <a:r>
              <a:rPr lang="en-US" smtClean="0"/>
              <a:t>Intervals on the same resource cannot overlap.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Goal</a:t>
            </a:r>
            <a:r>
              <a:rPr lang="en-US" smtClean="0"/>
              <a:t> Minimize the number of resources used.</a:t>
            </a:r>
          </a:p>
          <a:p>
            <a:r>
              <a:rPr lang="en-US" smtClean="0"/>
              <a:t>Example application is to schedule people who need to use a room in the min number of rooms.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6909" y="4516582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All intervals scheduled using </a:t>
            </a:r>
            <a:r>
              <a:rPr lang="en-US" smtClean="0">
                <a:solidFill>
                  <a:srgbClr val="FF0000"/>
                </a:solidFill>
              </a:rPr>
              <a:t>4 resources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6909" y="5860468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All intervals scheduled using </a:t>
            </a:r>
            <a:r>
              <a:rPr lang="en-US" smtClean="0">
                <a:solidFill>
                  <a:srgbClr val="FF0000"/>
                </a:solidFill>
              </a:rPr>
              <a:t>3 resources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52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08" y="4519557"/>
            <a:ext cx="5824248" cy="1506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</a:t>
            </a:r>
            <a:r>
              <a:rPr lang="en-US" smtClean="0"/>
              <a:t>ptimality criterion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838739"/>
          </a:xfrm>
        </p:spPr>
        <p:txBody>
          <a:bodyPr>
            <a:normAutofit fontScale="850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Observation</a:t>
            </a:r>
            <a:r>
              <a:rPr lang="en-US" smtClean="0"/>
              <a:t> Suppose k intervals intersect at some time point.  Then the optimal schedule needs </a:t>
            </a:r>
            <a:r>
              <a:rPr lang="en-US" smtClean="0">
                <a:solidFill>
                  <a:srgbClr val="FF0000"/>
                </a:solidFill>
              </a:rPr>
              <a:t>at least k </a:t>
            </a:r>
            <a:r>
              <a:rPr lang="en-US" smtClean="0"/>
              <a:t>resources.</a:t>
            </a:r>
          </a:p>
          <a:p>
            <a:pPr lvl="1"/>
            <a:r>
              <a:rPr lang="en-US" smtClean="0"/>
              <a:t>Since intervals on same resource can’t overlap, then the k intersecting intervals need to be assigned to k different resources in any solution.</a:t>
            </a:r>
          </a:p>
          <a:p>
            <a:r>
              <a:rPr lang="en-US" smtClean="0">
                <a:solidFill>
                  <a:srgbClr val="1503FB"/>
                </a:solidFill>
              </a:rPr>
              <a:t>Def </a:t>
            </a:r>
            <a:r>
              <a:rPr lang="en-US" smtClean="0">
                <a:solidFill>
                  <a:srgbClr val="FF0000"/>
                </a:solidFill>
              </a:rPr>
              <a:t>Depth</a:t>
            </a:r>
            <a:r>
              <a:rPr lang="en-US" smtClean="0"/>
              <a:t> of a set of intervals is the max number of intervals that intersect at any time.</a:t>
            </a:r>
          </a:p>
          <a:p>
            <a:pPr lvl="1"/>
            <a:endParaRPr lang="en-US" smtClean="0"/>
          </a:p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613889" y="4401647"/>
            <a:ext cx="0" cy="19529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687781" y="5953142"/>
            <a:ext cx="276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optimal schedule needs </a:t>
            </a:r>
            <a:r>
              <a:rPr lang="en-US" smtClean="0">
                <a:solidFill>
                  <a:srgbClr val="FF0000"/>
                </a:solidFill>
              </a:rPr>
              <a:t>at least 3 </a:t>
            </a:r>
            <a:r>
              <a:rPr lang="en-US" smtClean="0"/>
              <a:t>resources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908800" y="4710546"/>
            <a:ext cx="2013527" cy="646331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1503FB"/>
                </a:solidFill>
              </a:rPr>
              <a:t>These intervals have depth 3</a:t>
            </a: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1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</a:t>
            </a:r>
            <a:r>
              <a:rPr lang="en-US" smtClean="0"/>
              <a:t>ptimality criterion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060411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Corollary</a:t>
            </a:r>
            <a:r>
              <a:rPr lang="en-US" smtClean="0"/>
              <a:t> Let d be the depth of a set of intervals, and suppose we find a schedule using d resources.  Then the schedule is optimal.</a:t>
            </a:r>
          </a:p>
          <a:p>
            <a:pPr lvl="1"/>
            <a:r>
              <a:rPr lang="en-US" smtClean="0"/>
              <a:t>By the observation, any schedule needs at least d resources.  Since our schedule uses d resources, it’s optimal.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4508186"/>
            <a:ext cx="6316374" cy="1388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81091" y="4839855"/>
            <a:ext cx="2013527" cy="923330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1503FB"/>
                </a:solidFill>
              </a:rPr>
              <a:t>Since depth is 3, this schedule is optimal</a:t>
            </a: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89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617066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mtClean="0"/>
              <a:t>Make the </a:t>
            </a:r>
            <a:r>
              <a:rPr lang="en-US" dirty="0" smtClean="0"/>
              <a:t>best choice at the moment.</a:t>
            </a:r>
          </a:p>
          <a:p>
            <a:pPr lvl="1"/>
            <a:r>
              <a:rPr lang="en-US" dirty="0" smtClean="0"/>
              <a:t>No planning ahead. “</a:t>
            </a:r>
            <a:r>
              <a:rPr lang="en-US" smtClean="0"/>
              <a:t>Short-sighted”.</a:t>
            </a:r>
          </a:p>
          <a:p>
            <a:r>
              <a:rPr lang="en-US" smtClean="0"/>
              <a:t>Once choice made, it’s fixed.</a:t>
            </a:r>
          </a:p>
          <a:p>
            <a:pPr lvl="1"/>
            <a:r>
              <a:rPr lang="en-US" smtClean="0"/>
              <a:t>No take-backs.</a:t>
            </a:r>
          </a:p>
          <a:p>
            <a:r>
              <a:rPr lang="en-US">
                <a:solidFill>
                  <a:srgbClr val="1503FB"/>
                </a:solidFill>
              </a:rPr>
              <a:t>Cons</a:t>
            </a:r>
            <a:r>
              <a:rPr lang="en-US"/>
              <a:t> Doesn’t always find optimal answer</a:t>
            </a:r>
            <a:r>
              <a:rPr lang="en-US" smtClean="0"/>
              <a:t>.</a:t>
            </a:r>
          </a:p>
          <a:p>
            <a:r>
              <a:rPr lang="en-US" smtClean="0">
                <a:solidFill>
                  <a:srgbClr val="1503FB"/>
                </a:solidFill>
              </a:rPr>
              <a:t>Pros</a:t>
            </a:r>
            <a:r>
              <a:rPr lang="en-US" smtClean="0"/>
              <a:t> Simple and fast.  Sometimes optimal.</a:t>
            </a:r>
          </a:p>
        </p:txBody>
      </p:sp>
      <p:pic>
        <p:nvPicPr>
          <p:cNvPr id="1026" name="Picture 2" descr="http://www.travelthruhistory.tv/ThruHistory/wp-content/uploads/2014/02/garry_kasparov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35" y="4267356"/>
            <a:ext cx="3843007" cy="260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iredrumemailmarketing.com/wp-content/uploads/2014/09/gekko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418" y="4267356"/>
            <a:ext cx="5409208" cy="260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83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greedy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82000" cy="2894157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Sweep through intervals in order of increasing start time.</a:t>
            </a:r>
          </a:p>
          <a:p>
            <a:pPr lvl="1"/>
            <a:r>
              <a:rPr lang="en-US" smtClean="0"/>
              <a:t>Break ties arbitrarily.</a:t>
            </a:r>
          </a:p>
          <a:p>
            <a:r>
              <a:rPr lang="en-US" smtClean="0"/>
              <a:t>For each interval, assign it to smallest resource not already assigned to an intersecting interval.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17" y="4480477"/>
            <a:ext cx="6316374" cy="13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9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Correctness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Let the set of intervals have depth d.  Then the algorithm uses </a:t>
            </a:r>
            <a:r>
              <a:rPr lang="en-US" smtClean="0"/>
              <a:t>d resources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Suppose algorithm is processing some interval s.  Then </a:t>
            </a:r>
            <a:r>
              <a:rPr lang="en-US" dirty="0">
                <a:latin typeface="Symbol" panose="05050102010706020507" pitchFamily="18" charset="2"/>
              </a:rPr>
              <a:t>£ </a:t>
            </a:r>
            <a:r>
              <a:rPr lang="en-US" dirty="0" smtClean="0"/>
              <a:t>d-1 intervals intersect s.</a:t>
            </a:r>
          </a:p>
          <a:p>
            <a:pPr lvl="1"/>
            <a:r>
              <a:rPr lang="en-US" dirty="0" smtClean="0"/>
              <a:t>So </a:t>
            </a:r>
            <a:r>
              <a:rPr lang="en-US" dirty="0">
                <a:latin typeface="Symbol" panose="05050102010706020507" pitchFamily="18" charset="2"/>
              </a:rPr>
              <a:t>£ </a:t>
            </a:r>
            <a:r>
              <a:rPr lang="en-US" dirty="0" smtClean="0"/>
              <a:t>d-1 resources assigned to these intervals.</a:t>
            </a:r>
          </a:p>
          <a:p>
            <a:pPr lvl="1"/>
            <a:r>
              <a:rPr lang="en-US" dirty="0" smtClean="0"/>
              <a:t>So s can be assigned some resource </a:t>
            </a:r>
            <a:r>
              <a:rPr lang="en-US" dirty="0">
                <a:latin typeface="Symbol" panose="05050102010706020507" pitchFamily="18" charset="2"/>
              </a:rPr>
              <a:t>£ </a:t>
            </a:r>
            <a:r>
              <a:rPr lang="en-US" dirty="0" smtClean="0"/>
              <a:t>d.</a:t>
            </a:r>
          </a:p>
          <a:p>
            <a:r>
              <a:rPr lang="en-US" dirty="0" smtClean="0">
                <a:solidFill>
                  <a:srgbClr val="1503FB"/>
                </a:solidFill>
              </a:rPr>
              <a:t>Corollary</a:t>
            </a:r>
            <a:r>
              <a:rPr lang="en-US" dirty="0" smtClean="0"/>
              <a:t> The algorithm is optimal</a:t>
            </a:r>
          </a:p>
          <a:p>
            <a:pPr lvl="1"/>
            <a:r>
              <a:rPr lang="en-US" dirty="0" smtClean="0"/>
              <a:t>Follows by the optimality criterion.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6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Scheduling to Minimizing Lateness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Minimizing lateness problem.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Single resource processes one job at a time.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Job j requires </a:t>
            </a:r>
            <a:r>
              <a:rPr lang="en-US" altLang="zh-CN" dirty="0" err="1" smtClean="0">
                <a:ea typeface="宋体" panose="02010600030101010101" pitchFamily="2" charset="-122"/>
              </a:rPr>
              <a:t>t</a:t>
            </a:r>
            <a:r>
              <a:rPr lang="en-US" altLang="zh-CN" sz="2000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 units of processing time and is due at time </a:t>
            </a:r>
            <a:r>
              <a:rPr lang="en-US" altLang="zh-CN" dirty="0" err="1" smtClean="0">
                <a:ea typeface="宋体" panose="02010600030101010101" pitchFamily="2" charset="-122"/>
              </a:rPr>
              <a:t>d</a:t>
            </a:r>
            <a:r>
              <a:rPr lang="en-US" altLang="zh-CN" sz="2000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If j starts at time </a:t>
            </a:r>
            <a:r>
              <a:rPr lang="en-US" altLang="zh-CN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, it finishes at time f</a:t>
            </a:r>
            <a:r>
              <a:rPr lang="en-US" altLang="zh-CN" sz="2000" baseline="-25000" dirty="0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 = </a:t>
            </a:r>
            <a:r>
              <a:rPr lang="en-US" altLang="zh-CN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 + </a:t>
            </a:r>
            <a:r>
              <a:rPr lang="en-US" altLang="zh-CN" dirty="0" err="1" smtClean="0">
                <a:ea typeface="宋体" panose="02010600030101010101" pitchFamily="2" charset="-122"/>
              </a:rPr>
              <a:t>t</a:t>
            </a:r>
            <a:r>
              <a:rPr lang="en-US" altLang="zh-CN" sz="2000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. 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Lateness:  </a:t>
            </a:r>
            <a:r>
              <a:rPr lang="en-US" altLang="zh-CN" dirty="0" smtClean="0">
                <a:ea typeface="宋体" panose="02010600030101010101" pitchFamily="2" charset="-122"/>
                <a:sym typeface="MT Extra" panose="05050102010205020202" pitchFamily="18" charset="2"/>
              </a:rPr>
              <a:t></a:t>
            </a:r>
            <a:r>
              <a:rPr lang="en-US" altLang="zh-CN" sz="2000" baseline="-25000" dirty="0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 = max { 0,  f</a:t>
            </a:r>
            <a:r>
              <a:rPr lang="en-US" altLang="zh-CN" sz="2000" baseline="-25000" dirty="0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 - </a:t>
            </a:r>
            <a:r>
              <a:rPr lang="en-US" altLang="zh-CN" dirty="0" err="1" smtClean="0">
                <a:ea typeface="宋体" panose="02010600030101010101" pitchFamily="2" charset="-122"/>
              </a:rPr>
              <a:t>d</a:t>
            </a:r>
            <a:r>
              <a:rPr lang="en-US" altLang="zh-CN" sz="2000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 }.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Goal:  schedule all jobs to minimize 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maximum</a:t>
            </a:r>
            <a:r>
              <a:rPr lang="en-US" altLang="zh-CN" dirty="0" smtClean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lateness L = max </a:t>
            </a:r>
            <a:r>
              <a:rPr lang="en-US" altLang="zh-CN" dirty="0" smtClean="0">
                <a:ea typeface="宋体" panose="02010600030101010101" pitchFamily="2" charset="-122"/>
                <a:sym typeface="MT Extra" panose="05050102010205020202" pitchFamily="18" charset="2"/>
              </a:rPr>
              <a:t></a:t>
            </a:r>
            <a:r>
              <a:rPr lang="en-US" altLang="zh-CN" sz="2000" baseline="-25000" dirty="0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Ex:</a:t>
            </a:r>
          </a:p>
        </p:txBody>
      </p:sp>
      <p:sp>
        <p:nvSpPr>
          <p:cNvPr id="53253" name="Line 46"/>
          <p:cNvSpPr>
            <a:spLocks noChangeShapeType="1"/>
          </p:cNvSpPr>
          <p:nvPr/>
        </p:nvSpPr>
        <p:spPr bwMode="auto">
          <a:xfrm>
            <a:off x="6096000" y="5943600"/>
            <a:ext cx="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54" name="Text Box 47"/>
          <p:cNvSpPr txBox="1">
            <a:spLocks noChangeArrowheads="1"/>
          </p:cNvSpPr>
          <p:nvPr/>
        </p:nvSpPr>
        <p:spPr bwMode="auto">
          <a:xfrm>
            <a:off x="3810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53255" name="Line 48"/>
          <p:cNvSpPr>
            <a:spLocks noChangeShapeType="1"/>
          </p:cNvSpPr>
          <p:nvPr/>
        </p:nvSpPr>
        <p:spPr bwMode="auto">
          <a:xfrm rot="-5400000">
            <a:off x="8382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56" name="Line 49"/>
          <p:cNvSpPr>
            <a:spLocks noChangeShapeType="1"/>
          </p:cNvSpPr>
          <p:nvPr/>
        </p:nvSpPr>
        <p:spPr bwMode="auto">
          <a:xfrm rot="-5400000">
            <a:off x="3048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57" name="Line 50"/>
          <p:cNvSpPr>
            <a:spLocks noChangeShapeType="1"/>
          </p:cNvSpPr>
          <p:nvPr/>
        </p:nvSpPr>
        <p:spPr bwMode="auto">
          <a:xfrm rot="-5400000">
            <a:off x="19050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58" name="Line 51"/>
          <p:cNvSpPr>
            <a:spLocks noChangeShapeType="1"/>
          </p:cNvSpPr>
          <p:nvPr/>
        </p:nvSpPr>
        <p:spPr bwMode="auto">
          <a:xfrm rot="-5400000">
            <a:off x="13716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59" name="Line 52"/>
          <p:cNvSpPr>
            <a:spLocks noChangeShapeType="1"/>
          </p:cNvSpPr>
          <p:nvPr/>
        </p:nvSpPr>
        <p:spPr bwMode="auto">
          <a:xfrm rot="-5400000">
            <a:off x="29718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60" name="Line 53"/>
          <p:cNvSpPr>
            <a:spLocks noChangeShapeType="1"/>
          </p:cNvSpPr>
          <p:nvPr/>
        </p:nvSpPr>
        <p:spPr bwMode="auto">
          <a:xfrm rot="-5400000">
            <a:off x="24384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61" name="Line 54"/>
          <p:cNvSpPr>
            <a:spLocks noChangeShapeType="1"/>
          </p:cNvSpPr>
          <p:nvPr/>
        </p:nvSpPr>
        <p:spPr bwMode="auto">
          <a:xfrm rot="-5400000">
            <a:off x="40386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62" name="Line 55"/>
          <p:cNvSpPr>
            <a:spLocks noChangeShapeType="1"/>
          </p:cNvSpPr>
          <p:nvPr/>
        </p:nvSpPr>
        <p:spPr bwMode="auto">
          <a:xfrm rot="-5400000">
            <a:off x="35052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63" name="Line 56"/>
          <p:cNvSpPr>
            <a:spLocks noChangeShapeType="1"/>
          </p:cNvSpPr>
          <p:nvPr/>
        </p:nvSpPr>
        <p:spPr bwMode="auto">
          <a:xfrm rot="-5400000">
            <a:off x="51054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64" name="Line 57"/>
          <p:cNvSpPr>
            <a:spLocks noChangeShapeType="1"/>
          </p:cNvSpPr>
          <p:nvPr/>
        </p:nvSpPr>
        <p:spPr bwMode="auto">
          <a:xfrm rot="-5400000">
            <a:off x="45720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65" name="Line 58"/>
          <p:cNvSpPr>
            <a:spLocks noChangeShapeType="1"/>
          </p:cNvSpPr>
          <p:nvPr/>
        </p:nvSpPr>
        <p:spPr bwMode="auto">
          <a:xfrm rot="-5400000">
            <a:off x="61722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66" name="Line 59"/>
          <p:cNvSpPr>
            <a:spLocks noChangeShapeType="1"/>
          </p:cNvSpPr>
          <p:nvPr/>
        </p:nvSpPr>
        <p:spPr bwMode="auto">
          <a:xfrm rot="-5400000">
            <a:off x="56388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67" name="Text Box 60"/>
          <p:cNvSpPr txBox="1">
            <a:spLocks noChangeArrowheads="1"/>
          </p:cNvSpPr>
          <p:nvPr/>
        </p:nvSpPr>
        <p:spPr bwMode="auto">
          <a:xfrm>
            <a:off x="8382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3268" name="Text Box 61"/>
          <p:cNvSpPr txBox="1">
            <a:spLocks noChangeArrowheads="1"/>
          </p:cNvSpPr>
          <p:nvPr/>
        </p:nvSpPr>
        <p:spPr bwMode="auto">
          <a:xfrm>
            <a:off x="13716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3269" name="Text Box 62"/>
          <p:cNvSpPr txBox="1">
            <a:spLocks noChangeArrowheads="1"/>
          </p:cNvSpPr>
          <p:nvPr/>
        </p:nvSpPr>
        <p:spPr bwMode="auto">
          <a:xfrm>
            <a:off x="19050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3270" name="Text Box 63"/>
          <p:cNvSpPr txBox="1">
            <a:spLocks noChangeArrowheads="1"/>
          </p:cNvSpPr>
          <p:nvPr/>
        </p:nvSpPr>
        <p:spPr bwMode="auto">
          <a:xfrm>
            <a:off x="24384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53271" name="Text Box 64"/>
          <p:cNvSpPr txBox="1">
            <a:spLocks noChangeArrowheads="1"/>
          </p:cNvSpPr>
          <p:nvPr/>
        </p:nvSpPr>
        <p:spPr bwMode="auto">
          <a:xfrm>
            <a:off x="29718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53272" name="Text Box 65"/>
          <p:cNvSpPr txBox="1">
            <a:spLocks noChangeArrowheads="1"/>
          </p:cNvSpPr>
          <p:nvPr/>
        </p:nvSpPr>
        <p:spPr bwMode="auto">
          <a:xfrm>
            <a:off x="35052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53273" name="Text Box 66"/>
          <p:cNvSpPr txBox="1">
            <a:spLocks noChangeArrowheads="1"/>
          </p:cNvSpPr>
          <p:nvPr/>
        </p:nvSpPr>
        <p:spPr bwMode="auto">
          <a:xfrm>
            <a:off x="40386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3274" name="Text Box 67"/>
          <p:cNvSpPr txBox="1">
            <a:spLocks noChangeArrowheads="1"/>
          </p:cNvSpPr>
          <p:nvPr/>
        </p:nvSpPr>
        <p:spPr bwMode="auto">
          <a:xfrm>
            <a:off x="45720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53275" name="Text Box 68"/>
          <p:cNvSpPr txBox="1">
            <a:spLocks noChangeArrowheads="1"/>
          </p:cNvSpPr>
          <p:nvPr/>
        </p:nvSpPr>
        <p:spPr bwMode="auto">
          <a:xfrm>
            <a:off x="51054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53276" name="Text Box 69"/>
          <p:cNvSpPr txBox="1">
            <a:spLocks noChangeArrowheads="1"/>
          </p:cNvSpPr>
          <p:nvPr/>
        </p:nvSpPr>
        <p:spPr bwMode="auto">
          <a:xfrm>
            <a:off x="55626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53277" name="Text Box 70"/>
          <p:cNvSpPr txBox="1">
            <a:spLocks noChangeArrowheads="1"/>
          </p:cNvSpPr>
          <p:nvPr/>
        </p:nvSpPr>
        <p:spPr bwMode="auto">
          <a:xfrm>
            <a:off x="61722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53278" name="Line 71"/>
          <p:cNvSpPr>
            <a:spLocks noChangeShapeType="1"/>
          </p:cNvSpPr>
          <p:nvPr/>
        </p:nvSpPr>
        <p:spPr bwMode="auto">
          <a:xfrm>
            <a:off x="457200" y="5592763"/>
            <a:ext cx="800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79" name="Line 72"/>
          <p:cNvSpPr>
            <a:spLocks noChangeShapeType="1"/>
          </p:cNvSpPr>
          <p:nvPr/>
        </p:nvSpPr>
        <p:spPr bwMode="auto">
          <a:xfrm rot="-5400000">
            <a:off x="7239000" y="5776913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80" name="Line 73"/>
          <p:cNvSpPr>
            <a:spLocks noChangeShapeType="1"/>
          </p:cNvSpPr>
          <p:nvPr/>
        </p:nvSpPr>
        <p:spPr bwMode="auto">
          <a:xfrm rot="-5400000">
            <a:off x="6705600" y="5776913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81" name="Line 74"/>
          <p:cNvSpPr>
            <a:spLocks noChangeShapeType="1"/>
          </p:cNvSpPr>
          <p:nvPr/>
        </p:nvSpPr>
        <p:spPr bwMode="auto">
          <a:xfrm rot="-5400000">
            <a:off x="8305800" y="5776913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82" name="Line 75"/>
          <p:cNvSpPr>
            <a:spLocks noChangeShapeType="1"/>
          </p:cNvSpPr>
          <p:nvPr/>
        </p:nvSpPr>
        <p:spPr bwMode="auto">
          <a:xfrm rot="-5400000">
            <a:off x="7772400" y="5776913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83" name="Text Box 76"/>
          <p:cNvSpPr txBox="1">
            <a:spLocks noChangeArrowheads="1"/>
          </p:cNvSpPr>
          <p:nvPr/>
        </p:nvSpPr>
        <p:spPr bwMode="auto">
          <a:xfrm>
            <a:off x="6705600" y="5943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12</a:t>
            </a:r>
          </a:p>
        </p:txBody>
      </p:sp>
      <p:sp>
        <p:nvSpPr>
          <p:cNvPr id="53284" name="Text Box 77"/>
          <p:cNvSpPr txBox="1">
            <a:spLocks noChangeArrowheads="1"/>
          </p:cNvSpPr>
          <p:nvPr/>
        </p:nvSpPr>
        <p:spPr bwMode="auto">
          <a:xfrm>
            <a:off x="7162800" y="5943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13</a:t>
            </a:r>
          </a:p>
        </p:txBody>
      </p:sp>
      <p:sp>
        <p:nvSpPr>
          <p:cNvPr id="53285" name="Text Box 78"/>
          <p:cNvSpPr txBox="1">
            <a:spLocks noChangeArrowheads="1"/>
          </p:cNvSpPr>
          <p:nvPr/>
        </p:nvSpPr>
        <p:spPr bwMode="auto">
          <a:xfrm>
            <a:off x="7696200" y="5943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53286" name="Text Box 79"/>
          <p:cNvSpPr txBox="1">
            <a:spLocks noChangeArrowheads="1"/>
          </p:cNvSpPr>
          <p:nvPr/>
        </p:nvSpPr>
        <p:spPr bwMode="auto">
          <a:xfrm>
            <a:off x="8229600" y="5943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15</a:t>
            </a:r>
          </a:p>
        </p:txBody>
      </p:sp>
      <p:sp>
        <p:nvSpPr>
          <p:cNvPr id="53287" name="Line 80"/>
          <p:cNvSpPr>
            <a:spLocks noChangeShapeType="1"/>
          </p:cNvSpPr>
          <p:nvPr/>
        </p:nvSpPr>
        <p:spPr bwMode="auto">
          <a:xfrm>
            <a:off x="457200" y="5943600"/>
            <a:ext cx="800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88" name="Rectangle 40"/>
          <p:cNvSpPr>
            <a:spLocks noChangeArrowheads="1"/>
          </p:cNvSpPr>
          <p:nvPr/>
        </p:nvSpPr>
        <p:spPr bwMode="auto">
          <a:xfrm>
            <a:off x="4724400" y="5562600"/>
            <a:ext cx="1600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1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= 14</a:t>
            </a:r>
          </a:p>
        </p:txBody>
      </p:sp>
      <p:sp>
        <p:nvSpPr>
          <p:cNvPr id="53289" name="Rectangle 41"/>
          <p:cNvSpPr>
            <a:spLocks noChangeArrowheads="1"/>
          </p:cNvSpPr>
          <p:nvPr/>
        </p:nvSpPr>
        <p:spPr bwMode="auto">
          <a:xfrm>
            <a:off x="990600" y="5562600"/>
            <a:ext cx="1066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1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= 8</a:t>
            </a:r>
          </a:p>
        </p:txBody>
      </p:sp>
      <p:sp>
        <p:nvSpPr>
          <p:cNvPr id="53290" name="Rectangle 42"/>
          <p:cNvSpPr>
            <a:spLocks noChangeArrowheads="1"/>
          </p:cNvSpPr>
          <p:nvPr/>
        </p:nvSpPr>
        <p:spPr bwMode="auto">
          <a:xfrm>
            <a:off x="2057400" y="5562600"/>
            <a:ext cx="1066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1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= 15</a:t>
            </a:r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3124200" y="5562600"/>
            <a:ext cx="1600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1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= 6</a:t>
            </a:r>
          </a:p>
        </p:txBody>
      </p:sp>
      <p:sp>
        <p:nvSpPr>
          <p:cNvPr id="53292" name="Rectangle 44"/>
          <p:cNvSpPr>
            <a:spLocks noChangeArrowheads="1"/>
          </p:cNvSpPr>
          <p:nvPr/>
        </p:nvSpPr>
        <p:spPr bwMode="auto">
          <a:xfrm>
            <a:off x="6324600" y="5562600"/>
            <a:ext cx="21336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1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= 9</a:t>
            </a:r>
          </a:p>
        </p:txBody>
      </p:sp>
      <p:sp>
        <p:nvSpPr>
          <p:cNvPr id="53293" name="Rectangle 45"/>
          <p:cNvSpPr>
            <a:spLocks noChangeArrowheads="1"/>
          </p:cNvSpPr>
          <p:nvPr/>
        </p:nvSpPr>
        <p:spPr bwMode="auto">
          <a:xfrm>
            <a:off x="457200" y="5562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1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= 9</a:t>
            </a:r>
          </a:p>
        </p:txBody>
      </p:sp>
      <p:sp>
        <p:nvSpPr>
          <p:cNvPr id="53294" name="Line 93"/>
          <p:cNvSpPr>
            <a:spLocks noChangeShapeType="1"/>
          </p:cNvSpPr>
          <p:nvPr/>
        </p:nvSpPr>
        <p:spPr bwMode="auto">
          <a:xfrm>
            <a:off x="457200" y="59436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95" name="Text Box 94"/>
          <p:cNvSpPr txBox="1">
            <a:spLocks noChangeArrowheads="1"/>
          </p:cNvSpPr>
          <p:nvPr/>
        </p:nvSpPr>
        <p:spPr bwMode="auto">
          <a:xfrm>
            <a:off x="4330700" y="5105400"/>
            <a:ext cx="8509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lateness = 2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3296" name="Line 95"/>
          <p:cNvSpPr>
            <a:spLocks noChangeShapeType="1"/>
          </p:cNvSpPr>
          <p:nvPr/>
        </p:nvSpPr>
        <p:spPr bwMode="auto">
          <a:xfrm flipH="1">
            <a:off x="4746625" y="5364163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grpSp>
        <p:nvGrpSpPr>
          <p:cNvPr id="53297" name="Group 123"/>
          <p:cNvGrpSpPr>
            <a:grpSpLocks/>
          </p:cNvGrpSpPr>
          <p:nvPr/>
        </p:nvGrpSpPr>
        <p:grpSpPr bwMode="auto">
          <a:xfrm>
            <a:off x="2743200" y="3505200"/>
            <a:ext cx="3048000" cy="1066800"/>
            <a:chOff x="1728" y="2304"/>
            <a:chExt cx="1824" cy="576"/>
          </a:xfrm>
        </p:grpSpPr>
        <p:sp>
          <p:nvSpPr>
            <p:cNvPr id="53300" name="Rectangle 100"/>
            <p:cNvSpPr>
              <a:spLocks noChangeArrowheads="1"/>
            </p:cNvSpPr>
            <p:nvPr/>
          </p:nvSpPr>
          <p:spPr bwMode="auto">
            <a:xfrm>
              <a:off x="1728" y="268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0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sp>
          <p:nvSpPr>
            <p:cNvPr id="53301" name="Rectangle 102"/>
            <p:cNvSpPr>
              <a:spLocks noChangeArrowheads="1"/>
            </p:cNvSpPr>
            <p:nvPr/>
          </p:nvSpPr>
          <p:spPr bwMode="auto">
            <a:xfrm>
              <a:off x="211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02" name="Rectangle 103"/>
            <p:cNvSpPr>
              <a:spLocks noChangeArrowheads="1"/>
            </p:cNvSpPr>
            <p:nvPr/>
          </p:nvSpPr>
          <p:spPr bwMode="auto">
            <a:xfrm>
              <a:off x="1728" y="249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sp>
          <p:nvSpPr>
            <p:cNvPr id="53303" name="Rectangle 104"/>
            <p:cNvSpPr>
              <a:spLocks noChangeArrowheads="1"/>
            </p:cNvSpPr>
            <p:nvPr/>
          </p:nvSpPr>
          <p:spPr bwMode="auto">
            <a:xfrm>
              <a:off x="211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04" name="Rectangle 105"/>
            <p:cNvSpPr>
              <a:spLocks noChangeArrowheads="1"/>
            </p:cNvSpPr>
            <p:nvPr/>
          </p:nvSpPr>
          <p:spPr bwMode="auto">
            <a:xfrm>
              <a:off x="211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05" name="Rectangle 106"/>
            <p:cNvSpPr>
              <a:spLocks noChangeArrowheads="1"/>
            </p:cNvSpPr>
            <p:nvPr/>
          </p:nvSpPr>
          <p:spPr bwMode="auto">
            <a:xfrm>
              <a:off x="235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06" name="Rectangle 107"/>
            <p:cNvSpPr>
              <a:spLocks noChangeArrowheads="1"/>
            </p:cNvSpPr>
            <p:nvPr/>
          </p:nvSpPr>
          <p:spPr bwMode="auto">
            <a:xfrm>
              <a:off x="235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07" name="Rectangle 108"/>
            <p:cNvSpPr>
              <a:spLocks noChangeArrowheads="1"/>
            </p:cNvSpPr>
            <p:nvPr/>
          </p:nvSpPr>
          <p:spPr bwMode="auto">
            <a:xfrm>
              <a:off x="235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08" name="Rectangle 109"/>
            <p:cNvSpPr>
              <a:spLocks noChangeArrowheads="1"/>
            </p:cNvSpPr>
            <p:nvPr/>
          </p:nvSpPr>
          <p:spPr bwMode="auto">
            <a:xfrm>
              <a:off x="259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9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09" name="Rectangle 110"/>
            <p:cNvSpPr>
              <a:spLocks noChangeArrowheads="1"/>
            </p:cNvSpPr>
            <p:nvPr/>
          </p:nvSpPr>
          <p:spPr bwMode="auto">
            <a:xfrm>
              <a:off x="259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10" name="Rectangle 111"/>
            <p:cNvSpPr>
              <a:spLocks noChangeArrowheads="1"/>
            </p:cNvSpPr>
            <p:nvPr/>
          </p:nvSpPr>
          <p:spPr bwMode="auto">
            <a:xfrm>
              <a:off x="259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11" name="Rectangle 112"/>
            <p:cNvSpPr>
              <a:spLocks noChangeArrowheads="1"/>
            </p:cNvSpPr>
            <p:nvPr/>
          </p:nvSpPr>
          <p:spPr bwMode="auto">
            <a:xfrm>
              <a:off x="283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9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12" name="Rectangle 113"/>
            <p:cNvSpPr>
              <a:spLocks noChangeArrowheads="1"/>
            </p:cNvSpPr>
            <p:nvPr/>
          </p:nvSpPr>
          <p:spPr bwMode="auto">
            <a:xfrm>
              <a:off x="283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13" name="Rectangle 114"/>
            <p:cNvSpPr>
              <a:spLocks noChangeArrowheads="1"/>
            </p:cNvSpPr>
            <p:nvPr/>
          </p:nvSpPr>
          <p:spPr bwMode="auto">
            <a:xfrm>
              <a:off x="283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14" name="Rectangle 115"/>
            <p:cNvSpPr>
              <a:spLocks noChangeArrowheads="1"/>
            </p:cNvSpPr>
            <p:nvPr/>
          </p:nvSpPr>
          <p:spPr bwMode="auto">
            <a:xfrm>
              <a:off x="307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14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15" name="Rectangle 116"/>
            <p:cNvSpPr>
              <a:spLocks noChangeArrowheads="1"/>
            </p:cNvSpPr>
            <p:nvPr/>
          </p:nvSpPr>
          <p:spPr bwMode="auto">
            <a:xfrm>
              <a:off x="307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16" name="Rectangle 117"/>
            <p:cNvSpPr>
              <a:spLocks noChangeArrowheads="1"/>
            </p:cNvSpPr>
            <p:nvPr/>
          </p:nvSpPr>
          <p:spPr bwMode="auto">
            <a:xfrm>
              <a:off x="307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17" name="Rectangle 118"/>
            <p:cNvSpPr>
              <a:spLocks noChangeArrowheads="1"/>
            </p:cNvSpPr>
            <p:nvPr/>
          </p:nvSpPr>
          <p:spPr bwMode="auto">
            <a:xfrm>
              <a:off x="331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15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18" name="Rectangle 119"/>
            <p:cNvSpPr>
              <a:spLocks noChangeArrowheads="1"/>
            </p:cNvSpPr>
            <p:nvPr/>
          </p:nvSpPr>
          <p:spPr bwMode="auto">
            <a:xfrm>
              <a:off x="331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19" name="Rectangle 120"/>
            <p:cNvSpPr>
              <a:spLocks noChangeArrowheads="1"/>
            </p:cNvSpPr>
            <p:nvPr/>
          </p:nvSpPr>
          <p:spPr bwMode="auto">
            <a:xfrm>
              <a:off x="331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3298" name="Text Box 121"/>
          <p:cNvSpPr txBox="1">
            <a:spLocks noChangeArrowheads="1"/>
          </p:cNvSpPr>
          <p:nvPr/>
        </p:nvSpPr>
        <p:spPr bwMode="auto">
          <a:xfrm>
            <a:off x="7620000" y="5105400"/>
            <a:ext cx="1168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max lateness = 6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3299" name="Line 122"/>
          <p:cNvSpPr>
            <a:spLocks noChangeShapeType="1"/>
          </p:cNvSpPr>
          <p:nvPr/>
        </p:nvSpPr>
        <p:spPr bwMode="auto">
          <a:xfrm flipH="1">
            <a:off x="8429625" y="5364163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Minimizing Lateness:  Greedy Algorithms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Greedy template. 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Consider jobs in some order. </a:t>
            </a:r>
          </a:p>
          <a:p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[Shortest processing time first]</a:t>
            </a:r>
            <a:r>
              <a:rPr lang="en-US" altLang="zh-CN" smtClean="0">
                <a:ea typeface="宋体" panose="02010600030101010101" pitchFamily="2" charset="-122"/>
              </a:rPr>
              <a:t>  Consider jobs in ascending order of processing time t</a:t>
            </a:r>
            <a:r>
              <a:rPr lang="en-US" altLang="zh-CN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pPr lvl="1"/>
            <a:endParaRPr lang="en-US" altLang="zh-CN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[Earliest deadline first]</a:t>
            </a:r>
            <a:r>
              <a:rPr lang="en-US" altLang="zh-CN" smtClean="0">
                <a:ea typeface="宋体" panose="02010600030101010101" pitchFamily="2" charset="-122"/>
              </a:rPr>
              <a:t>  Consider jobs in ascending order of deadline d</a:t>
            </a:r>
            <a:r>
              <a:rPr lang="en-US" altLang="zh-CN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[Smallest slack]</a:t>
            </a:r>
            <a:r>
              <a:rPr lang="en-US" altLang="zh-CN" smtClean="0">
                <a:ea typeface="宋体" panose="02010600030101010101" pitchFamily="2" charset="-122"/>
              </a:rPr>
              <a:t>  Consider jobs in ascending order of slack d</a:t>
            </a:r>
            <a:r>
              <a:rPr lang="en-US" altLang="zh-CN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- t</a:t>
            </a:r>
            <a:r>
              <a:rPr lang="en-US" altLang="zh-CN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5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5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Greedy template. 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Consider jobs in some order. </a:t>
            </a:r>
          </a:p>
          <a:p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solidFill>
                  <a:schemeClr val="hlink"/>
                </a:solidFill>
                <a:ea typeface="宋体" panose="02010600030101010101" pitchFamily="2" charset="-122"/>
              </a:rPr>
              <a:t>[Shortest processing time first]</a:t>
            </a:r>
            <a:r>
              <a:rPr lang="en-US" altLang="zh-CN" dirty="0" smtClean="0">
                <a:ea typeface="宋体" panose="02010600030101010101" pitchFamily="2" charset="-122"/>
              </a:rPr>
              <a:t>  Consider jobs in ascending order of processing time </a:t>
            </a:r>
            <a:r>
              <a:rPr lang="en-US" altLang="zh-CN" dirty="0" err="1" smtClean="0">
                <a:ea typeface="宋体" panose="02010600030101010101" pitchFamily="2" charset="-122"/>
              </a:rPr>
              <a:t>t</a:t>
            </a:r>
            <a:r>
              <a:rPr lang="en-US" altLang="zh-CN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solidFill>
                  <a:schemeClr val="hlink"/>
                </a:solidFill>
                <a:ea typeface="宋体" panose="02010600030101010101" pitchFamily="2" charset="-122"/>
              </a:rPr>
              <a:t>[Smallest slack]</a:t>
            </a:r>
            <a:r>
              <a:rPr lang="en-US" altLang="zh-CN" dirty="0" smtClean="0">
                <a:ea typeface="宋体" panose="02010600030101010101" pitchFamily="2" charset="-122"/>
              </a:rPr>
              <a:t>  Consider jobs in ascending order of slack </a:t>
            </a:r>
            <a:r>
              <a:rPr lang="en-US" altLang="zh-CN" dirty="0" err="1" smtClean="0">
                <a:ea typeface="宋体" panose="02010600030101010101" pitchFamily="2" charset="-122"/>
              </a:rPr>
              <a:t>d</a:t>
            </a:r>
            <a:r>
              <a:rPr lang="en-US" altLang="zh-CN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 - </a:t>
            </a:r>
            <a:r>
              <a:rPr lang="en-US" altLang="zh-CN" dirty="0" err="1" smtClean="0">
                <a:ea typeface="宋体" panose="02010600030101010101" pitchFamily="2" charset="-122"/>
              </a:rPr>
              <a:t>t</a:t>
            </a:r>
            <a:r>
              <a:rPr lang="en-US" altLang="zh-CN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60738" y="2362200"/>
            <a:ext cx="3467100" cy="1066800"/>
            <a:chOff x="3360738" y="2362200"/>
            <a:chExt cx="3467100" cy="1066800"/>
          </a:xfrm>
        </p:grpSpPr>
        <p:sp>
          <p:nvSpPr>
            <p:cNvPr id="56324" name="Rectangle 9"/>
            <p:cNvSpPr>
              <a:spLocks noChangeArrowheads="1"/>
            </p:cNvSpPr>
            <p:nvPr/>
          </p:nvSpPr>
          <p:spPr bwMode="auto">
            <a:xfrm>
              <a:off x="5334000" y="2771775"/>
              <a:ext cx="1493838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counterexample</a:t>
              </a:r>
            </a:p>
          </p:txBody>
        </p:sp>
        <p:sp>
          <p:nvSpPr>
            <p:cNvPr id="56326" name="Rectangle 27"/>
            <p:cNvSpPr>
              <a:spLocks noChangeArrowheads="1"/>
            </p:cNvSpPr>
            <p:nvPr/>
          </p:nvSpPr>
          <p:spPr bwMode="auto">
            <a:xfrm>
              <a:off x="3360738" y="3073400"/>
              <a:ext cx="641350" cy="355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0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sp>
          <p:nvSpPr>
            <p:cNvPr id="56327" name="Rectangle 29"/>
            <p:cNvSpPr>
              <a:spLocks noChangeArrowheads="1"/>
            </p:cNvSpPr>
            <p:nvPr/>
          </p:nvSpPr>
          <p:spPr bwMode="auto">
            <a:xfrm>
              <a:off x="3360738" y="2717800"/>
              <a:ext cx="641350" cy="355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grpSp>
          <p:nvGrpSpPr>
            <p:cNvPr id="56328" name="Group 47"/>
            <p:cNvGrpSpPr>
              <a:grpSpLocks/>
            </p:cNvGrpSpPr>
            <p:nvPr/>
          </p:nvGrpSpPr>
          <p:grpSpPr bwMode="auto">
            <a:xfrm>
              <a:off x="4002088" y="2362200"/>
              <a:ext cx="958850" cy="1066800"/>
              <a:chOff x="1988" y="1344"/>
              <a:chExt cx="505" cy="672"/>
            </a:xfrm>
          </p:grpSpPr>
          <p:sp>
            <p:nvSpPr>
              <p:cNvPr id="56339" name="Rectangle 28"/>
              <p:cNvSpPr>
                <a:spLocks noChangeArrowheads="1"/>
              </p:cNvSpPr>
              <p:nvPr/>
            </p:nvSpPr>
            <p:spPr bwMode="auto">
              <a:xfrm>
                <a:off x="1988" y="1792"/>
                <a:ext cx="253" cy="22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100</a:t>
                </a:r>
                <a:endParaRPr kumimoji="0" lang="en-US" altLang="zh-CN" sz="1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40" name="Rectangle 30"/>
              <p:cNvSpPr>
                <a:spLocks noChangeArrowheads="1"/>
              </p:cNvSpPr>
              <p:nvPr/>
            </p:nvSpPr>
            <p:spPr bwMode="auto">
              <a:xfrm>
                <a:off x="1988" y="1568"/>
                <a:ext cx="253" cy="22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1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41" name="Rectangle 31"/>
              <p:cNvSpPr>
                <a:spLocks noChangeArrowheads="1"/>
              </p:cNvSpPr>
              <p:nvPr/>
            </p:nvSpPr>
            <p:spPr bwMode="auto">
              <a:xfrm>
                <a:off x="1988" y="1344"/>
                <a:ext cx="253" cy="22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1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42" name="Rectangle 32"/>
              <p:cNvSpPr>
                <a:spLocks noChangeArrowheads="1"/>
              </p:cNvSpPr>
              <p:nvPr/>
            </p:nvSpPr>
            <p:spPr bwMode="auto">
              <a:xfrm>
                <a:off x="2241" y="1792"/>
                <a:ext cx="252" cy="22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10</a:t>
                </a:r>
                <a:endParaRPr kumimoji="0" lang="en-US" altLang="zh-CN" sz="1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43" name="Rectangle 33"/>
              <p:cNvSpPr>
                <a:spLocks noChangeArrowheads="1"/>
              </p:cNvSpPr>
              <p:nvPr/>
            </p:nvSpPr>
            <p:spPr bwMode="auto">
              <a:xfrm>
                <a:off x="2241" y="1568"/>
                <a:ext cx="252" cy="22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10</a:t>
                </a:r>
                <a:endParaRPr kumimoji="0" lang="en-US" altLang="zh-CN" sz="1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44" name="Rectangle 34"/>
              <p:cNvSpPr>
                <a:spLocks noChangeArrowheads="1"/>
              </p:cNvSpPr>
              <p:nvPr/>
            </p:nvSpPr>
            <p:spPr bwMode="auto">
              <a:xfrm>
                <a:off x="2241" y="1344"/>
                <a:ext cx="252" cy="22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1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387725" y="4953000"/>
            <a:ext cx="3467100" cy="1066800"/>
            <a:chOff x="3387725" y="4953000"/>
            <a:chExt cx="3467100" cy="1066800"/>
          </a:xfrm>
        </p:grpSpPr>
        <p:sp>
          <p:nvSpPr>
            <p:cNvPr id="56325" name="Rectangle 13"/>
            <p:cNvSpPr>
              <a:spLocks noChangeArrowheads="1"/>
            </p:cNvSpPr>
            <p:nvPr/>
          </p:nvSpPr>
          <p:spPr bwMode="auto">
            <a:xfrm>
              <a:off x="5360988" y="5451475"/>
              <a:ext cx="1493837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counterexample</a:t>
              </a:r>
            </a:p>
          </p:txBody>
        </p:sp>
        <p:sp>
          <p:nvSpPr>
            <p:cNvPr id="56329" name="Rectangle 48"/>
            <p:cNvSpPr>
              <a:spLocks noChangeArrowheads="1"/>
            </p:cNvSpPr>
            <p:nvPr/>
          </p:nvSpPr>
          <p:spPr bwMode="auto">
            <a:xfrm>
              <a:off x="3387725" y="5664200"/>
              <a:ext cx="641350" cy="355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0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sp>
          <p:nvSpPr>
            <p:cNvPr id="56330" name="Rectangle 49"/>
            <p:cNvSpPr>
              <a:spLocks noChangeArrowheads="1"/>
            </p:cNvSpPr>
            <p:nvPr/>
          </p:nvSpPr>
          <p:spPr bwMode="auto">
            <a:xfrm>
              <a:off x="3387725" y="5308600"/>
              <a:ext cx="641350" cy="355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grpSp>
          <p:nvGrpSpPr>
            <p:cNvPr id="56331" name="Group 50"/>
            <p:cNvGrpSpPr>
              <a:grpSpLocks/>
            </p:cNvGrpSpPr>
            <p:nvPr/>
          </p:nvGrpSpPr>
          <p:grpSpPr bwMode="auto">
            <a:xfrm>
              <a:off x="4029075" y="4953000"/>
              <a:ext cx="958850" cy="1066800"/>
              <a:chOff x="1988" y="1344"/>
              <a:chExt cx="505" cy="672"/>
            </a:xfrm>
          </p:grpSpPr>
          <p:sp>
            <p:nvSpPr>
              <p:cNvPr id="56333" name="Rectangle 51"/>
              <p:cNvSpPr>
                <a:spLocks noChangeArrowheads="1"/>
              </p:cNvSpPr>
              <p:nvPr/>
            </p:nvSpPr>
            <p:spPr bwMode="auto">
              <a:xfrm>
                <a:off x="1988" y="1792"/>
                <a:ext cx="253" cy="22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1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34" name="Rectangle 52"/>
              <p:cNvSpPr>
                <a:spLocks noChangeArrowheads="1"/>
              </p:cNvSpPr>
              <p:nvPr/>
            </p:nvSpPr>
            <p:spPr bwMode="auto">
              <a:xfrm>
                <a:off x="1988" y="1568"/>
                <a:ext cx="253" cy="22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1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35" name="Rectangle 53"/>
              <p:cNvSpPr>
                <a:spLocks noChangeArrowheads="1"/>
              </p:cNvSpPr>
              <p:nvPr/>
            </p:nvSpPr>
            <p:spPr bwMode="auto">
              <a:xfrm>
                <a:off x="1988" y="1344"/>
                <a:ext cx="253" cy="22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1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36" name="Rectangle 54"/>
              <p:cNvSpPr>
                <a:spLocks noChangeArrowheads="1"/>
              </p:cNvSpPr>
              <p:nvPr/>
            </p:nvSpPr>
            <p:spPr bwMode="auto">
              <a:xfrm>
                <a:off x="2241" y="1792"/>
                <a:ext cx="252" cy="22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10</a:t>
                </a:r>
                <a:endParaRPr kumimoji="0" lang="en-US" altLang="zh-CN" sz="1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37" name="Rectangle 55"/>
              <p:cNvSpPr>
                <a:spLocks noChangeArrowheads="1"/>
              </p:cNvSpPr>
              <p:nvPr/>
            </p:nvSpPr>
            <p:spPr bwMode="auto">
              <a:xfrm>
                <a:off x="2241" y="1568"/>
                <a:ext cx="252" cy="22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10</a:t>
                </a:r>
                <a:endParaRPr kumimoji="0" lang="en-US" altLang="zh-CN" sz="1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38" name="Rectangle 56"/>
              <p:cNvSpPr>
                <a:spLocks noChangeArrowheads="1"/>
              </p:cNvSpPr>
              <p:nvPr/>
            </p:nvSpPr>
            <p:spPr bwMode="auto">
              <a:xfrm>
                <a:off x="2241" y="1344"/>
                <a:ext cx="252" cy="22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1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56332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Minimizing Lateness:  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393806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3124200" y="5743575"/>
            <a:ext cx="1752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8" name="Text Box 105"/>
          <p:cNvSpPr txBox="1">
            <a:spLocks noChangeArrowheads="1"/>
          </p:cNvSpPr>
          <p:nvPr/>
        </p:nvSpPr>
        <p:spPr bwMode="auto">
          <a:xfrm>
            <a:off x="3810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57349" name="Text Box 118"/>
          <p:cNvSpPr txBox="1">
            <a:spLocks noChangeArrowheads="1"/>
          </p:cNvSpPr>
          <p:nvPr/>
        </p:nvSpPr>
        <p:spPr bwMode="auto">
          <a:xfrm>
            <a:off x="8382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7350" name="Text Box 119"/>
          <p:cNvSpPr txBox="1">
            <a:spLocks noChangeArrowheads="1"/>
          </p:cNvSpPr>
          <p:nvPr/>
        </p:nvSpPr>
        <p:spPr bwMode="auto">
          <a:xfrm>
            <a:off x="13716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7351" name="Text Box 120"/>
          <p:cNvSpPr txBox="1">
            <a:spLocks noChangeArrowheads="1"/>
          </p:cNvSpPr>
          <p:nvPr/>
        </p:nvSpPr>
        <p:spPr bwMode="auto">
          <a:xfrm>
            <a:off x="19050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7352" name="Text Box 121"/>
          <p:cNvSpPr txBox="1">
            <a:spLocks noChangeArrowheads="1"/>
          </p:cNvSpPr>
          <p:nvPr/>
        </p:nvSpPr>
        <p:spPr bwMode="auto">
          <a:xfrm>
            <a:off x="24384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57353" name="Text Box 122"/>
          <p:cNvSpPr txBox="1">
            <a:spLocks noChangeArrowheads="1"/>
          </p:cNvSpPr>
          <p:nvPr/>
        </p:nvSpPr>
        <p:spPr bwMode="auto">
          <a:xfrm>
            <a:off x="29718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57354" name="Text Box 123"/>
          <p:cNvSpPr txBox="1">
            <a:spLocks noChangeArrowheads="1"/>
          </p:cNvSpPr>
          <p:nvPr/>
        </p:nvSpPr>
        <p:spPr bwMode="auto">
          <a:xfrm>
            <a:off x="35052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57355" name="Text Box 124"/>
          <p:cNvSpPr txBox="1">
            <a:spLocks noChangeArrowheads="1"/>
          </p:cNvSpPr>
          <p:nvPr/>
        </p:nvSpPr>
        <p:spPr bwMode="auto">
          <a:xfrm>
            <a:off x="40386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7356" name="Text Box 125"/>
          <p:cNvSpPr txBox="1">
            <a:spLocks noChangeArrowheads="1"/>
          </p:cNvSpPr>
          <p:nvPr/>
        </p:nvSpPr>
        <p:spPr bwMode="auto">
          <a:xfrm>
            <a:off x="45720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57357" name="Text Box 126"/>
          <p:cNvSpPr txBox="1">
            <a:spLocks noChangeArrowheads="1"/>
          </p:cNvSpPr>
          <p:nvPr/>
        </p:nvSpPr>
        <p:spPr bwMode="auto">
          <a:xfrm>
            <a:off x="51054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57358" name="Text Box 127"/>
          <p:cNvSpPr txBox="1">
            <a:spLocks noChangeArrowheads="1"/>
          </p:cNvSpPr>
          <p:nvPr/>
        </p:nvSpPr>
        <p:spPr bwMode="auto">
          <a:xfrm>
            <a:off x="55626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57360" name="Text Box 134"/>
          <p:cNvSpPr txBox="1">
            <a:spLocks noChangeArrowheads="1"/>
          </p:cNvSpPr>
          <p:nvPr/>
        </p:nvSpPr>
        <p:spPr bwMode="auto">
          <a:xfrm>
            <a:off x="6705600" y="5943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12</a:t>
            </a:r>
          </a:p>
        </p:txBody>
      </p:sp>
      <p:sp>
        <p:nvSpPr>
          <p:cNvPr id="57361" name="Text Box 135"/>
          <p:cNvSpPr txBox="1">
            <a:spLocks noChangeArrowheads="1"/>
          </p:cNvSpPr>
          <p:nvPr/>
        </p:nvSpPr>
        <p:spPr bwMode="auto">
          <a:xfrm>
            <a:off x="7162800" y="5943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13</a:t>
            </a:r>
          </a:p>
        </p:txBody>
      </p:sp>
      <p:sp>
        <p:nvSpPr>
          <p:cNvPr id="57362" name="Text Box 136"/>
          <p:cNvSpPr txBox="1">
            <a:spLocks noChangeArrowheads="1"/>
          </p:cNvSpPr>
          <p:nvPr/>
        </p:nvSpPr>
        <p:spPr bwMode="auto">
          <a:xfrm>
            <a:off x="7696200" y="5943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57363" name="Text Box 137"/>
          <p:cNvSpPr txBox="1">
            <a:spLocks noChangeArrowheads="1"/>
          </p:cNvSpPr>
          <p:nvPr/>
        </p:nvSpPr>
        <p:spPr bwMode="auto">
          <a:xfrm>
            <a:off x="8229600" y="5943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15</a:t>
            </a:r>
          </a:p>
        </p:txBody>
      </p:sp>
      <p:grpSp>
        <p:nvGrpSpPr>
          <p:cNvPr id="57364" name="Group 67"/>
          <p:cNvGrpSpPr>
            <a:grpSpLocks/>
          </p:cNvGrpSpPr>
          <p:nvPr/>
        </p:nvGrpSpPr>
        <p:grpSpPr bwMode="auto">
          <a:xfrm>
            <a:off x="457200" y="5562600"/>
            <a:ext cx="8001000" cy="381000"/>
            <a:chOff x="288" y="3408"/>
            <a:chExt cx="5040" cy="192"/>
          </a:xfrm>
        </p:grpSpPr>
        <p:sp>
          <p:nvSpPr>
            <p:cNvPr id="57392" name="Rectangle 9"/>
            <p:cNvSpPr>
              <a:spLocks noChangeArrowheads="1"/>
            </p:cNvSpPr>
            <p:nvPr/>
          </p:nvSpPr>
          <p:spPr bwMode="auto">
            <a:xfrm>
              <a:off x="3648" y="3408"/>
              <a:ext cx="1008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 = 14</a:t>
              </a:r>
            </a:p>
          </p:txBody>
        </p:sp>
        <p:sp>
          <p:nvSpPr>
            <p:cNvPr id="57393" name="Rectangle 10"/>
            <p:cNvSpPr>
              <a:spLocks noChangeArrowheads="1"/>
            </p:cNvSpPr>
            <p:nvPr/>
          </p:nvSpPr>
          <p:spPr bwMode="auto">
            <a:xfrm>
              <a:off x="1296" y="3408"/>
              <a:ext cx="672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 = 8</a:t>
              </a:r>
            </a:p>
          </p:txBody>
        </p:sp>
        <p:sp>
          <p:nvSpPr>
            <p:cNvPr id="57394" name="Rectangle 11"/>
            <p:cNvSpPr>
              <a:spLocks noChangeArrowheads="1"/>
            </p:cNvSpPr>
            <p:nvPr/>
          </p:nvSpPr>
          <p:spPr bwMode="auto">
            <a:xfrm>
              <a:off x="4656" y="3408"/>
              <a:ext cx="672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 = 15</a:t>
              </a:r>
            </a:p>
          </p:txBody>
        </p:sp>
        <p:sp>
          <p:nvSpPr>
            <p:cNvPr id="57395" name="Rectangle 12"/>
            <p:cNvSpPr>
              <a:spLocks noChangeArrowheads="1"/>
            </p:cNvSpPr>
            <p:nvPr/>
          </p:nvSpPr>
          <p:spPr bwMode="auto">
            <a:xfrm>
              <a:off x="288" y="3408"/>
              <a:ext cx="1008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 = 6</a:t>
              </a:r>
            </a:p>
          </p:txBody>
        </p:sp>
        <p:sp>
          <p:nvSpPr>
            <p:cNvPr id="57396" name="Rectangle 13"/>
            <p:cNvSpPr>
              <a:spLocks noChangeArrowheads="1"/>
            </p:cNvSpPr>
            <p:nvPr/>
          </p:nvSpPr>
          <p:spPr bwMode="auto">
            <a:xfrm>
              <a:off x="2304" y="3408"/>
              <a:ext cx="1344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 = 9</a:t>
              </a:r>
            </a:p>
          </p:txBody>
        </p:sp>
        <p:sp>
          <p:nvSpPr>
            <p:cNvPr id="57397" name="Rectangle 15"/>
            <p:cNvSpPr>
              <a:spLocks noChangeArrowheads="1"/>
            </p:cNvSpPr>
            <p:nvPr/>
          </p:nvSpPr>
          <p:spPr bwMode="auto">
            <a:xfrm>
              <a:off x="1968" y="3408"/>
              <a:ext cx="336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 = 9</a:t>
              </a:r>
            </a:p>
          </p:txBody>
        </p:sp>
      </p:grpSp>
      <p:sp>
        <p:nvSpPr>
          <p:cNvPr id="57365" name="Line 139"/>
          <p:cNvSpPr>
            <a:spLocks noChangeShapeType="1"/>
          </p:cNvSpPr>
          <p:nvPr/>
        </p:nvSpPr>
        <p:spPr bwMode="auto">
          <a:xfrm>
            <a:off x="457200" y="59436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7366" name="Text Box 140"/>
          <p:cNvSpPr txBox="1">
            <a:spLocks noChangeArrowheads="1"/>
          </p:cNvSpPr>
          <p:nvPr/>
        </p:nvSpPr>
        <p:spPr bwMode="auto">
          <a:xfrm>
            <a:off x="5181600" y="5105400"/>
            <a:ext cx="11430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max lateness = 1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7367" name="Line 141"/>
          <p:cNvSpPr>
            <a:spLocks noChangeShapeType="1"/>
          </p:cNvSpPr>
          <p:nvPr/>
        </p:nvSpPr>
        <p:spPr bwMode="auto">
          <a:xfrm flipH="1">
            <a:off x="5803900" y="5364163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7368" name="Text Box 142"/>
          <p:cNvSpPr txBox="1">
            <a:spLocks noChangeArrowheads="1"/>
          </p:cNvSpPr>
          <p:nvPr/>
        </p:nvSpPr>
        <p:spPr bwMode="auto">
          <a:xfrm>
            <a:off x="1447800" y="1484313"/>
            <a:ext cx="6324600" cy="21399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Sort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n jobs by deadline so that d</a:t>
            </a:r>
            <a:r>
              <a:rPr kumimoji="1" lang="en-US" altLang="zh-CN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d</a:t>
            </a:r>
            <a:r>
              <a:rPr kumimoji="1" lang="en-US" altLang="zh-CN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… 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d</a:t>
            </a:r>
            <a:r>
              <a:rPr kumimoji="1" lang="en-US" altLang="zh-CN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</a:t>
            </a:r>
            <a:endParaRPr kumimoji="1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 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j = 1 to 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Assign job j to interval [t, t + t</a:t>
            </a:r>
            <a:r>
              <a:rPr kumimoji="1" lang="en-US" altLang="zh-CN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s</a:t>
            </a:r>
            <a:r>
              <a:rPr kumimoji="1" lang="en-US" altLang="zh-CN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t, f</a:t>
            </a:r>
            <a:r>
              <a:rPr kumimoji="1" lang="en-US" altLang="zh-CN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 t + t</a:t>
            </a:r>
            <a:r>
              <a:rPr kumimoji="1" lang="en-US" altLang="zh-CN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t 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t + t</a:t>
            </a:r>
            <a:r>
              <a:rPr kumimoji="1" lang="en-US" altLang="zh-CN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</a:t>
            </a:r>
            <a:endParaRPr kumimoji="1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output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intervals [s</a:t>
            </a:r>
            <a:r>
              <a:rPr kumimoji="1" lang="en-US" altLang="zh-CN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f</a:t>
            </a:r>
            <a:r>
              <a:rPr kumimoji="1" lang="en-US" altLang="zh-CN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]</a:t>
            </a:r>
          </a:p>
        </p:txBody>
      </p:sp>
      <p:sp>
        <p:nvSpPr>
          <p:cNvPr id="57369" name="Rectangle 1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Minimizing Lateness:  Greedy Algorithm</a:t>
            </a:r>
          </a:p>
        </p:txBody>
      </p:sp>
      <p:sp>
        <p:nvSpPr>
          <p:cNvPr id="57370" name="Rectangle 14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Greedy algorithm. 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Earliest deadline first.</a:t>
            </a:r>
          </a:p>
        </p:txBody>
      </p:sp>
      <p:grpSp>
        <p:nvGrpSpPr>
          <p:cNvPr id="57371" name="Group 123"/>
          <p:cNvGrpSpPr>
            <a:grpSpLocks/>
          </p:cNvGrpSpPr>
          <p:nvPr/>
        </p:nvGrpSpPr>
        <p:grpSpPr bwMode="auto">
          <a:xfrm>
            <a:off x="457200" y="4119563"/>
            <a:ext cx="3048000" cy="1066800"/>
            <a:chOff x="1728" y="2304"/>
            <a:chExt cx="1824" cy="576"/>
          </a:xfrm>
        </p:grpSpPr>
        <p:sp>
          <p:nvSpPr>
            <p:cNvPr id="57372" name="Rectangle 100"/>
            <p:cNvSpPr>
              <a:spLocks noChangeArrowheads="1"/>
            </p:cNvSpPr>
            <p:nvPr/>
          </p:nvSpPr>
          <p:spPr bwMode="auto">
            <a:xfrm>
              <a:off x="1728" y="268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0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sp>
          <p:nvSpPr>
            <p:cNvPr id="57373" name="Rectangle 102"/>
            <p:cNvSpPr>
              <a:spLocks noChangeArrowheads="1"/>
            </p:cNvSpPr>
            <p:nvPr/>
          </p:nvSpPr>
          <p:spPr bwMode="auto">
            <a:xfrm>
              <a:off x="211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74" name="Rectangle 103"/>
            <p:cNvSpPr>
              <a:spLocks noChangeArrowheads="1"/>
            </p:cNvSpPr>
            <p:nvPr/>
          </p:nvSpPr>
          <p:spPr bwMode="auto">
            <a:xfrm>
              <a:off x="1728" y="249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sp>
          <p:nvSpPr>
            <p:cNvPr id="57375" name="Rectangle 104"/>
            <p:cNvSpPr>
              <a:spLocks noChangeArrowheads="1"/>
            </p:cNvSpPr>
            <p:nvPr/>
          </p:nvSpPr>
          <p:spPr bwMode="auto">
            <a:xfrm>
              <a:off x="211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76" name="Rectangle 105"/>
            <p:cNvSpPr>
              <a:spLocks noChangeArrowheads="1"/>
            </p:cNvSpPr>
            <p:nvPr/>
          </p:nvSpPr>
          <p:spPr bwMode="auto">
            <a:xfrm>
              <a:off x="211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77" name="Rectangle 106"/>
            <p:cNvSpPr>
              <a:spLocks noChangeArrowheads="1"/>
            </p:cNvSpPr>
            <p:nvPr/>
          </p:nvSpPr>
          <p:spPr bwMode="auto">
            <a:xfrm>
              <a:off x="235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78" name="Rectangle 107"/>
            <p:cNvSpPr>
              <a:spLocks noChangeArrowheads="1"/>
            </p:cNvSpPr>
            <p:nvPr/>
          </p:nvSpPr>
          <p:spPr bwMode="auto">
            <a:xfrm>
              <a:off x="235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79" name="Rectangle 108"/>
            <p:cNvSpPr>
              <a:spLocks noChangeArrowheads="1"/>
            </p:cNvSpPr>
            <p:nvPr/>
          </p:nvSpPr>
          <p:spPr bwMode="auto">
            <a:xfrm>
              <a:off x="235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80" name="Rectangle 109"/>
            <p:cNvSpPr>
              <a:spLocks noChangeArrowheads="1"/>
            </p:cNvSpPr>
            <p:nvPr/>
          </p:nvSpPr>
          <p:spPr bwMode="auto">
            <a:xfrm>
              <a:off x="259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9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81" name="Rectangle 110"/>
            <p:cNvSpPr>
              <a:spLocks noChangeArrowheads="1"/>
            </p:cNvSpPr>
            <p:nvPr/>
          </p:nvSpPr>
          <p:spPr bwMode="auto">
            <a:xfrm>
              <a:off x="259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82" name="Rectangle 111"/>
            <p:cNvSpPr>
              <a:spLocks noChangeArrowheads="1"/>
            </p:cNvSpPr>
            <p:nvPr/>
          </p:nvSpPr>
          <p:spPr bwMode="auto">
            <a:xfrm>
              <a:off x="259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83" name="Rectangle 112"/>
            <p:cNvSpPr>
              <a:spLocks noChangeArrowheads="1"/>
            </p:cNvSpPr>
            <p:nvPr/>
          </p:nvSpPr>
          <p:spPr bwMode="auto">
            <a:xfrm>
              <a:off x="283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9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84" name="Rectangle 113"/>
            <p:cNvSpPr>
              <a:spLocks noChangeArrowheads="1"/>
            </p:cNvSpPr>
            <p:nvPr/>
          </p:nvSpPr>
          <p:spPr bwMode="auto">
            <a:xfrm>
              <a:off x="283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85" name="Rectangle 114"/>
            <p:cNvSpPr>
              <a:spLocks noChangeArrowheads="1"/>
            </p:cNvSpPr>
            <p:nvPr/>
          </p:nvSpPr>
          <p:spPr bwMode="auto">
            <a:xfrm>
              <a:off x="283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86" name="Rectangle 115"/>
            <p:cNvSpPr>
              <a:spLocks noChangeArrowheads="1"/>
            </p:cNvSpPr>
            <p:nvPr/>
          </p:nvSpPr>
          <p:spPr bwMode="auto">
            <a:xfrm>
              <a:off x="307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14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87" name="Rectangle 116"/>
            <p:cNvSpPr>
              <a:spLocks noChangeArrowheads="1"/>
            </p:cNvSpPr>
            <p:nvPr/>
          </p:nvSpPr>
          <p:spPr bwMode="auto">
            <a:xfrm>
              <a:off x="307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88" name="Rectangle 117"/>
            <p:cNvSpPr>
              <a:spLocks noChangeArrowheads="1"/>
            </p:cNvSpPr>
            <p:nvPr/>
          </p:nvSpPr>
          <p:spPr bwMode="auto">
            <a:xfrm>
              <a:off x="307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89" name="Rectangle 118"/>
            <p:cNvSpPr>
              <a:spLocks noChangeArrowheads="1"/>
            </p:cNvSpPr>
            <p:nvPr/>
          </p:nvSpPr>
          <p:spPr bwMode="auto">
            <a:xfrm>
              <a:off x="331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15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90" name="Rectangle 119"/>
            <p:cNvSpPr>
              <a:spLocks noChangeArrowheads="1"/>
            </p:cNvSpPr>
            <p:nvPr/>
          </p:nvSpPr>
          <p:spPr bwMode="auto">
            <a:xfrm>
              <a:off x="331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91" name="Rectangle 120"/>
            <p:cNvSpPr>
              <a:spLocks noChangeArrowheads="1"/>
            </p:cNvSpPr>
            <p:nvPr/>
          </p:nvSpPr>
          <p:spPr bwMode="auto">
            <a:xfrm>
              <a:off x="331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168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Minimizing Lateness: No Idle Time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Observation. 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There exists an optimal schedule with no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solidFill>
                  <a:schemeClr val="accent1"/>
                </a:solidFill>
                <a:ea typeface="宋体" panose="02010600030101010101" pitchFamily="2" charset="-122"/>
              </a:rPr>
              <a:t>idle time.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Observation.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The greedy schedule has no idle time.</a:t>
            </a:r>
          </a:p>
          <a:p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14478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59398" name="Line 5"/>
          <p:cNvSpPr>
            <a:spLocks noChangeShapeType="1"/>
          </p:cNvSpPr>
          <p:nvPr/>
        </p:nvSpPr>
        <p:spPr bwMode="auto">
          <a:xfrm rot="-5400000">
            <a:off x="19050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399" name="Line 9"/>
          <p:cNvSpPr>
            <a:spLocks noChangeShapeType="1"/>
          </p:cNvSpPr>
          <p:nvPr/>
        </p:nvSpPr>
        <p:spPr bwMode="auto">
          <a:xfrm rot="-5400000">
            <a:off x="40386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00" name="Line 10"/>
          <p:cNvSpPr>
            <a:spLocks noChangeShapeType="1"/>
          </p:cNvSpPr>
          <p:nvPr/>
        </p:nvSpPr>
        <p:spPr bwMode="auto">
          <a:xfrm rot="-5400000">
            <a:off x="35052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 rot="-5400000">
            <a:off x="35814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02" name="Text Box 12"/>
          <p:cNvSpPr txBox="1">
            <a:spLocks noChangeArrowheads="1"/>
          </p:cNvSpPr>
          <p:nvPr/>
        </p:nvSpPr>
        <p:spPr bwMode="auto">
          <a:xfrm>
            <a:off x="19050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9403" name="Text Box 13"/>
          <p:cNvSpPr txBox="1">
            <a:spLocks noChangeArrowheads="1"/>
          </p:cNvSpPr>
          <p:nvPr/>
        </p:nvSpPr>
        <p:spPr bwMode="auto">
          <a:xfrm>
            <a:off x="24384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9404" name="Text Box 14"/>
          <p:cNvSpPr txBox="1">
            <a:spLocks noChangeArrowheads="1"/>
          </p:cNvSpPr>
          <p:nvPr/>
        </p:nvSpPr>
        <p:spPr bwMode="auto">
          <a:xfrm>
            <a:off x="29718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9405" name="Text Box 15"/>
          <p:cNvSpPr txBox="1">
            <a:spLocks noChangeArrowheads="1"/>
          </p:cNvSpPr>
          <p:nvPr/>
        </p:nvSpPr>
        <p:spPr bwMode="auto">
          <a:xfrm>
            <a:off x="35052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59406" name="Text Box 16"/>
          <p:cNvSpPr txBox="1">
            <a:spLocks noChangeArrowheads="1"/>
          </p:cNvSpPr>
          <p:nvPr/>
        </p:nvSpPr>
        <p:spPr bwMode="auto">
          <a:xfrm>
            <a:off x="40386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59407" name="Text Box 17"/>
          <p:cNvSpPr txBox="1">
            <a:spLocks noChangeArrowheads="1"/>
          </p:cNvSpPr>
          <p:nvPr/>
        </p:nvSpPr>
        <p:spPr bwMode="auto">
          <a:xfrm>
            <a:off x="45720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59408" name="Rectangle 20"/>
          <p:cNvSpPr>
            <a:spLocks noChangeArrowheads="1"/>
          </p:cNvSpPr>
          <p:nvPr/>
        </p:nvSpPr>
        <p:spPr bwMode="auto">
          <a:xfrm>
            <a:off x="1524000" y="1692275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 = 4</a:t>
            </a:r>
          </a:p>
        </p:txBody>
      </p:sp>
      <p:sp>
        <p:nvSpPr>
          <p:cNvPr id="59409" name="Rectangle 22"/>
          <p:cNvSpPr>
            <a:spLocks noChangeArrowheads="1"/>
          </p:cNvSpPr>
          <p:nvPr/>
        </p:nvSpPr>
        <p:spPr bwMode="auto">
          <a:xfrm>
            <a:off x="3124200" y="1692275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 = 6</a:t>
            </a:r>
          </a:p>
        </p:txBody>
      </p:sp>
      <p:sp>
        <p:nvSpPr>
          <p:cNvPr id="59410" name="Line 65"/>
          <p:cNvSpPr>
            <a:spLocks noChangeShapeType="1"/>
          </p:cNvSpPr>
          <p:nvPr/>
        </p:nvSpPr>
        <p:spPr bwMode="auto">
          <a:xfrm rot="-5400000">
            <a:off x="67056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11" name="Line 66"/>
          <p:cNvSpPr>
            <a:spLocks noChangeShapeType="1"/>
          </p:cNvSpPr>
          <p:nvPr/>
        </p:nvSpPr>
        <p:spPr bwMode="auto">
          <a:xfrm rot="-5400000">
            <a:off x="61722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12" name="Text Box 69"/>
          <p:cNvSpPr txBox="1">
            <a:spLocks noChangeArrowheads="1"/>
          </p:cNvSpPr>
          <p:nvPr/>
        </p:nvSpPr>
        <p:spPr bwMode="auto">
          <a:xfrm>
            <a:off x="51054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9413" name="Text Box 70"/>
          <p:cNvSpPr txBox="1">
            <a:spLocks noChangeArrowheads="1"/>
          </p:cNvSpPr>
          <p:nvPr/>
        </p:nvSpPr>
        <p:spPr bwMode="auto">
          <a:xfrm>
            <a:off x="56388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59414" name="Text Box 71"/>
          <p:cNvSpPr txBox="1">
            <a:spLocks noChangeArrowheads="1"/>
          </p:cNvSpPr>
          <p:nvPr/>
        </p:nvSpPr>
        <p:spPr bwMode="auto">
          <a:xfrm>
            <a:off x="61722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59415" name="Text Box 72"/>
          <p:cNvSpPr txBox="1">
            <a:spLocks noChangeArrowheads="1"/>
          </p:cNvSpPr>
          <p:nvPr/>
        </p:nvSpPr>
        <p:spPr bwMode="auto">
          <a:xfrm>
            <a:off x="67056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59416" name="Text Box 73"/>
          <p:cNvSpPr txBox="1">
            <a:spLocks noChangeArrowheads="1"/>
          </p:cNvSpPr>
          <p:nvPr/>
        </p:nvSpPr>
        <p:spPr bwMode="auto">
          <a:xfrm>
            <a:off x="72390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59417" name="Rectangle 75"/>
          <p:cNvSpPr>
            <a:spLocks noChangeArrowheads="1"/>
          </p:cNvSpPr>
          <p:nvPr/>
        </p:nvSpPr>
        <p:spPr bwMode="auto">
          <a:xfrm>
            <a:off x="5791200" y="1692275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 = 12</a:t>
            </a:r>
          </a:p>
        </p:txBody>
      </p:sp>
      <p:sp>
        <p:nvSpPr>
          <p:cNvPr id="59418" name="Text Box 78"/>
          <p:cNvSpPr txBox="1">
            <a:spLocks noChangeArrowheads="1"/>
          </p:cNvSpPr>
          <p:nvPr/>
        </p:nvSpPr>
        <p:spPr bwMode="auto">
          <a:xfrm>
            <a:off x="14478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59419" name="Line 79"/>
          <p:cNvSpPr>
            <a:spLocks noChangeShapeType="1"/>
          </p:cNvSpPr>
          <p:nvPr/>
        </p:nvSpPr>
        <p:spPr bwMode="auto">
          <a:xfrm rot="-5400000">
            <a:off x="19050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20" name="Line 81"/>
          <p:cNvSpPr>
            <a:spLocks noChangeShapeType="1"/>
          </p:cNvSpPr>
          <p:nvPr/>
        </p:nvSpPr>
        <p:spPr bwMode="auto">
          <a:xfrm rot="-5400000">
            <a:off x="29718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21" name="Line 82"/>
          <p:cNvSpPr>
            <a:spLocks noChangeShapeType="1"/>
          </p:cNvSpPr>
          <p:nvPr/>
        </p:nvSpPr>
        <p:spPr bwMode="auto">
          <a:xfrm rot="-5400000">
            <a:off x="24384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22" name="Line 83"/>
          <p:cNvSpPr>
            <a:spLocks noChangeShapeType="1"/>
          </p:cNvSpPr>
          <p:nvPr/>
        </p:nvSpPr>
        <p:spPr bwMode="auto">
          <a:xfrm rot="-5400000">
            <a:off x="40386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23" name="Line 84"/>
          <p:cNvSpPr>
            <a:spLocks noChangeShapeType="1"/>
          </p:cNvSpPr>
          <p:nvPr/>
        </p:nvSpPr>
        <p:spPr bwMode="auto">
          <a:xfrm rot="-5400000">
            <a:off x="35052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24" name="Line 85"/>
          <p:cNvSpPr>
            <a:spLocks noChangeShapeType="1"/>
          </p:cNvSpPr>
          <p:nvPr/>
        </p:nvSpPr>
        <p:spPr bwMode="auto">
          <a:xfrm rot="-5400000">
            <a:off x="35814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25" name="Text Box 86"/>
          <p:cNvSpPr txBox="1">
            <a:spLocks noChangeArrowheads="1"/>
          </p:cNvSpPr>
          <p:nvPr/>
        </p:nvSpPr>
        <p:spPr bwMode="auto">
          <a:xfrm>
            <a:off x="19050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9426" name="Text Box 87"/>
          <p:cNvSpPr txBox="1">
            <a:spLocks noChangeArrowheads="1"/>
          </p:cNvSpPr>
          <p:nvPr/>
        </p:nvSpPr>
        <p:spPr bwMode="auto">
          <a:xfrm>
            <a:off x="24384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9427" name="Text Box 88"/>
          <p:cNvSpPr txBox="1">
            <a:spLocks noChangeArrowheads="1"/>
          </p:cNvSpPr>
          <p:nvPr/>
        </p:nvSpPr>
        <p:spPr bwMode="auto">
          <a:xfrm>
            <a:off x="29718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9428" name="Text Box 89"/>
          <p:cNvSpPr txBox="1">
            <a:spLocks noChangeArrowheads="1"/>
          </p:cNvSpPr>
          <p:nvPr/>
        </p:nvSpPr>
        <p:spPr bwMode="auto">
          <a:xfrm>
            <a:off x="35052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59429" name="Text Box 90"/>
          <p:cNvSpPr txBox="1">
            <a:spLocks noChangeArrowheads="1"/>
          </p:cNvSpPr>
          <p:nvPr/>
        </p:nvSpPr>
        <p:spPr bwMode="auto">
          <a:xfrm>
            <a:off x="40386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59430" name="Text Box 91"/>
          <p:cNvSpPr txBox="1">
            <a:spLocks noChangeArrowheads="1"/>
          </p:cNvSpPr>
          <p:nvPr/>
        </p:nvSpPr>
        <p:spPr bwMode="auto">
          <a:xfrm>
            <a:off x="45720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59431" name="Rectangle 92"/>
          <p:cNvSpPr>
            <a:spLocks noChangeArrowheads="1"/>
          </p:cNvSpPr>
          <p:nvPr/>
        </p:nvSpPr>
        <p:spPr bwMode="auto">
          <a:xfrm>
            <a:off x="1524000" y="2682875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 = 4</a:t>
            </a:r>
          </a:p>
        </p:txBody>
      </p:sp>
      <p:sp>
        <p:nvSpPr>
          <p:cNvPr id="59432" name="Rectangle 93"/>
          <p:cNvSpPr>
            <a:spLocks noChangeArrowheads="1"/>
          </p:cNvSpPr>
          <p:nvPr/>
        </p:nvSpPr>
        <p:spPr bwMode="auto">
          <a:xfrm>
            <a:off x="2590800" y="2682875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 = 6</a:t>
            </a:r>
          </a:p>
        </p:txBody>
      </p:sp>
      <p:sp>
        <p:nvSpPr>
          <p:cNvPr id="59433" name="Line 97"/>
          <p:cNvSpPr>
            <a:spLocks noChangeShapeType="1"/>
          </p:cNvSpPr>
          <p:nvPr/>
        </p:nvSpPr>
        <p:spPr bwMode="auto">
          <a:xfrm rot="-5400000">
            <a:off x="6705600" y="2835275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34" name="Line 98"/>
          <p:cNvSpPr>
            <a:spLocks noChangeShapeType="1"/>
          </p:cNvSpPr>
          <p:nvPr/>
        </p:nvSpPr>
        <p:spPr bwMode="auto">
          <a:xfrm rot="-5400000">
            <a:off x="6172200" y="2835275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35" name="Line 99"/>
          <p:cNvSpPr>
            <a:spLocks noChangeShapeType="1"/>
          </p:cNvSpPr>
          <p:nvPr/>
        </p:nvSpPr>
        <p:spPr bwMode="auto">
          <a:xfrm rot="-5400000">
            <a:off x="7239000" y="2835275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36" name="Text Box 100"/>
          <p:cNvSpPr txBox="1">
            <a:spLocks noChangeArrowheads="1"/>
          </p:cNvSpPr>
          <p:nvPr/>
        </p:nvSpPr>
        <p:spPr bwMode="auto">
          <a:xfrm>
            <a:off x="51054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9437" name="Text Box 101"/>
          <p:cNvSpPr txBox="1">
            <a:spLocks noChangeArrowheads="1"/>
          </p:cNvSpPr>
          <p:nvPr/>
        </p:nvSpPr>
        <p:spPr bwMode="auto">
          <a:xfrm>
            <a:off x="56388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59438" name="Text Box 102"/>
          <p:cNvSpPr txBox="1">
            <a:spLocks noChangeArrowheads="1"/>
          </p:cNvSpPr>
          <p:nvPr/>
        </p:nvSpPr>
        <p:spPr bwMode="auto">
          <a:xfrm>
            <a:off x="61722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59439" name="Text Box 103"/>
          <p:cNvSpPr txBox="1">
            <a:spLocks noChangeArrowheads="1"/>
          </p:cNvSpPr>
          <p:nvPr/>
        </p:nvSpPr>
        <p:spPr bwMode="auto">
          <a:xfrm>
            <a:off x="67056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59440" name="Text Box 104"/>
          <p:cNvSpPr txBox="1">
            <a:spLocks noChangeArrowheads="1"/>
          </p:cNvSpPr>
          <p:nvPr/>
        </p:nvSpPr>
        <p:spPr bwMode="auto">
          <a:xfrm>
            <a:off x="72390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59441" name="Rectangle 105"/>
          <p:cNvSpPr>
            <a:spLocks noChangeArrowheads="1"/>
          </p:cNvSpPr>
          <p:nvPr/>
        </p:nvSpPr>
        <p:spPr bwMode="auto">
          <a:xfrm>
            <a:off x="4191000" y="2682875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 = 12</a:t>
            </a:r>
          </a:p>
        </p:txBody>
      </p:sp>
      <p:sp>
        <p:nvSpPr>
          <p:cNvPr id="59442" name="Line 108"/>
          <p:cNvSpPr>
            <a:spLocks noChangeShapeType="1"/>
          </p:cNvSpPr>
          <p:nvPr/>
        </p:nvSpPr>
        <p:spPr bwMode="auto">
          <a:xfrm rot="-5400000">
            <a:off x="5105400" y="1844675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7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Minimizing Lateness: Inversions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Def. 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An </a:t>
            </a: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inversion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 in schedule S is a pair of jobs i and j such that:</a:t>
            </a:r>
            <a:b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i &lt; j but j scheduled before i.</a:t>
            </a: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Observation. 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Greedy schedule has no inversions.</a:t>
            </a:r>
          </a:p>
          <a:p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Observation. 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If a schedule (with no idle time) has an inversion, it has one with a pair of inverted jobs scheduled consecutively.</a:t>
            </a:r>
          </a:p>
          <a:p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445" name="Rectangle 69"/>
          <p:cNvSpPr>
            <a:spLocks noChangeArrowheads="1"/>
          </p:cNvSpPr>
          <p:nvPr/>
        </p:nvSpPr>
        <p:spPr bwMode="auto">
          <a:xfrm>
            <a:off x="6858000" y="19812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6" name="Rectangle 70"/>
          <p:cNvSpPr>
            <a:spLocks noChangeArrowheads="1"/>
          </p:cNvSpPr>
          <p:nvPr/>
        </p:nvSpPr>
        <p:spPr bwMode="auto">
          <a:xfrm>
            <a:off x="7620000" y="1981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7" name="Rectangle 71"/>
          <p:cNvSpPr>
            <a:spLocks noChangeArrowheads="1"/>
          </p:cNvSpPr>
          <p:nvPr/>
        </p:nvSpPr>
        <p:spPr bwMode="auto">
          <a:xfrm>
            <a:off x="2895600" y="19812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8" name="Rectangle 72"/>
          <p:cNvSpPr>
            <a:spLocks noChangeArrowheads="1"/>
          </p:cNvSpPr>
          <p:nvPr/>
        </p:nvSpPr>
        <p:spPr bwMode="auto">
          <a:xfrm>
            <a:off x="8001000" y="1981200"/>
            <a:ext cx="685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9" name="Rectangle 73"/>
          <p:cNvSpPr>
            <a:spLocks noChangeArrowheads="1"/>
          </p:cNvSpPr>
          <p:nvPr/>
        </p:nvSpPr>
        <p:spPr bwMode="auto">
          <a:xfrm>
            <a:off x="2362200" y="1981200"/>
            <a:ext cx="533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0" name="Rectangle 74"/>
          <p:cNvSpPr>
            <a:spLocks noChangeArrowheads="1"/>
          </p:cNvSpPr>
          <p:nvPr/>
        </p:nvSpPr>
        <p:spPr bwMode="auto">
          <a:xfrm>
            <a:off x="5257800" y="1981200"/>
            <a:ext cx="16002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61451" name="Rectangle 75"/>
          <p:cNvSpPr>
            <a:spLocks noChangeArrowheads="1"/>
          </p:cNvSpPr>
          <p:nvPr/>
        </p:nvSpPr>
        <p:spPr bwMode="auto">
          <a:xfrm>
            <a:off x="3886200" y="1981200"/>
            <a:ext cx="1371600" cy="304800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j</a:t>
            </a:r>
          </a:p>
        </p:txBody>
      </p:sp>
      <p:sp>
        <p:nvSpPr>
          <p:cNvPr id="61452" name="Rectangle 76"/>
          <p:cNvSpPr>
            <a:spLocks noChangeArrowheads="1"/>
          </p:cNvSpPr>
          <p:nvPr/>
        </p:nvSpPr>
        <p:spPr bwMode="auto">
          <a:xfrm>
            <a:off x="1371600" y="1981200"/>
            <a:ext cx="10223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before swap</a:t>
            </a:r>
          </a:p>
        </p:txBody>
      </p:sp>
      <p:sp>
        <p:nvSpPr>
          <p:cNvPr id="61453" name="Text Box 77"/>
          <p:cNvSpPr txBox="1">
            <a:spLocks noChangeArrowheads="1"/>
          </p:cNvSpPr>
          <p:nvPr/>
        </p:nvSpPr>
        <p:spPr bwMode="auto">
          <a:xfrm>
            <a:off x="4495800" y="1403350"/>
            <a:ext cx="160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inversion</a:t>
            </a:r>
          </a:p>
        </p:txBody>
      </p:sp>
      <p:cxnSp>
        <p:nvCxnSpPr>
          <p:cNvPr id="61454" name="AutoShape 78"/>
          <p:cNvCxnSpPr>
            <a:cxnSpLocks noChangeShapeType="1"/>
            <a:stCxn id="61451" idx="0"/>
            <a:endCxn id="61450" idx="0"/>
          </p:cNvCxnSpPr>
          <p:nvPr/>
        </p:nvCxnSpPr>
        <p:spPr bwMode="auto">
          <a:xfrm rot="5400000" flipV="1">
            <a:off x="5314156" y="1239044"/>
            <a:ext cx="1588" cy="14859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1093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Minimizing Lateness: Inversions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Def. 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An </a:t>
            </a:r>
            <a:r>
              <a:rPr lang="en-US" altLang="zh-CN" dirty="0" smtClean="0">
                <a:solidFill>
                  <a:srgbClr val="CC0000"/>
                </a:solidFill>
                <a:ea typeface="宋体" panose="02010600030101010101" pitchFamily="2" charset="-122"/>
              </a:rPr>
              <a:t>inversion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in schedule S is a pair of jobs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and j such that:</a:t>
            </a:r>
            <a:b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&lt; j but j scheduled before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Claim. 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Swapping two adjacent, inverted jobs reduces the number of inversions by one and does not increase the max lateness.</a:t>
            </a: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Pf. 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Let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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be the lateness before the swap, and let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'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be it afterwards.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  <a:sym typeface="MT Extra" panose="05050102010205020202" pitchFamily="18" charset="2"/>
              </a:rPr>
              <a:t></a:t>
            </a:r>
            <a:r>
              <a:rPr lang="en-US" altLang="zh-CN" dirty="0" smtClean="0">
                <a:ea typeface="宋体" panose="02010600030101010101" pitchFamily="2" charset="-122"/>
              </a:rPr>
              <a:t>'</a:t>
            </a:r>
            <a:r>
              <a:rPr lang="en-US" altLang="zh-CN" sz="2000" baseline="-25000" dirty="0" smtClean="0">
                <a:ea typeface="宋体" panose="02010600030101010101" pitchFamily="2" charset="-122"/>
              </a:rPr>
              <a:t>k</a:t>
            </a:r>
            <a:r>
              <a:rPr lang="en-US" altLang="zh-CN" dirty="0" smtClean="0">
                <a:ea typeface="宋体" panose="02010600030101010101" pitchFamily="2" charset="-122"/>
              </a:rPr>
              <a:t> = </a:t>
            </a:r>
            <a:r>
              <a:rPr lang="en-US" altLang="zh-CN" dirty="0" smtClean="0">
                <a:ea typeface="宋体" panose="02010600030101010101" pitchFamily="2" charset="-122"/>
                <a:sym typeface="MT Extra" panose="05050102010205020202" pitchFamily="18" charset="2"/>
              </a:rPr>
              <a:t></a:t>
            </a:r>
            <a:r>
              <a:rPr lang="en-US" altLang="zh-CN" sz="2000" baseline="-25000" dirty="0" smtClean="0">
                <a:ea typeface="宋体" panose="02010600030101010101" pitchFamily="2" charset="-122"/>
              </a:rPr>
              <a:t>k</a:t>
            </a:r>
            <a:r>
              <a:rPr lang="en-US" altLang="zh-CN" dirty="0" smtClean="0">
                <a:ea typeface="宋体" panose="02010600030101010101" pitchFamily="2" charset="-122"/>
              </a:rPr>
              <a:t> for all k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, j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  <a:sym typeface="MT Extra" panose="05050102010205020202" pitchFamily="18" charset="2"/>
              </a:rPr>
              <a:t></a:t>
            </a:r>
            <a:r>
              <a:rPr lang="en-US" altLang="zh-CN" dirty="0" smtClean="0">
                <a:ea typeface="宋体" panose="02010600030101010101" pitchFamily="2" charset="-122"/>
              </a:rPr>
              <a:t>'</a:t>
            </a:r>
            <a:r>
              <a:rPr lang="en-US" altLang="zh-CN" sz="2000" baseline="-25000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MT Extra" panose="05050102010205020202" pitchFamily="18" charset="2"/>
              </a:rPr>
              <a:t></a:t>
            </a:r>
            <a:r>
              <a:rPr lang="en-US" altLang="zh-CN" sz="2000" baseline="-25000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If job j is late:</a:t>
            </a:r>
            <a:endParaRPr lang="en-US" altLang="zh-CN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63493" name="Rectangle 43"/>
          <p:cNvSpPr>
            <a:spLocks noChangeArrowheads="1"/>
          </p:cNvSpPr>
          <p:nvPr/>
        </p:nvSpPr>
        <p:spPr bwMode="auto">
          <a:xfrm>
            <a:off x="6858000" y="19812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4" name="Rectangle 44"/>
          <p:cNvSpPr>
            <a:spLocks noChangeArrowheads="1"/>
          </p:cNvSpPr>
          <p:nvPr/>
        </p:nvSpPr>
        <p:spPr bwMode="auto">
          <a:xfrm>
            <a:off x="7620000" y="1981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5" name="Rectangle 45"/>
          <p:cNvSpPr>
            <a:spLocks noChangeArrowheads="1"/>
          </p:cNvSpPr>
          <p:nvPr/>
        </p:nvSpPr>
        <p:spPr bwMode="auto">
          <a:xfrm>
            <a:off x="2895600" y="19812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6" name="Rectangle 46"/>
          <p:cNvSpPr>
            <a:spLocks noChangeArrowheads="1"/>
          </p:cNvSpPr>
          <p:nvPr/>
        </p:nvSpPr>
        <p:spPr bwMode="auto">
          <a:xfrm>
            <a:off x="8001000" y="1981200"/>
            <a:ext cx="685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7" name="Rectangle 47"/>
          <p:cNvSpPr>
            <a:spLocks noChangeArrowheads="1"/>
          </p:cNvSpPr>
          <p:nvPr/>
        </p:nvSpPr>
        <p:spPr bwMode="auto">
          <a:xfrm>
            <a:off x="2362200" y="1981200"/>
            <a:ext cx="533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8" name="Rectangle 48"/>
          <p:cNvSpPr>
            <a:spLocks noChangeArrowheads="1"/>
          </p:cNvSpPr>
          <p:nvPr/>
        </p:nvSpPr>
        <p:spPr bwMode="auto">
          <a:xfrm>
            <a:off x="5257800" y="1981200"/>
            <a:ext cx="16002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63499" name="Rectangle 49"/>
          <p:cNvSpPr>
            <a:spLocks noChangeArrowheads="1"/>
          </p:cNvSpPr>
          <p:nvPr/>
        </p:nvSpPr>
        <p:spPr bwMode="auto">
          <a:xfrm>
            <a:off x="3886200" y="1981200"/>
            <a:ext cx="1371600" cy="304800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j</a:t>
            </a:r>
          </a:p>
        </p:txBody>
      </p:sp>
      <p:sp>
        <p:nvSpPr>
          <p:cNvPr id="63500" name="Rectangle 50"/>
          <p:cNvSpPr>
            <a:spLocks noChangeArrowheads="1"/>
          </p:cNvSpPr>
          <p:nvPr/>
        </p:nvSpPr>
        <p:spPr bwMode="auto">
          <a:xfrm>
            <a:off x="3886200" y="2438400"/>
            <a:ext cx="16002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63501" name="Rectangle 51"/>
          <p:cNvSpPr>
            <a:spLocks noChangeArrowheads="1"/>
          </p:cNvSpPr>
          <p:nvPr/>
        </p:nvSpPr>
        <p:spPr bwMode="auto">
          <a:xfrm>
            <a:off x="5486400" y="2438400"/>
            <a:ext cx="1371600" cy="304800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j</a:t>
            </a:r>
          </a:p>
        </p:txBody>
      </p:sp>
      <p:sp>
        <p:nvSpPr>
          <p:cNvPr id="63502" name="Rectangle 52"/>
          <p:cNvSpPr>
            <a:spLocks noChangeArrowheads="1"/>
          </p:cNvSpPr>
          <p:nvPr/>
        </p:nvSpPr>
        <p:spPr bwMode="auto">
          <a:xfrm>
            <a:off x="6858000" y="24384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3" name="Rectangle 53"/>
          <p:cNvSpPr>
            <a:spLocks noChangeArrowheads="1"/>
          </p:cNvSpPr>
          <p:nvPr/>
        </p:nvSpPr>
        <p:spPr bwMode="auto">
          <a:xfrm>
            <a:off x="7620000" y="2438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4" name="Rectangle 54"/>
          <p:cNvSpPr>
            <a:spLocks noChangeArrowheads="1"/>
          </p:cNvSpPr>
          <p:nvPr/>
        </p:nvSpPr>
        <p:spPr bwMode="auto">
          <a:xfrm>
            <a:off x="2895600" y="24384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5" name="Rectangle 55"/>
          <p:cNvSpPr>
            <a:spLocks noChangeArrowheads="1"/>
          </p:cNvSpPr>
          <p:nvPr/>
        </p:nvSpPr>
        <p:spPr bwMode="auto">
          <a:xfrm>
            <a:off x="8001000" y="2438400"/>
            <a:ext cx="685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6" name="Rectangle 56"/>
          <p:cNvSpPr>
            <a:spLocks noChangeArrowheads="1"/>
          </p:cNvSpPr>
          <p:nvPr/>
        </p:nvSpPr>
        <p:spPr bwMode="auto">
          <a:xfrm>
            <a:off x="2362200" y="2438400"/>
            <a:ext cx="533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7" name="Rectangle 59"/>
          <p:cNvSpPr>
            <a:spLocks noChangeArrowheads="1"/>
          </p:cNvSpPr>
          <p:nvPr/>
        </p:nvSpPr>
        <p:spPr bwMode="auto">
          <a:xfrm>
            <a:off x="1371600" y="1981200"/>
            <a:ext cx="10223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before swap</a:t>
            </a:r>
          </a:p>
        </p:txBody>
      </p:sp>
      <p:sp>
        <p:nvSpPr>
          <p:cNvPr id="63508" name="Rectangle 60"/>
          <p:cNvSpPr>
            <a:spLocks noChangeArrowheads="1"/>
          </p:cNvSpPr>
          <p:nvPr/>
        </p:nvSpPr>
        <p:spPr bwMode="auto">
          <a:xfrm>
            <a:off x="1416050" y="2438400"/>
            <a:ext cx="9461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after swap</a:t>
            </a:r>
          </a:p>
        </p:txBody>
      </p:sp>
      <p:graphicFrame>
        <p:nvGraphicFramePr>
          <p:cNvPr id="63509" name="Object 61"/>
          <p:cNvGraphicFramePr>
            <a:graphicFrameLocks noChangeAspect="1"/>
          </p:cNvGraphicFramePr>
          <p:nvPr/>
        </p:nvGraphicFramePr>
        <p:xfrm>
          <a:off x="3657600" y="5029200"/>
          <a:ext cx="397033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3797300" imgH="1193800" progId="Equation.3">
                  <p:embed/>
                </p:oleObj>
              </mc:Choice>
              <mc:Fallback>
                <p:oleObj name="Equation" r:id="rId4" imgW="3797300" imgH="1193800" progId="Equation.3">
                  <p:embed/>
                  <p:pic>
                    <p:nvPicPr>
                      <p:cNvPr id="63509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408" t="-7660" r="-2408" b="-7660"/>
                      <a:stretch>
                        <a:fillRect/>
                      </a:stretch>
                    </p:blipFill>
                    <p:spPr bwMode="auto">
                      <a:xfrm>
                        <a:off x="3657600" y="5029200"/>
                        <a:ext cx="3970338" cy="13684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0" name="Rectangle 63"/>
          <p:cNvSpPr>
            <a:spLocks noChangeArrowheads="1"/>
          </p:cNvSpPr>
          <p:nvPr/>
        </p:nvSpPr>
        <p:spPr bwMode="auto">
          <a:xfrm>
            <a:off x="6692900" y="2735263"/>
            <a:ext cx="3889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f'</a:t>
            </a:r>
            <a:r>
              <a:rPr kumimoji="1" lang="en-US" altLang="zh-CN" sz="1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j</a:t>
            </a: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</p:txBody>
      </p:sp>
      <p:sp>
        <p:nvSpPr>
          <p:cNvPr id="63511" name="Rectangle 64"/>
          <p:cNvSpPr>
            <a:spLocks noChangeArrowheads="1"/>
          </p:cNvSpPr>
          <p:nvPr/>
        </p:nvSpPr>
        <p:spPr bwMode="auto">
          <a:xfrm>
            <a:off x="6697663" y="1597025"/>
            <a:ext cx="3063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f</a:t>
            </a:r>
            <a:r>
              <a:rPr kumimoji="1" lang="en-US" altLang="zh-CN" sz="1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i</a:t>
            </a: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</p:txBody>
      </p:sp>
      <p:sp>
        <p:nvSpPr>
          <p:cNvPr id="63512" name="Text Box 65"/>
          <p:cNvSpPr txBox="1">
            <a:spLocks noChangeArrowheads="1"/>
          </p:cNvSpPr>
          <p:nvPr/>
        </p:nvSpPr>
        <p:spPr bwMode="auto">
          <a:xfrm>
            <a:off x="4495800" y="1403350"/>
            <a:ext cx="160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inversion</a:t>
            </a:r>
          </a:p>
        </p:txBody>
      </p:sp>
      <p:cxnSp>
        <p:nvCxnSpPr>
          <p:cNvPr id="63513" name="AutoShape 66"/>
          <p:cNvCxnSpPr>
            <a:cxnSpLocks noChangeShapeType="1"/>
          </p:cNvCxnSpPr>
          <p:nvPr/>
        </p:nvCxnSpPr>
        <p:spPr bwMode="auto">
          <a:xfrm rot="5400000" flipV="1">
            <a:off x="5314156" y="1239044"/>
            <a:ext cx="1588" cy="14859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4797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96FC97D-D877-4E4D-847A-313EC95556FD}" type="slidenum">
              <a:rPr lang="en-US" altLang="zh-CN" sz="800" smtClean="0">
                <a:solidFill>
                  <a:srgbClr val="000000"/>
                </a:solidFill>
              </a:rPr>
              <a:pPr/>
              <a:t>29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Minimizing Lateness: Analysis of Greedy Algorithm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Theorem. 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Greedy schedule S is optimal.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Pf. 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Define S* to be an optimal schedule that has the fewest number of inversions, and let's see what happens.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Can assume S* has no idle time.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If S* has no inversions, then S = S*.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If S* has an inversion, let i-j be an adjacent inversion.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swapping i and j does not increase the maximum lateness and strictly decreases the number of inversions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this contradicts definition of S*  ▪</a:t>
            </a:r>
          </a:p>
        </p:txBody>
      </p:sp>
    </p:spTree>
    <p:extLst>
      <p:ext uri="{BB962C8B-B14F-4D97-AF65-F5344CB8AC3E}">
        <p14:creationId xmlns:p14="http://schemas.microsoft.com/office/powerpoint/2010/main" val="216193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Selecting breakpoints</a:t>
            </a:r>
          </a:p>
          <a:p>
            <a:r>
              <a:rPr lang="en-US" smtClean="0"/>
              <a:t>Coin change</a:t>
            </a:r>
          </a:p>
          <a:p>
            <a:r>
              <a:rPr lang="en-US" smtClean="0"/>
              <a:t>Interval scheduling</a:t>
            </a:r>
          </a:p>
          <a:p>
            <a:r>
              <a:rPr lang="en-US" smtClean="0"/>
              <a:t>Interval coloring</a:t>
            </a:r>
          </a:p>
          <a:p>
            <a:r>
              <a:rPr lang="en-US" smtClean="0"/>
              <a:t>Scheduling to minimizing lateness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Selecting Breakpoints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Selecting breakpoints.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Road trip from Princeton to Palo Alto along fixed route.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Refueling stations at certain points along the way.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Fuel capacity = C.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Goal:  makes as few refueling stops as possible.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Greedy algorithm.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Go as far as you can before refueling.</a:t>
            </a:r>
          </a:p>
        </p:txBody>
      </p:sp>
      <p:sp>
        <p:nvSpPr>
          <p:cNvPr id="653316" name="Line 4"/>
          <p:cNvSpPr>
            <a:spLocks noChangeShapeType="1"/>
          </p:cNvSpPr>
          <p:nvPr/>
        </p:nvSpPr>
        <p:spPr bwMode="auto">
          <a:xfrm>
            <a:off x="914400" y="46482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392113" y="4783138"/>
            <a:ext cx="9636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Princeton</a:t>
            </a:r>
          </a:p>
        </p:txBody>
      </p:sp>
      <p:sp>
        <p:nvSpPr>
          <p:cNvPr id="653318" name="Text Box 6"/>
          <p:cNvSpPr txBox="1">
            <a:spLocks noChangeArrowheads="1"/>
          </p:cNvSpPr>
          <p:nvPr/>
        </p:nvSpPr>
        <p:spPr bwMode="auto">
          <a:xfrm>
            <a:off x="7715250" y="4797425"/>
            <a:ext cx="9191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Palo Alto</a:t>
            </a:r>
          </a:p>
        </p:txBody>
      </p:sp>
      <p:sp>
        <p:nvSpPr>
          <p:cNvPr id="653319" name="Rectangle 7"/>
          <p:cNvSpPr>
            <a:spLocks noChangeArrowheads="1"/>
          </p:cNvSpPr>
          <p:nvPr/>
        </p:nvSpPr>
        <p:spPr bwMode="auto">
          <a:xfrm>
            <a:off x="914400" y="54864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grpSp>
        <p:nvGrpSpPr>
          <p:cNvPr id="653320" name="Group 8"/>
          <p:cNvGrpSpPr>
            <a:grpSpLocks/>
          </p:cNvGrpSpPr>
          <p:nvPr/>
        </p:nvGrpSpPr>
        <p:grpSpPr bwMode="auto">
          <a:xfrm>
            <a:off x="914400" y="4173538"/>
            <a:ext cx="1346200" cy="339725"/>
            <a:chOff x="1680" y="3344"/>
            <a:chExt cx="848" cy="214"/>
          </a:xfrm>
        </p:grpSpPr>
        <p:sp>
          <p:nvSpPr>
            <p:cNvPr id="653321" name="Line 9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22" name="Line 10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23" name="Text Box 11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</p:grpSp>
      <p:grpSp>
        <p:nvGrpSpPr>
          <p:cNvPr id="653324" name="Group 12"/>
          <p:cNvGrpSpPr>
            <a:grpSpLocks/>
          </p:cNvGrpSpPr>
          <p:nvPr/>
        </p:nvGrpSpPr>
        <p:grpSpPr bwMode="auto">
          <a:xfrm>
            <a:off x="1892300" y="4783138"/>
            <a:ext cx="1346200" cy="339725"/>
            <a:chOff x="1680" y="3344"/>
            <a:chExt cx="848" cy="214"/>
          </a:xfrm>
        </p:grpSpPr>
        <p:sp>
          <p:nvSpPr>
            <p:cNvPr id="653325" name="Line 13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26" name="Line 14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27" name="Text Box 15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</p:grpSp>
      <p:sp>
        <p:nvSpPr>
          <p:cNvPr id="653328" name="Rectangle 16"/>
          <p:cNvSpPr>
            <a:spLocks noChangeArrowheads="1"/>
          </p:cNvSpPr>
          <p:nvPr/>
        </p:nvSpPr>
        <p:spPr bwMode="auto">
          <a:xfrm>
            <a:off x="1905000" y="5486400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653329" name="Group 17"/>
          <p:cNvGrpSpPr>
            <a:grpSpLocks/>
          </p:cNvGrpSpPr>
          <p:nvPr/>
        </p:nvGrpSpPr>
        <p:grpSpPr bwMode="auto">
          <a:xfrm>
            <a:off x="3200400" y="4173538"/>
            <a:ext cx="1346200" cy="339725"/>
            <a:chOff x="1680" y="3344"/>
            <a:chExt cx="848" cy="214"/>
          </a:xfrm>
        </p:grpSpPr>
        <p:sp>
          <p:nvSpPr>
            <p:cNvPr id="653330" name="Line 18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31" name="Line 19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32" name="Text Box 20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</p:grpSp>
      <p:sp>
        <p:nvSpPr>
          <p:cNvPr id="653333" name="Rectangle 21"/>
          <p:cNvSpPr>
            <a:spLocks noChangeArrowheads="1"/>
          </p:cNvSpPr>
          <p:nvPr/>
        </p:nvSpPr>
        <p:spPr bwMode="auto">
          <a:xfrm>
            <a:off x="3200400" y="5486400"/>
            <a:ext cx="914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grpSp>
        <p:nvGrpSpPr>
          <p:cNvPr id="653334" name="Group 22"/>
          <p:cNvGrpSpPr>
            <a:grpSpLocks/>
          </p:cNvGrpSpPr>
          <p:nvPr/>
        </p:nvGrpSpPr>
        <p:grpSpPr bwMode="auto">
          <a:xfrm>
            <a:off x="4064000" y="4768850"/>
            <a:ext cx="1346200" cy="339725"/>
            <a:chOff x="1680" y="3344"/>
            <a:chExt cx="848" cy="214"/>
          </a:xfrm>
        </p:grpSpPr>
        <p:sp>
          <p:nvSpPr>
            <p:cNvPr id="653335" name="Line 23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36" name="Line 24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37" name="Text Box 25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</p:grpSp>
      <p:sp>
        <p:nvSpPr>
          <p:cNvPr id="653338" name="Rectangle 26"/>
          <p:cNvSpPr>
            <a:spLocks noChangeArrowheads="1"/>
          </p:cNvSpPr>
          <p:nvPr/>
        </p:nvSpPr>
        <p:spPr bwMode="auto">
          <a:xfrm>
            <a:off x="4114800" y="5486400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grpSp>
        <p:nvGrpSpPr>
          <p:cNvPr id="653339" name="Group 27"/>
          <p:cNvGrpSpPr>
            <a:grpSpLocks/>
          </p:cNvGrpSpPr>
          <p:nvPr/>
        </p:nvGrpSpPr>
        <p:grpSpPr bwMode="auto">
          <a:xfrm>
            <a:off x="4953000" y="4187825"/>
            <a:ext cx="1346200" cy="339725"/>
            <a:chOff x="1680" y="3344"/>
            <a:chExt cx="848" cy="214"/>
          </a:xfrm>
        </p:grpSpPr>
        <p:sp>
          <p:nvSpPr>
            <p:cNvPr id="653340" name="Line 28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41" name="Line 29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42" name="Text Box 30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</p:grpSp>
      <p:sp>
        <p:nvSpPr>
          <p:cNvPr id="653343" name="Rectangle 31"/>
          <p:cNvSpPr>
            <a:spLocks noChangeArrowheads="1"/>
          </p:cNvSpPr>
          <p:nvPr/>
        </p:nvSpPr>
        <p:spPr bwMode="auto">
          <a:xfrm>
            <a:off x="4953000" y="5486400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grpSp>
        <p:nvGrpSpPr>
          <p:cNvPr id="653344" name="Group 32"/>
          <p:cNvGrpSpPr>
            <a:grpSpLocks/>
          </p:cNvGrpSpPr>
          <p:nvPr/>
        </p:nvGrpSpPr>
        <p:grpSpPr bwMode="auto">
          <a:xfrm>
            <a:off x="5969000" y="4768850"/>
            <a:ext cx="1346200" cy="339725"/>
            <a:chOff x="1680" y="3344"/>
            <a:chExt cx="848" cy="214"/>
          </a:xfrm>
        </p:grpSpPr>
        <p:sp>
          <p:nvSpPr>
            <p:cNvPr id="653345" name="Line 33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46" name="Line 34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47" name="Text Box 35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</p:grpSp>
      <p:sp>
        <p:nvSpPr>
          <p:cNvPr id="653348" name="Rectangle 36"/>
          <p:cNvSpPr>
            <a:spLocks noChangeArrowheads="1"/>
          </p:cNvSpPr>
          <p:nvPr/>
        </p:nvSpPr>
        <p:spPr bwMode="auto">
          <a:xfrm>
            <a:off x="6019800" y="5486400"/>
            <a:ext cx="1143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grpSp>
        <p:nvGrpSpPr>
          <p:cNvPr id="653349" name="Group 37"/>
          <p:cNvGrpSpPr>
            <a:grpSpLocks/>
          </p:cNvGrpSpPr>
          <p:nvPr/>
        </p:nvGrpSpPr>
        <p:grpSpPr bwMode="auto">
          <a:xfrm>
            <a:off x="7162800" y="4187825"/>
            <a:ext cx="1346200" cy="339725"/>
            <a:chOff x="1680" y="3344"/>
            <a:chExt cx="848" cy="214"/>
          </a:xfrm>
        </p:grpSpPr>
        <p:sp>
          <p:nvSpPr>
            <p:cNvPr id="653350" name="Line 38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51" name="Line 39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52" name="Text Box 40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</p:grpSp>
      <p:sp>
        <p:nvSpPr>
          <p:cNvPr id="653353" name="Rectangle 41"/>
          <p:cNvSpPr>
            <a:spLocks noChangeArrowheads="1"/>
          </p:cNvSpPr>
          <p:nvPr/>
        </p:nvSpPr>
        <p:spPr bwMode="auto">
          <a:xfrm>
            <a:off x="7162800" y="54864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53354" name="Line 42"/>
          <p:cNvSpPr>
            <a:spLocks noChangeShapeType="1"/>
          </p:cNvSpPr>
          <p:nvPr/>
        </p:nvSpPr>
        <p:spPr bwMode="auto">
          <a:xfrm>
            <a:off x="9144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55" name="Line 43"/>
          <p:cNvSpPr>
            <a:spLocks noChangeShapeType="1"/>
          </p:cNvSpPr>
          <p:nvPr/>
        </p:nvSpPr>
        <p:spPr bwMode="auto">
          <a:xfrm>
            <a:off x="1066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56" name="Line 44"/>
          <p:cNvSpPr>
            <a:spLocks noChangeShapeType="1"/>
          </p:cNvSpPr>
          <p:nvPr/>
        </p:nvSpPr>
        <p:spPr bwMode="auto">
          <a:xfrm>
            <a:off x="12192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57" name="Line 45"/>
          <p:cNvSpPr>
            <a:spLocks noChangeShapeType="1"/>
          </p:cNvSpPr>
          <p:nvPr/>
        </p:nvSpPr>
        <p:spPr bwMode="auto">
          <a:xfrm>
            <a:off x="1371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58" name="Line 46"/>
          <p:cNvSpPr>
            <a:spLocks noChangeShapeType="1"/>
          </p:cNvSpPr>
          <p:nvPr/>
        </p:nvSpPr>
        <p:spPr bwMode="auto">
          <a:xfrm>
            <a:off x="1524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59" name="Line 47"/>
          <p:cNvSpPr>
            <a:spLocks noChangeShapeType="1"/>
          </p:cNvSpPr>
          <p:nvPr/>
        </p:nvSpPr>
        <p:spPr bwMode="auto">
          <a:xfrm>
            <a:off x="1676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60" name="Line 48"/>
          <p:cNvSpPr>
            <a:spLocks noChangeShapeType="1"/>
          </p:cNvSpPr>
          <p:nvPr/>
        </p:nvSpPr>
        <p:spPr bwMode="auto">
          <a:xfrm>
            <a:off x="1828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61" name="Line 49"/>
          <p:cNvSpPr>
            <a:spLocks noChangeShapeType="1"/>
          </p:cNvSpPr>
          <p:nvPr/>
        </p:nvSpPr>
        <p:spPr bwMode="auto">
          <a:xfrm>
            <a:off x="19050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62" name="Line 50"/>
          <p:cNvSpPr>
            <a:spLocks noChangeShapeType="1"/>
          </p:cNvSpPr>
          <p:nvPr/>
        </p:nvSpPr>
        <p:spPr bwMode="auto">
          <a:xfrm>
            <a:off x="1447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63" name="Line 51"/>
          <p:cNvSpPr>
            <a:spLocks noChangeShapeType="1"/>
          </p:cNvSpPr>
          <p:nvPr/>
        </p:nvSpPr>
        <p:spPr bwMode="auto">
          <a:xfrm>
            <a:off x="2438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64" name="Line 52"/>
          <p:cNvSpPr>
            <a:spLocks noChangeShapeType="1"/>
          </p:cNvSpPr>
          <p:nvPr/>
        </p:nvSpPr>
        <p:spPr bwMode="auto">
          <a:xfrm>
            <a:off x="2514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65" name="Line 53"/>
          <p:cNvSpPr>
            <a:spLocks noChangeShapeType="1"/>
          </p:cNvSpPr>
          <p:nvPr/>
        </p:nvSpPr>
        <p:spPr bwMode="auto">
          <a:xfrm>
            <a:off x="2667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66" name="Line 54"/>
          <p:cNvSpPr>
            <a:spLocks noChangeShapeType="1"/>
          </p:cNvSpPr>
          <p:nvPr/>
        </p:nvSpPr>
        <p:spPr bwMode="auto">
          <a:xfrm>
            <a:off x="2819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67" name="Line 55"/>
          <p:cNvSpPr>
            <a:spLocks noChangeShapeType="1"/>
          </p:cNvSpPr>
          <p:nvPr/>
        </p:nvSpPr>
        <p:spPr bwMode="auto">
          <a:xfrm>
            <a:off x="32004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68" name="Line 56"/>
          <p:cNvSpPr>
            <a:spLocks noChangeShapeType="1"/>
          </p:cNvSpPr>
          <p:nvPr/>
        </p:nvSpPr>
        <p:spPr bwMode="auto">
          <a:xfrm>
            <a:off x="3352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69" name="Line 57"/>
          <p:cNvSpPr>
            <a:spLocks noChangeShapeType="1"/>
          </p:cNvSpPr>
          <p:nvPr/>
        </p:nvSpPr>
        <p:spPr bwMode="auto">
          <a:xfrm>
            <a:off x="3429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70" name="Line 58"/>
          <p:cNvSpPr>
            <a:spLocks noChangeShapeType="1"/>
          </p:cNvSpPr>
          <p:nvPr/>
        </p:nvSpPr>
        <p:spPr bwMode="auto">
          <a:xfrm>
            <a:off x="3581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71" name="Line 59"/>
          <p:cNvSpPr>
            <a:spLocks noChangeShapeType="1"/>
          </p:cNvSpPr>
          <p:nvPr/>
        </p:nvSpPr>
        <p:spPr bwMode="auto">
          <a:xfrm>
            <a:off x="3810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72" name="Line 60"/>
          <p:cNvSpPr>
            <a:spLocks noChangeShapeType="1"/>
          </p:cNvSpPr>
          <p:nvPr/>
        </p:nvSpPr>
        <p:spPr bwMode="auto">
          <a:xfrm>
            <a:off x="41148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73" name="Line 61"/>
          <p:cNvSpPr>
            <a:spLocks noChangeShapeType="1"/>
          </p:cNvSpPr>
          <p:nvPr/>
        </p:nvSpPr>
        <p:spPr bwMode="auto">
          <a:xfrm>
            <a:off x="4724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74" name="Line 62"/>
          <p:cNvSpPr>
            <a:spLocks noChangeShapeType="1"/>
          </p:cNvSpPr>
          <p:nvPr/>
        </p:nvSpPr>
        <p:spPr bwMode="auto">
          <a:xfrm>
            <a:off x="4800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75" name="Line 63"/>
          <p:cNvSpPr>
            <a:spLocks noChangeShapeType="1"/>
          </p:cNvSpPr>
          <p:nvPr/>
        </p:nvSpPr>
        <p:spPr bwMode="auto">
          <a:xfrm>
            <a:off x="49530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76" name="Line 64"/>
          <p:cNvSpPr>
            <a:spLocks noChangeShapeType="1"/>
          </p:cNvSpPr>
          <p:nvPr/>
        </p:nvSpPr>
        <p:spPr bwMode="auto">
          <a:xfrm>
            <a:off x="5562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77" name="Line 65"/>
          <p:cNvSpPr>
            <a:spLocks noChangeShapeType="1"/>
          </p:cNvSpPr>
          <p:nvPr/>
        </p:nvSpPr>
        <p:spPr bwMode="auto">
          <a:xfrm>
            <a:off x="5638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78" name="Line 66"/>
          <p:cNvSpPr>
            <a:spLocks noChangeShapeType="1"/>
          </p:cNvSpPr>
          <p:nvPr/>
        </p:nvSpPr>
        <p:spPr bwMode="auto">
          <a:xfrm>
            <a:off x="5715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79" name="Line 67"/>
          <p:cNvSpPr>
            <a:spLocks noChangeShapeType="1"/>
          </p:cNvSpPr>
          <p:nvPr/>
        </p:nvSpPr>
        <p:spPr bwMode="auto">
          <a:xfrm>
            <a:off x="60198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80" name="Line 68"/>
          <p:cNvSpPr>
            <a:spLocks noChangeShapeType="1"/>
          </p:cNvSpPr>
          <p:nvPr/>
        </p:nvSpPr>
        <p:spPr bwMode="auto">
          <a:xfrm>
            <a:off x="6400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81" name="Line 69"/>
          <p:cNvSpPr>
            <a:spLocks noChangeShapeType="1"/>
          </p:cNvSpPr>
          <p:nvPr/>
        </p:nvSpPr>
        <p:spPr bwMode="auto">
          <a:xfrm>
            <a:off x="6477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82" name="Line 70"/>
          <p:cNvSpPr>
            <a:spLocks noChangeShapeType="1"/>
          </p:cNvSpPr>
          <p:nvPr/>
        </p:nvSpPr>
        <p:spPr bwMode="auto">
          <a:xfrm>
            <a:off x="6705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83" name="Line 71"/>
          <p:cNvSpPr>
            <a:spLocks noChangeShapeType="1"/>
          </p:cNvSpPr>
          <p:nvPr/>
        </p:nvSpPr>
        <p:spPr bwMode="auto">
          <a:xfrm>
            <a:off x="6781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84" name="Line 72"/>
          <p:cNvSpPr>
            <a:spLocks noChangeShapeType="1"/>
          </p:cNvSpPr>
          <p:nvPr/>
        </p:nvSpPr>
        <p:spPr bwMode="auto">
          <a:xfrm>
            <a:off x="69342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85" name="Line 73"/>
          <p:cNvSpPr>
            <a:spLocks noChangeShapeType="1"/>
          </p:cNvSpPr>
          <p:nvPr/>
        </p:nvSpPr>
        <p:spPr bwMode="auto">
          <a:xfrm>
            <a:off x="71628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86" name="Line 74"/>
          <p:cNvSpPr>
            <a:spLocks noChangeShapeType="1"/>
          </p:cNvSpPr>
          <p:nvPr/>
        </p:nvSpPr>
        <p:spPr bwMode="auto">
          <a:xfrm>
            <a:off x="7467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87" name="Line 75"/>
          <p:cNvSpPr>
            <a:spLocks noChangeShapeType="1"/>
          </p:cNvSpPr>
          <p:nvPr/>
        </p:nvSpPr>
        <p:spPr bwMode="auto">
          <a:xfrm>
            <a:off x="76962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88" name="Line 76"/>
          <p:cNvSpPr>
            <a:spLocks noChangeShapeType="1"/>
          </p:cNvSpPr>
          <p:nvPr/>
        </p:nvSpPr>
        <p:spPr bwMode="auto">
          <a:xfrm>
            <a:off x="7772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89" name="Line 77"/>
          <p:cNvSpPr>
            <a:spLocks noChangeShapeType="1"/>
          </p:cNvSpPr>
          <p:nvPr/>
        </p:nvSpPr>
        <p:spPr bwMode="auto">
          <a:xfrm>
            <a:off x="8001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90" name="Line 78"/>
          <p:cNvSpPr>
            <a:spLocks noChangeShapeType="1"/>
          </p:cNvSpPr>
          <p:nvPr/>
        </p:nvSpPr>
        <p:spPr bwMode="auto">
          <a:xfrm>
            <a:off x="81534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28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5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5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5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5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5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9" grpId="0" animBg="1" autoUpdateAnimBg="0"/>
      <p:bldP spid="653328" grpId="0" animBg="1" autoUpdateAnimBg="0"/>
      <p:bldP spid="653333" grpId="0" animBg="1" autoUpdateAnimBg="0"/>
      <p:bldP spid="653338" grpId="0" animBg="1" autoUpdateAnimBg="0"/>
      <p:bldP spid="653343" grpId="0" animBg="1" autoUpdateAnimBg="0"/>
      <p:bldP spid="653348" grpId="0" animBg="1" autoUpdateAnimBg="0"/>
      <p:bldP spid="65335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Truck driver's algorithm.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Implementation.  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O(n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log n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) to sort.  </a:t>
            </a:r>
          </a:p>
          <a:p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O(n) time for while loop.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Selecting Breakpoints:  Greedy Algorithm</a:t>
            </a:r>
          </a:p>
        </p:txBody>
      </p:sp>
      <p:sp>
        <p:nvSpPr>
          <p:cNvPr id="655364" name="Text Box 4"/>
          <p:cNvSpPr txBox="1">
            <a:spLocks noChangeArrowheads="1"/>
          </p:cNvSpPr>
          <p:nvPr/>
        </p:nvSpPr>
        <p:spPr bwMode="auto">
          <a:xfrm>
            <a:off x="1066800" y="1676400"/>
            <a:ext cx="7443788" cy="31178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Sort breakpoints so that: 0 = b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&lt; b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&lt; b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&lt; ... &lt; b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 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{0}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(x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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b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let p be largest integer such that b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x +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(b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= 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return "no solution"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x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b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S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S  {p}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return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S</a:t>
            </a:r>
          </a:p>
        </p:txBody>
      </p:sp>
      <p:sp>
        <p:nvSpPr>
          <p:cNvPr id="655365" name="Line 5"/>
          <p:cNvSpPr>
            <a:spLocks noChangeShapeType="1"/>
          </p:cNvSpPr>
          <p:nvPr/>
        </p:nvSpPr>
        <p:spPr bwMode="auto">
          <a:xfrm flipH="1" flipV="1">
            <a:off x="2306638" y="23828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5366" name="Text Box 6"/>
          <p:cNvSpPr txBox="1">
            <a:spLocks noChangeArrowheads="1"/>
          </p:cNvSpPr>
          <p:nvPr/>
        </p:nvSpPr>
        <p:spPr bwMode="auto">
          <a:xfrm>
            <a:off x="2686050" y="2232025"/>
            <a:ext cx="16319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breakpoints selected</a:t>
            </a:r>
          </a:p>
        </p:txBody>
      </p:sp>
      <p:sp>
        <p:nvSpPr>
          <p:cNvPr id="655367" name="Line 7"/>
          <p:cNvSpPr>
            <a:spLocks noChangeShapeType="1"/>
          </p:cNvSpPr>
          <p:nvPr/>
        </p:nvSpPr>
        <p:spPr bwMode="auto">
          <a:xfrm flipH="1" flipV="1">
            <a:off x="2305050" y="26019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5368" name="Text Box 8"/>
          <p:cNvSpPr txBox="1">
            <a:spLocks noChangeArrowheads="1"/>
          </p:cNvSpPr>
          <p:nvPr/>
        </p:nvSpPr>
        <p:spPr bwMode="auto">
          <a:xfrm>
            <a:off x="2684463" y="2451100"/>
            <a:ext cx="13271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current location</a:t>
            </a:r>
          </a:p>
        </p:txBody>
      </p:sp>
    </p:spTree>
    <p:extLst>
      <p:ext uri="{BB962C8B-B14F-4D97-AF65-F5344CB8AC3E}">
        <p14:creationId xmlns:p14="http://schemas.microsoft.com/office/powerpoint/2010/main" val="252189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Selecting Breakpoints:  Correctness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Theorem.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Greedy algorithm is optimal.</a:t>
            </a: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Pf.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(by contradiction)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Assume greedy is not optimal, and let's see what happens.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Let </a:t>
            </a:r>
            <a:r>
              <a:rPr lang="en-US" altLang="zh-CN" sz="1600">
                <a:ea typeface="宋体" panose="02010600030101010101" pitchFamily="2" charset="-122"/>
              </a:rPr>
              <a:t>0 = g</a:t>
            </a:r>
            <a:r>
              <a:rPr lang="en-US" altLang="zh-CN" sz="1600" baseline="-25000">
                <a:ea typeface="宋体" panose="02010600030101010101" pitchFamily="2" charset="-122"/>
              </a:rPr>
              <a:t>0 </a:t>
            </a:r>
            <a:r>
              <a:rPr lang="en-US" altLang="zh-CN" sz="1600">
                <a:ea typeface="宋体" panose="02010600030101010101" pitchFamily="2" charset="-122"/>
              </a:rPr>
              <a:t> &lt; g</a:t>
            </a:r>
            <a:r>
              <a:rPr lang="en-US" altLang="zh-CN" sz="1600" baseline="-25000">
                <a:ea typeface="宋体" panose="02010600030101010101" pitchFamily="2" charset="-122"/>
              </a:rPr>
              <a:t>1 </a:t>
            </a:r>
            <a:r>
              <a:rPr lang="en-US" altLang="zh-CN" sz="1600">
                <a:ea typeface="宋体" panose="02010600030101010101" pitchFamily="2" charset="-122"/>
              </a:rPr>
              <a:t>&lt;  . . . &lt; g</a:t>
            </a:r>
            <a:r>
              <a:rPr lang="en-US" altLang="zh-CN" sz="1600" baseline="-25000">
                <a:ea typeface="宋体" panose="02010600030101010101" pitchFamily="2" charset="-122"/>
              </a:rPr>
              <a:t>p </a:t>
            </a:r>
            <a:r>
              <a:rPr lang="en-US" altLang="zh-CN" sz="1600">
                <a:ea typeface="宋体" panose="02010600030101010101" pitchFamily="2" charset="-122"/>
              </a:rPr>
              <a:t> = L</a:t>
            </a:r>
            <a:r>
              <a:rPr lang="en-US" altLang="zh-CN">
                <a:ea typeface="宋体" panose="02010600030101010101" pitchFamily="2" charset="-122"/>
              </a:rPr>
              <a:t> denote set of breakpoints chosen by greedy.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Let </a:t>
            </a:r>
            <a:r>
              <a:rPr lang="en-US" altLang="zh-CN" sz="1600">
                <a:ea typeface="宋体" panose="02010600030101010101" pitchFamily="2" charset="-122"/>
              </a:rPr>
              <a:t>0 = f</a:t>
            </a:r>
            <a:r>
              <a:rPr lang="en-US" altLang="zh-CN" sz="1600" baseline="-25000">
                <a:ea typeface="宋体" panose="02010600030101010101" pitchFamily="2" charset="-122"/>
              </a:rPr>
              <a:t>0 </a:t>
            </a:r>
            <a:r>
              <a:rPr lang="en-US" altLang="zh-CN" sz="1600">
                <a:ea typeface="宋体" panose="02010600030101010101" pitchFamily="2" charset="-122"/>
              </a:rPr>
              <a:t>&lt; f</a:t>
            </a:r>
            <a:r>
              <a:rPr lang="en-US" altLang="zh-CN" sz="1600" baseline="-25000">
                <a:ea typeface="宋体" panose="02010600030101010101" pitchFamily="2" charset="-122"/>
              </a:rPr>
              <a:t>1 </a:t>
            </a:r>
            <a:r>
              <a:rPr lang="en-US" altLang="zh-CN" sz="1600">
                <a:ea typeface="宋体" panose="02010600030101010101" pitchFamily="2" charset="-122"/>
              </a:rPr>
              <a:t>&lt;  . . . &lt; f</a:t>
            </a:r>
            <a:r>
              <a:rPr lang="en-US" altLang="zh-CN" sz="1600" baseline="-25000"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= L</a:t>
            </a:r>
            <a:r>
              <a:rPr lang="en-US" altLang="zh-CN">
                <a:ea typeface="宋体" panose="02010600030101010101" pitchFamily="2" charset="-122"/>
              </a:rPr>
              <a:t> denote set of breakpoints in an optimal solution with </a:t>
            </a:r>
            <a:r>
              <a:rPr lang="en-US" altLang="zh-CN" sz="1600">
                <a:ea typeface="宋体" panose="02010600030101010101" pitchFamily="2" charset="-122"/>
              </a:rPr>
              <a:t>f</a:t>
            </a:r>
            <a:r>
              <a:rPr lang="en-US" altLang="zh-CN" sz="1600" baseline="-25000">
                <a:ea typeface="宋体" panose="02010600030101010101" pitchFamily="2" charset="-122"/>
              </a:rPr>
              <a:t>0</a:t>
            </a:r>
            <a:r>
              <a:rPr lang="en-US" altLang="zh-CN" sz="1600">
                <a:ea typeface="宋体" panose="02010600030101010101" pitchFamily="2" charset="-122"/>
              </a:rPr>
              <a:t> = g</a:t>
            </a:r>
            <a:r>
              <a:rPr lang="en-US" altLang="zh-CN" sz="1600" baseline="-25000">
                <a:ea typeface="宋体" panose="02010600030101010101" pitchFamily="2" charset="-122"/>
              </a:rPr>
              <a:t>0</a:t>
            </a:r>
            <a:r>
              <a:rPr lang="en-US" altLang="zh-CN" sz="1600">
                <a:ea typeface="宋体" panose="02010600030101010101" pitchFamily="2" charset="-122"/>
              </a:rPr>
              <a:t>, f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r>
              <a:rPr lang="en-US" altLang="zh-CN" sz="1600">
                <a:ea typeface="宋体" panose="02010600030101010101" pitchFamily="2" charset="-122"/>
              </a:rPr>
              <a:t>= g</a:t>
            </a:r>
            <a:r>
              <a:rPr lang="en-US" altLang="zh-CN" sz="1600" baseline="-25000">
                <a:ea typeface="宋体" panose="02010600030101010101" pitchFamily="2" charset="-122"/>
              </a:rPr>
              <a:t>1 </a:t>
            </a:r>
            <a:r>
              <a:rPr lang="en-US" altLang="zh-CN" sz="1600">
                <a:ea typeface="宋体" panose="02010600030101010101" pitchFamily="2" charset="-122"/>
              </a:rPr>
              <a:t>, . . . , f</a:t>
            </a:r>
            <a:r>
              <a:rPr lang="en-US" altLang="zh-CN" sz="1600" baseline="-25000">
                <a:ea typeface="宋体" panose="02010600030101010101" pitchFamily="2" charset="-122"/>
              </a:rPr>
              <a:t>r</a:t>
            </a:r>
            <a:r>
              <a:rPr lang="en-US" altLang="zh-CN" sz="1600">
                <a:ea typeface="宋体" panose="02010600030101010101" pitchFamily="2" charset="-122"/>
              </a:rPr>
              <a:t> = g</a:t>
            </a:r>
            <a:r>
              <a:rPr lang="en-US" altLang="zh-CN" sz="1600" baseline="-25000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for largest possible value of </a:t>
            </a: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Note: </a:t>
            </a:r>
            <a:r>
              <a:rPr lang="en-US" altLang="zh-CN" sz="1600">
                <a:ea typeface="宋体" panose="02010600030101010101" pitchFamily="2" charset="-122"/>
              </a:rPr>
              <a:t>g</a:t>
            </a:r>
            <a:r>
              <a:rPr lang="en-US" altLang="zh-CN" sz="1600" baseline="-25000">
                <a:ea typeface="宋体" panose="02010600030101010101" pitchFamily="2" charset="-122"/>
              </a:rPr>
              <a:t>r+1 </a:t>
            </a:r>
            <a:r>
              <a:rPr lang="en-US" altLang="zh-CN" sz="1600">
                <a:ea typeface="宋体" panose="02010600030101010101" pitchFamily="2" charset="-122"/>
              </a:rPr>
              <a:t>&gt; f</a:t>
            </a:r>
            <a:r>
              <a:rPr lang="en-US" altLang="zh-CN" sz="1600" baseline="-25000">
                <a:ea typeface="宋体" panose="02010600030101010101" pitchFamily="2" charset="-122"/>
              </a:rPr>
              <a:t>r+1 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by greedy choice of algorithm. </a:t>
            </a: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1295400" y="5210175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7413" name="Rectangle 5"/>
          <p:cNvSpPr>
            <a:spLocks noChangeArrowheads="1"/>
          </p:cNvSpPr>
          <p:nvPr/>
        </p:nvSpPr>
        <p:spPr bwMode="auto">
          <a:xfrm>
            <a:off x="2286000" y="5210175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7414" name="Rectangle 6"/>
          <p:cNvSpPr>
            <a:spLocks noChangeArrowheads="1"/>
          </p:cNvSpPr>
          <p:nvPr/>
        </p:nvSpPr>
        <p:spPr bwMode="auto">
          <a:xfrm>
            <a:off x="3581400" y="5210175"/>
            <a:ext cx="914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4495800" y="5210175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7416" name="Rectangle 8"/>
          <p:cNvSpPr>
            <a:spLocks noChangeArrowheads="1"/>
          </p:cNvSpPr>
          <p:nvPr/>
        </p:nvSpPr>
        <p:spPr bwMode="auto">
          <a:xfrm>
            <a:off x="5334000" y="5210175"/>
            <a:ext cx="762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7417" name="Rectangle 9"/>
          <p:cNvSpPr>
            <a:spLocks noChangeArrowheads="1"/>
          </p:cNvSpPr>
          <p:nvPr/>
        </p:nvSpPr>
        <p:spPr bwMode="auto">
          <a:xfrm>
            <a:off x="6096000" y="5210175"/>
            <a:ext cx="2362200" cy="304800"/>
          </a:xfrm>
          <a:prstGeom prst="rect">
            <a:avLst/>
          </a:prstGeom>
          <a:solidFill>
            <a:srgbClr val="3333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. . .</a:t>
            </a:r>
          </a:p>
        </p:txBody>
      </p:sp>
      <p:sp>
        <p:nvSpPr>
          <p:cNvPr id="657418" name="Rectangle 10"/>
          <p:cNvSpPr>
            <a:spLocks noChangeArrowheads="1"/>
          </p:cNvSpPr>
          <p:nvPr/>
        </p:nvSpPr>
        <p:spPr bwMode="auto">
          <a:xfrm>
            <a:off x="1295400" y="4448175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7419" name="Rectangle 11"/>
          <p:cNvSpPr>
            <a:spLocks noChangeArrowheads="1"/>
          </p:cNvSpPr>
          <p:nvPr/>
        </p:nvSpPr>
        <p:spPr bwMode="auto">
          <a:xfrm>
            <a:off x="2286000" y="4448175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7420" name="Rectangle 12"/>
          <p:cNvSpPr>
            <a:spLocks noChangeArrowheads="1"/>
          </p:cNvSpPr>
          <p:nvPr/>
        </p:nvSpPr>
        <p:spPr bwMode="auto">
          <a:xfrm>
            <a:off x="3581400" y="4448175"/>
            <a:ext cx="914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7421" name="Rectangle 13"/>
          <p:cNvSpPr>
            <a:spLocks noChangeArrowheads="1"/>
          </p:cNvSpPr>
          <p:nvPr/>
        </p:nvSpPr>
        <p:spPr bwMode="auto">
          <a:xfrm>
            <a:off x="4495800" y="4448175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7422" name="Rectangle 14"/>
          <p:cNvSpPr>
            <a:spLocks noChangeArrowheads="1"/>
          </p:cNvSpPr>
          <p:nvPr/>
        </p:nvSpPr>
        <p:spPr bwMode="auto">
          <a:xfrm>
            <a:off x="5334000" y="4448175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7423" name="Text Box 15"/>
          <p:cNvSpPr txBox="1">
            <a:spLocks noChangeArrowheads="1"/>
          </p:cNvSpPr>
          <p:nvPr/>
        </p:nvSpPr>
        <p:spPr bwMode="auto">
          <a:xfrm>
            <a:off x="219075" y="4398963"/>
            <a:ext cx="8350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Greedy:</a:t>
            </a:r>
          </a:p>
        </p:txBody>
      </p:sp>
      <p:sp>
        <p:nvSpPr>
          <p:cNvPr id="657424" name="Text Box 16"/>
          <p:cNvSpPr txBox="1">
            <a:spLocks noChangeArrowheads="1"/>
          </p:cNvSpPr>
          <p:nvPr/>
        </p:nvSpPr>
        <p:spPr bwMode="auto">
          <a:xfrm>
            <a:off x="339725" y="5222875"/>
            <a:ext cx="5921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OPT:</a:t>
            </a:r>
          </a:p>
        </p:txBody>
      </p:sp>
      <p:sp>
        <p:nvSpPr>
          <p:cNvPr id="657425" name="Text Box 17"/>
          <p:cNvSpPr txBox="1">
            <a:spLocks noChangeArrowheads="1"/>
          </p:cNvSpPr>
          <p:nvPr/>
        </p:nvSpPr>
        <p:spPr bwMode="auto">
          <a:xfrm>
            <a:off x="1173163" y="4079875"/>
            <a:ext cx="3476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57426" name="Text Box 18"/>
          <p:cNvSpPr txBox="1">
            <a:spLocks noChangeArrowheads="1"/>
          </p:cNvSpPr>
          <p:nvPr/>
        </p:nvSpPr>
        <p:spPr bwMode="auto">
          <a:xfrm>
            <a:off x="2146300" y="4079875"/>
            <a:ext cx="33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57427" name="Text Box 19"/>
          <p:cNvSpPr txBox="1">
            <a:spLocks noChangeArrowheads="1"/>
          </p:cNvSpPr>
          <p:nvPr/>
        </p:nvSpPr>
        <p:spPr bwMode="auto">
          <a:xfrm>
            <a:off x="3459163" y="4079875"/>
            <a:ext cx="3476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57428" name="Text Box 20"/>
          <p:cNvSpPr txBox="1">
            <a:spLocks noChangeArrowheads="1"/>
          </p:cNvSpPr>
          <p:nvPr/>
        </p:nvSpPr>
        <p:spPr bwMode="auto">
          <a:xfrm>
            <a:off x="1174750" y="5541963"/>
            <a:ext cx="3444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57429" name="Text Box 21"/>
          <p:cNvSpPr txBox="1">
            <a:spLocks noChangeArrowheads="1"/>
          </p:cNvSpPr>
          <p:nvPr/>
        </p:nvSpPr>
        <p:spPr bwMode="auto">
          <a:xfrm>
            <a:off x="2147888" y="5541963"/>
            <a:ext cx="3254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57430" name="Text Box 22"/>
          <p:cNvSpPr txBox="1">
            <a:spLocks noChangeArrowheads="1"/>
          </p:cNvSpPr>
          <p:nvPr/>
        </p:nvSpPr>
        <p:spPr bwMode="auto">
          <a:xfrm>
            <a:off x="3460750" y="5541963"/>
            <a:ext cx="3444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57431" name="Text Box 23"/>
          <p:cNvSpPr txBox="1">
            <a:spLocks noChangeArrowheads="1"/>
          </p:cNvSpPr>
          <p:nvPr/>
        </p:nvSpPr>
        <p:spPr bwMode="auto">
          <a:xfrm>
            <a:off x="8315325" y="5541963"/>
            <a:ext cx="3333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q</a:t>
            </a:r>
          </a:p>
        </p:txBody>
      </p:sp>
      <p:sp>
        <p:nvSpPr>
          <p:cNvPr id="657432" name="Text Box 24"/>
          <p:cNvSpPr txBox="1">
            <a:spLocks noChangeArrowheads="1"/>
          </p:cNvSpPr>
          <p:nvPr/>
        </p:nvSpPr>
        <p:spPr bwMode="auto">
          <a:xfrm>
            <a:off x="5186363" y="4079875"/>
            <a:ext cx="3333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r</a:t>
            </a:r>
          </a:p>
        </p:txBody>
      </p:sp>
      <p:sp>
        <p:nvSpPr>
          <p:cNvPr id="657433" name="Text Box 25"/>
          <p:cNvSpPr txBox="1">
            <a:spLocks noChangeArrowheads="1"/>
          </p:cNvSpPr>
          <p:nvPr/>
        </p:nvSpPr>
        <p:spPr bwMode="auto">
          <a:xfrm>
            <a:off x="5187950" y="5541963"/>
            <a:ext cx="33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r</a:t>
            </a:r>
          </a:p>
        </p:txBody>
      </p:sp>
      <p:sp>
        <p:nvSpPr>
          <p:cNvPr id="657434" name="Text Box 26"/>
          <p:cNvSpPr txBox="1">
            <a:spLocks noChangeArrowheads="1"/>
          </p:cNvSpPr>
          <p:nvPr/>
        </p:nvSpPr>
        <p:spPr bwMode="auto">
          <a:xfrm>
            <a:off x="6238875" y="5819775"/>
            <a:ext cx="21431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why doesn't optimal solution drive a little further?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7435" name="Line 27"/>
          <p:cNvSpPr>
            <a:spLocks noChangeShapeType="1"/>
          </p:cNvSpPr>
          <p:nvPr/>
        </p:nvSpPr>
        <p:spPr bwMode="auto">
          <a:xfrm flipH="1" flipV="1">
            <a:off x="6172200" y="5638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7436" name="Line 28"/>
          <p:cNvSpPr>
            <a:spLocks noChangeShapeType="1"/>
          </p:cNvSpPr>
          <p:nvPr/>
        </p:nvSpPr>
        <p:spPr bwMode="auto">
          <a:xfrm>
            <a:off x="6400800" y="4071938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7437" name="Text Box 29"/>
          <p:cNvSpPr txBox="1">
            <a:spLocks noChangeArrowheads="1"/>
          </p:cNvSpPr>
          <p:nvPr/>
        </p:nvSpPr>
        <p:spPr bwMode="auto">
          <a:xfrm>
            <a:off x="6396038" y="4070350"/>
            <a:ext cx="4397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r+1</a:t>
            </a:r>
          </a:p>
        </p:txBody>
      </p:sp>
      <p:sp>
        <p:nvSpPr>
          <p:cNvPr id="657438" name="Text Box 30"/>
          <p:cNvSpPr txBox="1">
            <a:spLocks noChangeArrowheads="1"/>
          </p:cNvSpPr>
          <p:nvPr/>
        </p:nvSpPr>
        <p:spPr bwMode="auto">
          <a:xfrm>
            <a:off x="5799138" y="5541963"/>
            <a:ext cx="4365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r+1</a:t>
            </a:r>
          </a:p>
        </p:txBody>
      </p:sp>
    </p:spTree>
    <p:extLst>
      <p:ext uri="{BB962C8B-B14F-4D97-AF65-F5344CB8AC3E}">
        <p14:creationId xmlns:p14="http://schemas.microsoft.com/office/powerpoint/2010/main" val="342629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Selecting Breakpoints:  Correctness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42275" cy="54102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Theorem.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Greedy algorithm is optimal.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Pf.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(by contradiction)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Assume greedy is not optimal, and let's see what happens.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Let </a:t>
            </a:r>
            <a:r>
              <a:rPr lang="en-US" altLang="zh-CN" sz="1600" dirty="0">
                <a:ea typeface="宋体" panose="02010600030101010101" pitchFamily="2" charset="-122"/>
              </a:rPr>
              <a:t>0 = g</a:t>
            </a:r>
            <a:r>
              <a:rPr lang="en-US" altLang="zh-CN" sz="1600" baseline="-25000" dirty="0">
                <a:ea typeface="宋体" panose="02010600030101010101" pitchFamily="2" charset="-122"/>
              </a:rPr>
              <a:t>0 </a:t>
            </a:r>
            <a:r>
              <a:rPr lang="en-US" altLang="zh-CN" sz="1600" dirty="0">
                <a:ea typeface="宋体" panose="02010600030101010101" pitchFamily="2" charset="-122"/>
              </a:rPr>
              <a:t> &lt; g</a:t>
            </a:r>
            <a:r>
              <a:rPr lang="en-US" altLang="zh-CN" sz="1600" baseline="-25000" dirty="0">
                <a:ea typeface="宋体" panose="02010600030101010101" pitchFamily="2" charset="-122"/>
              </a:rPr>
              <a:t>1 </a:t>
            </a:r>
            <a:r>
              <a:rPr lang="en-US" altLang="zh-CN" sz="1600" dirty="0">
                <a:ea typeface="宋体" panose="02010600030101010101" pitchFamily="2" charset="-122"/>
              </a:rPr>
              <a:t>&lt;  . . . &lt; </a:t>
            </a:r>
            <a:r>
              <a:rPr lang="en-US" altLang="zh-CN" sz="1600" dirty="0" err="1">
                <a:ea typeface="宋体" panose="02010600030101010101" pitchFamily="2" charset="-122"/>
              </a:rPr>
              <a:t>g</a:t>
            </a:r>
            <a:r>
              <a:rPr lang="en-US" altLang="zh-CN" sz="1600" baseline="-25000" dirty="0" err="1">
                <a:ea typeface="宋体" panose="02010600030101010101" pitchFamily="2" charset="-122"/>
              </a:rPr>
              <a:t>p</a:t>
            </a:r>
            <a:r>
              <a:rPr lang="en-US" altLang="zh-CN" sz="1600" baseline="-25000" dirty="0"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ea typeface="宋体" panose="02010600030101010101" pitchFamily="2" charset="-122"/>
              </a:rPr>
              <a:t> = L</a:t>
            </a:r>
            <a:r>
              <a:rPr lang="en-US" altLang="zh-CN" dirty="0">
                <a:ea typeface="宋体" panose="02010600030101010101" pitchFamily="2" charset="-122"/>
              </a:rPr>
              <a:t> denote set of breakpoints chosen by greedy.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Let </a:t>
            </a:r>
            <a:r>
              <a:rPr lang="en-US" altLang="zh-CN" sz="1600" dirty="0">
                <a:ea typeface="宋体" panose="02010600030101010101" pitchFamily="2" charset="-122"/>
              </a:rPr>
              <a:t>0 = f</a:t>
            </a:r>
            <a:r>
              <a:rPr lang="en-US" altLang="zh-CN" sz="1600" baseline="-25000" dirty="0">
                <a:ea typeface="宋体" panose="02010600030101010101" pitchFamily="2" charset="-122"/>
              </a:rPr>
              <a:t>0 </a:t>
            </a:r>
            <a:r>
              <a:rPr lang="en-US" altLang="zh-CN" sz="1600" dirty="0">
                <a:ea typeface="宋体" panose="02010600030101010101" pitchFamily="2" charset="-122"/>
              </a:rPr>
              <a:t>&lt; f</a:t>
            </a:r>
            <a:r>
              <a:rPr lang="en-US" altLang="zh-CN" sz="1600" baseline="-25000" dirty="0">
                <a:ea typeface="宋体" panose="02010600030101010101" pitchFamily="2" charset="-122"/>
              </a:rPr>
              <a:t>1 </a:t>
            </a:r>
            <a:r>
              <a:rPr lang="en-US" altLang="zh-CN" sz="1600" dirty="0">
                <a:ea typeface="宋体" panose="02010600030101010101" pitchFamily="2" charset="-122"/>
              </a:rPr>
              <a:t>&lt;  . . . &lt; </a:t>
            </a:r>
            <a:r>
              <a:rPr lang="en-US" altLang="zh-CN" sz="1600" dirty="0" err="1">
                <a:ea typeface="宋体" panose="02010600030101010101" pitchFamily="2" charset="-122"/>
              </a:rPr>
              <a:t>f</a:t>
            </a:r>
            <a:r>
              <a:rPr lang="en-US" altLang="zh-CN" sz="1600" baseline="-25000" dirty="0" err="1">
                <a:ea typeface="宋体" panose="02010600030101010101" pitchFamily="2" charset="-122"/>
              </a:rPr>
              <a:t>q</a:t>
            </a:r>
            <a:r>
              <a:rPr lang="en-US" altLang="zh-CN" sz="1600" baseline="-25000" dirty="0"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ea typeface="宋体" panose="02010600030101010101" pitchFamily="2" charset="-122"/>
              </a:rPr>
              <a:t>= L</a:t>
            </a:r>
            <a:r>
              <a:rPr lang="en-US" altLang="zh-CN" dirty="0">
                <a:ea typeface="宋体" panose="02010600030101010101" pitchFamily="2" charset="-122"/>
              </a:rPr>
              <a:t> denote set of breakpoints in an optimal solution with </a:t>
            </a:r>
            <a:r>
              <a:rPr lang="en-US" altLang="zh-CN" sz="1600" dirty="0">
                <a:ea typeface="宋体" panose="02010600030101010101" pitchFamily="2" charset="-122"/>
              </a:rPr>
              <a:t>f</a:t>
            </a:r>
            <a:r>
              <a:rPr lang="en-US" altLang="zh-CN" sz="1600" baseline="-25000" dirty="0">
                <a:ea typeface="宋体" panose="02010600030101010101" pitchFamily="2" charset="-122"/>
              </a:rPr>
              <a:t>0</a:t>
            </a:r>
            <a:r>
              <a:rPr lang="en-US" altLang="zh-CN" sz="1600" dirty="0">
                <a:ea typeface="宋体" panose="02010600030101010101" pitchFamily="2" charset="-122"/>
              </a:rPr>
              <a:t> = g</a:t>
            </a:r>
            <a:r>
              <a:rPr lang="en-US" altLang="zh-CN" sz="1600" baseline="-25000" dirty="0">
                <a:ea typeface="宋体" panose="02010600030101010101" pitchFamily="2" charset="-122"/>
              </a:rPr>
              <a:t>0</a:t>
            </a:r>
            <a:r>
              <a:rPr lang="en-US" altLang="zh-CN" sz="1600" dirty="0">
                <a:ea typeface="宋体" panose="02010600030101010101" pitchFamily="2" charset="-122"/>
              </a:rPr>
              <a:t>, f</a:t>
            </a:r>
            <a:r>
              <a:rPr lang="en-US" altLang="zh-CN" sz="1600" baseline="-25000" dirty="0"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ea typeface="宋体" panose="02010600030101010101" pitchFamily="2" charset="-122"/>
              </a:rPr>
              <a:t>= g</a:t>
            </a:r>
            <a:r>
              <a:rPr lang="en-US" altLang="zh-CN" sz="1600" baseline="-25000" dirty="0">
                <a:ea typeface="宋体" panose="02010600030101010101" pitchFamily="2" charset="-122"/>
              </a:rPr>
              <a:t>1 </a:t>
            </a:r>
            <a:r>
              <a:rPr lang="en-US" altLang="zh-CN" sz="1600" dirty="0">
                <a:ea typeface="宋体" panose="02010600030101010101" pitchFamily="2" charset="-122"/>
              </a:rPr>
              <a:t>, . . . , </a:t>
            </a:r>
            <a:r>
              <a:rPr lang="en-US" altLang="zh-CN" sz="1600" dirty="0" err="1">
                <a:ea typeface="宋体" panose="02010600030101010101" pitchFamily="2" charset="-122"/>
              </a:rPr>
              <a:t>f</a:t>
            </a:r>
            <a:r>
              <a:rPr lang="en-US" altLang="zh-CN" sz="1600" baseline="-25000" dirty="0" err="1">
                <a:ea typeface="宋体" panose="02010600030101010101" pitchFamily="2" charset="-122"/>
              </a:rPr>
              <a:t>r</a:t>
            </a:r>
            <a:r>
              <a:rPr lang="en-US" altLang="zh-CN" sz="1600" dirty="0">
                <a:ea typeface="宋体" panose="02010600030101010101" pitchFamily="2" charset="-122"/>
              </a:rPr>
              <a:t> = g</a:t>
            </a:r>
            <a:r>
              <a:rPr lang="en-US" altLang="zh-CN" sz="1600" baseline="-25000" dirty="0">
                <a:ea typeface="宋体" panose="02010600030101010101" pitchFamily="2" charset="-122"/>
              </a:rPr>
              <a:t>r</a:t>
            </a:r>
            <a:r>
              <a:rPr lang="en-US" altLang="zh-CN" sz="2000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for largest possible value of </a:t>
            </a:r>
            <a:r>
              <a:rPr lang="en-US" altLang="zh-CN" sz="1600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Note: </a:t>
            </a:r>
            <a:r>
              <a:rPr lang="en-US" altLang="zh-CN" sz="1600" dirty="0">
                <a:ea typeface="宋体" panose="02010600030101010101" pitchFamily="2" charset="-122"/>
              </a:rPr>
              <a:t>g</a:t>
            </a:r>
            <a:r>
              <a:rPr lang="en-US" altLang="zh-CN" sz="1600" baseline="-25000" dirty="0">
                <a:ea typeface="宋体" panose="02010600030101010101" pitchFamily="2" charset="-122"/>
              </a:rPr>
              <a:t>r+1 </a:t>
            </a:r>
            <a:r>
              <a:rPr lang="en-US" altLang="zh-CN" sz="1600" dirty="0">
                <a:ea typeface="宋体" panose="02010600030101010101" pitchFamily="2" charset="-122"/>
              </a:rPr>
              <a:t>&gt; f</a:t>
            </a:r>
            <a:r>
              <a:rPr lang="en-US" altLang="zh-CN" sz="1600" baseline="-25000" dirty="0">
                <a:ea typeface="宋体" panose="02010600030101010101" pitchFamily="2" charset="-122"/>
              </a:rPr>
              <a:t>r+1 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by greedy choice of algorithm. 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6238875" y="5834063"/>
            <a:ext cx="21336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another optimal solution has</a:t>
            </a:r>
            <a:b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one more breakpoint in common</a:t>
            </a:r>
            <a:b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contradiction</a:t>
            </a:r>
          </a:p>
        </p:txBody>
      </p:sp>
      <p:sp>
        <p:nvSpPr>
          <p:cNvPr id="659461" name="Rectangle 5"/>
          <p:cNvSpPr>
            <a:spLocks noChangeArrowheads="1"/>
          </p:cNvSpPr>
          <p:nvPr/>
        </p:nvSpPr>
        <p:spPr bwMode="auto">
          <a:xfrm>
            <a:off x="1295400" y="5210175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9462" name="Rectangle 6"/>
          <p:cNvSpPr>
            <a:spLocks noChangeArrowheads="1"/>
          </p:cNvSpPr>
          <p:nvPr/>
        </p:nvSpPr>
        <p:spPr bwMode="auto">
          <a:xfrm>
            <a:off x="2286000" y="5210175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9463" name="Rectangle 7"/>
          <p:cNvSpPr>
            <a:spLocks noChangeArrowheads="1"/>
          </p:cNvSpPr>
          <p:nvPr/>
        </p:nvSpPr>
        <p:spPr bwMode="auto">
          <a:xfrm>
            <a:off x="3581400" y="5210175"/>
            <a:ext cx="914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9464" name="Rectangle 8"/>
          <p:cNvSpPr>
            <a:spLocks noChangeArrowheads="1"/>
          </p:cNvSpPr>
          <p:nvPr/>
        </p:nvSpPr>
        <p:spPr bwMode="auto">
          <a:xfrm>
            <a:off x="4495800" y="5210175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9465" name="Rectangle 9"/>
          <p:cNvSpPr>
            <a:spLocks noChangeArrowheads="1"/>
          </p:cNvSpPr>
          <p:nvPr/>
        </p:nvSpPr>
        <p:spPr bwMode="auto">
          <a:xfrm>
            <a:off x="6096000" y="5210175"/>
            <a:ext cx="2362200" cy="304800"/>
          </a:xfrm>
          <a:prstGeom prst="rect">
            <a:avLst/>
          </a:prstGeom>
          <a:solidFill>
            <a:srgbClr val="3333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. . .</a:t>
            </a:r>
          </a:p>
        </p:txBody>
      </p:sp>
      <p:sp>
        <p:nvSpPr>
          <p:cNvPr id="659466" name="Rectangle 10"/>
          <p:cNvSpPr>
            <a:spLocks noChangeArrowheads="1"/>
          </p:cNvSpPr>
          <p:nvPr/>
        </p:nvSpPr>
        <p:spPr bwMode="auto">
          <a:xfrm>
            <a:off x="1295400" y="4448175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9467" name="Rectangle 11"/>
          <p:cNvSpPr>
            <a:spLocks noChangeArrowheads="1"/>
          </p:cNvSpPr>
          <p:nvPr/>
        </p:nvSpPr>
        <p:spPr bwMode="auto">
          <a:xfrm>
            <a:off x="2286000" y="4448175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9468" name="Rectangle 12"/>
          <p:cNvSpPr>
            <a:spLocks noChangeArrowheads="1"/>
          </p:cNvSpPr>
          <p:nvPr/>
        </p:nvSpPr>
        <p:spPr bwMode="auto">
          <a:xfrm>
            <a:off x="3581400" y="4448175"/>
            <a:ext cx="914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9469" name="Rectangle 13"/>
          <p:cNvSpPr>
            <a:spLocks noChangeArrowheads="1"/>
          </p:cNvSpPr>
          <p:nvPr/>
        </p:nvSpPr>
        <p:spPr bwMode="auto">
          <a:xfrm>
            <a:off x="4495800" y="4448175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9470" name="Rectangle 14"/>
          <p:cNvSpPr>
            <a:spLocks noChangeArrowheads="1"/>
          </p:cNvSpPr>
          <p:nvPr/>
        </p:nvSpPr>
        <p:spPr bwMode="auto">
          <a:xfrm>
            <a:off x="5334000" y="4448175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9471" name="Text Box 15"/>
          <p:cNvSpPr txBox="1">
            <a:spLocks noChangeArrowheads="1"/>
          </p:cNvSpPr>
          <p:nvPr/>
        </p:nvSpPr>
        <p:spPr bwMode="auto">
          <a:xfrm>
            <a:off x="219075" y="4398963"/>
            <a:ext cx="8350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Greedy:</a:t>
            </a:r>
          </a:p>
        </p:txBody>
      </p:sp>
      <p:sp>
        <p:nvSpPr>
          <p:cNvPr id="659472" name="Text Box 16"/>
          <p:cNvSpPr txBox="1">
            <a:spLocks noChangeArrowheads="1"/>
          </p:cNvSpPr>
          <p:nvPr/>
        </p:nvSpPr>
        <p:spPr bwMode="auto">
          <a:xfrm>
            <a:off x="339725" y="5222875"/>
            <a:ext cx="5921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OPT:</a:t>
            </a:r>
          </a:p>
        </p:txBody>
      </p:sp>
      <p:sp>
        <p:nvSpPr>
          <p:cNvPr id="659473" name="Text Box 17"/>
          <p:cNvSpPr txBox="1">
            <a:spLocks noChangeArrowheads="1"/>
          </p:cNvSpPr>
          <p:nvPr/>
        </p:nvSpPr>
        <p:spPr bwMode="auto">
          <a:xfrm>
            <a:off x="1173163" y="4079875"/>
            <a:ext cx="3476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59474" name="Text Box 18"/>
          <p:cNvSpPr txBox="1">
            <a:spLocks noChangeArrowheads="1"/>
          </p:cNvSpPr>
          <p:nvPr/>
        </p:nvSpPr>
        <p:spPr bwMode="auto">
          <a:xfrm>
            <a:off x="2146300" y="4079875"/>
            <a:ext cx="33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59475" name="Text Box 19"/>
          <p:cNvSpPr txBox="1">
            <a:spLocks noChangeArrowheads="1"/>
          </p:cNvSpPr>
          <p:nvPr/>
        </p:nvSpPr>
        <p:spPr bwMode="auto">
          <a:xfrm>
            <a:off x="3459163" y="4079875"/>
            <a:ext cx="3476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59476" name="Text Box 20"/>
          <p:cNvSpPr txBox="1">
            <a:spLocks noChangeArrowheads="1"/>
          </p:cNvSpPr>
          <p:nvPr/>
        </p:nvSpPr>
        <p:spPr bwMode="auto">
          <a:xfrm>
            <a:off x="1174750" y="5541963"/>
            <a:ext cx="3444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59477" name="Text Box 21"/>
          <p:cNvSpPr txBox="1">
            <a:spLocks noChangeArrowheads="1"/>
          </p:cNvSpPr>
          <p:nvPr/>
        </p:nvSpPr>
        <p:spPr bwMode="auto">
          <a:xfrm>
            <a:off x="2147888" y="5541963"/>
            <a:ext cx="3254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59478" name="Text Box 22"/>
          <p:cNvSpPr txBox="1">
            <a:spLocks noChangeArrowheads="1"/>
          </p:cNvSpPr>
          <p:nvPr/>
        </p:nvSpPr>
        <p:spPr bwMode="auto">
          <a:xfrm>
            <a:off x="3460750" y="5541963"/>
            <a:ext cx="3444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59479" name="Text Box 23"/>
          <p:cNvSpPr txBox="1">
            <a:spLocks noChangeArrowheads="1"/>
          </p:cNvSpPr>
          <p:nvPr/>
        </p:nvSpPr>
        <p:spPr bwMode="auto">
          <a:xfrm>
            <a:off x="8315325" y="5541963"/>
            <a:ext cx="3333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q</a:t>
            </a:r>
          </a:p>
        </p:txBody>
      </p:sp>
      <p:sp>
        <p:nvSpPr>
          <p:cNvPr id="659480" name="Text Box 24"/>
          <p:cNvSpPr txBox="1">
            <a:spLocks noChangeArrowheads="1"/>
          </p:cNvSpPr>
          <p:nvPr/>
        </p:nvSpPr>
        <p:spPr bwMode="auto">
          <a:xfrm>
            <a:off x="5186363" y="4079875"/>
            <a:ext cx="3333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r</a:t>
            </a:r>
          </a:p>
        </p:txBody>
      </p:sp>
      <p:sp>
        <p:nvSpPr>
          <p:cNvPr id="659481" name="Text Box 25"/>
          <p:cNvSpPr txBox="1">
            <a:spLocks noChangeArrowheads="1"/>
          </p:cNvSpPr>
          <p:nvPr/>
        </p:nvSpPr>
        <p:spPr bwMode="auto">
          <a:xfrm>
            <a:off x="5187950" y="5541963"/>
            <a:ext cx="33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r</a:t>
            </a:r>
          </a:p>
        </p:txBody>
      </p:sp>
      <p:sp>
        <p:nvSpPr>
          <p:cNvPr id="659482" name="Line 26"/>
          <p:cNvSpPr>
            <a:spLocks noChangeShapeType="1"/>
          </p:cNvSpPr>
          <p:nvPr/>
        </p:nvSpPr>
        <p:spPr bwMode="auto">
          <a:xfrm flipH="1" flipV="1">
            <a:off x="6391275" y="556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9483" name="Rectangle 27"/>
          <p:cNvSpPr>
            <a:spLocks noChangeArrowheads="1"/>
          </p:cNvSpPr>
          <p:nvPr/>
        </p:nvSpPr>
        <p:spPr bwMode="auto">
          <a:xfrm>
            <a:off x="5334000" y="5210175"/>
            <a:ext cx="1066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9484" name="Line 28"/>
          <p:cNvSpPr>
            <a:spLocks noChangeShapeType="1"/>
          </p:cNvSpPr>
          <p:nvPr/>
        </p:nvSpPr>
        <p:spPr bwMode="auto">
          <a:xfrm>
            <a:off x="6400800" y="4071938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9485" name="Text Box 29"/>
          <p:cNvSpPr txBox="1">
            <a:spLocks noChangeArrowheads="1"/>
          </p:cNvSpPr>
          <p:nvPr/>
        </p:nvSpPr>
        <p:spPr bwMode="auto">
          <a:xfrm>
            <a:off x="6396038" y="4070350"/>
            <a:ext cx="4397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r+1</a:t>
            </a:r>
          </a:p>
        </p:txBody>
      </p:sp>
    </p:spTree>
    <p:extLst>
      <p:ext uri="{BB962C8B-B14F-4D97-AF65-F5344CB8AC3E}">
        <p14:creationId xmlns:p14="http://schemas.microsoft.com/office/powerpoint/2010/main" val="100798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Coin Changing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Goal.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Given currency denominations: 1, 5, 10, 25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100 (penny, nickel, dime, quarter, dollar)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devise a method to pay amount to customer using fewest number of coins.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Ex: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34¢.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Cashier's algorithm.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At each iteration, add coin of the largest value that does not take us past the amount to be paid.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Ex: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$2.89.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641028" name="Group 4"/>
          <p:cNvGrpSpPr>
            <a:grpSpLocks/>
          </p:cNvGrpSpPr>
          <p:nvPr/>
        </p:nvGrpSpPr>
        <p:grpSpPr bwMode="auto">
          <a:xfrm>
            <a:off x="2590800" y="1981200"/>
            <a:ext cx="3962400" cy="709613"/>
            <a:chOff x="1584" y="1200"/>
            <a:chExt cx="3456" cy="619"/>
          </a:xfrm>
        </p:grpSpPr>
        <p:pic>
          <p:nvPicPr>
            <p:cNvPr id="641029" name="Picture 5" descr="nifro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1248"/>
              <a:ext cx="518" cy="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0" name="Picture 6" descr="quarterfro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1200"/>
              <a:ext cx="648" cy="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1" name="Picture 7" descr="pennyfron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248"/>
              <a:ext cx="490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2" name="Picture 8" descr="pennybac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248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3" name="Picture 9" descr="pennybac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" y="1248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4" name="Picture 10" descr="pennybac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" y="1248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1035" name="Group 11"/>
          <p:cNvGrpSpPr>
            <a:grpSpLocks/>
          </p:cNvGrpSpPr>
          <p:nvPr/>
        </p:nvGrpSpPr>
        <p:grpSpPr bwMode="auto">
          <a:xfrm>
            <a:off x="2411413" y="4738688"/>
            <a:ext cx="5741987" cy="1357312"/>
            <a:chOff x="144" y="3024"/>
            <a:chExt cx="5057" cy="1195"/>
          </a:xfrm>
        </p:grpSpPr>
        <p:pic>
          <p:nvPicPr>
            <p:cNvPr id="641036" name="Picture 12" descr="$1front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3120"/>
              <a:ext cx="727" cy="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7" name="Picture 13" descr="dimefront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3360"/>
              <a:ext cx="468" cy="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8" name="Picture 14" descr="pennyfron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3120"/>
              <a:ext cx="490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9" name="Picture 15" descr="pennybac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696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0" name="Picture 16" descr="$1back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120"/>
              <a:ext cx="727" cy="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1" name="Picture 17" descr="pennybac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3696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2" name="Picture 18" descr="pennybac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120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3" name="Picture 19" descr="quarterfro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024"/>
              <a:ext cx="648" cy="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4" name="Picture 20" descr="quarterfro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3024"/>
              <a:ext cx="648" cy="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5" name="Picture 21" descr="quarterfro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600"/>
              <a:ext cx="648" cy="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862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Coin-Changing:  Greedy Algorithm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Cashier's algorithm.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At each iteration, add coin of the largest value that does not take us past the amount to be paid.</a:t>
            </a: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Q.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Is cashier's algorithm optimal?</a:t>
            </a:r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1143000" y="2133600"/>
            <a:ext cx="6705600" cy="31178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Sort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coins denominations by value: c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&lt; c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&lt; … &lt; c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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(x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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let k be largest integer such that c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(k = 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return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"no solution found"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x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x - c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S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S  {k}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return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S</a:t>
            </a:r>
          </a:p>
        </p:txBody>
      </p:sp>
      <p:sp>
        <p:nvSpPr>
          <p:cNvPr id="643077" name="Text Box 5"/>
          <p:cNvSpPr txBox="1">
            <a:spLocks noChangeArrowheads="1"/>
          </p:cNvSpPr>
          <p:nvPr/>
        </p:nvSpPr>
        <p:spPr bwMode="auto">
          <a:xfrm>
            <a:off x="1614488" y="2667000"/>
            <a:ext cx="1041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coins selected 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643078" name="Line 6"/>
          <p:cNvSpPr>
            <a:spLocks noChangeShapeType="1"/>
          </p:cNvSpPr>
          <p:nvPr/>
        </p:nvSpPr>
        <p:spPr bwMode="auto">
          <a:xfrm flipH="1">
            <a:off x="1438275" y="2819400"/>
            <a:ext cx="112713" cy="142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74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 - Copy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lg-design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lg-design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4 - Copy</Template>
  <TotalTime>24194</TotalTime>
  <Words>2422</Words>
  <Application>Microsoft Office PowerPoint</Application>
  <PresentationFormat>On-screen Show (4:3)</PresentationFormat>
  <Paragraphs>508</Paragraphs>
  <Slides>29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Monotype Sorts</vt:lpstr>
      <vt:lpstr>宋体</vt:lpstr>
      <vt:lpstr>Arial</vt:lpstr>
      <vt:lpstr>Arial Black</vt:lpstr>
      <vt:lpstr>Cambria Math</vt:lpstr>
      <vt:lpstr>Comic Sans MS</vt:lpstr>
      <vt:lpstr>Courier New</vt:lpstr>
      <vt:lpstr>MT Extra</vt:lpstr>
      <vt:lpstr>Symbol</vt:lpstr>
      <vt:lpstr>Times New Roman</vt:lpstr>
      <vt:lpstr>Wingdings</vt:lpstr>
      <vt:lpstr>4 - Copy</vt:lpstr>
      <vt:lpstr>1_alg-design</vt:lpstr>
      <vt:lpstr>alg-design</vt:lpstr>
      <vt:lpstr>Equation</vt:lpstr>
      <vt:lpstr>Greedy algorithms 1 Scheduling</vt:lpstr>
      <vt:lpstr>Greedy algorithms</vt:lpstr>
      <vt:lpstr>Overview </vt:lpstr>
      <vt:lpstr>Selecting Breakpoints</vt:lpstr>
      <vt:lpstr>Selecting Breakpoints:  Greedy Algorithm</vt:lpstr>
      <vt:lpstr>Selecting Breakpoints:  Correctness</vt:lpstr>
      <vt:lpstr>Selecting Breakpoints:  Correctness</vt:lpstr>
      <vt:lpstr>Coin Changing</vt:lpstr>
      <vt:lpstr>Coin-Changing:  Greedy Algorithm</vt:lpstr>
      <vt:lpstr>Coin-Changing:  Analysis of Greedy Algorithm</vt:lpstr>
      <vt:lpstr>Coin-Changing:  Analysis of Greedy Algorithm</vt:lpstr>
      <vt:lpstr>Interval scheduling</vt:lpstr>
      <vt:lpstr>A greedy algorithm</vt:lpstr>
      <vt:lpstr>A greedy algorithm</vt:lpstr>
      <vt:lpstr>Correctness</vt:lpstr>
      <vt:lpstr>Analysis</vt:lpstr>
      <vt:lpstr>Interval coloring problem</vt:lpstr>
      <vt:lpstr>Optimality criterion</vt:lpstr>
      <vt:lpstr>Optimality criterion</vt:lpstr>
      <vt:lpstr>A greedy algorithm</vt:lpstr>
      <vt:lpstr>Correctness</vt:lpstr>
      <vt:lpstr>Scheduling to Minimizing Lateness</vt:lpstr>
      <vt:lpstr>Minimizing Lateness:  Greedy Algorithms</vt:lpstr>
      <vt:lpstr>Minimizing Lateness:  Greedy Algorithms</vt:lpstr>
      <vt:lpstr>Minimizing Lateness:  Greedy Algorithm</vt:lpstr>
      <vt:lpstr>Minimizing Lateness: No Idle Time</vt:lpstr>
      <vt:lpstr>Minimizing Lateness: Inversions</vt:lpstr>
      <vt:lpstr>Minimizing Lateness: Inversions</vt:lpstr>
      <vt:lpstr>Minimizing Lateness: Analysis of Greedy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scheduling</dc:title>
  <dc:creator>MS_staff</dc:creator>
  <cp:lastModifiedBy>Rui</cp:lastModifiedBy>
  <cp:revision>1723</cp:revision>
  <cp:lastPrinted>2018-09-29T15:00:15Z</cp:lastPrinted>
  <dcterms:created xsi:type="dcterms:W3CDTF">2011-03-13T06:54:57Z</dcterms:created>
  <dcterms:modified xsi:type="dcterms:W3CDTF">2023-02-20T13:42:14Z</dcterms:modified>
</cp:coreProperties>
</file>