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8" r:id="rId12"/>
    <p:sldId id="267" r:id="rId13"/>
    <p:sldId id="269" r:id="rId14"/>
    <p:sldId id="275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33CC33"/>
    <a:srgbClr val="56FF21"/>
    <a:srgbClr val="66FF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6489" autoAdjust="0"/>
  </p:normalViewPr>
  <p:slideViewPr>
    <p:cSldViewPr snapToGrid="0">
      <p:cViewPr varScale="1">
        <p:scale>
          <a:sx n="175" d="100"/>
          <a:sy n="175" d="100"/>
        </p:scale>
        <p:origin x="1984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58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C3B7DACC-451A-4206-84F0-992FEB2B22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9742B6B8-0D35-4F69-BB9D-FB7EA3DCC6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78741-A522-40E2-889E-28901C46C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5B1AE-4CB9-4D1E-9FA6-F5659C12A3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079D8-2EDB-4B63-A1FD-6E59132A30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FF279-4171-4289-AE9E-DA974BD10C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3C521-A82A-4EE1-A1B5-3D89D7ECB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CA2B9-340F-48B2-BBD2-1DAF1A1C56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6D728-2F75-4F3F-A659-C5D3A189D9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54B72-43BF-44C6-8700-1225A0F868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0E172-F3EE-4273-A5B4-AE32EFBA82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9E26D-716C-4009-91F6-0EC8A869C1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E60E9-8818-4DEF-A8DA-643E6D0D31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23342-05A0-472D-AAA4-BD095B541D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965C6-69D5-4F58-8F8F-F87BFDA76B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D5377396-54A8-4085-B14D-A19ACB55E9E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Amortized analysis, </a:t>
            </a:r>
            <a:br>
              <a:rPr lang="en-US" altLang="en-US" sz="4000" smtClean="0"/>
            </a:br>
            <a:r>
              <a:rPr lang="en-US" altLang="en-US" sz="4000" smtClean="0"/>
              <a:t>Fibonacci heaps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pPr eaLnBrk="1" hangingPunct="1"/>
            <a:r>
              <a:rPr lang="en-US" sz="3200" i="1"/>
              <a:t>Rui Fan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86886" cy="506238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Some nodes are marked.	</a:t>
                </a:r>
              </a:p>
              <a:p>
                <a:pPr lvl="1"/>
                <a:r>
                  <a:rPr lang="en-US" smtClean="0"/>
                  <a:t>These are shown in black.</a:t>
                </a:r>
              </a:p>
              <a:p>
                <a:r>
                  <a:rPr lang="en-US" smtClean="0"/>
                  <a:t>Marks are only used during decrease key and deletion operations, and are described later.</a:t>
                </a:r>
              </a:p>
              <a:p>
                <a:pPr lvl="1"/>
                <a:r>
                  <a:rPr lang="en-US" smtClean="0"/>
                  <a:t>They help ensure each node has a large number of children.</a:t>
                </a:r>
              </a:p>
              <a:p>
                <a:pPr lvl="1"/>
                <a:r>
                  <a:rPr lang="en-US" smtClean="0"/>
                  <a:t>This ensures each tree is not too tall, and so each operation is fast.</a:t>
                </a:r>
              </a:p>
              <a:p>
                <a:r>
                  <a:rPr lang="en-US" smtClean="0"/>
                  <a:t>Suppose H has t(H) root nodes and m(H) marked nodes.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The potential of H is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86886" cy="5062382"/>
              </a:xfrm>
              <a:blipFill>
                <a:blip r:embed="rId2"/>
                <a:stretch>
                  <a:fillRect l="-532" t="-2048" r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19" y="1419225"/>
            <a:ext cx="3746069" cy="30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operations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676199" cy="527928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H and H’ denote the heap before and after an operation.</a:t>
                </a:r>
                <a:endParaRPr lang="en-US" smtClean="0">
                  <a:solidFill>
                    <a:srgbClr val="1503FB"/>
                  </a:solidFill>
                </a:endParaRP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Make-Heap</a:t>
                </a:r>
                <a:r>
                  <a:rPr lang="en-US" smtClean="0"/>
                  <a:t> </a:t>
                </a:r>
              </a:p>
              <a:p>
                <a:pPr lvl="1"/>
                <a:r>
                  <a:rPr lang="en-US" smtClean="0"/>
                  <a:t>Make an empty heap.  Set H’.n=0, H’.min=NIL.</a:t>
                </a:r>
              </a:p>
              <a:p>
                <a:pPr lvl="1"/>
                <a:r>
                  <a:rPr lang="en-US" smtClean="0"/>
                  <a:t>Cost = O(1). </a:t>
                </a:r>
              </a:p>
              <a:p>
                <a:pPr lvl="1"/>
                <a:r>
                  <a:rPr lang="en-US" smtClean="0"/>
                  <a:t>Amortized cost = O(1),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Insert a node </a:t>
                </a:r>
              </a:p>
              <a:p>
                <a:pPr lvl="1"/>
                <a:r>
                  <a:rPr lang="en-US" smtClean="0"/>
                  <a:t>Add the new node to the root list, left of the min node.</a:t>
                </a:r>
              </a:p>
              <a:p>
                <a:pPr lvl="1"/>
                <a:r>
                  <a:rPr lang="en-US" smtClean="0"/>
                  <a:t>Change H.min if new node’s key is smaller.</a:t>
                </a:r>
              </a:p>
              <a:p>
                <a:pPr lvl="1"/>
                <a:r>
                  <a:rPr lang="en-US" smtClean="0"/>
                  <a:t>Cost = O(1).</a:t>
                </a:r>
              </a:p>
              <a:p>
                <a:pPr lvl="1"/>
                <a:r>
                  <a:rPr lang="en-US" smtClean="0"/>
                  <a:t>Amortized cost = O(1).</a:t>
                </a:r>
              </a:p>
              <a:p>
                <a:pPr lvl="2"/>
                <a:r>
                  <a:rPr lang="en-US" smtClean="0"/>
                  <a:t>Number of roots increases by 1.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676199" cy="5279287"/>
              </a:xfrm>
              <a:blipFill>
                <a:blip r:embed="rId2"/>
                <a:stretch>
                  <a:fillRect l="-522" t="-1963" r="-1956" b="-14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47" y="4012136"/>
            <a:ext cx="3615070" cy="2727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634" y="582727"/>
            <a:ext cx="2885198" cy="1330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63" y="2188077"/>
            <a:ext cx="3264005" cy="13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operations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99668" cy="33824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Find the minimum </a:t>
                </a:r>
              </a:p>
              <a:p>
                <a:pPr lvl="1"/>
                <a:r>
                  <a:rPr lang="en-US" smtClean="0"/>
                  <a:t>Return H.min.</a:t>
                </a:r>
              </a:p>
              <a:p>
                <a:pPr lvl="1"/>
                <a:r>
                  <a:rPr lang="en-US" smtClean="0"/>
                  <a:t>Cost = amortized cost = O(1).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Union of two heaps</a:t>
                </a:r>
              </a:p>
              <a:p>
                <a:pPr lvl="1"/>
                <a:r>
                  <a:rPr lang="en-US" smtClean="0"/>
                  <a:t>Concatenate the root lists of the two heaps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H.min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Cost = O(1).</a:t>
                </a:r>
              </a:p>
              <a:p>
                <a:pPr lvl="1"/>
                <a:r>
                  <a:rPr lang="en-US" smtClean="0"/>
                  <a:t>Since new root list is the union of the two old root lists, the change in potential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Thus the amortized cost = O(1).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99668" cy="3382438"/>
              </a:xfrm>
              <a:blipFill>
                <a:blip r:embed="rId2"/>
                <a:stretch>
                  <a:fillRect l="-287" t="-3063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38" y="4865459"/>
            <a:ext cx="5552084" cy="18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min 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2" cy="4853984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First remove the H.min node.</a:t>
            </a:r>
          </a:p>
          <a:p>
            <a:r>
              <a:rPr lang="en-US" smtClean="0"/>
              <a:t>Then add each of its children (along with its subtree) to the root list.</a:t>
            </a:r>
          </a:p>
          <a:p>
            <a:pPr lvl="1"/>
            <a:r>
              <a:rPr lang="en-US" smtClean="0"/>
              <a:t>There may now be many trees in the root list.</a:t>
            </a:r>
          </a:p>
          <a:p>
            <a:pPr lvl="1"/>
            <a:r>
              <a:rPr lang="en-US" smtClean="0"/>
              <a:t>To find the new H.min, we need to iterate through the roots of all the trees, which may be slow.</a:t>
            </a:r>
          </a:p>
          <a:p>
            <a:pPr lvl="1"/>
            <a:r>
              <a:rPr lang="en-US" smtClean="0"/>
              <a:t>So we want to decrease the number of trees in the root list.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The degree of a node is its number of children.</a:t>
            </a:r>
          </a:p>
          <a:p>
            <a:r>
              <a:rPr lang="en-US" smtClean="0"/>
              <a:t>We merge some of the trees in the root list, so that none of the roots have the same degree.</a:t>
            </a:r>
          </a:p>
          <a:p>
            <a:pPr lvl="1"/>
            <a:r>
              <a:rPr lang="en-US"/>
              <a:t>The merging function is called CONSOLIDATE.</a:t>
            </a:r>
          </a:p>
          <a:p>
            <a:pPr marL="0" indent="0">
              <a:buNone/>
            </a:pPr>
            <a:endParaRPr lang="en-US" smtClean="0"/>
          </a:p>
          <a:p>
            <a:pPr lvl="2"/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83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229602" cy="497766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D(H.n) be upper bound on the degree of any node in a Fibonacci heap with n nodes.</a:t>
                </a:r>
              </a:p>
              <a:p>
                <a:pPr lvl="1"/>
                <a:r>
                  <a:rPr lang="en-US" smtClean="0"/>
                  <a:t>We show later D(H.n) = O(log n).</a:t>
                </a:r>
              </a:p>
              <a:p>
                <a:r>
                  <a:rPr lang="en-US" smtClean="0"/>
                  <a:t>Use an array A of size </a:t>
                </a:r>
                <a:r>
                  <a:rPr lang="en-US"/>
                  <a:t>D(H.n</a:t>
                </a:r>
                <a:r>
                  <a:rPr lang="en-US" smtClean="0"/>
                  <a:t>)+1.</a:t>
                </a:r>
              </a:p>
              <a:p>
                <a:pPr lvl="1"/>
                <a:r>
                  <a:rPr lang="en-US" smtClean="0"/>
                  <a:t>A[i] points to a tree in the root list with degree i.</a:t>
                </a:r>
              </a:p>
              <a:p>
                <a:r>
                  <a:rPr lang="en-US" smtClean="0"/>
                  <a:t>Iterate through all the trees in the root list.  </a:t>
                </a:r>
              </a:p>
              <a:p>
                <a:pPr lvl="1"/>
                <a:r>
                  <a:rPr lang="en-US" smtClean="0"/>
                  <a:t>If the current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we process has degree d,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mtClean="0"/>
                  <a:t>, then there’s already a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in the root list with degree d.</a:t>
                </a:r>
              </a:p>
              <a:p>
                <a:pPr lvl="1"/>
                <a:r>
                  <a:rPr lang="en-US" smtClean="0"/>
                  <a:t>Since we don’t want two trees in the root list with the same degree, we link the roots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This creates a tree in the root list with degree d+1, and removes the tree with degree d.</a:t>
                </a:r>
              </a:p>
              <a:p>
                <a:pPr lvl="2"/>
                <a:r>
                  <a:rPr lang="en-US" smtClean="0"/>
                  <a:t>The direction we link depends on which root has the smaller key.</a:t>
                </a:r>
              </a:p>
              <a:p>
                <a:pPr lvl="1"/>
                <a:r>
                  <a:rPr lang="en-US" smtClean="0"/>
                  <a:t>Then set A[d]=NIL, and set A[d+1] to point to newly linked tree.</a:t>
                </a:r>
              </a:p>
              <a:p>
                <a:pPr lvl="1"/>
                <a:r>
                  <a:rPr lang="en-US" smtClean="0"/>
                  <a:t>If the new root is marked, clear the mark.</a:t>
                </a:r>
              </a:p>
              <a:p>
                <a:r>
                  <a:rPr lang="en-US" smtClean="0"/>
                  <a:t>Finally, iterate through A array, and set H.min to the min root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229602" cy="4977668"/>
              </a:xfrm>
              <a:blipFill>
                <a:blip r:embed="rId2"/>
                <a:stretch>
                  <a:fillRect l="-296" t="-208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6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Extract min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6" y="1734692"/>
            <a:ext cx="4325035" cy="3861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95" y="1613805"/>
            <a:ext cx="4164370" cy="3184823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3649785" y="1965569"/>
            <a:ext cx="1598246" cy="4203524"/>
          </a:xfrm>
          <a:custGeom>
            <a:avLst/>
            <a:gdLst>
              <a:gd name="connsiteX0" fmla="*/ 0 w 1598246"/>
              <a:gd name="connsiteY0" fmla="*/ 3317631 h 4203524"/>
              <a:gd name="connsiteX1" fmla="*/ 465015 w 1598246"/>
              <a:gd name="connsiteY1" fmla="*/ 4056185 h 4203524"/>
              <a:gd name="connsiteX2" fmla="*/ 1012092 w 1598246"/>
              <a:gd name="connsiteY2" fmla="*/ 750277 h 4203524"/>
              <a:gd name="connsiteX3" fmla="*/ 1598246 w 1598246"/>
              <a:gd name="connsiteY3" fmla="*/ 0 h 420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246" h="4203524">
                <a:moveTo>
                  <a:pt x="0" y="3317631"/>
                </a:moveTo>
                <a:cubicBezTo>
                  <a:pt x="148166" y="3900854"/>
                  <a:pt x="296333" y="4484077"/>
                  <a:pt x="465015" y="4056185"/>
                </a:cubicBezTo>
                <a:cubicBezTo>
                  <a:pt x="633697" y="3628293"/>
                  <a:pt x="823220" y="1426308"/>
                  <a:pt x="1012092" y="750277"/>
                </a:cubicBezTo>
                <a:cubicBezTo>
                  <a:pt x="1200964" y="74246"/>
                  <a:pt x="1399605" y="37123"/>
                  <a:pt x="1598246" y="0"/>
                </a:cubicBezTo>
              </a:path>
            </a:pathLst>
          </a:custGeom>
          <a:noFill/>
          <a:ln w="1905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for extract min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5634"/>
            <a:ext cx="2773960" cy="2533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57" y="1578393"/>
            <a:ext cx="4765614" cy="4593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79" y="4619718"/>
            <a:ext cx="3068223" cy="8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for extract min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9547" cy="50089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Let H denote the heap before the extract min.</a:t>
                </a:r>
              </a:p>
              <a:p>
                <a:r>
                  <a:rPr lang="en-US" smtClean="0"/>
                  <a:t>The real cost includes</a:t>
                </a:r>
              </a:p>
              <a:p>
                <a:pPr lvl="1"/>
                <a:r>
                  <a:rPr lang="en-US" smtClean="0"/>
                  <a:t>O(D(n)) for moving children of H.min to root list.</a:t>
                </a:r>
              </a:p>
              <a:p>
                <a:pPr lvl="1"/>
                <a:r>
                  <a:rPr lang="en-US" smtClean="0"/>
                  <a:t>The for loop in lines 4-14 of CONSOLIDATE operate on a list of size at most D(n)+t(H)-1.</a:t>
                </a:r>
              </a:p>
              <a:p>
                <a:pPr lvl="1"/>
                <a:r>
                  <a:rPr lang="en-US" smtClean="0"/>
                  <a:t>Every time through the while loop in lines 7-13, we link two of the trees in the root list.</a:t>
                </a:r>
              </a:p>
              <a:p>
                <a:pPr lvl="2"/>
                <a:r>
                  <a:rPr lang="en-US" smtClean="0"/>
                  <a:t>Each tree can be linked (to a tree whose root has a smaller key) at most once.</a:t>
                </a:r>
              </a:p>
              <a:p>
                <a:pPr lvl="2"/>
                <a:r>
                  <a:rPr lang="en-US" smtClean="0"/>
                  <a:t>So the total number of iterations of the while loop is at most the root list size, i.e. O(D(n)+t(H)).</a:t>
                </a:r>
              </a:p>
              <a:p>
                <a:pPr lvl="1"/>
                <a:r>
                  <a:rPr lang="en-US" smtClean="0"/>
                  <a:t>So the real cost is O(D(n)+t(H)).</a:t>
                </a:r>
              </a:p>
              <a:p>
                <a:r>
                  <a:rPr lang="en-US" smtClean="0"/>
                  <a:t>For the amortized cost, the potential before the extract min is at most t(H)+2m(H).</a:t>
                </a:r>
              </a:p>
              <a:p>
                <a:r>
                  <a:rPr lang="en-US" smtClean="0"/>
                  <a:t>The potential after extract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mtClean="0"/>
                  <a:t>(D(n)+1)+2m(H).</a:t>
                </a:r>
              </a:p>
              <a:p>
                <a:pPr lvl="1"/>
                <a:r>
                  <a:rPr lang="en-US" smtClean="0"/>
                  <a:t>All trees in root list of H’ have different degrees, and max degree is D(n).</a:t>
                </a:r>
              </a:p>
              <a:p>
                <a:pPr lvl="1"/>
                <a:r>
                  <a:rPr lang="en-US" smtClean="0"/>
                  <a:t>No new nodes get marked during extract.</a:t>
                </a:r>
              </a:p>
              <a:p>
                <a:r>
                  <a:rPr lang="en-US" smtClean="0"/>
                  <a:t>So amortized cost is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The last equality follows because we can scale up the units of the potential to cancel out the hidden constant in O(t(H)).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9547" cy="5008929"/>
              </a:xfrm>
              <a:blipFill>
                <a:blip r:embed="rId2"/>
                <a:stretch>
                  <a:fillRect l="-73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Decreasing key and marking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6663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 decrease a node x’s key, check if the new key violates the heap property.</a:t>
            </a:r>
          </a:p>
          <a:p>
            <a:pPr lvl="1"/>
            <a:r>
              <a:rPr lang="en-US" smtClean="0"/>
              <a:t>If not, we’re done.</a:t>
            </a:r>
          </a:p>
          <a:p>
            <a:pPr lvl="1"/>
            <a:r>
              <a:rPr lang="en-US" smtClean="0"/>
              <a:t>Otherwise, move x and its subtree to the root list.</a:t>
            </a:r>
          </a:p>
          <a:p>
            <a:pPr lvl="2"/>
            <a:r>
              <a:rPr lang="en-US" smtClean="0"/>
              <a:t>We say we cut out x (and its subtree).</a:t>
            </a:r>
          </a:p>
          <a:p>
            <a:pPr lvl="2"/>
            <a:r>
              <a:rPr lang="en-US" smtClean="0"/>
              <a:t>Unmark x, if it’s marked.</a:t>
            </a:r>
          </a:p>
          <a:p>
            <a:r>
              <a:rPr lang="en-US" smtClean="0"/>
              <a:t>A node is marked if one of its children has been cut, since the last time it’s been cut.</a:t>
            </a:r>
          </a:p>
          <a:p>
            <a:r>
              <a:rPr lang="en-US" smtClean="0"/>
              <a:t>The second time a node’s children is cut out, we move the node (and its subtree) to the root </a:t>
            </a:r>
            <a:r>
              <a:rPr lang="en-US" smtClean="0"/>
              <a:t>list and unmark it.</a:t>
            </a:r>
            <a:endParaRPr lang="en-US" smtClean="0"/>
          </a:p>
          <a:p>
            <a:r>
              <a:rPr lang="en-US" smtClean="0"/>
              <a:t>Let y be x’s parent.</a:t>
            </a:r>
          </a:p>
          <a:p>
            <a:pPr lvl="1"/>
            <a:r>
              <a:rPr lang="en-US" smtClean="0"/>
              <a:t>If y is not marked, mark y, since we cut one of its children.</a:t>
            </a:r>
          </a:p>
          <a:p>
            <a:pPr lvl="1"/>
            <a:r>
              <a:rPr lang="en-US" smtClean="0"/>
              <a:t>If y is already marked, move y and its subtree to the root list, and then unmark y.</a:t>
            </a:r>
          </a:p>
          <a:p>
            <a:pPr lvl="1"/>
            <a:r>
              <a:rPr lang="en-US" smtClean="0"/>
              <a:t>Let z be y’s parent.</a:t>
            </a:r>
          </a:p>
          <a:p>
            <a:pPr lvl="1"/>
            <a:r>
              <a:rPr lang="en-US" smtClean="0"/>
              <a:t>If z is not marked, stop.  Otherwise, cut z and move it to the root list, and repeat the previous steps for z’s parent, etc.</a:t>
            </a:r>
          </a:p>
          <a:p>
            <a:r>
              <a:rPr lang="en-US" smtClean="0"/>
              <a:t>One decrease key can create a sequence of cascading cuts.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decrease key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4" y="1610896"/>
            <a:ext cx="6995170" cy="4300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4929254"/>
            <a:ext cx="4167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(a) shows the original Fibonacci heap.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(b) shows the heap after node 46 is decreased to 15.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(c)-(e) show the cascading cuts after node 35 is decreased to 5.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295522" cy="507926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Suppose we want to bound the amount of time to perform n (possibly different) operations on a data structure.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If max amount of time for each operation is f(n),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is upper bound on the time for all the operations.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But some operations might take more time than others.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Even the same operation can take different amounts of time each time it’s executed.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may overestimate actual amount of time taken.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The bound isn’t tight.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Amortized analysis looks at the average amount of time for each operation over all the operations.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The average is taken over the worst case execution, i.e. a sequence of operations with the highest average cost for the data structure.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295522" cy="5079266"/>
              </a:xfrm>
              <a:blipFill>
                <a:blip r:embed="rId2"/>
                <a:stretch>
                  <a:fillRect l="-514" t="-2521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97033"/>
          </a:xfrm>
        </p:spPr>
        <p:txBody>
          <a:bodyPr/>
          <a:lstStyle/>
          <a:p>
            <a:r>
              <a:rPr lang="en-US" sz="4000" smtClean="0"/>
              <a:t>Pseudocode for decrease key and delete</a:t>
            </a: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5" y="2032462"/>
            <a:ext cx="3796071" cy="2209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44" y="2003518"/>
            <a:ext cx="4451392" cy="2805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" y="5145283"/>
            <a:ext cx="3188786" cy="762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3032" y="5104017"/>
                <a:ext cx="3765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To delete a key, simply decrease its value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and then do a extract-min.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32" y="5104017"/>
                <a:ext cx="3765665" cy="923330"/>
              </a:xfrm>
              <a:prstGeom prst="rect">
                <a:avLst/>
              </a:prstGeom>
              <a:blipFill>
                <a:blip r:embed="rId5"/>
                <a:stretch>
                  <a:fillRect l="-129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for decrease key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H denote the heap before the decrease key operation.</a:t>
                </a:r>
              </a:p>
              <a:p>
                <a:r>
                  <a:rPr lang="en-US" smtClean="0"/>
                  <a:t>Cutting out a node takes O(1) time.</a:t>
                </a:r>
              </a:p>
              <a:p>
                <a:r>
                  <a:rPr lang="en-US" smtClean="0"/>
                  <a:t>Suppose a decrease key operation creates c cascading cuts.</a:t>
                </a:r>
              </a:p>
              <a:p>
                <a:r>
                  <a:rPr lang="en-US" smtClean="0"/>
                  <a:t>Then the actual cost is O(c).</a:t>
                </a:r>
              </a:p>
              <a:p>
                <a:r>
                  <a:rPr lang="en-US" smtClean="0"/>
                  <a:t>For the amortized cost</a:t>
                </a:r>
              </a:p>
              <a:p>
                <a:pPr lvl="1"/>
                <a:r>
                  <a:rPr lang="en-US" smtClean="0"/>
                  <a:t>Each cut creates one more tree in the root list.</a:t>
                </a:r>
              </a:p>
              <a:p>
                <a:pPr lvl="1"/>
                <a:r>
                  <a:rPr lang="en-US" smtClean="0"/>
                  <a:t>It also removes one marked node.</a:t>
                </a:r>
              </a:p>
              <a:p>
                <a:pPr lvl="1"/>
                <a:r>
                  <a:rPr lang="en-US" smtClean="0"/>
                  <a:t>After the decrease key, the root list contains t(H)+c trees.</a:t>
                </a:r>
              </a:p>
              <a:p>
                <a:pPr lvl="1"/>
                <a:r>
                  <a:rPr lang="en-US" smtClean="0"/>
                  <a:t>It also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mtClean="0"/>
                  <a:t> marked nodes.</a:t>
                </a:r>
              </a:p>
              <a:p>
                <a:pPr lvl="2"/>
                <a:r>
                  <a:rPr lang="en-US" smtClean="0"/>
                  <a:t>c-1 nodes were unmarked by cascading cuts, and the last call to CASCADING-CUT may have marked a node.</a:t>
                </a:r>
              </a:p>
              <a:p>
                <a:pPr lvl="1"/>
                <a:r>
                  <a:rPr lang="en-US" smtClean="0"/>
                  <a:t>So the change in potential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So the amortized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by scaling the hidden constant in the potential appropriately.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Bounding the max degree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94075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So far, all the operations have O(1) amortized cost, except extract-min (and delete, which calls extract-min).</a:t>
                </a:r>
              </a:p>
              <a:p>
                <a:r>
                  <a:rPr lang="en-US" smtClean="0"/>
                  <a:t>extract-min has amortized cost </a:t>
                </a:r>
                <a:r>
                  <a:rPr lang="en-US" smtClean="0"/>
                  <a:t>O(D(n)), </a:t>
                </a:r>
                <a:r>
                  <a:rPr lang="en-US" smtClean="0"/>
                  <a:t>where </a:t>
                </a:r>
                <a:r>
                  <a:rPr lang="en-US" smtClean="0"/>
                  <a:t>D(n) </a:t>
                </a:r>
                <a:r>
                  <a:rPr lang="en-US" smtClean="0"/>
                  <a:t>is the max degree of any node in the Fibonacci </a:t>
                </a:r>
                <a:r>
                  <a:rPr lang="en-US" smtClean="0"/>
                  <a:t>heap with n nodes.</a:t>
                </a:r>
                <a:endParaRPr lang="en-US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The golden ratio is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≈1.618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is the positive solution to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the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sequence is 0, 1, 1, 2, 3, 5, 8, 13, 21, 34, ...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a proof, see section 3.2 of </a:t>
                </a:r>
                <a:r>
                  <a:rPr lang="en-US" i="1" smtClean="0"/>
                  <a:t>Introduction to Algorithms.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⌊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For any node let x.deg denote its degree, and size(x) be the number of nodes in x’s subtree (including x).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940754"/>
              </a:xfrm>
              <a:blipFill>
                <a:blip r:embed="rId2"/>
                <a:stretch>
                  <a:fillRect l="-74" t="-18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Bounding the max degree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 1</a:t>
                </a:r>
                <a:r>
                  <a:rPr lang="en-US" smtClean="0"/>
                  <a:t> Let x be a node in a Fibonacci heap, and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be the children of x, in the order they were linked to x, from earliest to latest.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Obviously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mtClean="0"/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was linked to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mtClean="0"/>
                  <a:t> were already children of x, and so x had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was linked to x during CONSOLIDATE.</a:t>
                </a:r>
              </a:p>
              <a:p>
                <a:pPr lvl="2"/>
                <a:r>
                  <a:rPr lang="en-US" smtClean="0"/>
                  <a:t>So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was linked,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was linked to x, it could have lost at most one child.</a:t>
                </a:r>
              </a:p>
              <a:p>
                <a:pPr lvl="2"/>
                <a:r>
                  <a:rPr lang="en-US" smtClean="0"/>
                  <a:t>As soon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loses two children, it’s cut and moved to the root list.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679" r="-1111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1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the max degree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99790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 2</a:t>
                </a:r>
                <a:r>
                  <a:rPr lang="en-US" smtClean="0"/>
                  <a:t> </a:t>
                </a:r>
                <a:r>
                  <a:rPr lang="en-US"/>
                  <a:t>Let x be a node in a Fibonacci heap, and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 We use induction on k.  The bound holds for k = 0, 1.  For higher k,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denote the children of x.  </a:t>
                </a:r>
              </a:p>
              <a:p>
                <a:pPr lvl="1"/>
                <a:r>
                  <a:rPr lang="en-US" smtClean="0"/>
                  <a:t>By Lemma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by induction,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≥1.</m:t>
                    </m:r>
                  </m:oMath>
                </a14:m>
                <a:endParaRPr lang="en-US" smtClean="0"/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≥2+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≥2+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=1+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b="0" smtClean="0"/>
              </a:p>
              <a:p>
                <a:pPr lvl="2"/>
                <a:r>
                  <a:rPr lang="en-US" smtClean="0"/>
                  <a:t>The last two equalities follow by Facts 2 and 3.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Cor</a:t>
                </a:r>
                <a:r>
                  <a:rPr lang="en-US" smtClean="0"/>
                  <a:t> For any n node Fibonacci heap H, the max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Let x be any node in 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997904"/>
              </a:xfrm>
              <a:blipFill>
                <a:blip r:embed="rId2"/>
                <a:stretch>
                  <a:fillRect l="-296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0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7921256" cy="508790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To keep track of the true total cost of a sequence of operations, we use a potential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where D is the set of states of the data structure.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state of the data structure after applying the i’th operation,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cost of the i’th operation.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The amortized cost for the i’th operation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Using the amortized cost, we sometimes </a:t>
                </a:r>
                <a:r>
                  <a:rPr lang="en-US" smtClean="0">
                    <a:solidFill>
                      <a:schemeClr val="tx1"/>
                    </a:solidFill>
                  </a:rPr>
                  <a:t>overcharge and sometimes undercharge for operations.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I.e.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we overcharge, and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we undercharge.</a:t>
                </a:r>
              </a:p>
              <a:p>
                <a:r>
                  <a:rPr lang="en-US" smtClean="0"/>
                  <a:t>However, the total amortized cost is at least the total actual cost,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total amortized cost is an upper bound on total actual cost.</a:t>
                </a:r>
              </a:p>
              <a:p>
                <a:r>
                  <a:rPr lang="en-US"/>
                  <a:t>If we design the right potential </a:t>
                </a:r>
                <a:r>
                  <a:rPr lang="en-US" smtClean="0"/>
                  <a:t>function, we can keep track of the total cost by tracking the amortized costs.</a:t>
                </a:r>
              </a:p>
              <a:p>
                <a:pPr lvl="1"/>
                <a:r>
                  <a:rPr lang="en-US" smtClean="0"/>
                  <a:t>The amortized cost is sometimes easier to analyze than directly keeping track of actual costs.</a:t>
                </a:r>
              </a:p>
              <a:p>
                <a:pPr lvl="1"/>
                <a:r>
                  <a:rPr lang="en-US"/>
                  <a:t>This leads to tight bounds for many data structures.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7921256" cy="5087902"/>
              </a:xfrm>
              <a:blipFill>
                <a:blip r:embed="rId2"/>
                <a:stretch>
                  <a:fillRect l="-231" t="-1799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466505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When we overcharge, 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mtClean="0"/>
                  <a:t> increases. </a:t>
                </a:r>
              </a:p>
              <a:p>
                <a:pPr lvl="1"/>
                <a:r>
                  <a:rPr lang="en-US" smtClean="0"/>
                  <a:t>We “store” the extra amortized cost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we charged the i’th operation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mtClean="0"/>
                  <a:t> is also called “credit” or “potential” (energy).</a:t>
                </a:r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When we undercharge, 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mtClean="0"/>
                  <a:t> decreases.</a:t>
                </a:r>
              </a:p>
              <a:p>
                <a:pPr lvl="1"/>
                <a:r>
                  <a:rPr lang="en-US" smtClean="0"/>
                  <a:t>We use some of the stored credit to pay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mtClean="0"/>
                  <a:t> amount of actual cost that the amortized cost doesn’t account for.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second equality follows because all the terms except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telescope away.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 simple way to ensure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is to design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mtClean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mtClean="0"/>
                  <a:t> for all i. </a:t>
                </a:r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 smtClean="0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4665054"/>
              </a:xfrm>
              <a:blipFill>
                <a:blip r:embed="rId2"/>
                <a:stretch>
                  <a:fillRect l="-370" t="-196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Binary counter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28875" cy="486249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 k-digit binary counter.  When we increment the counter, we flip some bits.  </a:t>
            </a:r>
          </a:p>
          <a:p>
            <a:pPr lvl="1"/>
            <a:r>
              <a:rPr lang="en-US" smtClean="0"/>
              <a:t>Suppose each bit flip costs 1 unit.</a:t>
            </a:r>
          </a:p>
          <a:p>
            <a:r>
              <a:rPr lang="en-US" smtClean="0"/>
              <a:t>What is the total cost for incrementing the counter n times, starting from 0?</a:t>
            </a:r>
          </a:p>
          <a:p>
            <a:r>
              <a:rPr lang="en-US" smtClean="0"/>
              <a:t>Since there are k digits, a trivial upper bound is O(nk).</a:t>
            </a:r>
          </a:p>
          <a:p>
            <a:r>
              <a:rPr lang="en-US" smtClean="0"/>
              <a:t>However, the actual number of bit flips is much less, because most increments only flip a few bits.</a:t>
            </a:r>
          </a:p>
          <a:p>
            <a:r>
              <a:rPr lang="en-US" smtClean="0"/>
              <a:t>We use the potential method to show the total cost is O(n).</a:t>
            </a:r>
          </a:p>
          <a:p>
            <a:pPr lvl="1"/>
            <a:r>
              <a:rPr lang="en-US" smtClean="0"/>
              <a:t>In fact, it’s at most 2n.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94" y="1419225"/>
            <a:ext cx="3004205" cy="38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Binary counter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1042" cy="49518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state of the counter after i increments,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number of 1’s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Suppose the i’th operation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bits from 1 to 0.  </a:t>
                </a:r>
              </a:p>
              <a:p>
                <a:pPr lvl="1"/>
                <a:r>
                  <a:rPr lang="en-US" smtClean="0"/>
                  <a:t>Then the actual cost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bits from 1 to 0, and one bit from 0 to 1 for the carry.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then the i’th operation reset all the bits.</a:t>
                </a:r>
              </a:p>
              <a:p>
                <a:pPr lvl="1"/>
                <a:r>
                  <a:rPr lang="en-US" smtClean="0"/>
                  <a:t>Also, all the bits were set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bits went from 1 to 0, and one carry bit went from 0 to 1.</a:t>
                </a:r>
              </a:p>
              <a:p>
                <a:r>
                  <a:rPr lang="en-US" smtClean="0"/>
                  <a:t>In both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1042" cy="4951804"/>
              </a:xfrm>
              <a:blipFill>
                <a:blip r:embed="rId2"/>
                <a:stretch>
                  <a:fillRect l="-659" t="-2833" r="-1026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Binary counter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then</a:t>
                </a:r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the amortized cost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+1)+(1−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Finally,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since the counter is initially 0,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by the lemma the total cost for all n increments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1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94" y="475414"/>
            <a:ext cx="3256929" cy="1986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heaps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127020" cy="521549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Fibonacci heap is a type of heap that implements certain operations faster than a binary heap, in amortized time.</a:t>
            </a:r>
          </a:p>
          <a:p>
            <a:pPr lvl="1"/>
            <a:r>
              <a:rPr lang="en-US" smtClean="0"/>
              <a:t>The time complexities of the circled operations are amortized.  The rest are worst case.</a:t>
            </a:r>
          </a:p>
          <a:p>
            <a:r>
              <a:rPr lang="en-US" smtClean="0"/>
              <a:t>It can be used to speed up a number of graph algorithms asymptotically.</a:t>
            </a:r>
          </a:p>
          <a:p>
            <a:r>
              <a:rPr lang="en-US" smtClean="0"/>
              <a:t>Both Dijkstra’s and Prim’s algorithms take </a:t>
            </a:r>
            <a:r>
              <a:rPr lang="en-US"/>
              <a:t>O((V+E) log V) time with a binary heap, and O(E + V log V) time with a Fibonacci heap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Both algorithms decrease the key value heap items O(E) times.</a:t>
            </a:r>
          </a:p>
          <a:p>
            <a:pPr lvl="1"/>
            <a:r>
              <a:rPr lang="en-US" smtClean="0"/>
              <a:t>This takes O(E log V) time on a binary heap, and O(E) time on a Fibonacci heap.</a:t>
            </a:r>
          </a:p>
          <a:p>
            <a:r>
              <a:rPr lang="en-US" smtClean="0"/>
              <a:t>Fibonacci heaps are more complicated than binary heaps, and often don’t perform better in practice.</a:t>
            </a:r>
          </a:p>
          <a:p>
            <a:r>
              <a:rPr lang="en-US" smtClean="0"/>
              <a:t>When decreasing or deleting a key, assume we have a pointer to the node with the key.</a:t>
            </a:r>
          </a:p>
          <a:p>
            <a:pPr lvl="1"/>
            <a:r>
              <a:rPr lang="en-US" smtClean="0"/>
              <a:t>Otherwise finding the node takes O(n) time, where n is the number of items.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189832" y="1552713"/>
            <a:ext cx="677721" cy="872232"/>
            <a:chOff x="8189832" y="1552713"/>
            <a:chExt cx="677721" cy="872232"/>
          </a:xfrm>
        </p:grpSpPr>
        <p:sp>
          <p:nvSpPr>
            <p:cNvPr id="5" name="Oval 4"/>
            <p:cNvSpPr/>
            <p:nvPr/>
          </p:nvSpPr>
          <p:spPr bwMode="auto">
            <a:xfrm>
              <a:off x="8189832" y="1552713"/>
              <a:ext cx="677721" cy="21016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8189832" y="1989368"/>
              <a:ext cx="677721" cy="21016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189832" y="2214779"/>
              <a:ext cx="677721" cy="21016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05510" y="2560834"/>
            <a:ext cx="2308554" cy="4169576"/>
            <a:chOff x="5905510" y="2560834"/>
            <a:chExt cx="2308554" cy="41695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92" y="2560834"/>
              <a:ext cx="2121797" cy="14193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510" y="3980164"/>
              <a:ext cx="1612221" cy="67367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0892" y="4830293"/>
              <a:ext cx="2303172" cy="190011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94069" y="4317003"/>
            <a:ext cx="1510229" cy="2381509"/>
            <a:chOff x="6294069" y="4317003"/>
            <a:chExt cx="1510229" cy="2381509"/>
          </a:xfrm>
        </p:grpSpPr>
        <p:sp>
          <p:nvSpPr>
            <p:cNvPr id="11" name="Oval 10"/>
            <p:cNvSpPr/>
            <p:nvPr/>
          </p:nvSpPr>
          <p:spPr bwMode="auto">
            <a:xfrm>
              <a:off x="6294069" y="4317003"/>
              <a:ext cx="1223662" cy="19545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809027" y="6502348"/>
              <a:ext cx="995271" cy="19616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Fibonacci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6886" cy="506238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Fibonacci heap H consists of a set of rooted trees.</a:t>
            </a:r>
          </a:p>
          <a:p>
            <a:r>
              <a:rPr lang="en-US" smtClean="0"/>
              <a:t>Each tree satisfies the min heap property, i.e. each node’s key is less than those of all its children.</a:t>
            </a:r>
          </a:p>
          <a:p>
            <a:r>
              <a:rPr lang="en-US" smtClean="0"/>
              <a:t>The trees are linked in a doubly-linked root list.</a:t>
            </a:r>
          </a:p>
          <a:p>
            <a:pPr lvl="1"/>
            <a:r>
              <a:rPr lang="en-US" smtClean="0"/>
              <a:t>These roots are connected by the dashed line in the top figure.</a:t>
            </a:r>
          </a:p>
          <a:p>
            <a:r>
              <a:rPr lang="en-US" smtClean="0"/>
              <a:t>The minimum node is a root, and is pointed to by H.min.</a:t>
            </a:r>
          </a:p>
          <a:p>
            <a:r>
              <a:rPr lang="en-US" smtClean="0"/>
              <a:t>H.n stores the total number of nodes in all trees.</a:t>
            </a:r>
          </a:p>
          <a:p>
            <a:r>
              <a:rPr lang="en-US" smtClean="0"/>
              <a:t>Within each tree, the nodes at each level are also linked in a doubly-linked list.</a:t>
            </a:r>
          </a:p>
          <a:p>
            <a:r>
              <a:rPr lang="en-US" smtClean="0"/>
              <a:t>The two figures show the same Fibonacci heap, but the top figure avoids showing the linked list for clarity.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19" y="1419225"/>
            <a:ext cx="3746069" cy="30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32102</TotalTime>
  <Words>1422</Words>
  <Application>Microsoft Office PowerPoint</Application>
  <PresentationFormat>On-screen Show (4:3)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Cambria Math</vt:lpstr>
      <vt:lpstr>Times New Roman</vt:lpstr>
      <vt:lpstr>Wingdings</vt:lpstr>
      <vt:lpstr>Pixel</vt:lpstr>
      <vt:lpstr>Amortized analysis,  Fibonacci heaps</vt:lpstr>
      <vt:lpstr>Amortized analysis</vt:lpstr>
      <vt:lpstr>Potential method</vt:lpstr>
      <vt:lpstr>Potential method</vt:lpstr>
      <vt:lpstr>Example: Binary counter</vt:lpstr>
      <vt:lpstr>Example: Binary counter</vt:lpstr>
      <vt:lpstr>Example: Binary counter</vt:lpstr>
      <vt:lpstr>Fibonacci heaps</vt:lpstr>
      <vt:lpstr>Structure of Fibonacci heap</vt:lpstr>
      <vt:lpstr>Potential function</vt:lpstr>
      <vt:lpstr>Basic operations</vt:lpstr>
      <vt:lpstr>Basic operations</vt:lpstr>
      <vt:lpstr>Extract min node</vt:lpstr>
      <vt:lpstr>CONSOLIDATE</vt:lpstr>
      <vt:lpstr>Example: Extract min</vt:lpstr>
      <vt:lpstr>Pseudocode for extract min</vt:lpstr>
      <vt:lpstr>Complexity for extract min</vt:lpstr>
      <vt:lpstr>Decreasing key and marking</vt:lpstr>
      <vt:lpstr>Example: decrease key</vt:lpstr>
      <vt:lpstr>Pseudocode for decrease key and delete</vt:lpstr>
      <vt:lpstr>Complexity for decrease key</vt:lpstr>
      <vt:lpstr>Bounding the max degree</vt:lpstr>
      <vt:lpstr>Bounding the max degree</vt:lpstr>
      <vt:lpstr>Bounding the max degree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2269</cp:revision>
  <cp:lastPrinted>2023-04-04T03:12:22Z</cp:lastPrinted>
  <dcterms:created xsi:type="dcterms:W3CDTF">2004-01-06T19:40:29Z</dcterms:created>
  <dcterms:modified xsi:type="dcterms:W3CDTF">2023-04-04T03:17:22Z</dcterms:modified>
</cp:coreProperties>
</file>