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2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5463" autoAdjust="0"/>
  </p:normalViewPr>
  <p:slideViewPr>
    <p:cSldViewPr snapToGrid="0">
      <p:cViewPr varScale="1">
        <p:scale>
          <a:sx n="127" d="100"/>
          <a:sy n="127" d="100"/>
        </p:scale>
        <p:origin x="507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36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BD10F0-E0C5-430C-9677-288B3FD3B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32767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12-11-05T07:17:45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5547,'30'24'1161,"-20"-19"-1032,-2-4-129,-8-1-5547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7F01AA-8706-4954-B260-B892E6F2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D6C5E-286D-437C-B535-77152B5B1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492A-A53E-44AA-A24C-3980DC69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0BB8-8E39-4643-8CB8-45CA47E9A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D4A2-E8AB-4619-AC81-8E53E4E3B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0737-DED2-4349-B66F-3EF78B0EE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B491-687C-441F-B9F3-16647AE3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A5BD-AE35-4DA6-8B44-1D5EBB32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9847-82C3-4367-B65C-B1D3BAD81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8257-B1CA-45E7-9667-B994C4A67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7B6C-3F67-4E4D-8021-C52D50ECC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1217-D8CD-48A7-AACD-0CB645F86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0434-F731-4731-9C2D-675F36316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E200-4DCF-4526-991F-A4E45F62A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22D857F-7202-43F6-9C00-3F65EF9DB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4</a:t>
            </a:r>
            <a:br>
              <a:rPr lang="en-US" altLang="en-US" sz="4000" smtClean="0"/>
            </a:br>
            <a:r>
              <a:rPr lang="en-US" altLang="en-US" sz="4000" smtClean="0"/>
              <a:t>Distributed computing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2023</a:t>
            </a:r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51850" cy="5267325"/>
          </a:xfrm>
        </p:spPr>
        <p:txBody>
          <a:bodyPr/>
          <a:lstStyle/>
          <a:p>
            <a:r>
              <a:rPr lang="en-US" altLang="en-US" smtClean="0"/>
              <a:t>We show this algorithm outputs an MIS, and terminates quickly.</a:t>
            </a:r>
          </a:p>
          <a:p>
            <a:r>
              <a:rPr lang="en-US" altLang="en-US" smtClean="0"/>
              <a:t>The output is an independent set.</a:t>
            </a:r>
          </a:p>
          <a:p>
            <a:pPr lvl="1"/>
            <a:r>
              <a:rPr lang="en-US" altLang="en-US" smtClean="0"/>
              <a:t>For every two neighbors, only the one with smaller r value can join MIS.</a:t>
            </a:r>
          </a:p>
          <a:p>
            <a:pPr lvl="1"/>
            <a:r>
              <a:rPr lang="en-US" altLang="en-US" smtClean="0"/>
              <a:t>When a node joins the MIS, all its neighbors are removed and can’t join the MIS.</a:t>
            </a:r>
          </a:p>
          <a:p>
            <a:r>
              <a:rPr lang="en-US" altLang="en-US" smtClean="0"/>
              <a:t>It’s a maximal IS because we only ever take away a node if its neighbor is in the MIS.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50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43613" cy="51911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How many rounds does it take to terminate?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In each phase, at least half the edges are removed in </a:t>
            </a:r>
            <a:r>
              <a:rPr lang="en-US" smtClean="0"/>
              <a:t>expectation.</a:t>
            </a:r>
          </a:p>
          <a:p>
            <a:pPr lvl="1">
              <a:defRPr/>
            </a:pPr>
            <a:r>
              <a:rPr lang="en-US" smtClean="0"/>
              <a:t>We’ll prove this after proving Claims 1-4.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Let </a:t>
            </a:r>
            <a:r>
              <a:rPr lang="en-US"/>
              <a:t>u, v be two nodes.  Say u preemptively removes v if u</a:t>
            </a:r>
            <a:r>
              <a:rPr lang="en-US">
                <a:latin typeface="Symbol" pitchFamily="18" charset="2"/>
              </a:rPr>
              <a:t>Î</a:t>
            </a:r>
            <a:r>
              <a:rPr lang="en-US"/>
              <a:t>N(v), and r(u)&lt;r(u’) for all </a:t>
            </a:r>
            <a:r>
              <a:rPr lang="en-US" smtClean="0"/>
              <a:t>u’</a:t>
            </a:r>
            <a:r>
              <a:rPr lang="en-US" smtClean="0">
                <a:latin typeface="Symbol" pitchFamily="18" charset="2"/>
              </a:rPr>
              <a:t>Î</a:t>
            </a:r>
            <a:r>
              <a:rPr lang="en-US" smtClean="0"/>
              <a:t>N(u)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</a:t>
            </a:r>
            <a:r>
              <a:rPr lang="en-US" smtClean="0"/>
              <a:t>(v)\{u}.</a:t>
            </a:r>
            <a:endParaRPr lang="en-US" smtClean="0"/>
          </a:p>
          <a:p>
            <a:pPr lvl="1">
              <a:defRPr/>
            </a:pPr>
            <a:r>
              <a:rPr lang="en-US"/>
              <a:t>Denote as u&lt;&lt;v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Given an edge e=(v,w), we say e is preemptively removed by u if u&lt;&lt;v.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Claim </a:t>
            </a:r>
            <a:r>
              <a:rPr lang="en-US" dirty="0" smtClean="0">
                <a:solidFill>
                  <a:srgbClr val="1503FB"/>
                </a:solidFill>
              </a:rPr>
              <a:t>1 </a:t>
            </a:r>
            <a:r>
              <a:rPr lang="en-US" dirty="0" smtClean="0"/>
              <a:t>For any v, there’s at most one u </a:t>
            </a:r>
            <a:r>
              <a:rPr lang="en-US" dirty="0" err="1" smtClean="0"/>
              <a:t>s.t</a:t>
            </a:r>
            <a:r>
              <a:rPr lang="en-US" dirty="0" smtClean="0"/>
              <a:t>. u&lt;&lt;v.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If u&lt;&lt;v, then u is the neighbor of v with min r value.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421438" y="1108075"/>
            <a:ext cx="2366962" cy="2359025"/>
            <a:chOff x="6220210" y="1108203"/>
            <a:chExt cx="2367046" cy="2359503"/>
          </a:xfrm>
        </p:grpSpPr>
        <p:sp>
          <p:nvSpPr>
            <p:cNvPr id="15370" name="Oval 3"/>
            <p:cNvSpPr>
              <a:spLocks noChangeArrowheads="1"/>
            </p:cNvSpPr>
            <p:nvPr/>
          </p:nvSpPr>
          <p:spPr bwMode="auto">
            <a:xfrm>
              <a:off x="6593055" y="220298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1" name="Oval 4"/>
            <p:cNvSpPr>
              <a:spLocks noChangeArrowheads="1"/>
            </p:cNvSpPr>
            <p:nvPr/>
          </p:nvSpPr>
          <p:spPr bwMode="auto">
            <a:xfrm>
              <a:off x="7522081" y="220298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2" name="Oval 5"/>
            <p:cNvSpPr>
              <a:spLocks noChangeArrowheads="1"/>
            </p:cNvSpPr>
            <p:nvPr/>
          </p:nvSpPr>
          <p:spPr bwMode="auto">
            <a:xfrm>
              <a:off x="8189021" y="3127389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3" name="Oval 6"/>
            <p:cNvSpPr>
              <a:spLocks noChangeArrowheads="1"/>
            </p:cNvSpPr>
            <p:nvPr/>
          </p:nvSpPr>
          <p:spPr bwMode="auto">
            <a:xfrm>
              <a:off x="8189021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4" name="Oval 7"/>
            <p:cNvSpPr>
              <a:spLocks noChangeArrowheads="1"/>
            </p:cNvSpPr>
            <p:nvPr/>
          </p:nvSpPr>
          <p:spPr bwMode="auto">
            <a:xfrm>
              <a:off x="6593055" y="3127389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5" name="Oval 8"/>
            <p:cNvSpPr>
              <a:spLocks noChangeArrowheads="1"/>
            </p:cNvSpPr>
            <p:nvPr/>
          </p:nvSpPr>
          <p:spPr bwMode="auto">
            <a:xfrm>
              <a:off x="6593055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76" name="Oval 9"/>
            <p:cNvSpPr>
              <a:spLocks noChangeArrowheads="1"/>
            </p:cNvSpPr>
            <p:nvPr/>
          </p:nvSpPr>
          <p:spPr bwMode="auto">
            <a:xfrm>
              <a:off x="8303995" y="220298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15377" name="Straight Connector 11"/>
            <p:cNvCxnSpPr>
              <a:cxnSpLocks noChangeShapeType="1"/>
              <a:stCxn id="15370" idx="6"/>
              <a:endCxn id="15371" idx="2"/>
            </p:cNvCxnSpPr>
            <p:nvPr/>
          </p:nvCxnSpPr>
          <p:spPr bwMode="auto">
            <a:xfrm>
              <a:off x="6702112" y="2257514"/>
              <a:ext cx="819969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Straight Connector 13"/>
            <p:cNvCxnSpPr>
              <a:cxnSpLocks noChangeShapeType="1"/>
              <a:stCxn id="15370" idx="4"/>
              <a:endCxn id="15374" idx="0"/>
            </p:cNvCxnSpPr>
            <p:nvPr/>
          </p:nvCxnSpPr>
          <p:spPr bwMode="auto">
            <a:xfrm rot="5400000">
              <a:off x="6239911" y="2719715"/>
              <a:ext cx="81534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Straight Connector 17"/>
            <p:cNvCxnSpPr>
              <a:cxnSpLocks noChangeShapeType="1"/>
              <a:stCxn id="15375" idx="4"/>
              <a:endCxn id="15370" idx="0"/>
            </p:cNvCxnSpPr>
            <p:nvPr/>
          </p:nvCxnSpPr>
          <p:spPr bwMode="auto">
            <a:xfrm rot="5400000">
              <a:off x="6286728" y="1842128"/>
              <a:ext cx="7217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Straight Connector 20"/>
            <p:cNvCxnSpPr>
              <a:cxnSpLocks noChangeShapeType="1"/>
              <a:stCxn id="15373" idx="3"/>
              <a:endCxn id="15371" idx="7"/>
            </p:cNvCxnSpPr>
            <p:nvPr/>
          </p:nvCxnSpPr>
          <p:spPr bwMode="auto">
            <a:xfrm rot="5400000">
              <a:off x="7533253" y="1547216"/>
              <a:ext cx="753655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Straight Connector 24"/>
            <p:cNvCxnSpPr>
              <a:cxnSpLocks noChangeShapeType="1"/>
              <a:stCxn id="15371" idx="5"/>
              <a:endCxn id="15372" idx="1"/>
            </p:cNvCxnSpPr>
            <p:nvPr/>
          </p:nvCxnSpPr>
          <p:spPr bwMode="auto">
            <a:xfrm rot="16200000" flipH="1">
              <a:off x="7486435" y="2424802"/>
              <a:ext cx="847289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Straight Connector 29"/>
            <p:cNvCxnSpPr>
              <a:cxnSpLocks noChangeShapeType="1"/>
              <a:stCxn id="15371" idx="6"/>
              <a:endCxn id="15376" idx="2"/>
            </p:cNvCxnSpPr>
            <p:nvPr/>
          </p:nvCxnSpPr>
          <p:spPr bwMode="auto">
            <a:xfrm>
              <a:off x="7631138" y="2257514"/>
              <a:ext cx="67285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TextBox 49"/>
            <p:cNvSpPr txBox="1">
              <a:spLocks noChangeArrowheads="1"/>
            </p:cNvSpPr>
            <p:nvPr/>
          </p:nvSpPr>
          <p:spPr bwMode="auto">
            <a:xfrm>
              <a:off x="6622793" y="1971510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u</a:t>
              </a:r>
            </a:p>
          </p:txBody>
        </p:sp>
        <p:sp>
          <p:nvSpPr>
            <p:cNvPr id="15384" name="TextBox 51"/>
            <p:cNvSpPr txBox="1">
              <a:spLocks noChangeArrowheads="1"/>
            </p:cNvSpPr>
            <p:nvPr/>
          </p:nvSpPr>
          <p:spPr bwMode="auto">
            <a:xfrm>
              <a:off x="7346033" y="1986488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v</a:t>
              </a:r>
            </a:p>
          </p:txBody>
        </p:sp>
        <p:sp>
          <p:nvSpPr>
            <p:cNvPr id="15385" name="TextBox 53"/>
            <p:cNvSpPr txBox="1">
              <a:spLocks noChangeArrowheads="1"/>
            </p:cNvSpPr>
            <p:nvPr/>
          </p:nvSpPr>
          <p:spPr bwMode="auto">
            <a:xfrm>
              <a:off x="6220210" y="2086911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0.1</a:t>
              </a:r>
            </a:p>
          </p:txBody>
        </p:sp>
        <p:sp>
          <p:nvSpPr>
            <p:cNvPr id="15386" name="TextBox 54"/>
            <p:cNvSpPr txBox="1">
              <a:spLocks noChangeArrowheads="1"/>
            </p:cNvSpPr>
            <p:nvPr/>
          </p:nvSpPr>
          <p:spPr bwMode="auto">
            <a:xfrm>
              <a:off x="6451896" y="3190707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0.2</a:t>
              </a:r>
            </a:p>
          </p:txBody>
        </p:sp>
        <p:sp>
          <p:nvSpPr>
            <p:cNvPr id="15387" name="TextBox 55"/>
            <p:cNvSpPr txBox="1">
              <a:spLocks noChangeArrowheads="1"/>
            </p:cNvSpPr>
            <p:nvPr/>
          </p:nvSpPr>
          <p:spPr bwMode="auto">
            <a:xfrm>
              <a:off x="6478321" y="1108203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0.6</a:t>
              </a:r>
            </a:p>
          </p:txBody>
        </p:sp>
        <p:sp>
          <p:nvSpPr>
            <p:cNvPr id="15388" name="TextBox 56"/>
            <p:cNvSpPr txBox="1">
              <a:spLocks noChangeArrowheads="1"/>
            </p:cNvSpPr>
            <p:nvPr/>
          </p:nvSpPr>
          <p:spPr bwMode="auto">
            <a:xfrm>
              <a:off x="8111556" y="1918654"/>
              <a:ext cx="475700" cy="28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0.8</a:t>
              </a:r>
            </a:p>
          </p:txBody>
        </p:sp>
        <p:sp>
          <p:nvSpPr>
            <p:cNvPr id="15389" name="TextBox 57"/>
            <p:cNvSpPr txBox="1">
              <a:spLocks noChangeArrowheads="1"/>
            </p:cNvSpPr>
            <p:nvPr/>
          </p:nvSpPr>
          <p:spPr bwMode="auto">
            <a:xfrm>
              <a:off x="7804113" y="3115832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0.3</a:t>
              </a:r>
            </a:p>
          </p:txBody>
        </p:sp>
        <p:sp>
          <p:nvSpPr>
            <p:cNvPr id="15390" name="TextBox 58"/>
            <p:cNvSpPr txBox="1">
              <a:spLocks noChangeArrowheads="1"/>
            </p:cNvSpPr>
            <p:nvPr/>
          </p:nvSpPr>
          <p:spPr bwMode="auto">
            <a:xfrm>
              <a:off x="7232393" y="2290405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0.4</a:t>
              </a:r>
            </a:p>
          </p:txBody>
        </p:sp>
        <p:sp>
          <p:nvSpPr>
            <p:cNvPr id="15391" name="TextBox 59"/>
            <p:cNvSpPr txBox="1">
              <a:spLocks noChangeArrowheads="1"/>
            </p:cNvSpPr>
            <p:nvPr/>
          </p:nvSpPr>
          <p:spPr bwMode="auto">
            <a:xfrm>
              <a:off x="8058700" y="1124062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0.5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905625" y="1458913"/>
            <a:ext cx="1601788" cy="1677987"/>
            <a:chOff x="6251959" y="2944373"/>
            <a:chExt cx="1601883" cy="1678058"/>
          </a:xfrm>
        </p:grpSpPr>
        <p:cxnSp>
          <p:nvCxnSpPr>
            <p:cNvPr id="15366" name="Straight Connector 63"/>
            <p:cNvCxnSpPr>
              <a:cxnSpLocks noChangeShapeType="1"/>
            </p:cNvCxnSpPr>
            <p:nvPr/>
          </p:nvCxnSpPr>
          <p:spPr bwMode="auto">
            <a:xfrm>
              <a:off x="6251959" y="3736586"/>
              <a:ext cx="819969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Straight Connector 64"/>
            <p:cNvCxnSpPr>
              <a:cxnSpLocks noChangeShapeType="1"/>
            </p:cNvCxnSpPr>
            <p:nvPr/>
          </p:nvCxnSpPr>
          <p:spPr bwMode="auto">
            <a:xfrm rot="5400000">
              <a:off x="7083100" y="3026288"/>
              <a:ext cx="753655" cy="589825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65"/>
            <p:cNvCxnSpPr>
              <a:cxnSpLocks noChangeShapeType="1"/>
            </p:cNvCxnSpPr>
            <p:nvPr/>
          </p:nvCxnSpPr>
          <p:spPr bwMode="auto">
            <a:xfrm rot="16200000" flipH="1">
              <a:off x="7036282" y="3903874"/>
              <a:ext cx="847289" cy="589825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66"/>
            <p:cNvCxnSpPr>
              <a:cxnSpLocks noChangeShapeType="1"/>
            </p:cNvCxnSpPr>
            <p:nvPr/>
          </p:nvCxnSpPr>
          <p:spPr bwMode="auto">
            <a:xfrm>
              <a:off x="7180985" y="3736586"/>
              <a:ext cx="672857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46838" cy="5224463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Let P = {all preemptively removed edges in phase}, R = {all edges removed in phase}.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P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R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Let e=(</a:t>
            </a:r>
            <a:r>
              <a:rPr lang="en-US" dirty="0" err="1" smtClean="0">
                <a:ea typeface="+mn-ea"/>
                <a:cs typeface="+mn-cs"/>
              </a:rPr>
              <a:t>v,w</a:t>
            </a:r>
            <a:r>
              <a:rPr lang="en-US" dirty="0" smtClean="0">
                <a:ea typeface="+mn-ea"/>
                <a:cs typeface="+mn-cs"/>
              </a:rPr>
              <a:t>)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P.  Then v has </a:t>
            </a:r>
            <a:r>
              <a:rPr lang="en-US" dirty="0" err="1" smtClean="0">
                <a:ea typeface="+mn-ea"/>
                <a:cs typeface="+mn-cs"/>
              </a:rPr>
              <a:t>nbr</a:t>
            </a:r>
            <a:r>
              <a:rPr lang="en-US" dirty="0" smtClean="0">
                <a:ea typeface="+mn-ea"/>
                <a:cs typeface="+mn-cs"/>
              </a:rPr>
              <a:t> u </a:t>
            </a:r>
            <a:r>
              <a:rPr lang="en-US" dirty="0" err="1" smtClean="0">
                <a:ea typeface="+mn-ea"/>
                <a:cs typeface="+mn-cs"/>
              </a:rPr>
              <a:t>s.t</a:t>
            </a:r>
            <a:r>
              <a:rPr lang="en-US" dirty="0" smtClean="0">
                <a:ea typeface="+mn-ea"/>
                <a:cs typeface="+mn-cs"/>
              </a:rPr>
              <a:t>. </a:t>
            </a:r>
            <a:r>
              <a:rPr lang="en-US" dirty="0" smtClean="0"/>
              <a:t>r(u)&lt;r(u’) for all </a:t>
            </a:r>
            <a:r>
              <a:rPr lang="en-US" err="1" smtClean="0"/>
              <a:t>u’</a:t>
            </a:r>
            <a:r>
              <a:rPr lang="en-US" err="1" smtClean="0">
                <a:latin typeface="Symbol" pitchFamily="18" charset="2"/>
              </a:rPr>
              <a:t>Î</a:t>
            </a:r>
            <a:r>
              <a:rPr lang="en-US" err="1" smtClean="0"/>
              <a:t>N</a:t>
            </a:r>
            <a:r>
              <a:rPr lang="en-US" smtClean="0"/>
              <a:t>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</a:t>
            </a:r>
            <a:r>
              <a:rPr lang="en-US" smtClean="0"/>
              <a:t>)\{u}. 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So u will get removed.  </a:t>
            </a:r>
          </a:p>
          <a:p>
            <a:pPr lvl="1">
              <a:defRPr/>
            </a:pPr>
            <a:r>
              <a:rPr lang="en-US" dirty="0" smtClean="0"/>
              <a:t>So v is also removed.  All edges incident to v, including e, are also removed.  So </a:t>
            </a:r>
            <a:r>
              <a:rPr lang="en-US" dirty="0" err="1" smtClean="0"/>
              <a:t>e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R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Let X</a:t>
            </a:r>
            <a:r>
              <a:rPr lang="en-US" baseline="-25000" dirty="0" smtClean="0"/>
              <a:t>u&lt;&lt;v</a:t>
            </a:r>
            <a:r>
              <a:rPr lang="en-US" dirty="0" smtClean="0"/>
              <a:t>=1 if u&lt;&lt;v and 0 otherwise.</a:t>
            </a:r>
          </a:p>
          <a:p>
            <a:pPr>
              <a:defRPr/>
            </a:pPr>
            <a:r>
              <a:rPr lang="en-US" dirty="0" smtClean="0"/>
              <a:t>If X</a:t>
            </a:r>
            <a:r>
              <a:rPr lang="en-US" baseline="-25000" dirty="0" smtClean="0"/>
              <a:t>u&lt;&lt;v</a:t>
            </a:r>
            <a:r>
              <a:rPr lang="en-US" dirty="0" smtClean="0"/>
              <a:t>=1, all edges incident to v are removed.  </a:t>
            </a:r>
          </a:p>
          <a:p>
            <a:pPr lvl="1">
              <a:defRPr/>
            </a:pPr>
            <a:r>
              <a:rPr lang="en-US" dirty="0" smtClean="0"/>
              <a:t>So if X</a:t>
            </a:r>
            <a:r>
              <a:rPr lang="en-US" baseline="-25000" dirty="0" smtClean="0"/>
              <a:t>u&lt;&lt;v</a:t>
            </a:r>
            <a:r>
              <a:rPr lang="en-US" dirty="0" smtClean="0"/>
              <a:t>=1, d(v) edges get removed, where d(v) is degree v.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46850" y="1108075"/>
            <a:ext cx="2366963" cy="2359025"/>
            <a:chOff x="6220216" y="1108203"/>
            <a:chExt cx="2367049" cy="2359502"/>
          </a:xfrm>
        </p:grpSpPr>
        <p:sp>
          <p:nvSpPr>
            <p:cNvPr id="16395" name="Oval 4"/>
            <p:cNvSpPr>
              <a:spLocks noChangeArrowheads="1"/>
            </p:cNvSpPr>
            <p:nvPr/>
          </p:nvSpPr>
          <p:spPr bwMode="auto">
            <a:xfrm>
              <a:off x="6593060" y="2202984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6" name="Oval 5"/>
            <p:cNvSpPr>
              <a:spLocks noChangeArrowheads="1"/>
            </p:cNvSpPr>
            <p:nvPr/>
          </p:nvSpPr>
          <p:spPr bwMode="auto">
            <a:xfrm>
              <a:off x="7522087" y="2202984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7" name="Oval 6"/>
            <p:cNvSpPr>
              <a:spLocks noChangeArrowheads="1"/>
            </p:cNvSpPr>
            <p:nvPr/>
          </p:nvSpPr>
          <p:spPr bwMode="auto">
            <a:xfrm>
              <a:off x="8189028" y="3127388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8" name="Oval 7"/>
            <p:cNvSpPr>
              <a:spLocks noChangeArrowheads="1"/>
            </p:cNvSpPr>
            <p:nvPr/>
          </p:nvSpPr>
          <p:spPr bwMode="auto">
            <a:xfrm>
              <a:off x="8189028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399" name="Oval 8"/>
            <p:cNvSpPr>
              <a:spLocks noChangeArrowheads="1"/>
            </p:cNvSpPr>
            <p:nvPr/>
          </p:nvSpPr>
          <p:spPr bwMode="auto">
            <a:xfrm>
              <a:off x="6593060" y="3127388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00" name="Oval 9"/>
            <p:cNvSpPr>
              <a:spLocks noChangeArrowheads="1"/>
            </p:cNvSpPr>
            <p:nvPr/>
          </p:nvSpPr>
          <p:spPr bwMode="auto">
            <a:xfrm>
              <a:off x="6593060" y="1372215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401" name="Oval 10"/>
            <p:cNvSpPr>
              <a:spLocks noChangeArrowheads="1"/>
            </p:cNvSpPr>
            <p:nvPr/>
          </p:nvSpPr>
          <p:spPr bwMode="auto">
            <a:xfrm>
              <a:off x="8304002" y="2202984"/>
              <a:ext cx="109057" cy="109057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16402" name="Straight Connector 11"/>
            <p:cNvCxnSpPr>
              <a:cxnSpLocks noChangeShapeType="1"/>
              <a:stCxn id="16395" idx="6"/>
              <a:endCxn id="16396" idx="2"/>
            </p:cNvCxnSpPr>
            <p:nvPr/>
          </p:nvCxnSpPr>
          <p:spPr bwMode="auto">
            <a:xfrm>
              <a:off x="6702117" y="2257513"/>
              <a:ext cx="819969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Straight Connector 12"/>
            <p:cNvCxnSpPr>
              <a:cxnSpLocks noChangeShapeType="1"/>
              <a:stCxn id="16395" idx="4"/>
              <a:endCxn id="16399" idx="0"/>
            </p:cNvCxnSpPr>
            <p:nvPr/>
          </p:nvCxnSpPr>
          <p:spPr bwMode="auto">
            <a:xfrm rot="5400000">
              <a:off x="6239917" y="2719715"/>
              <a:ext cx="81534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Straight Connector 13"/>
            <p:cNvCxnSpPr>
              <a:cxnSpLocks noChangeShapeType="1"/>
              <a:stCxn id="16400" idx="4"/>
              <a:endCxn id="16395" idx="0"/>
            </p:cNvCxnSpPr>
            <p:nvPr/>
          </p:nvCxnSpPr>
          <p:spPr bwMode="auto">
            <a:xfrm rot="5400000">
              <a:off x="6286733" y="1842127"/>
              <a:ext cx="7217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Straight Connector 14"/>
            <p:cNvCxnSpPr>
              <a:cxnSpLocks noChangeShapeType="1"/>
              <a:stCxn id="16398" idx="3"/>
              <a:endCxn id="16396" idx="7"/>
            </p:cNvCxnSpPr>
            <p:nvPr/>
          </p:nvCxnSpPr>
          <p:spPr bwMode="auto">
            <a:xfrm rot="5400000">
              <a:off x="7533260" y="1547216"/>
              <a:ext cx="753654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Straight Connector 15"/>
            <p:cNvCxnSpPr>
              <a:cxnSpLocks noChangeShapeType="1"/>
              <a:stCxn id="16396" idx="5"/>
              <a:endCxn id="16397" idx="1"/>
            </p:cNvCxnSpPr>
            <p:nvPr/>
          </p:nvCxnSpPr>
          <p:spPr bwMode="auto">
            <a:xfrm rot="16200000" flipH="1">
              <a:off x="7486442" y="2424801"/>
              <a:ext cx="847288" cy="5898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Straight Connector 16"/>
            <p:cNvCxnSpPr>
              <a:cxnSpLocks noChangeShapeType="1"/>
              <a:stCxn id="16396" idx="6"/>
              <a:endCxn id="16401" idx="2"/>
            </p:cNvCxnSpPr>
            <p:nvPr/>
          </p:nvCxnSpPr>
          <p:spPr bwMode="auto">
            <a:xfrm>
              <a:off x="7631145" y="2257513"/>
              <a:ext cx="67285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8" name="TextBox 17"/>
            <p:cNvSpPr txBox="1">
              <a:spLocks noChangeArrowheads="1"/>
            </p:cNvSpPr>
            <p:nvPr/>
          </p:nvSpPr>
          <p:spPr bwMode="auto">
            <a:xfrm>
              <a:off x="6622798" y="1971510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u</a:t>
              </a:r>
            </a:p>
          </p:txBody>
        </p:sp>
        <p:sp>
          <p:nvSpPr>
            <p:cNvPr id="16409" name="TextBox 18"/>
            <p:cNvSpPr txBox="1">
              <a:spLocks noChangeArrowheads="1"/>
            </p:cNvSpPr>
            <p:nvPr/>
          </p:nvSpPr>
          <p:spPr bwMode="auto">
            <a:xfrm>
              <a:off x="7346039" y="1986488"/>
              <a:ext cx="475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</a:rPr>
                <a:t>v</a:t>
              </a:r>
            </a:p>
          </p:txBody>
        </p:sp>
        <p:sp>
          <p:nvSpPr>
            <p:cNvPr id="16410" name="TextBox 19"/>
            <p:cNvSpPr txBox="1">
              <a:spLocks noChangeArrowheads="1"/>
            </p:cNvSpPr>
            <p:nvPr/>
          </p:nvSpPr>
          <p:spPr bwMode="auto">
            <a:xfrm>
              <a:off x="6220216" y="2086911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0.1</a:t>
              </a:r>
            </a:p>
          </p:txBody>
        </p:sp>
        <p:sp>
          <p:nvSpPr>
            <p:cNvPr id="16411" name="TextBox 20"/>
            <p:cNvSpPr txBox="1">
              <a:spLocks noChangeArrowheads="1"/>
            </p:cNvSpPr>
            <p:nvPr/>
          </p:nvSpPr>
          <p:spPr bwMode="auto">
            <a:xfrm>
              <a:off x="6451902" y="3190706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0.2</a:t>
              </a:r>
            </a:p>
          </p:txBody>
        </p:sp>
        <p:sp>
          <p:nvSpPr>
            <p:cNvPr id="16412" name="TextBox 21"/>
            <p:cNvSpPr txBox="1">
              <a:spLocks noChangeArrowheads="1"/>
            </p:cNvSpPr>
            <p:nvPr/>
          </p:nvSpPr>
          <p:spPr bwMode="auto">
            <a:xfrm>
              <a:off x="6478328" y="1108203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0.6</a:t>
              </a:r>
            </a:p>
          </p:txBody>
        </p:sp>
        <p:sp>
          <p:nvSpPr>
            <p:cNvPr id="16413" name="TextBox 22"/>
            <p:cNvSpPr txBox="1">
              <a:spLocks noChangeArrowheads="1"/>
            </p:cNvSpPr>
            <p:nvPr/>
          </p:nvSpPr>
          <p:spPr bwMode="auto">
            <a:xfrm>
              <a:off x="8111565" y="1918654"/>
              <a:ext cx="475700" cy="28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0.8</a:t>
              </a:r>
            </a:p>
          </p:txBody>
        </p:sp>
        <p:sp>
          <p:nvSpPr>
            <p:cNvPr id="16414" name="TextBox 23"/>
            <p:cNvSpPr txBox="1">
              <a:spLocks noChangeArrowheads="1"/>
            </p:cNvSpPr>
            <p:nvPr/>
          </p:nvSpPr>
          <p:spPr bwMode="auto">
            <a:xfrm>
              <a:off x="7804121" y="3115831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0.3</a:t>
              </a:r>
            </a:p>
          </p:txBody>
        </p:sp>
        <p:sp>
          <p:nvSpPr>
            <p:cNvPr id="16415" name="TextBox 24"/>
            <p:cNvSpPr txBox="1">
              <a:spLocks noChangeArrowheads="1"/>
            </p:cNvSpPr>
            <p:nvPr/>
          </p:nvSpPr>
          <p:spPr bwMode="auto">
            <a:xfrm>
              <a:off x="7232398" y="2290405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0.4</a:t>
              </a:r>
            </a:p>
          </p:txBody>
        </p:sp>
        <p:sp>
          <p:nvSpPr>
            <p:cNvPr id="16416" name="TextBox 25"/>
            <p:cNvSpPr txBox="1">
              <a:spLocks noChangeArrowheads="1"/>
            </p:cNvSpPr>
            <p:nvPr/>
          </p:nvSpPr>
          <p:spPr bwMode="auto">
            <a:xfrm>
              <a:off x="8058700" y="1124062"/>
              <a:ext cx="4757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0.5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032625" y="1458913"/>
            <a:ext cx="1601788" cy="1677987"/>
            <a:chOff x="7032625" y="1458913"/>
            <a:chExt cx="1601788" cy="1677986"/>
          </a:xfrm>
        </p:grpSpPr>
        <p:cxnSp>
          <p:nvCxnSpPr>
            <p:cNvPr id="16391" name="Straight Connector 27"/>
            <p:cNvCxnSpPr>
              <a:cxnSpLocks noChangeShapeType="1"/>
            </p:cNvCxnSpPr>
            <p:nvPr/>
          </p:nvCxnSpPr>
          <p:spPr bwMode="auto">
            <a:xfrm>
              <a:off x="7032625" y="2251092"/>
              <a:ext cx="819920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Straight Connector 28"/>
            <p:cNvCxnSpPr>
              <a:cxnSpLocks noChangeShapeType="1"/>
            </p:cNvCxnSpPr>
            <p:nvPr/>
          </p:nvCxnSpPr>
          <p:spPr bwMode="auto">
            <a:xfrm rot="5400000">
              <a:off x="7863710" y="1540830"/>
              <a:ext cx="753623" cy="58979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Straight Connector 29"/>
            <p:cNvCxnSpPr>
              <a:cxnSpLocks noChangeShapeType="1"/>
            </p:cNvCxnSpPr>
            <p:nvPr/>
          </p:nvCxnSpPr>
          <p:spPr bwMode="auto">
            <a:xfrm rot="16200000" flipH="1">
              <a:off x="7816894" y="2418378"/>
              <a:ext cx="847253" cy="58979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Straight Connector 30"/>
            <p:cNvCxnSpPr>
              <a:cxnSpLocks noChangeShapeType="1"/>
            </p:cNvCxnSpPr>
            <p:nvPr/>
          </p:nvCxnSpPr>
          <p:spPr bwMode="auto">
            <a:xfrm>
              <a:off x="7961596" y="2251092"/>
              <a:ext cx="672817" cy="0"/>
            </a:xfrm>
            <a:prstGeom prst="line">
              <a:avLst/>
            </a:prstGeom>
            <a:noFill/>
            <a:ln w="38100" algn="ctr">
              <a:solidFill>
                <a:srgbClr val="01FD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2" name="TextBox 31"/>
          <p:cNvSpPr txBox="1">
            <a:spLocks noChangeArrowheads="1"/>
          </p:cNvSpPr>
          <p:nvPr/>
        </p:nvSpPr>
        <p:spPr bwMode="auto">
          <a:xfrm>
            <a:off x="7940675" y="1562100"/>
            <a:ext cx="476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1503FB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119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313" cy="52165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3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2*|P|.</a:t>
            </a:r>
          </a:p>
          <a:p>
            <a:pPr lvl="1">
              <a:defRPr/>
            </a:pPr>
            <a:r>
              <a:rPr lang="en-US" dirty="0" smtClean="0"/>
              <a:t>Given any edge e=(</a:t>
            </a:r>
            <a:r>
              <a:rPr lang="en-US" dirty="0" err="1" smtClean="0"/>
              <a:t>v,w</a:t>
            </a:r>
            <a:r>
              <a:rPr lang="en-US" dirty="0" smtClean="0"/>
              <a:t>), the sum counts e once each time e is preemptively removed by some other node u.</a:t>
            </a:r>
          </a:p>
          <a:p>
            <a:pPr lvl="1">
              <a:defRPr/>
            </a:pPr>
            <a:r>
              <a:rPr lang="en-US" dirty="0" smtClean="0"/>
              <a:t>How many such </a:t>
            </a:r>
            <a:r>
              <a:rPr lang="en-US" dirty="0" err="1" smtClean="0"/>
              <a:t>u’s</a:t>
            </a:r>
            <a:r>
              <a:rPr lang="en-US" dirty="0" smtClean="0"/>
              <a:t> are there?</a:t>
            </a:r>
          </a:p>
          <a:p>
            <a:pPr lvl="2">
              <a:defRPr/>
            </a:pPr>
            <a:r>
              <a:rPr lang="en-US" dirty="0" smtClean="0"/>
              <a:t>u preemptively removes e only if u&lt;&lt;v or u&lt;&lt;w.</a:t>
            </a:r>
          </a:p>
          <a:p>
            <a:pPr lvl="2">
              <a:defRPr/>
            </a:pPr>
            <a:r>
              <a:rPr lang="en-US" dirty="0" smtClean="0"/>
              <a:t>By claim 1, there’s only at most one u that &lt;&lt; v, and at most one that &lt;&lt; w.</a:t>
            </a:r>
          </a:p>
          <a:p>
            <a:pPr lvl="2">
              <a:defRPr/>
            </a:pPr>
            <a:r>
              <a:rPr lang="en-US" dirty="0" smtClean="0"/>
              <a:t>So e is preemptively removed by at most 2 other nodes.</a:t>
            </a:r>
          </a:p>
          <a:p>
            <a:pPr lvl="1">
              <a:defRPr/>
            </a:pPr>
            <a:r>
              <a:rPr lang="en-US" dirty="0" smtClean="0"/>
              <a:t>So any e in the sum is a preemptively </a:t>
            </a:r>
            <a:r>
              <a:rPr lang="en-US" smtClean="0"/>
              <a:t>removed edge </a:t>
            </a:r>
            <a:r>
              <a:rPr lang="en-US" dirty="0" smtClean="0"/>
              <a:t>that’s counted at most twice.</a:t>
            </a:r>
          </a:p>
          <a:p>
            <a:pPr lvl="1">
              <a:defRPr/>
            </a:pPr>
            <a:r>
              <a:rPr lang="en-US" dirty="0" smtClean="0"/>
              <a:t>Since P is set of all preemptively </a:t>
            </a:r>
            <a:r>
              <a:rPr lang="en-US" smtClean="0"/>
              <a:t>removed edges, </a:t>
            </a:r>
            <a:r>
              <a:rPr lang="en-US" dirty="0" smtClean="0"/>
              <a:t>then the sum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2*|P|.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Cor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2*|R|.</a:t>
            </a:r>
          </a:p>
          <a:p>
            <a:pPr lvl="1">
              <a:defRPr/>
            </a:pPr>
            <a:r>
              <a:rPr lang="en-US" dirty="0" smtClean="0"/>
              <a:t>Because P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R by Claim 2.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05446" cy="512616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4 </a:t>
            </a:r>
            <a:r>
              <a:rPr lang="en-US" dirty="0" smtClean="0"/>
              <a:t>E[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*d(v)]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|H|, where H={edges}.</a:t>
            </a:r>
          </a:p>
          <a:p>
            <a:pPr lvl="1">
              <a:defRPr/>
            </a:pPr>
            <a:r>
              <a:rPr lang="en-US" dirty="0" smtClean="0"/>
              <a:t>For any u and</a:t>
            </a:r>
            <a:r>
              <a:rPr lang="en-US" baseline="-25000" dirty="0" smtClean="0"/>
              <a:t> </a:t>
            </a:r>
            <a:r>
              <a:rPr lang="en-US" dirty="0" err="1" smtClean="0"/>
              <a:t>v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N</a:t>
            </a:r>
            <a:r>
              <a:rPr lang="en-US" dirty="0" smtClean="0"/>
              <a:t>(u), E[X</a:t>
            </a:r>
            <a:r>
              <a:rPr lang="en-US" baseline="-25000" dirty="0" smtClean="0"/>
              <a:t>u&lt;&lt;v</a:t>
            </a:r>
            <a:r>
              <a:rPr lang="en-US" dirty="0" smtClean="0"/>
              <a:t>*d(v)]=Pr[u&lt;&lt;v]*d(v).</a:t>
            </a:r>
          </a:p>
          <a:p>
            <a:pPr lvl="1">
              <a:defRPr/>
            </a:pPr>
            <a:r>
              <a:rPr lang="en-US" dirty="0" smtClean="0"/>
              <a:t>u&lt;&lt;v only </a:t>
            </a:r>
            <a:r>
              <a:rPr lang="en-US" smtClean="0"/>
              <a:t>if </a:t>
            </a:r>
            <a:r>
              <a:rPr lang="en-US" smtClean="0"/>
              <a:t>r(u)&lt;r(u</a:t>
            </a:r>
            <a:r>
              <a:rPr lang="en-US" dirty="0" smtClean="0"/>
              <a:t>’) for </a:t>
            </a:r>
            <a:r>
              <a:rPr lang="en-US" smtClean="0"/>
              <a:t>all </a:t>
            </a:r>
            <a:r>
              <a:rPr lang="en-US" smtClean="0"/>
              <a:t>u’</a:t>
            </a:r>
            <a:r>
              <a:rPr lang="en-US" smtClean="0">
                <a:latin typeface="Symbol" pitchFamily="18" charset="2"/>
              </a:rPr>
              <a:t>Î</a:t>
            </a:r>
            <a:r>
              <a:rPr lang="en-US" smtClean="0"/>
              <a:t>N(u)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N(v)\{u}.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There are at most d(u)+d(v) nodes in </a:t>
            </a:r>
            <a:r>
              <a:rPr lang="en-US" smtClean="0"/>
              <a:t>N(u)</a:t>
            </a:r>
            <a:r>
              <a:rPr lang="en-US" smtClean="0">
                <a:latin typeface="Symbol" pitchFamily="18" charset="2"/>
              </a:rPr>
              <a:t>È</a:t>
            </a:r>
            <a:r>
              <a:rPr lang="en-US" smtClean="0"/>
              <a:t>N(v</a:t>
            </a:r>
            <a:r>
              <a:rPr lang="en-US" smtClean="0"/>
              <a:t>)\{u}.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Each node picks a random value r.  Probability it’s min among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d(u)+d(v) random values 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1/(d(u)+d(v)).</a:t>
            </a:r>
          </a:p>
          <a:p>
            <a:pPr lvl="1">
              <a:defRPr/>
            </a:pPr>
            <a:r>
              <a:rPr lang="en-US" dirty="0" smtClean="0"/>
              <a:t>So Pr[u&lt;&lt;v]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1/(d(u)+d(v)).</a:t>
            </a:r>
          </a:p>
          <a:p>
            <a:pPr lvl="1">
              <a:defRPr/>
            </a:pPr>
            <a:r>
              <a:rPr lang="en-US" dirty="0" smtClean="0"/>
              <a:t>So E[X</a:t>
            </a:r>
            <a:r>
              <a:rPr lang="en-US" baseline="-25000" dirty="0" smtClean="0"/>
              <a:t>u&lt;&lt;v</a:t>
            </a:r>
            <a:r>
              <a:rPr lang="en-US" dirty="0" smtClean="0"/>
              <a:t>*d(v)]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d(v)/(d(u)+d(v)).</a:t>
            </a:r>
          </a:p>
          <a:p>
            <a:pPr lvl="1">
              <a:defRPr/>
            </a:pPr>
            <a:r>
              <a:rPr lang="en-US" dirty="0" smtClean="0"/>
              <a:t>E[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(u) </a:t>
            </a:r>
            <a:r>
              <a:rPr lang="en-US" dirty="0" smtClean="0"/>
              <a:t>X</a:t>
            </a:r>
            <a:r>
              <a:rPr lang="en-US" baseline="-25000" dirty="0" smtClean="0"/>
              <a:t>u&lt;&lt;v</a:t>
            </a:r>
            <a:r>
              <a:rPr lang="en-US" dirty="0" smtClean="0"/>
              <a:t>*d(v)] =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latin typeface="Symbol" pitchFamily="18" charset="2"/>
              </a:rPr>
              <a:t>	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e=(</a:t>
            </a:r>
            <a:r>
              <a:rPr lang="en-US" baseline="-25000" dirty="0" err="1" smtClean="0"/>
              <a:t>u,v</a:t>
            </a:r>
            <a:r>
              <a:rPr lang="en-US" baseline="-25000" dirty="0" smtClean="0"/>
              <a:t>)</a:t>
            </a:r>
            <a:r>
              <a:rPr lang="en-US" baseline="-25000" dirty="0" smtClean="0">
                <a:latin typeface="Symbol" pitchFamily="18" charset="2"/>
              </a:rPr>
              <a:t>Î</a:t>
            </a:r>
            <a:r>
              <a:rPr lang="en-US" baseline="-25000" dirty="0" smtClean="0"/>
              <a:t>H</a:t>
            </a:r>
            <a:r>
              <a:rPr lang="en-US" dirty="0" smtClean="0"/>
              <a:t> (E[X</a:t>
            </a:r>
            <a:r>
              <a:rPr lang="en-US" baseline="-25000" dirty="0" smtClean="0"/>
              <a:t>u&lt;&lt;v</a:t>
            </a:r>
            <a:r>
              <a:rPr lang="en-US" dirty="0" smtClean="0"/>
              <a:t>*d(v)] + E[X</a:t>
            </a:r>
            <a:r>
              <a:rPr lang="en-US" baseline="-25000" dirty="0" smtClean="0"/>
              <a:t>v&lt;&lt;u</a:t>
            </a:r>
            <a:r>
              <a:rPr lang="en-US" dirty="0" smtClean="0"/>
              <a:t>*d(u)])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e=(</a:t>
            </a:r>
            <a:r>
              <a:rPr lang="en-US" baseline="-25000" dirty="0" err="1" smtClean="0"/>
              <a:t>u,v</a:t>
            </a:r>
            <a:r>
              <a:rPr lang="en-US" baseline="-25000" dirty="0" smtClean="0"/>
              <a:t>)</a:t>
            </a:r>
            <a:r>
              <a:rPr lang="en-US" baseline="-25000" dirty="0" smtClean="0">
                <a:latin typeface="Symbol" pitchFamily="18" charset="2"/>
              </a:rPr>
              <a:t>Î</a:t>
            </a:r>
            <a:r>
              <a:rPr lang="en-US" baseline="-25000" dirty="0" smtClean="0"/>
              <a:t>H</a:t>
            </a:r>
            <a:r>
              <a:rPr lang="en-US" dirty="0" smtClean="0"/>
              <a:t> d(v)/(d(u)+d(v)) + d(u)/(d(u)+d(v)) =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latin typeface="Symbol" pitchFamily="18" charset="2"/>
              </a:rPr>
              <a:t>	</a:t>
            </a:r>
            <a:r>
              <a:rPr lang="en-US" sz="39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e=(</a:t>
            </a:r>
            <a:r>
              <a:rPr lang="en-US" baseline="-25000" dirty="0" err="1" smtClean="0"/>
              <a:t>u,v</a:t>
            </a:r>
            <a:r>
              <a:rPr lang="en-US" baseline="-25000" dirty="0" smtClean="0"/>
              <a:t>)</a:t>
            </a:r>
            <a:r>
              <a:rPr lang="en-US" baseline="-25000" dirty="0" smtClean="0">
                <a:latin typeface="Symbol" pitchFamily="18" charset="2"/>
              </a:rPr>
              <a:t>Î</a:t>
            </a:r>
            <a:r>
              <a:rPr lang="en-US" baseline="-25000" dirty="0" smtClean="0"/>
              <a:t>H</a:t>
            </a:r>
            <a:r>
              <a:rPr lang="en-US" dirty="0" smtClean="0"/>
              <a:t> 1 = |H|.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6325" y="4164013"/>
              <a:ext cx="17463" cy="11112"/>
            </p14:xfrm>
          </p:contentPart>
        </mc:Choice>
        <mc:Fallback xmlns=""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1692" y="4159353"/>
                <a:ext cx="27442" cy="21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7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Proof of Lemma </a:t>
            </a:r>
            <a:endParaRPr lang="en-US" smtClean="0"/>
          </a:p>
          <a:p>
            <a:pPr lvl="1"/>
            <a:r>
              <a:rPr lang="en-US" smtClean="0"/>
              <a:t>By Claim 4 and Cor. 1,  </a:t>
            </a:r>
            <a:r>
              <a:rPr lang="en-US"/>
              <a:t>|H| 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2*E</a:t>
            </a:r>
            <a:r>
              <a:rPr lang="en-US" smtClean="0"/>
              <a:t>[|P|]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2*E[|R</a:t>
            </a:r>
            <a:r>
              <a:rPr lang="en-US" smtClean="0"/>
              <a:t>|].  </a:t>
            </a:r>
          </a:p>
          <a:p>
            <a:pPr lvl="1"/>
            <a:r>
              <a:rPr lang="en-US" smtClean="0"/>
              <a:t>So </a:t>
            </a:r>
            <a:r>
              <a:rPr lang="en-US"/>
              <a:t>E[|R|] </a:t>
            </a:r>
            <a:r>
              <a:rPr lang="en-US">
                <a:latin typeface="Symbol" pitchFamily="18" charset="2"/>
              </a:rPr>
              <a:t>³</a:t>
            </a:r>
            <a:r>
              <a:rPr lang="en-US"/>
              <a:t> |H|/2, i.e. half the edges get removed in expectation every phase</a:t>
            </a:r>
            <a:r>
              <a:rPr lang="en-US" smtClean="0"/>
              <a:t>.</a:t>
            </a:r>
            <a:endParaRPr lang="en-US" altLang="en-US" smtClean="0">
              <a:solidFill>
                <a:srgbClr val="1503FB"/>
              </a:solidFill>
            </a:endParaRPr>
          </a:p>
          <a:p>
            <a:r>
              <a:rPr lang="en-US" altLang="en-US" smtClean="0">
                <a:solidFill>
                  <a:srgbClr val="1503FB"/>
                </a:solidFill>
              </a:rPr>
              <a:t>Cor 2 </a:t>
            </a:r>
            <a:r>
              <a:rPr lang="en-US" altLang="en-US" smtClean="0"/>
              <a:t>With probability </a:t>
            </a:r>
            <a:r>
              <a:rPr lang="en-US" altLang="en-US" smtClean="0">
                <a:latin typeface="Symbol" panose="05050102010706020507" pitchFamily="18" charset="2"/>
              </a:rPr>
              <a:t>³</a:t>
            </a:r>
            <a:r>
              <a:rPr lang="en-US" altLang="en-US" smtClean="0"/>
              <a:t> 1/3, at least 1/4 the edges get removed in every phase.</a:t>
            </a:r>
          </a:p>
          <a:p>
            <a:pPr lvl="1"/>
            <a:r>
              <a:rPr lang="en-US" altLang="en-US" smtClean="0"/>
              <a:t>Otherwise, the probability less than 1/4 edges get removed every phase is greater than 2/3.  </a:t>
            </a:r>
          </a:p>
          <a:p>
            <a:pPr lvl="1"/>
            <a:r>
              <a:rPr lang="en-US" altLang="en-US" smtClean="0"/>
              <a:t>So expected number of edges removed in the phase is &lt; 2/3</a:t>
            </a:r>
            <a:r>
              <a:rPr lang="en-US" altLang="en-US" smtClean="0"/>
              <a:t>*|H|/</a:t>
            </a:r>
            <a:r>
              <a:rPr lang="en-US" altLang="en-US" smtClean="0"/>
              <a:t>4+1/3</a:t>
            </a:r>
            <a:r>
              <a:rPr lang="en-US" altLang="en-US" smtClean="0"/>
              <a:t>*|H| </a:t>
            </a:r>
            <a:r>
              <a:rPr lang="en-US" altLang="en-US" smtClean="0"/>
              <a:t>= </a:t>
            </a:r>
            <a:r>
              <a:rPr lang="en-US" altLang="en-US" smtClean="0"/>
              <a:t>|H|/</a:t>
            </a:r>
            <a:r>
              <a:rPr lang="en-US" altLang="en-US" smtClean="0"/>
              <a:t>2, contradicting the lemma.</a:t>
            </a:r>
          </a:p>
          <a:p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The algorithm computes an MIS in 42*ln(n) phases with probability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1-1/n.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31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36281" cy="53006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 Say a phase is good if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1/4 the edges get removed.</a:t>
            </a:r>
          </a:p>
          <a:p>
            <a:pPr lvl="1">
              <a:defRPr/>
            </a:pPr>
            <a:r>
              <a:rPr lang="en-US" dirty="0" smtClean="0"/>
              <a:t>So Pr[phase is good]</a:t>
            </a:r>
            <a:r>
              <a:rPr lang="en-US" dirty="0" smtClean="0">
                <a:latin typeface="Symbol" pitchFamily="18" charset="2"/>
              </a:rPr>
              <a:t> ³</a:t>
            </a:r>
            <a:r>
              <a:rPr lang="en-US" dirty="0" smtClean="0"/>
              <a:t> 1/3 by </a:t>
            </a:r>
            <a:r>
              <a:rPr lang="en-US" dirty="0" err="1" smtClean="0"/>
              <a:t>Cor</a:t>
            </a:r>
            <a:r>
              <a:rPr lang="en-US" dirty="0" smtClean="0"/>
              <a:t> 2.  Also, these probabilities are independent.</a:t>
            </a:r>
          </a:p>
          <a:p>
            <a:pPr lvl="1">
              <a:defRPr/>
            </a:pPr>
            <a:r>
              <a:rPr lang="en-US" dirty="0" smtClean="0"/>
              <a:t>In 42*</a:t>
            </a:r>
            <a:r>
              <a:rPr lang="en-US" dirty="0" err="1" smtClean="0"/>
              <a:t>ln</a:t>
            </a:r>
            <a:r>
              <a:rPr lang="en-US" dirty="0" smtClean="0"/>
              <a:t>(n) phases, we expect </a:t>
            </a:r>
            <a:r>
              <a:rPr lang="en-US" dirty="0" smtClean="0">
                <a:latin typeface="Symbol" pitchFamily="18" charset="2"/>
              </a:rPr>
              <a:t>³ m</a:t>
            </a:r>
            <a:r>
              <a:rPr lang="en-US" dirty="0" smtClean="0"/>
              <a:t>=14*</a:t>
            </a:r>
            <a:r>
              <a:rPr lang="en-US" dirty="0" err="1" smtClean="0"/>
              <a:t>ln</a:t>
            </a:r>
            <a:r>
              <a:rPr lang="en-US" dirty="0" smtClean="0"/>
              <a:t>(n) good phases .</a:t>
            </a:r>
          </a:p>
          <a:p>
            <a:pPr lvl="1">
              <a:defRPr/>
            </a:pPr>
            <a:r>
              <a:rPr lang="en-US" dirty="0" smtClean="0"/>
              <a:t>Pr[&lt; 7*</a:t>
            </a:r>
            <a:r>
              <a:rPr lang="en-US" dirty="0" err="1" smtClean="0"/>
              <a:t>ln</a:t>
            </a:r>
            <a:r>
              <a:rPr lang="en-US" dirty="0" smtClean="0"/>
              <a:t>(n) good phases in 42*</a:t>
            </a:r>
            <a:r>
              <a:rPr lang="en-US" dirty="0" err="1" smtClean="0"/>
              <a:t>ln</a:t>
            </a:r>
            <a:r>
              <a:rPr lang="en-US" dirty="0" smtClean="0"/>
              <a:t>(n</a:t>
            </a:r>
            <a:r>
              <a:rPr lang="en-US" smtClean="0"/>
              <a:t>) </a:t>
            </a:r>
            <a:r>
              <a:rPr lang="en-US" smtClean="0"/>
              <a:t>phases] </a:t>
            </a:r>
            <a:r>
              <a:rPr lang="en-US" dirty="0" smtClean="0"/>
              <a:t>= Pr[number </a:t>
            </a:r>
            <a:r>
              <a:rPr lang="en-US" smtClean="0"/>
              <a:t>good </a:t>
            </a:r>
            <a:r>
              <a:rPr lang="en-US" smtClean="0"/>
              <a:t>phases&lt; </a:t>
            </a:r>
            <a:r>
              <a:rPr lang="en-US" dirty="0" smtClean="0"/>
              <a:t>½ expectation]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    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e</a:t>
            </a:r>
            <a:r>
              <a:rPr lang="en-US" baseline="30000" dirty="0" smtClean="0"/>
              <a:t>-14*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(n)/8 </a:t>
            </a:r>
            <a:r>
              <a:rPr lang="en-US" dirty="0" smtClean="0"/>
              <a:t>&lt;1/n, by </a:t>
            </a:r>
            <a:r>
              <a:rPr lang="en-US" dirty="0" err="1" smtClean="0"/>
              <a:t>Chernoff</a:t>
            </a:r>
            <a:r>
              <a:rPr lang="en-US" dirty="0" smtClean="0"/>
              <a:t> bounds.</a:t>
            </a:r>
          </a:p>
          <a:p>
            <a:pPr lvl="1">
              <a:defRPr/>
            </a:pPr>
            <a:r>
              <a:rPr lang="en-US" dirty="0" smtClean="0"/>
              <a:t>If we get 7*</a:t>
            </a:r>
            <a:r>
              <a:rPr lang="en-US" dirty="0" err="1" smtClean="0"/>
              <a:t>ln</a:t>
            </a:r>
            <a:r>
              <a:rPr lang="en-US" dirty="0" smtClean="0"/>
              <a:t>(n) good phases, then fraction of remaining edges is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(3/4)</a:t>
            </a:r>
            <a:r>
              <a:rPr lang="en-US" baseline="30000" dirty="0" smtClean="0"/>
              <a:t>7*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 </a:t>
            </a:r>
            <a:r>
              <a:rPr lang="en-US" dirty="0" smtClean="0"/>
              <a:t>= n</a:t>
            </a:r>
            <a:r>
              <a:rPr lang="en-US" baseline="30000" dirty="0" smtClean="0"/>
              <a:t>7*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(3/4)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smtClean="0"/>
              <a:t>n</a:t>
            </a:r>
            <a:r>
              <a:rPr lang="en-US" baseline="30000" dirty="0" smtClean="0"/>
              <a:t>-2.01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Since there are O(n</a:t>
            </a:r>
            <a:r>
              <a:rPr lang="en-US" baseline="30000" dirty="0" smtClean="0"/>
              <a:t>2</a:t>
            </a:r>
            <a:r>
              <a:rPr lang="en-US" dirty="0" smtClean="0"/>
              <a:t>) edges, all the edges get  removed after 7*</a:t>
            </a:r>
            <a:r>
              <a:rPr lang="en-US" dirty="0" err="1" smtClean="0"/>
              <a:t>ln</a:t>
            </a:r>
            <a:r>
              <a:rPr lang="en-US" dirty="0" smtClean="0"/>
              <a:t>(n) good phases.  And we get 7*</a:t>
            </a:r>
            <a:r>
              <a:rPr lang="en-US" dirty="0" err="1" smtClean="0"/>
              <a:t>ln</a:t>
            </a:r>
            <a:r>
              <a:rPr lang="en-US" dirty="0" smtClean="0"/>
              <a:t>(n) good phases in 42*</a:t>
            </a:r>
            <a:r>
              <a:rPr lang="en-US" dirty="0" err="1" smtClean="0"/>
              <a:t>ln</a:t>
            </a:r>
            <a:r>
              <a:rPr lang="en-US" dirty="0" smtClean="0"/>
              <a:t>(n) phases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smtClean="0"/>
              <a:t>probability </a:t>
            </a:r>
            <a:r>
              <a:rPr lang="en-US" smtClean="0"/>
              <a:t>&gt; 1-1/n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99425" cy="50736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Distributed system</a:t>
            </a:r>
          </a:p>
          <a:p>
            <a:pPr lvl="1">
              <a:defRPr/>
            </a:pPr>
            <a:r>
              <a:rPr lang="en-US" dirty="0" smtClean="0"/>
              <a:t>Set of autonomous nodes, working independently of each other.</a:t>
            </a:r>
          </a:p>
          <a:p>
            <a:pPr lvl="1">
              <a:defRPr/>
            </a:pPr>
            <a:r>
              <a:rPr lang="en-US" dirty="0" smtClean="0"/>
              <a:t>Nodes may be able to communicate, at a cost.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Internet, computer cluster, sensor network.</a:t>
            </a:r>
          </a:p>
          <a:p>
            <a:pPr>
              <a:defRPr/>
            </a:pPr>
            <a:r>
              <a:rPr lang="en-US" dirty="0" smtClean="0"/>
              <a:t>Nodes need to coordinate to solve some problem.</a:t>
            </a:r>
          </a:p>
          <a:p>
            <a:pPr>
              <a:defRPr/>
            </a:pPr>
            <a:r>
              <a:rPr lang="en-US" dirty="0" smtClean="0"/>
              <a:t>Coordination can be done using communication.  But communication is expensive.</a:t>
            </a:r>
          </a:p>
          <a:p>
            <a:pPr>
              <a:defRPr/>
            </a:pPr>
            <a:r>
              <a:rPr lang="en-US" dirty="0" smtClean="0"/>
              <a:t>By making nodes randomized, they can coordinate with minimal </a:t>
            </a:r>
            <a:r>
              <a:rPr lang="en-US" smtClean="0"/>
              <a:t>communication.</a:t>
            </a:r>
          </a:p>
          <a:p>
            <a:pPr>
              <a:defRPr/>
            </a:pPr>
            <a:r>
              <a:rPr lang="en-US" smtClean="0"/>
              <a:t>Randomization also simplifies symmetry breaking between nodes.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Today we’ll look at randomized contention resolution and maximal independent set.</a:t>
            </a:r>
          </a:p>
        </p:txBody>
      </p:sp>
    </p:spTree>
    <p:extLst>
      <p:ext uri="{BB962C8B-B14F-4D97-AF65-F5344CB8AC3E}">
        <p14:creationId xmlns:p14="http://schemas.microsoft.com/office/powerpoint/2010/main" val="15977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Contention resolution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40688" cy="5116513"/>
          </a:xfrm>
        </p:spPr>
        <p:txBody>
          <a:bodyPr/>
          <a:lstStyle/>
          <a:p>
            <a:r>
              <a:rPr lang="en-US" altLang="en-US" smtClean="0"/>
              <a:t>Set of n nodes (e.g. cellphones) want to send each other messages.</a:t>
            </a:r>
          </a:p>
          <a:p>
            <a:r>
              <a:rPr lang="en-US" altLang="en-US" smtClean="0"/>
              <a:t>Only one node can send at a time.</a:t>
            </a:r>
          </a:p>
          <a:p>
            <a:pPr lvl="1"/>
            <a:r>
              <a:rPr lang="en-US" altLang="en-US" smtClean="0"/>
              <a:t>If two nodes send at same time, their signals interfere and both transmissions fail.  </a:t>
            </a:r>
          </a:p>
          <a:p>
            <a:r>
              <a:rPr lang="en-US" altLang="en-US" smtClean="0"/>
              <a:t>Nodes can’t communicate.</a:t>
            </a:r>
          </a:p>
          <a:p>
            <a:pPr lvl="1"/>
            <a:r>
              <a:rPr lang="en-US" altLang="en-US" smtClean="0"/>
              <a:t>Communicating requires sending messages, which is the problem we’re trying to solve!</a:t>
            </a:r>
          </a:p>
          <a:p>
            <a:pPr lvl="1"/>
            <a:r>
              <a:rPr lang="en-US" altLang="en-US" smtClean="0"/>
              <a:t>Nodes can’t coordinate to work out a schedule.  They have to randomize.</a:t>
            </a:r>
          </a:p>
        </p:txBody>
      </p:sp>
    </p:spTree>
    <p:extLst>
      <p:ext uri="{BB962C8B-B14F-4D97-AF65-F5344CB8AC3E}">
        <p14:creationId xmlns:p14="http://schemas.microsoft.com/office/powerpoint/2010/main" val="30527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Contention resolution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8975" cy="4881563"/>
          </a:xfrm>
        </p:spPr>
        <p:txBody>
          <a:bodyPr/>
          <a:lstStyle/>
          <a:p>
            <a:r>
              <a:rPr lang="en-US" altLang="en-US" smtClean="0"/>
              <a:t>Assume system is synchronous.  </a:t>
            </a:r>
          </a:p>
          <a:p>
            <a:pPr lvl="1"/>
            <a:r>
              <a:rPr lang="en-US" altLang="en-US" smtClean="0"/>
              <a:t>Nodes work in rounds.  </a:t>
            </a:r>
          </a:p>
          <a:p>
            <a:pPr lvl="1"/>
            <a:r>
              <a:rPr lang="en-US" altLang="en-US" smtClean="0"/>
              <a:t>Each node can try to send once per round.  It succeeds if and only if it’s the only node to try to send in that round.</a:t>
            </a:r>
          </a:p>
          <a:p>
            <a:pPr lvl="1"/>
            <a:endParaRPr lang="en-US" alt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>
                <a:solidFill>
                  <a:srgbClr val="1503FB"/>
                </a:solidFill>
              </a:rPr>
              <a:t>Algorithm</a:t>
            </a:r>
            <a:r>
              <a:rPr lang="en-US" altLang="en-US" smtClean="0"/>
              <a:t> Each node tries to send with probability 1/n in every round.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09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403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How many rounds before all the nodes can send?</a:t>
            </a:r>
          </a:p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 be the event that node </a:t>
            </a:r>
            <a:r>
              <a:rPr lang="en-US" dirty="0" err="1" smtClean="0"/>
              <a:t>i</a:t>
            </a:r>
            <a:r>
              <a:rPr lang="en-US" dirty="0" smtClean="0"/>
              <a:t> successfully sends in </a:t>
            </a:r>
            <a:r>
              <a:rPr lang="en-US" dirty="0" err="1" smtClean="0"/>
              <a:t>t’th</a:t>
            </a:r>
            <a:r>
              <a:rPr lang="en-US" dirty="0" smtClean="0"/>
              <a:t> round.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 occurs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tries to send in </a:t>
            </a:r>
            <a:r>
              <a:rPr lang="en-US" dirty="0" err="1" smtClean="0"/>
              <a:t>t’th</a:t>
            </a:r>
            <a:r>
              <a:rPr lang="en-US" dirty="0" smtClean="0"/>
              <a:t> round and all other nodes do not.</a:t>
            </a:r>
          </a:p>
          <a:p>
            <a:pPr>
              <a:defRPr/>
            </a:pPr>
            <a:r>
              <a:rPr lang="en-US" dirty="0" smtClean="0"/>
              <a:t>Pr[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]=1/n*(1-1/n)</a:t>
            </a:r>
            <a:r>
              <a:rPr lang="en-US" baseline="30000" dirty="0" smtClean="0"/>
              <a:t>n-1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i</a:t>
            </a:r>
            <a:r>
              <a:rPr lang="en-US" dirty="0" smtClean="0"/>
              <a:t> tries to send with prob. 1/n, and each of </a:t>
            </a:r>
            <a:r>
              <a:rPr lang="en-US" dirty="0" err="1" smtClean="0"/>
              <a:t>i’s</a:t>
            </a:r>
            <a:r>
              <a:rPr lang="en-US" dirty="0" smtClean="0"/>
              <a:t> n-1 neighbors don’t send with prob. 1-1/n.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Fact</a:t>
            </a:r>
            <a:r>
              <a:rPr lang="en-US" dirty="0" smtClean="0"/>
              <a:t> For all n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2, 1/e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(1-1/n)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½, and ¼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(1-1/n)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1/e.</a:t>
            </a:r>
          </a:p>
          <a:p>
            <a:pPr>
              <a:defRPr/>
            </a:pPr>
            <a:r>
              <a:rPr lang="en-US" dirty="0" smtClean="0"/>
              <a:t>So Pr[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1/en.</a:t>
            </a:r>
          </a:p>
          <a:p>
            <a:pPr>
              <a:defRPr/>
            </a:pPr>
            <a:r>
              <a:rPr lang="en-US" dirty="0" smtClean="0"/>
              <a:t>Pr[</a:t>
            </a:r>
            <a:r>
              <a:rPr lang="en-US" dirty="0" err="1" smtClean="0"/>
              <a:t>i</a:t>
            </a:r>
            <a:r>
              <a:rPr lang="en-US" dirty="0" smtClean="0"/>
              <a:t> fails to send in </a:t>
            </a:r>
            <a:r>
              <a:rPr lang="en-US" dirty="0" err="1" smtClean="0"/>
              <a:t>t’th</a:t>
            </a:r>
            <a:r>
              <a:rPr lang="en-US" dirty="0" smtClean="0"/>
              <a:t> round] = 1- Pr[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i,t</a:t>
            </a:r>
            <a:r>
              <a:rPr lang="en-US" dirty="0" smtClean="0"/>
              <a:t>]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1-1/en.</a:t>
            </a:r>
          </a:p>
        </p:txBody>
      </p:sp>
    </p:spTree>
    <p:extLst>
      <p:ext uri="{BB962C8B-B14F-4D97-AF65-F5344CB8AC3E}">
        <p14:creationId xmlns:p14="http://schemas.microsoft.com/office/powerpoint/2010/main" val="8471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59775" cy="518318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Thm</a:t>
            </a:r>
            <a:r>
              <a:rPr lang="en-US" dirty="0" smtClean="0"/>
              <a:t> After 2e*n </a:t>
            </a:r>
            <a:r>
              <a:rPr lang="en-US" dirty="0" err="1" smtClean="0"/>
              <a:t>ln</a:t>
            </a:r>
            <a:r>
              <a:rPr lang="en-US" dirty="0" smtClean="0"/>
              <a:t>(n) rounds, all nodes succeed sending with probability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1-1/n.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denote event that node </a:t>
            </a:r>
            <a:r>
              <a:rPr lang="en-US" dirty="0" err="1" smtClean="0"/>
              <a:t>i</a:t>
            </a:r>
            <a:r>
              <a:rPr lang="en-US" dirty="0" smtClean="0"/>
              <a:t> fails to send after 2e*n </a:t>
            </a:r>
            <a:r>
              <a:rPr lang="en-US" dirty="0" err="1" smtClean="0"/>
              <a:t>ln</a:t>
            </a:r>
            <a:r>
              <a:rPr lang="en-US" dirty="0" smtClean="0"/>
              <a:t>(n) rounds, and let F denote event that any node fails to send after 2e*n </a:t>
            </a:r>
            <a:r>
              <a:rPr lang="en-US" dirty="0" err="1" smtClean="0"/>
              <a:t>ln</a:t>
            </a:r>
            <a:r>
              <a:rPr lang="en-US" dirty="0" smtClean="0"/>
              <a:t>(n) rounds.</a:t>
            </a:r>
          </a:p>
          <a:p>
            <a:pPr lvl="1">
              <a:defRPr/>
            </a:pPr>
            <a:r>
              <a:rPr lang="en-US" dirty="0" smtClean="0"/>
              <a:t>Pr[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(1-1/en)</a:t>
            </a:r>
            <a:r>
              <a:rPr lang="en-US" baseline="30000" dirty="0" smtClean="0"/>
              <a:t>2e*n 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(1/e)</a:t>
            </a:r>
            <a:r>
              <a:rPr lang="en-US" baseline="30000" dirty="0" smtClean="0"/>
              <a:t>2 </a:t>
            </a:r>
            <a:r>
              <a:rPr lang="en-US" baseline="30000" dirty="0" err="1" smtClean="0"/>
              <a:t>ln</a:t>
            </a:r>
            <a:r>
              <a:rPr lang="en-US" baseline="30000" dirty="0" smtClean="0"/>
              <a:t>(n)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r>
              <a:rPr lang="en-US" baseline="30000" dirty="0" smtClean="0"/>
              <a:t>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In each round </a:t>
            </a:r>
            <a:r>
              <a:rPr lang="en-US" dirty="0" err="1" smtClean="0"/>
              <a:t>i</a:t>
            </a:r>
            <a:r>
              <a:rPr lang="en-US" dirty="0" smtClean="0"/>
              <a:t> fails independently with prob.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(1-1/en).</a:t>
            </a:r>
          </a:p>
          <a:p>
            <a:pPr lvl="1">
              <a:defRPr/>
            </a:pPr>
            <a:r>
              <a:rPr lang="en-US" dirty="0" smtClean="0"/>
              <a:t> Pr[F]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sz="39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Pr[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]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n*1/n</a:t>
            </a:r>
            <a:r>
              <a:rPr lang="en-US" baseline="30000" dirty="0" smtClean="0"/>
              <a:t>2</a:t>
            </a:r>
            <a:r>
              <a:rPr lang="en-US" dirty="0" smtClean="0"/>
              <a:t>=1/n, by the union bound.</a:t>
            </a:r>
          </a:p>
          <a:p>
            <a:pPr lvl="1">
              <a:defRPr/>
            </a:pPr>
            <a:r>
              <a:rPr lang="en-US" dirty="0" smtClean="0"/>
              <a:t>So all nodes succeed with prob.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1-1/n.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31150" cy="29003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Given a graph, an independent set is a set of vertices, none of which are connected to each other.</a:t>
            </a:r>
          </a:p>
          <a:p>
            <a:pPr>
              <a:defRPr/>
            </a:pPr>
            <a:r>
              <a:rPr lang="en-US" dirty="0" smtClean="0"/>
              <a:t>A maximal independent set (MIS) is an independent set such that if we add any other vertex, it would be connected to some vertex in the independent set.</a:t>
            </a:r>
          </a:p>
          <a:p>
            <a:pPr lvl="1">
              <a:defRPr/>
            </a:pPr>
            <a:r>
              <a:rPr lang="en-US" dirty="0" smtClean="0"/>
              <a:t>I.e. An MIS can’t be made any larger.</a:t>
            </a:r>
          </a:p>
          <a:p>
            <a:pPr>
              <a:defRPr/>
            </a:pPr>
            <a:r>
              <a:rPr lang="en-US" dirty="0" smtClean="0"/>
              <a:t>A maximum independent set (</a:t>
            </a:r>
            <a:r>
              <a:rPr lang="en-US" dirty="0" err="1" smtClean="0"/>
              <a:t>MaxIS</a:t>
            </a:r>
            <a:r>
              <a:rPr lang="en-US" dirty="0" smtClean="0"/>
              <a:t>) is an independent set of maximum cardinality in the graph.</a:t>
            </a:r>
          </a:p>
          <a:p>
            <a:pPr>
              <a:defRPr/>
            </a:pPr>
            <a:r>
              <a:rPr lang="en-US" dirty="0" smtClean="0"/>
              <a:t>Note that an MIS might not be a </a:t>
            </a:r>
            <a:r>
              <a:rPr lang="en-US" dirty="0" err="1" smtClean="0"/>
              <a:t>MaxIS</a:t>
            </a:r>
            <a:r>
              <a:rPr lang="en-US" dirty="0" smtClean="0"/>
              <a:t>.  An MIS is a “local” max, while a </a:t>
            </a:r>
            <a:r>
              <a:rPr lang="en-US" dirty="0" err="1" smtClean="0"/>
              <a:t>MaxIS</a:t>
            </a:r>
            <a:r>
              <a:rPr lang="en-US" dirty="0" smtClean="0"/>
              <a:t> is the “global” max.</a:t>
            </a:r>
            <a:endParaRPr lang="en-US" dirty="0"/>
          </a:p>
        </p:txBody>
      </p:sp>
      <p:pic>
        <p:nvPicPr>
          <p:cNvPr id="9220" name="Picture 3" descr="mi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4165600"/>
            <a:ext cx="405923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6492875" y="5713413"/>
            <a:ext cx="24495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</a:rPr>
              <a:t>All 6 MIS’s of the cube graph.  Note only the two center MIS’s are MaxIS.</a:t>
            </a:r>
          </a:p>
        </p:txBody>
      </p:sp>
    </p:spTree>
    <p:extLst>
      <p:ext uri="{BB962C8B-B14F-4D97-AF65-F5344CB8AC3E}">
        <p14:creationId xmlns:p14="http://schemas.microsoft.com/office/powerpoint/2010/main" val="14686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MIS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630988" cy="5334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Compute an MIS on a network of n nodes.</a:t>
            </a:r>
          </a:p>
          <a:p>
            <a:pPr lvl="1">
              <a:defRPr/>
            </a:pPr>
            <a:r>
              <a:rPr lang="en-US" dirty="0" smtClean="0"/>
              <a:t>The MIS nodes can be “leaders”, used to coordinate the other nodes in some distributed computation.</a:t>
            </a:r>
          </a:p>
          <a:p>
            <a:pPr>
              <a:defRPr/>
            </a:pPr>
            <a:r>
              <a:rPr lang="en-US" dirty="0" smtClean="0"/>
              <a:t>A simple algorithm is to continually add a node to the MIS, then remove its neighboring nodes and edges, then repeat.</a:t>
            </a:r>
          </a:p>
          <a:p>
            <a:pPr>
              <a:defRPr/>
            </a:pPr>
            <a:r>
              <a:rPr lang="en-US" dirty="0" smtClean="0"/>
              <a:t>This algorithm takes O(n) time.  </a:t>
            </a:r>
          </a:p>
          <a:p>
            <a:pPr>
              <a:defRPr/>
            </a:pPr>
            <a:r>
              <a:rPr lang="en-US" dirty="0" smtClean="0"/>
              <a:t>It’s also sequential.  We have to remove all the neighbors of a selected node before we select the next node.</a:t>
            </a:r>
          </a:p>
          <a:p>
            <a:pPr lvl="1">
              <a:defRPr/>
            </a:pPr>
            <a:r>
              <a:rPr lang="en-US" dirty="0" smtClean="0"/>
              <a:t>Otherwise we can add two neighboring nodes both to the MIS.</a:t>
            </a:r>
          </a:p>
          <a:p>
            <a:pPr>
              <a:defRPr/>
            </a:pPr>
            <a:r>
              <a:rPr lang="en-US" dirty="0" smtClean="0"/>
              <a:t>We want a fast, distributed MIS algorithm.</a:t>
            </a:r>
            <a:endParaRPr lang="en-US" dirty="0"/>
          </a:p>
        </p:txBody>
      </p:sp>
      <p:pic>
        <p:nvPicPr>
          <p:cNvPr id="12292" name="Picture 3" descr="mi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1473200"/>
            <a:ext cx="25114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peters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2779713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615113" cy="53165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Again consider synchronous model where all nodes work in rounds.  </a:t>
            </a:r>
          </a:p>
          <a:p>
            <a:pPr>
              <a:defRPr/>
            </a:pPr>
            <a:r>
              <a:rPr lang="en-US" dirty="0" smtClean="0"/>
              <a:t>Each node can broadcast a message to its neighbors in each round.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Each node v chooses a random number r(v)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[0,1] and sends it to its neighbors.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r(v)&lt;r(w) for all neighbors w of v, then v adds itself to the MIS and informs its neighbors.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v or one of its neighbors entered the MIS, v terminates.  Remove all of </a:t>
            </a:r>
            <a:r>
              <a:rPr lang="en-US" dirty="0" err="1" smtClean="0"/>
              <a:t>v’s</a:t>
            </a:r>
            <a:r>
              <a:rPr lang="en-US" dirty="0" smtClean="0"/>
              <a:t> edges.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Otherwise go back to first step, until graph is empty.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Call these three steps a phase.</a:t>
            </a:r>
          </a:p>
          <a:p>
            <a:pPr>
              <a:defRPr/>
            </a:pPr>
            <a:r>
              <a:rPr lang="en-US" dirty="0" smtClean="0"/>
              <a:t>Assume no ties, i.e. for any </a:t>
            </a:r>
            <a:r>
              <a:rPr lang="en-US" dirty="0" err="1" smtClean="0"/>
              <a:t>u,v</a:t>
            </a:r>
            <a:r>
              <a:rPr lang="en-US" dirty="0" smtClean="0"/>
              <a:t>, either r(u)&lt;r(v)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7214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53046</TotalTime>
  <Words>1592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Symbol</vt:lpstr>
      <vt:lpstr>Times New Roman</vt:lpstr>
      <vt:lpstr>Wingdings</vt:lpstr>
      <vt:lpstr>Pixel</vt:lpstr>
      <vt:lpstr>Randomized algorithms 4 Distributed computing</vt:lpstr>
      <vt:lpstr>Distributed computing</vt:lpstr>
      <vt:lpstr>Contention resolution</vt:lpstr>
      <vt:lpstr>Contention resolution </vt:lpstr>
      <vt:lpstr>Analysis</vt:lpstr>
      <vt:lpstr>Analysis</vt:lpstr>
      <vt:lpstr>Maximal independent set</vt:lpstr>
      <vt:lpstr>Distributed MIS </vt:lpstr>
      <vt:lpstr>Distributed MIS</vt:lpstr>
      <vt:lpstr>Analysis</vt:lpstr>
      <vt:lpstr>Analysis </vt:lpstr>
      <vt:lpstr>Analysis</vt:lpstr>
      <vt:lpstr>Analysis </vt:lpstr>
      <vt:lpstr>Analysis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3647</cp:revision>
  <dcterms:created xsi:type="dcterms:W3CDTF">2004-01-06T19:40:29Z</dcterms:created>
  <dcterms:modified xsi:type="dcterms:W3CDTF">2023-04-18T06:41:56Z</dcterms:modified>
</cp:coreProperties>
</file>