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723" r:id="rId2"/>
  </p:sldMasterIdLst>
  <p:notesMasterIdLst>
    <p:notesMasterId r:id="rId50"/>
  </p:notesMasterIdLst>
  <p:handoutMasterIdLst>
    <p:handoutMasterId r:id="rId51"/>
  </p:handoutMasterIdLst>
  <p:sldIdLst>
    <p:sldId id="256" r:id="rId3"/>
    <p:sldId id="278" r:id="rId4"/>
    <p:sldId id="279" r:id="rId5"/>
    <p:sldId id="284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280" r:id="rId32"/>
    <p:sldId id="257" r:id="rId33"/>
    <p:sldId id="258" r:id="rId34"/>
    <p:sldId id="260" r:id="rId35"/>
    <p:sldId id="259" r:id="rId36"/>
    <p:sldId id="262" r:id="rId37"/>
    <p:sldId id="263" r:id="rId38"/>
    <p:sldId id="276" r:id="rId39"/>
    <p:sldId id="264" r:id="rId40"/>
    <p:sldId id="265" r:id="rId41"/>
    <p:sldId id="266" r:id="rId42"/>
    <p:sldId id="277" r:id="rId43"/>
    <p:sldId id="268" r:id="rId44"/>
    <p:sldId id="270" r:id="rId45"/>
    <p:sldId id="273" r:id="rId46"/>
    <p:sldId id="267" r:id="rId47"/>
    <p:sldId id="274" r:id="rId48"/>
    <p:sldId id="275" r:id="rId4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EFF507-258E-4648-A6B6-17C35F8E694B}">
          <p14:sldIdLst>
            <p14:sldId id="256"/>
            <p14:sldId id="278"/>
            <p14:sldId id="279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280"/>
            <p14:sldId id="257"/>
            <p14:sldId id="258"/>
            <p14:sldId id="260"/>
            <p14:sldId id="259"/>
            <p14:sldId id="262"/>
            <p14:sldId id="263"/>
            <p14:sldId id="276"/>
            <p14:sldId id="264"/>
            <p14:sldId id="265"/>
            <p14:sldId id="266"/>
            <p14:sldId id="277"/>
            <p14:sldId id="268"/>
            <p14:sldId id="270"/>
            <p14:sldId id="273"/>
            <p14:sldId id="267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503FB"/>
    <a:srgbClr val="56FF21"/>
    <a:srgbClr val="000000"/>
    <a:srgbClr val="FFFF00"/>
    <a:srgbClr val="FFCCCC"/>
    <a:srgbClr val="996633"/>
    <a:srgbClr val="66FF33"/>
    <a:srgbClr val="33CC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2" autoAdjust="0"/>
    <p:restoredTop sz="95470" autoAdjust="0"/>
  </p:normalViewPr>
  <p:slideViewPr>
    <p:cSldViewPr snapToGrid="0">
      <p:cViewPr varScale="1">
        <p:scale>
          <a:sx n="163" d="100"/>
          <a:sy n="163" d="100"/>
        </p:scale>
        <p:origin x="1592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06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621" y="1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893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621" y="9119893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78D61FA-4B87-41D2-8B3A-319934D9D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13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830" y="1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877" y="4560990"/>
            <a:ext cx="5365449" cy="431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975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830" y="9121975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347438D-BA6F-40D9-ABA6-566D443CB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4337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DBEE5-E17D-4BF3-9847-9CA3FDCFE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A90B0-002B-4919-AB3A-FBF5F685B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5D51E-6119-4C79-84FA-8E3351F13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48907-AA9A-4436-BDDF-5D3276C37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30ADC-1C36-4D29-8719-BDC44AB61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60928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53358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474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046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715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944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518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0AB9E-3DA0-4F3D-81B0-99715C5EB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20AA0C-6D94-449A-BE06-7E598F2AC6A4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4518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978607-0C04-4291-A492-FF031C6188A1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072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4CA5E4-ECF4-4C67-844B-D2892B129C0A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0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B7B68D-FE3A-48E8-842B-5B738E4D6DE9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410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AE1F1F-9CB0-4153-BDB7-B0E877EBD33D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206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C98EA-20AD-458E-ACBD-6A81A9AAD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81A28-A41B-4AF1-A84C-38FD00CF3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DB787-519F-4BFC-AEDB-9A73C1B94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7C16D-E411-4860-8891-770A1F104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6FAD6-513B-41B8-B2EB-F6D6275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B7874-BF14-4A9D-9E72-D8D206372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4FC9E-DD07-479A-8BC6-A8BBE8DA5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67478C0-D0BD-46E2-A9AE-2FC9372F4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 smtClean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7911C4-1F93-44F2-86E7-BD05C1E7C9D3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8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 kern="12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92" charset="2"/>
        <a:defRPr kumimoji="1" kern="1200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172200" cy="2209800"/>
          </a:xfrm>
        </p:spPr>
        <p:txBody>
          <a:bodyPr/>
          <a:lstStyle/>
          <a:p>
            <a:pPr eaLnBrk="1" hangingPunct="1"/>
            <a:r>
              <a:rPr lang="en-US" sz="4800" smtClean="0"/>
              <a:t>Divide and Conquer 2</a:t>
            </a:r>
            <a:br>
              <a:rPr lang="en-US" sz="4800" smtClean="0"/>
            </a:br>
            <a:r>
              <a:rPr lang="en-US" sz="4800" smtClean="0"/>
              <a:t/>
            </a:r>
            <a:br>
              <a:rPr lang="en-US" sz="4800" smtClean="0"/>
            </a:br>
            <a:endParaRPr lang="en-US" sz="4800" smtClean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sz="3200" smtClean="0"/>
              <a:t>CS240</a:t>
            </a:r>
            <a:r>
              <a:rPr lang="en-US" sz="3200"/>
              <a:t>		</a:t>
            </a:r>
            <a:r>
              <a:rPr lang="en-US" sz="3200" smtClean="0"/>
              <a:t>Spring </a:t>
            </a:r>
            <a:r>
              <a:rPr lang="en-US" sz="3200" smtClean="0"/>
              <a:t>2023</a:t>
            </a:r>
            <a:endParaRPr lang="en-US" sz="3200"/>
          </a:p>
          <a:p>
            <a:r>
              <a:rPr lang="en-US" sz="3200" i="1"/>
              <a:t>Rui Fan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0420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60421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60422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60423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0424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0425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60426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60427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60428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60429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0430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60431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60432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60433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60434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0435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36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37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38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0439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0440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41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42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43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44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45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46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60447" name="Line 30"/>
          <p:cNvSpPr>
            <a:spLocks noChangeShapeType="1"/>
          </p:cNvSpPr>
          <p:nvPr/>
        </p:nvSpPr>
        <p:spPr bwMode="auto">
          <a:xfrm>
            <a:off x="1682750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0448" name="Line 31"/>
          <p:cNvSpPr>
            <a:spLocks noChangeShapeType="1"/>
          </p:cNvSpPr>
          <p:nvPr/>
        </p:nvSpPr>
        <p:spPr bwMode="auto">
          <a:xfrm>
            <a:off x="48688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0449" name="Text Box 32"/>
          <p:cNvSpPr txBox="1">
            <a:spLocks noChangeArrowheads="1"/>
          </p:cNvSpPr>
          <p:nvPr/>
        </p:nvSpPr>
        <p:spPr bwMode="auto">
          <a:xfrm>
            <a:off x="752475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5</a:t>
            </a:r>
          </a:p>
        </p:txBody>
      </p:sp>
      <p:sp>
        <p:nvSpPr>
          <p:cNvPr id="60450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 </a:t>
            </a:r>
          </a:p>
        </p:txBody>
      </p:sp>
      <p:sp>
        <p:nvSpPr>
          <p:cNvPr id="60451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9751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1444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61445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61446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61447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1448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1449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61450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61451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61452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61453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1454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61455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61456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61457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61458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1459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0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1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2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1463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1464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5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6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7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8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9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0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61471" name="Line 30"/>
          <p:cNvSpPr>
            <a:spLocks noChangeShapeType="1"/>
          </p:cNvSpPr>
          <p:nvPr/>
        </p:nvSpPr>
        <p:spPr bwMode="auto">
          <a:xfrm>
            <a:off x="2120900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1472" name="Line 31"/>
          <p:cNvSpPr>
            <a:spLocks noChangeShapeType="1"/>
          </p:cNvSpPr>
          <p:nvPr/>
        </p:nvSpPr>
        <p:spPr bwMode="auto">
          <a:xfrm>
            <a:off x="48688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1473" name="Text Box 32"/>
          <p:cNvSpPr txBox="1">
            <a:spLocks noChangeArrowheads="1"/>
          </p:cNvSpPr>
          <p:nvPr/>
        </p:nvSpPr>
        <p:spPr bwMode="auto">
          <a:xfrm>
            <a:off x="1190625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4</a:t>
            </a:r>
          </a:p>
        </p:txBody>
      </p:sp>
      <p:sp>
        <p:nvSpPr>
          <p:cNvPr id="61474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 </a:t>
            </a:r>
          </a:p>
        </p:txBody>
      </p:sp>
      <p:sp>
        <p:nvSpPr>
          <p:cNvPr id="61475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3349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2468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62469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62470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62471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2472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2473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62474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62475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62476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62477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2478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62479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62480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62481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62482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2483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2484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85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86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2487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2488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89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90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91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92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93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94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62495" name="Line 30"/>
          <p:cNvSpPr>
            <a:spLocks noChangeShapeType="1"/>
          </p:cNvSpPr>
          <p:nvPr/>
        </p:nvSpPr>
        <p:spPr bwMode="auto">
          <a:xfrm>
            <a:off x="2120900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2496" name="Line 31"/>
          <p:cNvSpPr>
            <a:spLocks noChangeShapeType="1"/>
          </p:cNvSpPr>
          <p:nvPr/>
        </p:nvSpPr>
        <p:spPr bwMode="auto">
          <a:xfrm>
            <a:off x="48688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2497" name="Text Box 32"/>
          <p:cNvSpPr txBox="1">
            <a:spLocks noChangeArrowheads="1"/>
          </p:cNvSpPr>
          <p:nvPr/>
        </p:nvSpPr>
        <p:spPr bwMode="auto">
          <a:xfrm>
            <a:off x="1190625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4</a:t>
            </a:r>
          </a:p>
        </p:txBody>
      </p:sp>
      <p:sp>
        <p:nvSpPr>
          <p:cNvPr id="62498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</a:t>
            </a:r>
          </a:p>
        </p:txBody>
      </p:sp>
      <p:sp>
        <p:nvSpPr>
          <p:cNvPr id="62499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757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3492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63493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63494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63495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3496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3497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63498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63499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63500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63501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3502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63503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63504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63505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63506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3507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3508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9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10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3511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3512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13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14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15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16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17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18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63519" name="Line 30"/>
          <p:cNvSpPr>
            <a:spLocks noChangeShapeType="1"/>
          </p:cNvSpPr>
          <p:nvPr/>
        </p:nvSpPr>
        <p:spPr bwMode="auto">
          <a:xfrm>
            <a:off x="2587625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3520" name="Line 31"/>
          <p:cNvSpPr>
            <a:spLocks noChangeShapeType="1"/>
          </p:cNvSpPr>
          <p:nvPr/>
        </p:nvSpPr>
        <p:spPr bwMode="auto">
          <a:xfrm>
            <a:off x="48688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3521" name="Text Box 32"/>
          <p:cNvSpPr txBox="1">
            <a:spLocks noChangeArrowheads="1"/>
          </p:cNvSpPr>
          <p:nvPr/>
        </p:nvSpPr>
        <p:spPr bwMode="auto">
          <a:xfrm>
            <a:off x="1657350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3</a:t>
            </a:r>
          </a:p>
        </p:txBody>
      </p:sp>
      <p:sp>
        <p:nvSpPr>
          <p:cNvPr id="63522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</a:t>
            </a:r>
          </a:p>
        </p:txBody>
      </p:sp>
      <p:sp>
        <p:nvSpPr>
          <p:cNvPr id="63523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459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4516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64517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64518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64519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4520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4521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64522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64523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64524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64525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4526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6452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64528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64529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64530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4531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4532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64533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34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4535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4536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37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38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39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40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41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42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64543" name="Line 30"/>
          <p:cNvSpPr>
            <a:spLocks noChangeShapeType="1"/>
          </p:cNvSpPr>
          <p:nvPr/>
        </p:nvSpPr>
        <p:spPr bwMode="auto">
          <a:xfrm>
            <a:off x="2587625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4544" name="Line 31"/>
          <p:cNvSpPr>
            <a:spLocks noChangeShapeType="1"/>
          </p:cNvSpPr>
          <p:nvPr/>
        </p:nvSpPr>
        <p:spPr bwMode="auto">
          <a:xfrm>
            <a:off x="48688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4545" name="Text Box 32"/>
          <p:cNvSpPr txBox="1">
            <a:spLocks noChangeArrowheads="1"/>
          </p:cNvSpPr>
          <p:nvPr/>
        </p:nvSpPr>
        <p:spPr bwMode="auto">
          <a:xfrm>
            <a:off x="1657350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3</a:t>
            </a:r>
          </a:p>
        </p:txBody>
      </p:sp>
      <p:sp>
        <p:nvSpPr>
          <p:cNvPr id="64546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+ 3</a:t>
            </a:r>
          </a:p>
        </p:txBody>
      </p:sp>
      <p:sp>
        <p:nvSpPr>
          <p:cNvPr id="64547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64548" name="Text Box 35"/>
          <p:cNvSpPr txBox="1">
            <a:spLocks noChangeArrowheads="1"/>
          </p:cNvSpPr>
          <p:nvPr/>
        </p:nvSpPr>
        <p:spPr bwMode="auto">
          <a:xfrm>
            <a:off x="47307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831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5540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65541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65542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65543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5544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5545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65546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65547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65548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65549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5550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65551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65552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65553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65554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5555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5556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65557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58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5559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5560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61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62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63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64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65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66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65567" name="Line 30"/>
          <p:cNvSpPr>
            <a:spLocks noChangeShapeType="1"/>
          </p:cNvSpPr>
          <p:nvPr/>
        </p:nvSpPr>
        <p:spPr bwMode="auto">
          <a:xfrm>
            <a:off x="2587625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568" name="Line 31"/>
          <p:cNvSpPr>
            <a:spLocks noChangeShapeType="1"/>
          </p:cNvSpPr>
          <p:nvPr/>
        </p:nvSpPr>
        <p:spPr bwMode="auto">
          <a:xfrm>
            <a:off x="53260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569" name="Text Box 32"/>
          <p:cNvSpPr txBox="1">
            <a:spLocks noChangeArrowheads="1"/>
          </p:cNvSpPr>
          <p:nvPr/>
        </p:nvSpPr>
        <p:spPr bwMode="auto">
          <a:xfrm>
            <a:off x="1657350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3</a:t>
            </a:r>
          </a:p>
        </p:txBody>
      </p:sp>
      <p:sp>
        <p:nvSpPr>
          <p:cNvPr id="65570" name="Text Box 34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+ 3</a:t>
            </a:r>
          </a:p>
        </p:txBody>
      </p:sp>
      <p:sp>
        <p:nvSpPr>
          <p:cNvPr id="65571" name="Text Box 35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47307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710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6564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66565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66566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66567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6568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6569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66570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66571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66572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66573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6574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66575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66576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66577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66578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6579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6580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66581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66582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6583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6584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85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86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87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88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89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90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66591" name="Line 30"/>
          <p:cNvSpPr>
            <a:spLocks noChangeShapeType="1"/>
          </p:cNvSpPr>
          <p:nvPr/>
        </p:nvSpPr>
        <p:spPr bwMode="auto">
          <a:xfrm>
            <a:off x="2587625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6592" name="Line 31"/>
          <p:cNvSpPr>
            <a:spLocks noChangeShapeType="1"/>
          </p:cNvSpPr>
          <p:nvPr/>
        </p:nvSpPr>
        <p:spPr bwMode="auto">
          <a:xfrm>
            <a:off x="53260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6593" name="Text Box 32"/>
          <p:cNvSpPr txBox="1">
            <a:spLocks noChangeArrowheads="1"/>
          </p:cNvSpPr>
          <p:nvPr/>
        </p:nvSpPr>
        <p:spPr bwMode="auto">
          <a:xfrm>
            <a:off x="1657350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3</a:t>
            </a:r>
          </a:p>
        </p:txBody>
      </p:sp>
      <p:sp>
        <p:nvSpPr>
          <p:cNvPr id="66594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+ 3</a:t>
            </a:r>
          </a:p>
        </p:txBody>
      </p:sp>
      <p:sp>
        <p:nvSpPr>
          <p:cNvPr id="66595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66596" name="Text Box 35"/>
          <p:cNvSpPr txBox="1">
            <a:spLocks noChangeArrowheads="1"/>
          </p:cNvSpPr>
          <p:nvPr/>
        </p:nvSpPr>
        <p:spPr bwMode="auto">
          <a:xfrm>
            <a:off x="47307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418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7588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67589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67590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67591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7592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7593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67594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67595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67596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67597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7598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67599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67600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67601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67602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7603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7604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67605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67606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7607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7608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09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0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1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2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3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614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67615" name="Line 30"/>
          <p:cNvSpPr>
            <a:spLocks noChangeShapeType="1"/>
          </p:cNvSpPr>
          <p:nvPr/>
        </p:nvSpPr>
        <p:spPr bwMode="auto">
          <a:xfrm>
            <a:off x="3035300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7616" name="Line 31"/>
          <p:cNvSpPr>
            <a:spLocks noChangeShapeType="1"/>
          </p:cNvSpPr>
          <p:nvPr/>
        </p:nvSpPr>
        <p:spPr bwMode="auto">
          <a:xfrm>
            <a:off x="53260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7617" name="Text Box 32"/>
          <p:cNvSpPr txBox="1">
            <a:spLocks noChangeArrowheads="1"/>
          </p:cNvSpPr>
          <p:nvPr/>
        </p:nvSpPr>
        <p:spPr bwMode="auto">
          <a:xfrm>
            <a:off x="2105025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2</a:t>
            </a:r>
          </a:p>
        </p:txBody>
      </p:sp>
      <p:sp>
        <p:nvSpPr>
          <p:cNvPr id="67618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+ 3</a:t>
            </a:r>
          </a:p>
        </p:txBody>
      </p:sp>
      <p:sp>
        <p:nvSpPr>
          <p:cNvPr id="67619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67620" name="Text Box 35"/>
          <p:cNvSpPr txBox="1">
            <a:spLocks noChangeArrowheads="1"/>
          </p:cNvSpPr>
          <p:nvPr/>
        </p:nvSpPr>
        <p:spPr bwMode="auto">
          <a:xfrm>
            <a:off x="47307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066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8612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68613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68614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68615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8616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8617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68618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68619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68620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68621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8622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68623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68624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68625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68626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8627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8628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68629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68630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8631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8632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33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34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35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36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68637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38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68639" name="Line 30"/>
          <p:cNvSpPr>
            <a:spLocks noChangeShapeType="1"/>
          </p:cNvSpPr>
          <p:nvPr/>
        </p:nvSpPr>
        <p:spPr bwMode="auto">
          <a:xfrm>
            <a:off x="3035300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8640" name="Line 31"/>
          <p:cNvSpPr>
            <a:spLocks noChangeShapeType="1"/>
          </p:cNvSpPr>
          <p:nvPr/>
        </p:nvSpPr>
        <p:spPr bwMode="auto">
          <a:xfrm>
            <a:off x="53260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8641" name="Text Box 32"/>
          <p:cNvSpPr txBox="1">
            <a:spLocks noChangeArrowheads="1"/>
          </p:cNvSpPr>
          <p:nvPr/>
        </p:nvSpPr>
        <p:spPr bwMode="auto">
          <a:xfrm>
            <a:off x="2105025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2</a:t>
            </a:r>
          </a:p>
        </p:txBody>
      </p:sp>
      <p:sp>
        <p:nvSpPr>
          <p:cNvPr id="68642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+ 3 + 2</a:t>
            </a:r>
          </a:p>
        </p:txBody>
      </p:sp>
      <p:sp>
        <p:nvSpPr>
          <p:cNvPr id="68643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68644" name="Text Box 35"/>
          <p:cNvSpPr txBox="1">
            <a:spLocks noChangeArrowheads="1"/>
          </p:cNvSpPr>
          <p:nvPr/>
        </p:nvSpPr>
        <p:spPr bwMode="auto">
          <a:xfrm>
            <a:off x="47307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8645" name="Text Box 36"/>
          <p:cNvSpPr txBox="1">
            <a:spLocks noChangeArrowheads="1"/>
          </p:cNvSpPr>
          <p:nvPr/>
        </p:nvSpPr>
        <p:spPr bwMode="auto">
          <a:xfrm>
            <a:off x="51879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759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9636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69637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69638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69639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9640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9641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69642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69643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69644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69645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9646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6964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69648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69649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69650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9651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69652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69653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69654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9655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9656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57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58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59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60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69661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62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69663" name="Line 30"/>
          <p:cNvSpPr>
            <a:spLocks noChangeShapeType="1"/>
          </p:cNvSpPr>
          <p:nvPr/>
        </p:nvSpPr>
        <p:spPr bwMode="auto">
          <a:xfrm>
            <a:off x="3035300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9664" name="Line 31"/>
          <p:cNvSpPr>
            <a:spLocks noChangeShapeType="1"/>
          </p:cNvSpPr>
          <p:nvPr/>
        </p:nvSpPr>
        <p:spPr bwMode="auto">
          <a:xfrm>
            <a:off x="57832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9665" name="Text Box 32"/>
          <p:cNvSpPr txBox="1">
            <a:spLocks noChangeArrowheads="1"/>
          </p:cNvSpPr>
          <p:nvPr/>
        </p:nvSpPr>
        <p:spPr bwMode="auto">
          <a:xfrm>
            <a:off x="2105025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2</a:t>
            </a:r>
          </a:p>
        </p:txBody>
      </p:sp>
      <p:sp>
        <p:nvSpPr>
          <p:cNvPr id="69666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+ 3 + 2</a:t>
            </a:r>
          </a:p>
        </p:txBody>
      </p:sp>
      <p:sp>
        <p:nvSpPr>
          <p:cNvPr id="69667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69668" name="Text Box 35"/>
          <p:cNvSpPr txBox="1">
            <a:spLocks noChangeArrowheads="1"/>
          </p:cNvSpPr>
          <p:nvPr/>
        </p:nvSpPr>
        <p:spPr bwMode="auto">
          <a:xfrm>
            <a:off x="47307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69669" name="Text Box 36"/>
          <p:cNvSpPr txBox="1">
            <a:spLocks noChangeArrowheads="1"/>
          </p:cNvSpPr>
          <p:nvPr/>
        </p:nvSpPr>
        <p:spPr bwMode="auto">
          <a:xfrm>
            <a:off x="51879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471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Counting inversions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Given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mtClean="0"/>
                  <a:t>, the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is an </a:t>
                </a:r>
                <a:r>
                  <a:rPr lang="en-US" smtClean="0">
                    <a:solidFill>
                      <a:srgbClr val="FF0000"/>
                    </a:solidFill>
                  </a:rPr>
                  <a:t>inversion</a:t>
                </a:r>
                <a:r>
                  <a:rPr lang="en-US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mtClean="0"/>
                  <a:t>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In 5,2,6,1,4,3, there are 9 inversions.</a:t>
                </a:r>
              </a:p>
              <a:p>
                <a:r>
                  <a:rPr lang="en-US" smtClean="0"/>
                  <a:t>Can count number of inversions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time.</a:t>
                </a:r>
              </a:p>
              <a:p>
                <a:r>
                  <a:rPr lang="en-US" smtClean="0"/>
                  <a:t>Use divide and conquer to solve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Basic idea </a:t>
                </a:r>
                <a:r>
                  <a:rPr lang="en-US" smtClean="0"/>
                  <a:t>Divide sequence in half.  </a:t>
                </a:r>
              </a:p>
              <a:p>
                <a:pPr lvl="1"/>
                <a:r>
                  <a:rPr lang="en-US" smtClean="0"/>
                  <a:t>Count the number of inversions in both halves.  </a:t>
                </a:r>
              </a:p>
              <a:p>
                <a:pPr lvl="1"/>
                <a:r>
                  <a:rPr lang="en-US" smtClean="0"/>
                  <a:t>Count number of inversions </a:t>
                </a:r>
                <a:r>
                  <a:rPr lang="en-US" smtClean="0">
                    <a:solidFill>
                      <a:srgbClr val="FF0000"/>
                    </a:solidFill>
                  </a:rPr>
                  <a:t>between</a:t>
                </a:r>
                <a:r>
                  <a:rPr lang="en-US" smtClean="0"/>
                  <a:t> the halves.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551" r="-2889" b="-1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46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0660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0661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0662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70663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0664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0665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0666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0667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70668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70669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0670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0671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70672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70673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70674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0675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0676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0677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0678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0679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0680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81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82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83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84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0685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0686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70687" name="Line 30"/>
          <p:cNvSpPr>
            <a:spLocks noChangeShapeType="1"/>
          </p:cNvSpPr>
          <p:nvPr/>
        </p:nvSpPr>
        <p:spPr bwMode="auto">
          <a:xfrm>
            <a:off x="3035300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0688" name="Line 31"/>
          <p:cNvSpPr>
            <a:spLocks noChangeShapeType="1"/>
          </p:cNvSpPr>
          <p:nvPr/>
        </p:nvSpPr>
        <p:spPr bwMode="auto">
          <a:xfrm>
            <a:off x="57832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0689" name="Text Box 32"/>
          <p:cNvSpPr txBox="1">
            <a:spLocks noChangeArrowheads="1"/>
          </p:cNvSpPr>
          <p:nvPr/>
        </p:nvSpPr>
        <p:spPr bwMode="auto">
          <a:xfrm>
            <a:off x="2105025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2</a:t>
            </a:r>
          </a:p>
        </p:txBody>
      </p:sp>
      <p:sp>
        <p:nvSpPr>
          <p:cNvPr id="70690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+ 3 + 2 + 2</a:t>
            </a:r>
          </a:p>
        </p:txBody>
      </p:sp>
      <p:sp>
        <p:nvSpPr>
          <p:cNvPr id="70691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70692" name="Text Box 35"/>
          <p:cNvSpPr txBox="1">
            <a:spLocks noChangeArrowheads="1"/>
          </p:cNvSpPr>
          <p:nvPr/>
        </p:nvSpPr>
        <p:spPr bwMode="auto">
          <a:xfrm>
            <a:off x="47307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0693" name="Text Box 36"/>
          <p:cNvSpPr txBox="1">
            <a:spLocks noChangeArrowheads="1"/>
          </p:cNvSpPr>
          <p:nvPr/>
        </p:nvSpPr>
        <p:spPr bwMode="auto">
          <a:xfrm>
            <a:off x="51879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0694" name="Text Box 37"/>
          <p:cNvSpPr txBox="1">
            <a:spLocks noChangeArrowheads="1"/>
          </p:cNvSpPr>
          <p:nvPr/>
        </p:nvSpPr>
        <p:spPr bwMode="auto">
          <a:xfrm>
            <a:off x="567372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9775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1684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1685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1686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71687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1688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1689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1690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1691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71692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71693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1694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1695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71696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71697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71698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1699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1700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1701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1702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1703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1704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05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06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07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08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1709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1710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71711" name="Line 30"/>
          <p:cNvSpPr>
            <a:spLocks noChangeShapeType="1"/>
          </p:cNvSpPr>
          <p:nvPr/>
        </p:nvSpPr>
        <p:spPr bwMode="auto">
          <a:xfrm>
            <a:off x="3035300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1712" name="Line 31"/>
          <p:cNvSpPr>
            <a:spLocks noChangeShapeType="1"/>
          </p:cNvSpPr>
          <p:nvPr/>
        </p:nvSpPr>
        <p:spPr bwMode="auto">
          <a:xfrm>
            <a:off x="62404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1713" name="Text Box 32"/>
          <p:cNvSpPr txBox="1">
            <a:spLocks noChangeArrowheads="1"/>
          </p:cNvSpPr>
          <p:nvPr/>
        </p:nvSpPr>
        <p:spPr bwMode="auto">
          <a:xfrm>
            <a:off x="2105025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2</a:t>
            </a:r>
          </a:p>
        </p:txBody>
      </p:sp>
      <p:sp>
        <p:nvSpPr>
          <p:cNvPr id="71714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+ 3 + 2 + 2</a:t>
            </a:r>
          </a:p>
        </p:txBody>
      </p:sp>
      <p:sp>
        <p:nvSpPr>
          <p:cNvPr id="71715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71716" name="Text Box 35"/>
          <p:cNvSpPr txBox="1">
            <a:spLocks noChangeArrowheads="1"/>
          </p:cNvSpPr>
          <p:nvPr/>
        </p:nvSpPr>
        <p:spPr bwMode="auto">
          <a:xfrm>
            <a:off x="47307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1717" name="Text Box 36"/>
          <p:cNvSpPr txBox="1">
            <a:spLocks noChangeArrowheads="1"/>
          </p:cNvSpPr>
          <p:nvPr/>
        </p:nvSpPr>
        <p:spPr bwMode="auto">
          <a:xfrm>
            <a:off x="51879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1718" name="Text Box 37"/>
          <p:cNvSpPr txBox="1">
            <a:spLocks noChangeArrowheads="1"/>
          </p:cNvSpPr>
          <p:nvPr/>
        </p:nvSpPr>
        <p:spPr bwMode="auto">
          <a:xfrm>
            <a:off x="567372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515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2708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2709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2710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72711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2712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2713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2714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2715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72716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72717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2718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2719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72720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72721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72722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2723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2724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2725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2726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2727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2728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2729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30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31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32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2733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2734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72735" name="Line 30"/>
          <p:cNvSpPr>
            <a:spLocks noChangeShapeType="1"/>
          </p:cNvSpPr>
          <p:nvPr/>
        </p:nvSpPr>
        <p:spPr bwMode="auto">
          <a:xfrm>
            <a:off x="3035300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2736" name="Line 31"/>
          <p:cNvSpPr>
            <a:spLocks noChangeShapeType="1"/>
          </p:cNvSpPr>
          <p:nvPr/>
        </p:nvSpPr>
        <p:spPr bwMode="auto">
          <a:xfrm>
            <a:off x="62404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2737" name="Text Box 32"/>
          <p:cNvSpPr txBox="1">
            <a:spLocks noChangeArrowheads="1"/>
          </p:cNvSpPr>
          <p:nvPr/>
        </p:nvSpPr>
        <p:spPr bwMode="auto">
          <a:xfrm>
            <a:off x="2105025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2</a:t>
            </a:r>
          </a:p>
        </p:txBody>
      </p:sp>
      <p:sp>
        <p:nvSpPr>
          <p:cNvPr id="72738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+ 3 + 2 + 2</a:t>
            </a:r>
          </a:p>
        </p:txBody>
      </p:sp>
      <p:sp>
        <p:nvSpPr>
          <p:cNvPr id="72739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72740" name="Text Box 35"/>
          <p:cNvSpPr txBox="1">
            <a:spLocks noChangeArrowheads="1"/>
          </p:cNvSpPr>
          <p:nvPr/>
        </p:nvSpPr>
        <p:spPr bwMode="auto">
          <a:xfrm>
            <a:off x="47307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2741" name="Text Box 36"/>
          <p:cNvSpPr txBox="1">
            <a:spLocks noChangeArrowheads="1"/>
          </p:cNvSpPr>
          <p:nvPr/>
        </p:nvSpPr>
        <p:spPr bwMode="auto">
          <a:xfrm>
            <a:off x="51879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2742" name="Text Box 37"/>
          <p:cNvSpPr txBox="1">
            <a:spLocks noChangeArrowheads="1"/>
          </p:cNvSpPr>
          <p:nvPr/>
        </p:nvSpPr>
        <p:spPr bwMode="auto">
          <a:xfrm>
            <a:off x="567372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0479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3732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3733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3734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73735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3736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3737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3738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3739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73740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73741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3742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3743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73744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73745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73746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3747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3748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3749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3750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3751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3752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3753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54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55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56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3757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3758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73759" name="Line 30"/>
          <p:cNvSpPr>
            <a:spLocks noChangeShapeType="1"/>
          </p:cNvSpPr>
          <p:nvPr/>
        </p:nvSpPr>
        <p:spPr bwMode="auto">
          <a:xfrm>
            <a:off x="3502025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3760" name="Line 31"/>
          <p:cNvSpPr>
            <a:spLocks noChangeShapeType="1"/>
          </p:cNvSpPr>
          <p:nvPr/>
        </p:nvSpPr>
        <p:spPr bwMode="auto">
          <a:xfrm>
            <a:off x="62404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3761" name="Text Box 32"/>
          <p:cNvSpPr txBox="1">
            <a:spLocks noChangeArrowheads="1"/>
          </p:cNvSpPr>
          <p:nvPr/>
        </p:nvSpPr>
        <p:spPr bwMode="auto">
          <a:xfrm>
            <a:off x="2571750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1</a:t>
            </a:r>
          </a:p>
        </p:txBody>
      </p:sp>
      <p:sp>
        <p:nvSpPr>
          <p:cNvPr id="73762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+ 3 + 2 + 2</a:t>
            </a:r>
          </a:p>
        </p:txBody>
      </p:sp>
      <p:sp>
        <p:nvSpPr>
          <p:cNvPr id="73763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73764" name="Text Box 35"/>
          <p:cNvSpPr txBox="1">
            <a:spLocks noChangeArrowheads="1"/>
          </p:cNvSpPr>
          <p:nvPr/>
        </p:nvSpPr>
        <p:spPr bwMode="auto">
          <a:xfrm>
            <a:off x="47307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3765" name="Text Box 36"/>
          <p:cNvSpPr txBox="1">
            <a:spLocks noChangeArrowheads="1"/>
          </p:cNvSpPr>
          <p:nvPr/>
        </p:nvSpPr>
        <p:spPr bwMode="auto">
          <a:xfrm>
            <a:off x="51879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3766" name="Text Box 37"/>
          <p:cNvSpPr txBox="1">
            <a:spLocks noChangeArrowheads="1"/>
          </p:cNvSpPr>
          <p:nvPr/>
        </p:nvSpPr>
        <p:spPr bwMode="auto">
          <a:xfrm>
            <a:off x="567372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380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4756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4757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4758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74759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4760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4761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4762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4763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74764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74765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4766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47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74768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74769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74770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4771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4772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4773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4774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4775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4776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4777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74778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79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80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4781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4782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74783" name="Line 30"/>
          <p:cNvSpPr>
            <a:spLocks noChangeShapeType="1"/>
          </p:cNvSpPr>
          <p:nvPr/>
        </p:nvSpPr>
        <p:spPr bwMode="auto">
          <a:xfrm>
            <a:off x="3502025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4784" name="Line 31"/>
          <p:cNvSpPr>
            <a:spLocks noChangeShapeType="1"/>
          </p:cNvSpPr>
          <p:nvPr/>
        </p:nvSpPr>
        <p:spPr bwMode="auto">
          <a:xfrm>
            <a:off x="62404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4785" name="Text Box 32"/>
          <p:cNvSpPr txBox="1">
            <a:spLocks noChangeArrowheads="1"/>
          </p:cNvSpPr>
          <p:nvPr/>
        </p:nvSpPr>
        <p:spPr bwMode="auto">
          <a:xfrm>
            <a:off x="2571750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1</a:t>
            </a:r>
          </a:p>
        </p:txBody>
      </p:sp>
      <p:sp>
        <p:nvSpPr>
          <p:cNvPr id="74786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+ 3 + 2 + 2</a:t>
            </a:r>
          </a:p>
        </p:txBody>
      </p:sp>
      <p:sp>
        <p:nvSpPr>
          <p:cNvPr id="74787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74788" name="Text Box 35"/>
          <p:cNvSpPr txBox="1">
            <a:spLocks noChangeArrowheads="1"/>
          </p:cNvSpPr>
          <p:nvPr/>
        </p:nvSpPr>
        <p:spPr bwMode="auto">
          <a:xfrm>
            <a:off x="47307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4789" name="Text Box 36"/>
          <p:cNvSpPr txBox="1">
            <a:spLocks noChangeArrowheads="1"/>
          </p:cNvSpPr>
          <p:nvPr/>
        </p:nvSpPr>
        <p:spPr bwMode="auto">
          <a:xfrm>
            <a:off x="51879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4790" name="Text Box 37"/>
          <p:cNvSpPr txBox="1">
            <a:spLocks noChangeArrowheads="1"/>
          </p:cNvSpPr>
          <p:nvPr/>
        </p:nvSpPr>
        <p:spPr bwMode="auto">
          <a:xfrm>
            <a:off x="567372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9557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5780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5781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5782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75783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5784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5785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5786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5787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75788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75789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5790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5791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75792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75793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75794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5795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5796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5797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5798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5799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5800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5801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75802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803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804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5805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5806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75807" name="Line 30"/>
          <p:cNvSpPr>
            <a:spLocks noChangeShapeType="1"/>
          </p:cNvSpPr>
          <p:nvPr/>
        </p:nvSpPr>
        <p:spPr bwMode="auto">
          <a:xfrm>
            <a:off x="3844925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5808" name="Line 31"/>
          <p:cNvSpPr>
            <a:spLocks noChangeShapeType="1"/>
          </p:cNvSpPr>
          <p:nvPr/>
        </p:nvSpPr>
        <p:spPr bwMode="auto">
          <a:xfrm>
            <a:off x="62404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5809" name="Text Box 32"/>
          <p:cNvSpPr txBox="1">
            <a:spLocks noChangeArrowheads="1"/>
          </p:cNvSpPr>
          <p:nvPr/>
        </p:nvSpPr>
        <p:spPr bwMode="auto">
          <a:xfrm>
            <a:off x="2914650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0</a:t>
            </a:r>
          </a:p>
        </p:txBody>
      </p:sp>
      <p:sp>
        <p:nvSpPr>
          <p:cNvPr id="75810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+ 3 + 2 + 2</a:t>
            </a:r>
          </a:p>
        </p:txBody>
      </p:sp>
      <p:sp>
        <p:nvSpPr>
          <p:cNvPr id="75811" name="Text Box 34"/>
          <p:cNvSpPr txBox="1">
            <a:spLocks noChangeArrowheads="1"/>
          </p:cNvSpPr>
          <p:nvPr/>
        </p:nvSpPr>
        <p:spPr bwMode="auto">
          <a:xfrm>
            <a:off x="1082675" y="3254375"/>
            <a:ext cx="23495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first half exhausted</a:t>
            </a:r>
          </a:p>
        </p:txBody>
      </p:sp>
      <p:sp>
        <p:nvSpPr>
          <p:cNvPr id="75812" name="Text Box 35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75813" name="Text Box 36"/>
          <p:cNvSpPr txBox="1">
            <a:spLocks noChangeArrowheads="1"/>
          </p:cNvSpPr>
          <p:nvPr/>
        </p:nvSpPr>
        <p:spPr bwMode="auto">
          <a:xfrm>
            <a:off x="47307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5814" name="Text Box 37"/>
          <p:cNvSpPr txBox="1">
            <a:spLocks noChangeArrowheads="1"/>
          </p:cNvSpPr>
          <p:nvPr/>
        </p:nvSpPr>
        <p:spPr bwMode="auto">
          <a:xfrm>
            <a:off x="51879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5815" name="Text Box 38"/>
          <p:cNvSpPr txBox="1">
            <a:spLocks noChangeArrowheads="1"/>
          </p:cNvSpPr>
          <p:nvPr/>
        </p:nvSpPr>
        <p:spPr bwMode="auto">
          <a:xfrm>
            <a:off x="567372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87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6804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6805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6806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76807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6808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6809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6810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6811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76812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76813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6814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6815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76816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76817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76818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6819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6820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6821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6822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6823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6824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6825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76826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76827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828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6829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6830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76831" name="Line 30"/>
          <p:cNvSpPr>
            <a:spLocks noChangeShapeType="1"/>
          </p:cNvSpPr>
          <p:nvPr/>
        </p:nvSpPr>
        <p:spPr bwMode="auto">
          <a:xfrm>
            <a:off x="3844925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6832" name="Line 31"/>
          <p:cNvSpPr>
            <a:spLocks noChangeShapeType="1"/>
          </p:cNvSpPr>
          <p:nvPr/>
        </p:nvSpPr>
        <p:spPr bwMode="auto">
          <a:xfrm>
            <a:off x="62404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6833" name="Text Box 32"/>
          <p:cNvSpPr txBox="1">
            <a:spLocks noChangeArrowheads="1"/>
          </p:cNvSpPr>
          <p:nvPr/>
        </p:nvSpPr>
        <p:spPr bwMode="auto">
          <a:xfrm>
            <a:off x="2914650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0</a:t>
            </a:r>
          </a:p>
        </p:txBody>
      </p:sp>
      <p:sp>
        <p:nvSpPr>
          <p:cNvPr id="76834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+ 3 + 2 + 2 + 0</a:t>
            </a:r>
          </a:p>
        </p:txBody>
      </p:sp>
      <p:sp>
        <p:nvSpPr>
          <p:cNvPr id="76835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76836" name="Text Box 35"/>
          <p:cNvSpPr txBox="1">
            <a:spLocks noChangeArrowheads="1"/>
          </p:cNvSpPr>
          <p:nvPr/>
        </p:nvSpPr>
        <p:spPr bwMode="auto">
          <a:xfrm>
            <a:off x="47307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6837" name="Text Box 36"/>
          <p:cNvSpPr txBox="1">
            <a:spLocks noChangeArrowheads="1"/>
          </p:cNvSpPr>
          <p:nvPr/>
        </p:nvSpPr>
        <p:spPr bwMode="auto">
          <a:xfrm>
            <a:off x="51879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6838" name="Text Box 37"/>
          <p:cNvSpPr txBox="1">
            <a:spLocks noChangeArrowheads="1"/>
          </p:cNvSpPr>
          <p:nvPr/>
        </p:nvSpPr>
        <p:spPr bwMode="auto">
          <a:xfrm>
            <a:off x="567372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6839" name="Text Box 38"/>
          <p:cNvSpPr txBox="1">
            <a:spLocks noChangeArrowheads="1"/>
          </p:cNvSpPr>
          <p:nvPr/>
        </p:nvSpPr>
        <p:spPr bwMode="auto">
          <a:xfrm>
            <a:off x="6103938" y="4313238"/>
            <a:ext cx="2714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1575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7828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7829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7830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77831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7832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7833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7834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7835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77836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77837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7838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7839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77840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77841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77842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7843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7844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7845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7846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7847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7848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7849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77850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77851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52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7853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7854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77855" name="Line 30"/>
          <p:cNvSpPr>
            <a:spLocks noChangeShapeType="1"/>
          </p:cNvSpPr>
          <p:nvPr/>
        </p:nvSpPr>
        <p:spPr bwMode="auto">
          <a:xfrm>
            <a:off x="3844925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7856" name="Text Box 32"/>
          <p:cNvSpPr txBox="1">
            <a:spLocks noChangeArrowheads="1"/>
          </p:cNvSpPr>
          <p:nvPr/>
        </p:nvSpPr>
        <p:spPr bwMode="auto">
          <a:xfrm>
            <a:off x="2914650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0</a:t>
            </a:r>
          </a:p>
        </p:txBody>
      </p:sp>
      <p:sp>
        <p:nvSpPr>
          <p:cNvPr id="77857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+ 3 + 2 + 2 + 0</a:t>
            </a:r>
          </a:p>
        </p:txBody>
      </p:sp>
      <p:sp>
        <p:nvSpPr>
          <p:cNvPr id="77858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77859" name="Text Box 35"/>
          <p:cNvSpPr txBox="1">
            <a:spLocks noChangeArrowheads="1"/>
          </p:cNvSpPr>
          <p:nvPr/>
        </p:nvSpPr>
        <p:spPr bwMode="auto">
          <a:xfrm>
            <a:off x="47307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7860" name="Text Box 36"/>
          <p:cNvSpPr txBox="1">
            <a:spLocks noChangeArrowheads="1"/>
          </p:cNvSpPr>
          <p:nvPr/>
        </p:nvSpPr>
        <p:spPr bwMode="auto">
          <a:xfrm>
            <a:off x="51879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7861" name="Text Box 37"/>
          <p:cNvSpPr txBox="1">
            <a:spLocks noChangeArrowheads="1"/>
          </p:cNvSpPr>
          <p:nvPr/>
        </p:nvSpPr>
        <p:spPr bwMode="auto">
          <a:xfrm>
            <a:off x="567372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7862" name="Text Box 38"/>
          <p:cNvSpPr txBox="1">
            <a:spLocks noChangeArrowheads="1"/>
          </p:cNvSpPr>
          <p:nvPr/>
        </p:nvSpPr>
        <p:spPr bwMode="auto">
          <a:xfrm>
            <a:off x="6103938" y="4313238"/>
            <a:ext cx="2714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77863" name="Line 39"/>
          <p:cNvSpPr>
            <a:spLocks noChangeShapeType="1"/>
          </p:cNvSpPr>
          <p:nvPr/>
        </p:nvSpPr>
        <p:spPr bwMode="auto">
          <a:xfrm>
            <a:off x="6688138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412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8852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8853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8854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78855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8856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8857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8858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8859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78860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78861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8862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8863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78864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78865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78866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8867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8868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8869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8870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8871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8872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8873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78874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78875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78876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8877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8878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78879" name="Line 30"/>
          <p:cNvSpPr>
            <a:spLocks noChangeShapeType="1"/>
          </p:cNvSpPr>
          <p:nvPr/>
        </p:nvSpPr>
        <p:spPr bwMode="auto">
          <a:xfrm>
            <a:off x="3844925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8880" name="Line 31"/>
          <p:cNvSpPr>
            <a:spLocks noChangeShapeType="1"/>
          </p:cNvSpPr>
          <p:nvPr/>
        </p:nvSpPr>
        <p:spPr bwMode="auto">
          <a:xfrm>
            <a:off x="6688138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8881" name="Text Box 32"/>
          <p:cNvSpPr txBox="1">
            <a:spLocks noChangeArrowheads="1"/>
          </p:cNvSpPr>
          <p:nvPr/>
        </p:nvSpPr>
        <p:spPr bwMode="auto">
          <a:xfrm>
            <a:off x="2914650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0</a:t>
            </a:r>
          </a:p>
        </p:txBody>
      </p:sp>
      <p:sp>
        <p:nvSpPr>
          <p:cNvPr id="78882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+ 3 + 2 + 2 + 0 + 0</a:t>
            </a:r>
          </a:p>
        </p:txBody>
      </p:sp>
      <p:sp>
        <p:nvSpPr>
          <p:cNvPr id="78883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78884" name="Text Box 35"/>
          <p:cNvSpPr txBox="1">
            <a:spLocks noChangeArrowheads="1"/>
          </p:cNvSpPr>
          <p:nvPr/>
        </p:nvSpPr>
        <p:spPr bwMode="auto">
          <a:xfrm>
            <a:off x="47307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8885" name="Text Box 36"/>
          <p:cNvSpPr txBox="1">
            <a:spLocks noChangeArrowheads="1"/>
          </p:cNvSpPr>
          <p:nvPr/>
        </p:nvSpPr>
        <p:spPr bwMode="auto">
          <a:xfrm>
            <a:off x="51879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8886" name="Text Box 37"/>
          <p:cNvSpPr txBox="1">
            <a:spLocks noChangeArrowheads="1"/>
          </p:cNvSpPr>
          <p:nvPr/>
        </p:nvSpPr>
        <p:spPr bwMode="auto">
          <a:xfrm>
            <a:off x="567372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8887" name="Text Box 38"/>
          <p:cNvSpPr txBox="1">
            <a:spLocks noChangeArrowheads="1"/>
          </p:cNvSpPr>
          <p:nvPr/>
        </p:nvSpPr>
        <p:spPr bwMode="auto">
          <a:xfrm>
            <a:off x="6103938" y="4313238"/>
            <a:ext cx="2714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78888" name="Text Box 39"/>
          <p:cNvSpPr txBox="1">
            <a:spLocks noChangeArrowheads="1"/>
          </p:cNvSpPr>
          <p:nvPr/>
        </p:nvSpPr>
        <p:spPr bwMode="auto">
          <a:xfrm>
            <a:off x="6550025" y="4314825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974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9876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9877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9878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79879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9880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9881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9882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9883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79884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79885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9886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988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79888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79889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79890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79891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79892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79893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79894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9895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9896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79897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79898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79899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79900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79901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79902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79903" name="Line 30"/>
          <p:cNvSpPr>
            <a:spLocks noChangeShapeType="1"/>
          </p:cNvSpPr>
          <p:nvPr/>
        </p:nvSpPr>
        <p:spPr bwMode="auto">
          <a:xfrm>
            <a:off x="3844925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9904" name="Line 31"/>
          <p:cNvSpPr>
            <a:spLocks noChangeShapeType="1"/>
          </p:cNvSpPr>
          <p:nvPr/>
        </p:nvSpPr>
        <p:spPr bwMode="auto">
          <a:xfrm>
            <a:off x="70786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9905" name="Text Box 32"/>
          <p:cNvSpPr txBox="1">
            <a:spLocks noChangeArrowheads="1"/>
          </p:cNvSpPr>
          <p:nvPr/>
        </p:nvSpPr>
        <p:spPr bwMode="auto">
          <a:xfrm>
            <a:off x="2914650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0</a:t>
            </a:r>
          </a:p>
        </p:txBody>
      </p:sp>
      <p:sp>
        <p:nvSpPr>
          <p:cNvPr id="79906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+ 3 + 2 + 2 + 0 + 0 = 13</a:t>
            </a:r>
          </a:p>
        </p:txBody>
      </p:sp>
      <p:sp>
        <p:nvSpPr>
          <p:cNvPr id="79907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79908" name="Text Box 35"/>
          <p:cNvSpPr txBox="1">
            <a:spLocks noChangeArrowheads="1"/>
          </p:cNvSpPr>
          <p:nvPr/>
        </p:nvSpPr>
        <p:spPr bwMode="auto">
          <a:xfrm>
            <a:off x="47307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79909" name="Text Box 37"/>
          <p:cNvSpPr txBox="1">
            <a:spLocks noChangeArrowheads="1"/>
          </p:cNvSpPr>
          <p:nvPr/>
        </p:nvSpPr>
        <p:spPr bwMode="auto">
          <a:xfrm>
            <a:off x="5187950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9910" name="Text Box 38"/>
          <p:cNvSpPr txBox="1">
            <a:spLocks noChangeArrowheads="1"/>
          </p:cNvSpPr>
          <p:nvPr/>
        </p:nvSpPr>
        <p:spPr bwMode="auto">
          <a:xfrm>
            <a:off x="567372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79911" name="Text Box 39"/>
          <p:cNvSpPr txBox="1">
            <a:spLocks noChangeArrowheads="1"/>
          </p:cNvSpPr>
          <p:nvPr/>
        </p:nvSpPr>
        <p:spPr bwMode="auto">
          <a:xfrm>
            <a:off x="6103938" y="4313238"/>
            <a:ext cx="2714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79912" name="Text Box 40"/>
          <p:cNvSpPr txBox="1">
            <a:spLocks noChangeArrowheads="1"/>
          </p:cNvSpPr>
          <p:nvPr/>
        </p:nvSpPr>
        <p:spPr bwMode="auto">
          <a:xfrm>
            <a:off x="6550025" y="4314825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9820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Counting inversions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101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Let L and R be the left and right halves of a sequence</a:t>
                </a:r>
                <a:r>
                  <a:rPr lang="en-US"/>
                  <a:t>.  </a:t>
                </a:r>
                <a:endParaRPr lang="en-US" smtClean="0"/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Observation</a:t>
                </a:r>
                <a:r>
                  <a:rPr lang="en-US" smtClean="0"/>
                  <a:t> No matter how we permute L and R, the number of inversions between L and R </a:t>
                </a:r>
                <a:r>
                  <a:rPr lang="en-US" smtClean="0">
                    <a:solidFill>
                      <a:srgbClr val="FF0000"/>
                    </a:solidFill>
                  </a:rPr>
                  <a:t>stays the same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There are 7 inversions betweem 5,2,6 and 1,3,4.  There are also 7 inversions between 2,5,6 and 1,3,4.</a:t>
                </a:r>
                <a:endParaRPr lang="en-US"/>
              </a:p>
              <a:p>
                <a:r>
                  <a:rPr lang="en-US" smtClean="0"/>
                  <a:t>Counting inversions between halves is easy if the halves are </a:t>
                </a:r>
                <a:r>
                  <a:rPr lang="en-US" smtClean="0">
                    <a:solidFill>
                      <a:srgbClr val="FF0000"/>
                    </a:solidFill>
                  </a:rPr>
                  <a:t>sorted</a:t>
                </a:r>
                <a:r>
                  <a:rPr lang="en-US"/>
                  <a:t> </a:t>
                </a:r>
                <a:r>
                  <a:rPr lang="en-US" smtClean="0"/>
                  <a:t>in nondecreasing order.</a:t>
                </a:r>
                <a:endParaRPr lang="en-US" smtClean="0"/>
              </a:p>
              <a:p>
                <a:pPr lvl="1"/>
                <a:r>
                  <a:rPr lang="en-US" smtClean="0"/>
                  <a:t>Keep a pointer i for L, j for R, initially both 0.</a:t>
                </a:r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, increment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2"/>
                <a:r>
                  <a:rPr lang="en-US" smtClean="0"/>
                  <a:t>Also increment number of inversions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,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 are sorted.</a:t>
                </a:r>
              </a:p>
              <a:p>
                <a:pPr lvl="1"/>
                <a:r>
                  <a:rPr lang="en-US" smtClean="0"/>
                  <a:t>Otherwise increment i.</a:t>
                </a:r>
              </a:p>
              <a:p>
                <a:pPr lvl="1"/>
                <a:r>
                  <a:rPr lang="en-US" smtClean="0"/>
                  <a:t>Just like merging L and R.</a:t>
                </a:r>
              </a:p>
              <a:p>
                <a:pPr lvl="1"/>
                <a:r>
                  <a:rPr lang="en-US" smtClean="0"/>
                  <a:t>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10175"/>
              </a:xfrm>
              <a:blipFill>
                <a:blip r:embed="rId2"/>
                <a:stretch>
                  <a:fillRect l="-519" t="-2459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54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Counting inversions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57259" cy="51772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Let A be a sequence with left / right halves L / R.</a:t>
                </a:r>
              </a:p>
              <a:p>
                <a:r>
                  <a:rPr lang="en-US" smtClean="0"/>
                  <a:t>Function C counts the number of inversions in A, and returns A in sorted order.</a:t>
                </a:r>
              </a:p>
              <a:p>
                <a:pPr lvl="1"/>
                <a:r>
                  <a:rPr lang="en-US" smtClean="0"/>
                  <a:t>Compute x = C(L), y = C(R).</a:t>
                </a:r>
              </a:p>
              <a:p>
                <a:pPr lvl="2"/>
                <a:r>
                  <a:rPr lang="en-US" smtClean="0"/>
                  <a:t>After this, L and R are sorted.</a:t>
                </a:r>
              </a:p>
              <a:p>
                <a:pPr lvl="1"/>
                <a:r>
                  <a:rPr lang="en-US" smtClean="0"/>
                  <a:t>Merge L and R, while counting number of inversions z.</a:t>
                </a:r>
              </a:p>
              <a:p>
                <a:pPr lvl="1"/>
                <a:r>
                  <a:rPr lang="en-US" smtClean="0"/>
                  <a:t>Return x+y+z, and the merged sequence.</a:t>
                </a:r>
              </a:p>
              <a:p>
                <a:r>
                  <a:rPr lang="en-US" smtClean="0"/>
                  <a:t>Let T be the time complexity for C.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57259" cy="5177249"/>
              </a:xfrm>
              <a:blipFill>
                <a:blip r:embed="rId2"/>
                <a:stretch>
                  <a:fillRect l="-793" t="-3298" r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5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914" y="2115682"/>
            <a:ext cx="5029202" cy="223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Maximum subarray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487073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Motivation</a:t>
                </a:r>
                <a:r>
                  <a:rPr lang="en-US" smtClean="0"/>
                  <a:t> Make money on stocks by buying and selling on days with largest price difference.</a:t>
                </a:r>
              </a:p>
              <a:p>
                <a:endParaRPr lang="en-US"/>
              </a:p>
              <a:p>
                <a:endParaRPr lang="en-US" smtClean="0"/>
              </a:p>
              <a:p>
                <a:endParaRPr lang="en-US"/>
              </a:p>
              <a:p>
                <a:endParaRPr lang="en-US" smtClean="0"/>
              </a:p>
              <a:p>
                <a:endParaRPr lang="en-US"/>
              </a:p>
              <a:p>
                <a:endParaRPr lang="en-US" smtClean="0">
                  <a:solidFill>
                    <a:srgbClr val="1503FB"/>
                  </a:solidFill>
                </a:endParaRP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Buy on day 7, sell on day 11, make $106 - $63 = $43.</a:t>
                </a:r>
              </a:p>
              <a:p>
                <a:r>
                  <a:rPr lang="en-US" smtClean="0"/>
                  <a:t>If there are n days, can compute price difference of 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err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pairs of days and take the max.</a:t>
                </a:r>
              </a:p>
              <a:p>
                <a:r>
                  <a:rPr lang="en-US" smtClean="0"/>
                  <a:t>Is there a faster way?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4870739"/>
              </a:xfrm>
              <a:blipFill>
                <a:blip r:embed="rId3"/>
                <a:stretch>
                  <a:fillRect l="-519" t="-2628" r="-667" b="-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654793" y="3888275"/>
            <a:ext cx="2302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Source: </a:t>
            </a:r>
            <a:r>
              <a:rPr lang="en-US" sz="1100" i="1" smtClean="0"/>
              <a:t>Introduction to Algorithms</a:t>
            </a:r>
          </a:p>
          <a:p>
            <a:r>
              <a:rPr lang="en-US" sz="1100" smtClean="0"/>
              <a:t>Cormen et al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94199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Maximum subarray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674533"/>
                <a:ext cx="8229600" cy="2819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Let P be the array of stock prices.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Goal</a:t>
                </a:r>
                <a:r>
                  <a:rPr lang="en-US" smtClean="0"/>
                  <a:t> Find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such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 –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mtClean="0"/>
                  <a:t>is maximum.</a:t>
                </a:r>
              </a:p>
              <a:p>
                <a:r>
                  <a:rPr lang="en-US" smtClean="0"/>
                  <a:t>We first compute the price change on consecutive days.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On day 4, the price change is $105-$85=$20.</a:t>
                </a:r>
              </a:p>
              <a:p>
                <a:pPr lvl="1"/>
                <a:r>
                  <a:rPr lang="en-US" smtClean="0"/>
                  <a:t>Call the array of changes A. 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.</a:t>
                </a:r>
              </a:p>
              <a:p>
                <a:endParaRPr lang="en-US" smtClean="0"/>
              </a:p>
              <a:p>
                <a:pPr lvl="1"/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674533"/>
                <a:ext cx="8229600" cy="2819400"/>
              </a:xfrm>
              <a:blipFill>
                <a:blip r:embed="rId2"/>
                <a:stretch>
                  <a:fillRect l="-667" t="-4978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127" y="1290484"/>
            <a:ext cx="5029202" cy="223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56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Maximum subarray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3389740"/>
                <a:ext cx="8348133" cy="2949574"/>
              </a:xfrm>
            </p:spPr>
            <p:txBody>
              <a:bodyPr>
                <a:normAutofit fontScale="85000" lnSpcReduction="20000"/>
              </a:bodyPr>
              <a:lstStyle/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</a:pPr>
                <a:r>
                  <a:rPr lang="en-US" smtClean="0">
                    <a:solidFill>
                      <a:srgbClr val="1503FB"/>
                    </a:solidFill>
                  </a:rPr>
                  <a:t>Observation</a:t>
                </a:r>
                <a:r>
                  <a:rPr lang="en-US" smtClean="0"/>
                  <a:t> Finding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with max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mtClean="0"/>
                  <a:t>is the same as finding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with max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]</m:t>
                        </m:r>
                      </m:e>
                    </m:nary>
                    <m:r>
                      <m:rPr>
                        <m:nor/>
                      </m:rPr>
                      <a:rPr lang="en-US"/>
                      <m:t>.</m:t>
                    </m:r>
                  </m:oMath>
                </a14:m>
                <a:endParaRPr lang="en-US"/>
              </a:p>
              <a:p>
                <a:pPr lvl="1"/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[11]−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[7]=43=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[8]+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[9]+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[10]+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[11].</m:t>
                    </m:r>
                  </m:oMath>
                </a14:m>
                <a:endParaRPr lang="en-US"/>
              </a:p>
              <a:p>
                <a:r>
                  <a:rPr lang="en-US"/>
                  <a:t>Thus, we want to find a </a:t>
                </a:r>
                <a:r>
                  <a:rPr lang="en-US" err="1">
                    <a:solidFill>
                      <a:srgbClr val="FF0000"/>
                    </a:solidFill>
                  </a:rPr>
                  <a:t>subarray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/>
                  <a:t>of A with the maximum sum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I.e. want to find a continuous set of elements of A with the largest sum.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For A above, it’s the 8</a:t>
                </a:r>
                <a:r>
                  <a:rPr lang="en-US" baseline="30000" smtClean="0"/>
                  <a:t>th</a:t>
                </a:r>
                <a:r>
                  <a:rPr lang="en-US" smtClean="0"/>
                  <a:t> to 11</a:t>
                </a:r>
                <a:r>
                  <a:rPr lang="en-US" baseline="30000" smtClean="0"/>
                  <a:t>th</a:t>
                </a:r>
                <a:r>
                  <a:rPr lang="en-US" smtClean="0"/>
                  <a:t> elements.</a:t>
                </a: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3389740"/>
                <a:ext cx="8348133" cy="2949574"/>
              </a:xfrm>
              <a:blipFill>
                <a:blip r:embed="rId2"/>
                <a:stretch>
                  <a:fillRect l="-657" t="-3926" r="-511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71" y="2176155"/>
            <a:ext cx="5894386" cy="97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735" y="1411351"/>
            <a:ext cx="6722535" cy="47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3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Maximum subarray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Goal </a:t>
                </a:r>
                <a:r>
                  <a:rPr lang="en-US" smtClean="0"/>
                  <a:t>Given array A, find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with max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Seems no easier than initial problem...  Still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pairs i, j to consider.</a:t>
                </a:r>
              </a:p>
              <a:p>
                <a:pPr lvl="1"/>
                <a:r>
                  <a:rPr lang="en-US" smtClean="0"/>
                  <a:t>In fact, computing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mtClean="0"/>
                  <a:t> takes O(n) time, so finding max subarray seems to take O(n</a:t>
                </a:r>
                <a:r>
                  <a:rPr lang="en-US" baseline="30000" smtClean="0"/>
                  <a:t>3</a:t>
                </a:r>
                <a:r>
                  <a:rPr lang="en-US" smtClean="0"/>
                  <a:t>) time!</a:t>
                </a:r>
              </a:p>
              <a:p>
                <a:pPr lvl="1"/>
                <a:r>
                  <a:rPr lang="en-US" smtClean="0"/>
                  <a:t>Actually, can find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/>
                  <a:t> </a:t>
                </a:r>
                <a:r>
                  <a:rPr lang="en-US" smtClean="0"/>
                  <a:t>for all pairs i,j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  How?</a:t>
                </a:r>
              </a:p>
              <a:p>
                <a:r>
                  <a:rPr lang="en-US" smtClean="0"/>
                  <a:t>But with divide and conquer, can find max subarray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679" r="-1778" b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40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divide and conquer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46341"/>
            <a:ext cx="4040188" cy="639762"/>
          </a:xfrm>
        </p:spPr>
        <p:txBody>
          <a:bodyPr/>
          <a:lstStyle/>
          <a:p>
            <a:r>
              <a:rPr lang="en-US" sz="2000" b="0" smtClean="0">
                <a:solidFill>
                  <a:srgbClr val="1503FB"/>
                </a:solidFill>
              </a:rPr>
              <a:t>Observation</a:t>
            </a:r>
            <a:endParaRPr lang="en-US" sz="2000" b="0">
              <a:solidFill>
                <a:srgbClr val="1503FB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53240"/>
            <a:ext cx="4040188" cy="1693352"/>
          </a:xfrm>
        </p:spPr>
        <p:txBody>
          <a:bodyPr/>
          <a:lstStyle/>
          <a:p>
            <a:r>
              <a:rPr lang="en-US" sz="1800"/>
              <a:t>Divide A down the middle.  Then a max subarray of A either</a:t>
            </a:r>
          </a:p>
          <a:p>
            <a:pPr lvl="1"/>
            <a:r>
              <a:rPr lang="en-US" sz="1800"/>
              <a:t>Lies entirely in the left half.</a:t>
            </a:r>
          </a:p>
          <a:p>
            <a:pPr lvl="1"/>
            <a:r>
              <a:rPr lang="en-US" sz="1800"/>
              <a:t>Lies entirely in the right half.</a:t>
            </a:r>
          </a:p>
          <a:p>
            <a:pPr lvl="1"/>
            <a:r>
              <a:rPr lang="en-US" sz="1800"/>
              <a:t>Crosses the midpoint.</a:t>
            </a:r>
          </a:p>
          <a:p>
            <a:endParaRPr lang="en-US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246341"/>
            <a:ext cx="4041775" cy="639762"/>
          </a:xfrm>
        </p:spPr>
        <p:txBody>
          <a:bodyPr/>
          <a:lstStyle/>
          <a:p>
            <a:r>
              <a:rPr lang="en-US" sz="2000" b="0" smtClean="0">
                <a:solidFill>
                  <a:srgbClr val="1503FB"/>
                </a:solidFill>
              </a:rPr>
              <a:t>Algorithm</a:t>
            </a:r>
            <a:endParaRPr lang="en-US" b="0">
              <a:solidFill>
                <a:srgbClr val="1503FB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3239"/>
            <a:ext cx="4379334" cy="1933301"/>
          </a:xfrm>
        </p:spPr>
        <p:txBody>
          <a:bodyPr/>
          <a:lstStyle/>
          <a:p>
            <a:r>
              <a:rPr lang="en-US" sz="1800" smtClean="0"/>
              <a:t>Break A into left and right halves.</a:t>
            </a:r>
          </a:p>
          <a:p>
            <a:r>
              <a:rPr lang="en-US" sz="1800" smtClean="0"/>
              <a:t>Compute the max subarrays in each half.</a:t>
            </a:r>
          </a:p>
          <a:p>
            <a:r>
              <a:rPr lang="en-US" sz="1800" smtClean="0"/>
              <a:t>Compute the max subarray crossing the midpoint.</a:t>
            </a:r>
            <a:endParaRPr lang="en-US" sz="1800"/>
          </a:p>
          <a:p>
            <a:r>
              <a:rPr lang="en-US" sz="1800" smtClean="0"/>
              <a:t>Return max of these three subarrays.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080" y="1149455"/>
            <a:ext cx="3641529" cy="128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3"/>
              <p:cNvSpPr txBox="1">
                <a:spLocks/>
              </p:cNvSpPr>
              <p:nvPr/>
            </p:nvSpPr>
            <p:spPr bwMode="auto">
              <a:xfrm>
                <a:off x="462744" y="4913549"/>
                <a:ext cx="8124202" cy="1693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itchFamily="2" charset="2"/>
                  <a:buChar char="n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1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000" kern="0" smtClean="0">
                    <a:solidFill>
                      <a:srgbClr val="1503FB"/>
                    </a:solidFill>
                  </a:rPr>
                  <a:t>Analysis</a:t>
                </a:r>
                <a:r>
                  <a:rPr lang="en-US" sz="2000" kern="0" smtClean="0"/>
                  <a:t> </a:t>
                </a:r>
                <a14:m>
                  <m:oMath xmlns:m="http://schemas.openxmlformats.org/officeDocument/2006/math"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)=2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/2)+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(1).</m:t>
                    </m:r>
                  </m:oMath>
                </a14:m>
                <a:endParaRPr lang="en-US" sz="2000" kern="0" smtClean="0"/>
              </a:p>
              <a:p>
                <a:pPr lvl="1"/>
                <a:r>
                  <a:rPr lang="en-US" sz="1800" kern="0"/>
                  <a:t>Finding max subarray in each half takes </a:t>
                </a:r>
                <a14:m>
                  <m:oMath xmlns:m="http://schemas.openxmlformats.org/officeDocument/2006/math"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sz="1800" kern="0"/>
                  <a:t> time</a:t>
                </a:r>
                <a:r>
                  <a:rPr lang="en-US" sz="1800" kern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kern="0" smtClean="0"/>
                  <a:t> = time to find max subarray crossing midpoint.</a:t>
                </a:r>
              </a:p>
              <a:p>
                <a:r>
                  <a:rPr lang="en-US" sz="2000" kern="0" smtClean="0"/>
                  <a:t>We will show </a:t>
                </a:r>
                <a14:m>
                  <m:oMath xmlns:m="http://schemas.openxmlformats.org/officeDocument/2006/math"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000" kern="0" smtClean="0"/>
              </a:p>
              <a:p>
                <a:r>
                  <a:rPr lang="en-US" sz="2200" kern="0" smtClean="0"/>
                  <a:t>So </a:t>
                </a:r>
                <a14:m>
                  <m:oMath xmlns:m="http://schemas.openxmlformats.org/officeDocument/2006/math">
                    <m:r>
                      <a:rPr lang="en-US" sz="2200" i="1" kern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20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kern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20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i="1" kern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200" i="1" kern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20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kern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200" kern="0" smtClean="0"/>
              </a:p>
              <a:p>
                <a:endParaRPr lang="en-US" sz="2000" kern="0"/>
              </a:p>
            </p:txBody>
          </p:sp>
        </mc:Choice>
        <mc:Fallback xmlns="">
          <p:sp>
            <p:nvSpPr>
              <p:cNvPr id="13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2744" y="4913549"/>
                <a:ext cx="8124202" cy="1693378"/>
              </a:xfrm>
              <a:prstGeom prst="rect">
                <a:avLst/>
              </a:prstGeom>
              <a:blipFill>
                <a:blip r:embed="rId3"/>
                <a:stretch>
                  <a:fillRect l="-375" t="-1439" b="-154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38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  <p:bldP spid="1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472" y="1259115"/>
            <a:ext cx="3658128" cy="123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Max crossing subarray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616204"/>
            <a:ext cx="8354292" cy="4135578"/>
          </a:xfrm>
        </p:spPr>
        <p:txBody>
          <a:bodyPr>
            <a:normAutofit fontScale="775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Goal</a:t>
            </a:r>
            <a:r>
              <a:rPr lang="en-US" smtClean="0"/>
              <a:t> Find max subarray crossing the midpoint.</a:t>
            </a:r>
          </a:p>
          <a:p>
            <a:r>
              <a:rPr lang="en-US" smtClean="0">
                <a:solidFill>
                  <a:srgbClr val="1503FB"/>
                </a:solidFill>
              </a:rPr>
              <a:t>Solution</a:t>
            </a:r>
            <a:r>
              <a:rPr lang="en-US" smtClean="0"/>
              <a:t> Find the max leftwards subarray from the midpoint.</a:t>
            </a:r>
          </a:p>
          <a:p>
            <a:pPr lvl="1"/>
            <a:r>
              <a:rPr lang="en-US" smtClean="0"/>
              <a:t>I.e. find a subarray containing the midpoint and lying to the left, that has the max sum.</a:t>
            </a:r>
          </a:p>
          <a:p>
            <a:pPr lvl="1"/>
            <a:r>
              <a:rPr lang="en-US" smtClean="0"/>
              <a:t>Also find the max rightwards subarray from the midpoint.  </a:t>
            </a:r>
          </a:p>
          <a:p>
            <a:pPr lvl="1"/>
            <a:r>
              <a:rPr lang="en-US" smtClean="0"/>
              <a:t>Combine them and return this.</a:t>
            </a:r>
          </a:p>
          <a:p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A = [3,2</a:t>
            </a:r>
            <a:r>
              <a:rPr lang="en-US" smtClean="0"/>
              <a:t>,-</a:t>
            </a:r>
            <a:r>
              <a:rPr lang="en-US"/>
              <a:t>8</a:t>
            </a:r>
            <a:r>
              <a:rPr lang="en-US" smtClean="0"/>
              <a:t>,1,6,7</a:t>
            </a:r>
            <a:r>
              <a:rPr lang="en-US"/>
              <a:t>,-4,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/>
              <a:t>,8,2,-4,1,-2, </a:t>
            </a:r>
            <a:r>
              <a:rPr lang="en-US" smtClean="0"/>
              <a:t>3,1].</a:t>
            </a:r>
            <a:endParaRPr lang="en-US"/>
          </a:p>
          <a:p>
            <a:pPr lvl="1"/>
            <a:r>
              <a:rPr lang="en-US"/>
              <a:t>Max leftwards subarray from 2 is </a:t>
            </a:r>
            <a:r>
              <a:rPr lang="en-US" smtClean="0"/>
              <a:t>[1,6,7</a:t>
            </a:r>
            <a:r>
              <a:rPr lang="en-US"/>
              <a:t>,-4,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/>
              <a:t>].</a:t>
            </a:r>
          </a:p>
          <a:p>
            <a:pPr lvl="1"/>
            <a:r>
              <a:rPr lang="en-US"/>
              <a:t>Max rightwards subarray from 2 is [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/>
              <a:t>,8,2].</a:t>
            </a:r>
          </a:p>
          <a:p>
            <a:pPr lvl="1"/>
            <a:r>
              <a:rPr lang="en-US"/>
              <a:t>Max crossing subarray is </a:t>
            </a:r>
            <a:r>
              <a:rPr lang="en-US" smtClean="0"/>
              <a:t>[1,6,7</a:t>
            </a:r>
            <a:r>
              <a:rPr lang="en-US"/>
              <a:t>,-4,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/>
              <a:t>,8,2</a:t>
            </a:r>
            <a:r>
              <a:rPr lang="en-US" smtClean="0"/>
              <a:t>].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3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472" y="1259115"/>
            <a:ext cx="3658128" cy="123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Max crossing subarray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16204"/>
                <a:ext cx="4978400" cy="390466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Algorithm </a:t>
                </a:r>
                <a:r>
                  <a:rPr lang="en-US" smtClean="0"/>
                  <a:t>To find max leftwards subarray, sum array elements leftwards starting from midpoint.</a:t>
                </a:r>
              </a:p>
              <a:p>
                <a:pPr lvl="1"/>
                <a:r>
                  <a:rPr lang="en-US" smtClean="0"/>
                  <a:t>Whenever sum exceeds current max, remember the index as the current max.  </a:t>
                </a:r>
              </a:p>
              <a:p>
                <a:pPr lvl="1"/>
                <a:r>
                  <a:rPr lang="en-US" smtClean="0"/>
                  <a:t>Similar for rightwards subarray.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Analysis</a:t>
                </a:r>
                <a:r>
                  <a:rPr lang="en-US" smtClean="0"/>
                  <a:t> Scan through once to left and right.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16204"/>
                <a:ext cx="4978400" cy="3904669"/>
              </a:xfrm>
              <a:blipFill>
                <a:blip r:embed="rId3"/>
                <a:stretch>
                  <a:fillRect l="-1102" t="-3588" b="-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609" y="2595421"/>
            <a:ext cx="3518701" cy="3032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20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Closest point pair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5093855" cy="44920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Given a set of n points in the plane, find the pair that’s closest.</a:t>
                </a:r>
              </a:p>
              <a:p>
                <a:r>
                  <a:rPr lang="en-US" smtClean="0"/>
                  <a:t>Naive algorithm computes distances between 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pairs of points and chooses min.</a:t>
                </a:r>
              </a:p>
              <a:p>
                <a:r>
                  <a:rPr lang="en-US" smtClean="0"/>
                  <a:t>Use divide and conquer to improve complexity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5093855" cy="4492049"/>
              </a:xfrm>
              <a:blipFill>
                <a:blip r:embed="rId2"/>
                <a:stretch>
                  <a:fillRect l="-1316" t="-2849" r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 descr="http://upload.wikimedia.org/wikipedia/commons/thumb/3/37/Closest_pair_of_points.svg/2000px-Closest_pair_of_points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457" y="1244599"/>
            <a:ext cx="3184968" cy="318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Closest point pair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435600" cy="5055467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Split the points evenly using a vertical line, i.e. half the points lie on the left and half on the right.</a:t>
            </a:r>
          </a:p>
          <a:p>
            <a:r>
              <a:rPr lang="en-US" smtClean="0">
                <a:solidFill>
                  <a:srgbClr val="1503FB"/>
                </a:solidFill>
              </a:rPr>
              <a:t>Observation</a:t>
            </a:r>
            <a:r>
              <a:rPr lang="en-US" smtClean="0"/>
              <a:t> The closest pair of points either </a:t>
            </a:r>
          </a:p>
          <a:p>
            <a:pPr lvl="1"/>
            <a:r>
              <a:rPr lang="en-US" smtClean="0"/>
              <a:t>Both lie in the left half</a:t>
            </a:r>
          </a:p>
          <a:p>
            <a:pPr lvl="1"/>
            <a:r>
              <a:rPr lang="en-US" smtClean="0"/>
              <a:t>Both lie in the right half, or </a:t>
            </a:r>
          </a:p>
          <a:p>
            <a:pPr lvl="1"/>
            <a:r>
              <a:rPr lang="en-US" smtClean="0"/>
              <a:t>Straddles the line, i.e. one point on each side.</a:t>
            </a:r>
          </a:p>
          <a:p>
            <a:r>
              <a:rPr lang="en-US" smtClean="0"/>
              <a:t>This suggests the following algorithm.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27" y="1182253"/>
            <a:ext cx="3333773" cy="373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3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Counting Inversions:  Divide-and-Conquer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4" name="Rectangle 27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mtClean="0">
                    <a:ea typeface="宋体" panose="02010600030101010101" pitchFamily="2" charset="-122"/>
                  </a:rPr>
                  <a:t>Divide-and-conquer.</a:t>
                </a:r>
              </a:p>
              <a:p>
                <a:pPr lvl="1"/>
                <a:r>
                  <a:rPr lang="en-US" altLang="zh-CN" smtClean="0">
                    <a:ea typeface="宋体" panose="02010600030101010101" pitchFamily="2" charset="-122"/>
                  </a:rPr>
                  <a:t>Divide:  separate list into two pieces.</a:t>
                </a:r>
              </a:p>
              <a:p>
                <a:pPr lvl="1"/>
                <a:r>
                  <a:rPr lang="en-US" altLang="zh-CN" smtClean="0">
                    <a:ea typeface="宋体" panose="02010600030101010101" pitchFamily="2" charset="-122"/>
                  </a:rPr>
                  <a:t>Conquer: recursively count inversions in each half.</a:t>
                </a:r>
              </a:p>
              <a:p>
                <a:pPr lvl="1"/>
                <a:r>
                  <a:rPr lang="en-US" altLang="zh-CN" smtClean="0">
                    <a:solidFill>
                      <a:schemeClr val="accent1"/>
                    </a:solidFill>
                    <a:ea typeface="宋体" panose="02010600030101010101" pitchFamily="2" charset="-122"/>
                  </a:rPr>
                  <a:t>Combine</a:t>
                </a:r>
                <a:r>
                  <a:rPr lang="en-US" altLang="zh-CN" smtClean="0">
                    <a:ea typeface="宋体" panose="02010600030101010101" pitchFamily="2" charset="-122"/>
                  </a:rPr>
                  <a:t>: count inversions where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sz="2000" i="1" baseline="-2500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en-US" altLang="zh-CN" smtClean="0">
                    <a:ea typeface="宋体" panose="02010600030101010101" pitchFamily="2" charset="-12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sz="2000" i="1" baseline="-2500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𝑗</m:t>
                    </m:r>
                  </m:oMath>
                </a14:m>
                <a:r>
                  <a:rPr lang="en-US" altLang="zh-CN" smtClean="0">
                    <a:ea typeface="宋体" panose="02010600030101010101" pitchFamily="2" charset="-122"/>
                  </a:rPr>
                  <a:t> are in different halves, and return sum of three quantities.</a:t>
                </a:r>
              </a:p>
              <a:p>
                <a:pPr lvl="1"/>
                <a:endParaRPr lang="en-US" altLang="zh-CN" smtClean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1204" name="Rectangle 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05" name="Rectangle 41"/>
          <p:cNvSpPr>
            <a:spLocks noChangeAspect="1" noChangeArrowheads="1"/>
          </p:cNvSpPr>
          <p:nvPr/>
        </p:nvSpPr>
        <p:spPr bwMode="auto">
          <a:xfrm>
            <a:off x="1685925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51206" name="Rectangle 42"/>
          <p:cNvSpPr>
            <a:spLocks noChangeAspect="1" noChangeArrowheads="1"/>
          </p:cNvSpPr>
          <p:nvPr/>
        </p:nvSpPr>
        <p:spPr bwMode="auto">
          <a:xfrm>
            <a:off x="2111375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51207" name="Rectangle 43"/>
          <p:cNvSpPr>
            <a:spLocks noChangeAspect="1" noChangeArrowheads="1"/>
          </p:cNvSpPr>
          <p:nvPr/>
        </p:nvSpPr>
        <p:spPr bwMode="auto">
          <a:xfrm>
            <a:off x="2538413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51208" name="Rectangle 44"/>
          <p:cNvSpPr>
            <a:spLocks noChangeAspect="1" noChangeArrowheads="1"/>
          </p:cNvSpPr>
          <p:nvPr/>
        </p:nvSpPr>
        <p:spPr bwMode="auto">
          <a:xfrm>
            <a:off x="2963863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1209" name="Rectangle 45"/>
          <p:cNvSpPr>
            <a:spLocks noChangeAspect="1" noChangeArrowheads="1"/>
          </p:cNvSpPr>
          <p:nvPr/>
        </p:nvSpPr>
        <p:spPr bwMode="auto">
          <a:xfrm>
            <a:off x="833438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51210" name="Rectangle 46"/>
          <p:cNvSpPr>
            <a:spLocks noChangeAspect="1" noChangeArrowheads="1"/>
          </p:cNvSpPr>
          <p:nvPr/>
        </p:nvSpPr>
        <p:spPr bwMode="auto">
          <a:xfrm>
            <a:off x="1258888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51211" name="Rectangle 47"/>
          <p:cNvSpPr>
            <a:spLocks noChangeAspect="1" noChangeArrowheads="1"/>
          </p:cNvSpPr>
          <p:nvPr/>
        </p:nvSpPr>
        <p:spPr bwMode="auto">
          <a:xfrm>
            <a:off x="4243388" y="3322638"/>
            <a:ext cx="427037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12</a:t>
            </a:r>
          </a:p>
        </p:txBody>
      </p:sp>
      <p:sp>
        <p:nvSpPr>
          <p:cNvPr id="51212" name="Rectangle 48"/>
          <p:cNvSpPr>
            <a:spLocks noChangeAspect="1" noChangeArrowheads="1"/>
          </p:cNvSpPr>
          <p:nvPr/>
        </p:nvSpPr>
        <p:spPr bwMode="auto">
          <a:xfrm>
            <a:off x="4670425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51213" name="Rectangle 49"/>
          <p:cNvSpPr>
            <a:spLocks noChangeAspect="1" noChangeArrowheads="1"/>
          </p:cNvSpPr>
          <p:nvPr/>
        </p:nvSpPr>
        <p:spPr bwMode="auto">
          <a:xfrm>
            <a:off x="5095875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1214" name="Rectangle 50"/>
          <p:cNvSpPr>
            <a:spLocks noChangeAspect="1" noChangeArrowheads="1"/>
          </p:cNvSpPr>
          <p:nvPr/>
        </p:nvSpPr>
        <p:spPr bwMode="auto">
          <a:xfrm>
            <a:off x="5522913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51215" name="Rectangle 51"/>
          <p:cNvSpPr>
            <a:spLocks noChangeAspect="1" noChangeArrowheads="1"/>
          </p:cNvSpPr>
          <p:nvPr/>
        </p:nvSpPr>
        <p:spPr bwMode="auto">
          <a:xfrm>
            <a:off x="3390900" y="3322638"/>
            <a:ext cx="427038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51216" name="Rectangle 52"/>
          <p:cNvSpPr>
            <a:spLocks noChangeAspect="1" noChangeArrowheads="1"/>
          </p:cNvSpPr>
          <p:nvPr/>
        </p:nvSpPr>
        <p:spPr bwMode="auto">
          <a:xfrm>
            <a:off x="3817938" y="3322638"/>
            <a:ext cx="425450" cy="3857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51217" name="Rectangle 53"/>
          <p:cNvSpPr>
            <a:spLocks noChangeAspect="1" noChangeArrowheads="1"/>
          </p:cNvSpPr>
          <p:nvPr/>
        </p:nvSpPr>
        <p:spPr bwMode="auto">
          <a:xfrm>
            <a:off x="1614488" y="4003675"/>
            <a:ext cx="427037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51218" name="Rectangle 54"/>
          <p:cNvSpPr>
            <a:spLocks noChangeAspect="1" noChangeArrowheads="1"/>
          </p:cNvSpPr>
          <p:nvPr/>
        </p:nvSpPr>
        <p:spPr bwMode="auto">
          <a:xfrm>
            <a:off x="2041525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51219" name="Rectangle 55"/>
          <p:cNvSpPr>
            <a:spLocks noChangeAspect="1" noChangeArrowheads="1"/>
          </p:cNvSpPr>
          <p:nvPr/>
        </p:nvSpPr>
        <p:spPr bwMode="auto">
          <a:xfrm>
            <a:off x="2466975" y="4003675"/>
            <a:ext cx="427038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51220" name="Rectangle 56"/>
          <p:cNvSpPr>
            <a:spLocks noChangeAspect="1" noChangeArrowheads="1"/>
          </p:cNvSpPr>
          <p:nvPr/>
        </p:nvSpPr>
        <p:spPr bwMode="auto">
          <a:xfrm>
            <a:off x="2894013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1221" name="Rectangle 57"/>
          <p:cNvSpPr>
            <a:spLocks noChangeAspect="1" noChangeArrowheads="1"/>
          </p:cNvSpPr>
          <p:nvPr/>
        </p:nvSpPr>
        <p:spPr bwMode="auto">
          <a:xfrm>
            <a:off x="762000" y="4003675"/>
            <a:ext cx="427038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51222" name="Rectangle 58"/>
          <p:cNvSpPr>
            <a:spLocks noChangeAspect="1" noChangeArrowheads="1"/>
          </p:cNvSpPr>
          <p:nvPr/>
        </p:nvSpPr>
        <p:spPr bwMode="auto">
          <a:xfrm>
            <a:off x="1189038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51223" name="Rectangle 59"/>
          <p:cNvSpPr>
            <a:spLocks noChangeAspect="1" noChangeArrowheads="1"/>
          </p:cNvSpPr>
          <p:nvPr/>
        </p:nvSpPr>
        <p:spPr bwMode="auto">
          <a:xfrm>
            <a:off x="4314825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12</a:t>
            </a:r>
          </a:p>
        </p:txBody>
      </p:sp>
      <p:sp>
        <p:nvSpPr>
          <p:cNvPr id="51224" name="Rectangle 60"/>
          <p:cNvSpPr>
            <a:spLocks noChangeAspect="1" noChangeArrowheads="1"/>
          </p:cNvSpPr>
          <p:nvPr/>
        </p:nvSpPr>
        <p:spPr bwMode="auto">
          <a:xfrm>
            <a:off x="4740275" y="4003675"/>
            <a:ext cx="427038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51225" name="Rectangle 61"/>
          <p:cNvSpPr>
            <a:spLocks noChangeAspect="1" noChangeArrowheads="1"/>
          </p:cNvSpPr>
          <p:nvPr/>
        </p:nvSpPr>
        <p:spPr bwMode="auto">
          <a:xfrm>
            <a:off x="5167313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1226" name="Rectangle 62"/>
          <p:cNvSpPr>
            <a:spLocks noChangeAspect="1" noChangeArrowheads="1"/>
          </p:cNvSpPr>
          <p:nvPr/>
        </p:nvSpPr>
        <p:spPr bwMode="auto">
          <a:xfrm>
            <a:off x="5592763" y="4003675"/>
            <a:ext cx="427037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51227" name="Rectangle 63"/>
          <p:cNvSpPr>
            <a:spLocks noChangeAspect="1" noChangeArrowheads="1"/>
          </p:cNvSpPr>
          <p:nvPr/>
        </p:nvSpPr>
        <p:spPr bwMode="auto">
          <a:xfrm>
            <a:off x="3462338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51228" name="Rectangle 64"/>
          <p:cNvSpPr>
            <a:spLocks noChangeAspect="1" noChangeArrowheads="1"/>
          </p:cNvSpPr>
          <p:nvPr/>
        </p:nvSpPr>
        <p:spPr bwMode="auto">
          <a:xfrm>
            <a:off x="3887788" y="4003675"/>
            <a:ext cx="427037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51229" name="Text Box 66"/>
          <p:cNvSpPr txBox="1">
            <a:spLocks noChangeArrowheads="1"/>
          </p:cNvSpPr>
          <p:nvPr/>
        </p:nvSpPr>
        <p:spPr bwMode="auto">
          <a:xfrm>
            <a:off x="909638" y="4402138"/>
            <a:ext cx="19827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5 blue-blue inversions</a:t>
            </a:r>
          </a:p>
        </p:txBody>
      </p:sp>
      <p:sp>
        <p:nvSpPr>
          <p:cNvPr id="51230" name="Text Box 67"/>
          <p:cNvSpPr txBox="1">
            <a:spLocks noChangeArrowheads="1"/>
          </p:cNvSpPr>
          <p:nvPr/>
        </p:nvSpPr>
        <p:spPr bwMode="auto">
          <a:xfrm>
            <a:off x="3681413" y="4402138"/>
            <a:ext cx="22304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8 green-green inversions</a:t>
            </a:r>
          </a:p>
        </p:txBody>
      </p:sp>
      <p:sp>
        <p:nvSpPr>
          <p:cNvPr id="51231" name="Text Box 69"/>
          <p:cNvSpPr txBox="1">
            <a:spLocks noChangeArrowheads="1"/>
          </p:cNvSpPr>
          <p:nvPr/>
        </p:nvSpPr>
        <p:spPr bwMode="auto">
          <a:xfrm>
            <a:off x="6553200" y="3259138"/>
            <a:ext cx="1365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Divide:  O(1).</a:t>
            </a:r>
          </a:p>
        </p:txBody>
      </p:sp>
      <p:sp>
        <p:nvSpPr>
          <p:cNvPr id="51232" name="Text Box 70"/>
          <p:cNvSpPr txBox="1">
            <a:spLocks noChangeArrowheads="1"/>
          </p:cNvSpPr>
          <p:nvPr/>
        </p:nvSpPr>
        <p:spPr bwMode="auto">
          <a:xfrm>
            <a:off x="6553200" y="4037013"/>
            <a:ext cx="1981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Conquer:  2T(n / 2)</a:t>
            </a:r>
          </a:p>
        </p:txBody>
      </p:sp>
      <p:sp>
        <p:nvSpPr>
          <p:cNvPr id="51233" name="Text Box 72"/>
          <p:cNvSpPr txBox="1">
            <a:spLocks noChangeArrowheads="1"/>
          </p:cNvSpPr>
          <p:nvPr/>
        </p:nvSpPr>
        <p:spPr bwMode="auto">
          <a:xfrm>
            <a:off x="6553200" y="5133975"/>
            <a:ext cx="16764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Combine:  ???</a:t>
            </a:r>
          </a:p>
        </p:txBody>
      </p:sp>
      <p:sp>
        <p:nvSpPr>
          <p:cNvPr id="51234" name="Text Box 73"/>
          <p:cNvSpPr txBox="1">
            <a:spLocks noChangeArrowheads="1"/>
          </p:cNvSpPr>
          <p:nvPr/>
        </p:nvSpPr>
        <p:spPr bwMode="auto">
          <a:xfrm>
            <a:off x="904875" y="4995863"/>
            <a:ext cx="518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9 blue-green inversions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5-3, 4-3, 8-6, 8-3, 8-7, 10-6, 10-9, 10-3, 10-7</a:t>
            </a:r>
          </a:p>
        </p:txBody>
      </p:sp>
      <p:sp>
        <p:nvSpPr>
          <p:cNvPr id="51235" name="Text Box 74"/>
          <p:cNvSpPr txBox="1">
            <a:spLocks noChangeArrowheads="1"/>
          </p:cNvSpPr>
          <p:nvPr/>
        </p:nvSpPr>
        <p:spPr bwMode="auto">
          <a:xfrm>
            <a:off x="1524000" y="6038850"/>
            <a:ext cx="2590800" cy="4667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91440" rIns="92075" bIns="91440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 = 5 + 8 + 9 = 22.</a:t>
            </a:r>
          </a:p>
        </p:txBody>
      </p:sp>
    </p:spTree>
    <p:extLst>
      <p:ext uri="{BB962C8B-B14F-4D97-AF65-F5344CB8AC3E}">
        <p14:creationId xmlns:p14="http://schemas.microsoft.com/office/powerpoint/2010/main" val="262968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Closest point pair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5389419" cy="504623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Divide points evenly using vertical line.  </a:t>
                </a:r>
              </a:p>
              <a:p>
                <a:r>
                  <a:rPr lang="en-US" smtClean="0"/>
                  <a:t>Recursively find closest point pair in left half and right half.</a:t>
                </a:r>
              </a:p>
              <a:p>
                <a:pPr lvl="1"/>
                <a:r>
                  <a:rPr lang="en-US" smtClean="0"/>
                  <a:t>Let the </a:t>
                </a:r>
                <a:r>
                  <a:rPr lang="en-US" smtClean="0">
                    <a:solidFill>
                      <a:srgbClr val="FF0000"/>
                    </a:solidFill>
                  </a:rPr>
                  <a:t>min distance </a:t>
                </a:r>
                <a:r>
                  <a:rPr lang="en-US" smtClean="0"/>
                  <a:t>between any point pair in either half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Look for closest pair of points straddling line with </a:t>
                </a:r>
                <a:r>
                  <a:rPr lang="en-US" smtClean="0">
                    <a:solidFill>
                      <a:srgbClr val="FF0000"/>
                    </a:solidFill>
                  </a:rPr>
                  <a:t>distance &lt;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Don’t need to consider straddling pairs with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mtClean="0"/>
                  <a:t>, since we already found such pairs on the left or right.</a:t>
                </a:r>
              </a:p>
              <a:p>
                <a:r>
                  <a:rPr lang="en-US" smtClean="0"/>
                  <a:t>If pair exists, return their distance.</a:t>
                </a:r>
              </a:p>
              <a:p>
                <a:r>
                  <a:rPr lang="en-US" smtClean="0"/>
                  <a:t>Else return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5389419" cy="5046231"/>
              </a:xfrm>
              <a:blipFill>
                <a:blip r:embed="rId2"/>
                <a:stretch>
                  <a:fillRect l="-792" t="-2536" r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27" y="1182253"/>
            <a:ext cx="3333773" cy="373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 analysis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5370946" cy="506470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be time to find closest point pair of n points.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/2)+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Can divide the points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pPr lvl="2"/>
                <a:r>
                  <a:rPr lang="en-US" smtClean="0"/>
                  <a:t>Details on slide </a:t>
                </a:r>
                <a:r>
                  <a:rPr lang="en-US" smtClean="0"/>
                  <a:t>46</a:t>
                </a:r>
                <a:r>
                  <a:rPr lang="en-US" smtClean="0"/>
                  <a:t>.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smtClean="0"/>
                  <a:t> time to recursively find closest point pair in both halfs.</a:t>
                </a:r>
              </a:p>
              <a:p>
                <a:pPr lvl="1"/>
                <a:r>
                  <a:rPr lang="en-US" smtClean="0"/>
                  <a:t>Can find closest straddling pair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pPr lvl="2"/>
                <a:r>
                  <a:rPr lang="en-US" smtClean="0"/>
                  <a:t>Details next slide.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(2)=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(1).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If only two points, they’re the closest pair.</a:t>
                </a:r>
              </a:p>
              <a:p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5370946" cy="5064702"/>
              </a:xfrm>
              <a:blipFill>
                <a:blip r:embed="rId2"/>
                <a:stretch>
                  <a:fillRect l="-795" t="-2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27" y="2761671"/>
            <a:ext cx="3333773" cy="3738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92796" y="1330036"/>
            <a:ext cx="3066473" cy="1422400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Divide the points evenly.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Recursively find closest pair on left and right.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Find closest straddling pair.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Return the min of the three.</a:t>
            </a:r>
            <a:endParaRPr lang="en-US" sz="16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11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Closest straddling point pair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5361710" cy="519401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Goal</a:t>
                </a:r>
                <a:r>
                  <a:rPr lang="en-US" smtClean="0"/>
                  <a:t> Find </a:t>
                </a:r>
                <a:r>
                  <a:rPr lang="en-US"/>
                  <a:t>closest straddling pair, assuming their distance </a:t>
                </a:r>
                <a:r>
                  <a:rPr lang="en-US" smtClean="0"/>
                  <a:t>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Only need to consider points within a band of </a:t>
                </a:r>
                <a:r>
                  <a:rPr lang="en-US" smtClean="0">
                    <a:solidFill>
                      <a:srgbClr val="FF0000"/>
                    </a:solidFill>
                  </a:rPr>
                  <a:t>width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 smtClean="0"/>
                  <a:t>centered on dividing </a:t>
                </a:r>
                <a:r>
                  <a:rPr lang="en-US"/>
                  <a:t>line.</a:t>
                </a:r>
              </a:p>
              <a:p>
                <a:pPr lvl="1"/>
                <a:r>
                  <a:rPr lang="en-US" smtClean="0"/>
                  <a:t>Pairs outside band can’t be closer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Let B be set of points in band.</a:t>
                </a:r>
              </a:p>
              <a:p>
                <a:pPr lvl="1"/>
                <a:r>
                  <a:rPr lang="en-US" smtClean="0"/>
                  <a:t>To form B, iterate through all points in any order, pick ones within distance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mtClean="0"/>
                  <a:t> from line.</a:t>
                </a:r>
              </a:p>
              <a:p>
                <a:pPr lvl="1"/>
                <a:r>
                  <a:rPr lang="en-US" smtClean="0"/>
                  <a:t>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Assume points in B </a:t>
                </a:r>
                <a:r>
                  <a:rPr lang="en-US" smtClean="0">
                    <a:solidFill>
                      <a:srgbClr val="FF0000"/>
                    </a:solidFill>
                  </a:rPr>
                  <a:t>sorted</a:t>
                </a:r>
                <a:r>
                  <a:rPr lang="en-US" smtClean="0"/>
                  <a:t> by y coordinate, i.e. from top to bottom.</a:t>
                </a:r>
              </a:p>
              <a:p>
                <a:pPr lvl="1"/>
                <a:r>
                  <a:rPr lang="en-US" smtClean="0"/>
                  <a:t>By iterating in the right order when forming B, can get this property “for free”, without actually sorting B.</a:t>
                </a:r>
              </a:p>
              <a:p>
                <a:pPr lvl="1"/>
                <a:r>
                  <a:rPr lang="en-US" smtClean="0"/>
                  <a:t>Details later.</a:t>
                </a:r>
              </a:p>
              <a:p>
                <a:r>
                  <a:rPr lang="en-US" smtClean="0"/>
                  <a:t>Now, use following lemma to find closest straddling pairs.</a:t>
                </a:r>
              </a:p>
              <a:p>
                <a:pPr lvl="1"/>
                <a:endParaRPr lang="en-US" smtClean="0"/>
              </a:p>
              <a:p>
                <a:pPr marL="0" indent="0">
                  <a:buNone/>
                </a:pPr>
                <a:endParaRPr lang="en-US" smtClean="0"/>
              </a:p>
              <a:p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5361710" cy="5194012"/>
              </a:xfrm>
              <a:blipFill>
                <a:blip r:embed="rId2"/>
                <a:stretch>
                  <a:fillRect l="-341" t="-1761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27" y="1182253"/>
            <a:ext cx="3333773" cy="3738707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 bwMode="auto">
          <a:xfrm rot="5400000">
            <a:off x="7183580" y="4348018"/>
            <a:ext cx="314038" cy="1482436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1642" y="527396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  <a:r>
              <a:rPr lang="en-US">
                <a:latin typeface="Symbol" panose="05050102010706020507" pitchFamily="18" charset="2"/>
              </a:rPr>
              <a:t>d </a:t>
            </a:r>
            <a:r>
              <a:rPr lang="en-US" smtClean="0"/>
              <a:t>band around divding 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5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Sparsity lemma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5518727" cy="484303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Lemma</a:t>
                </a:r>
                <a:r>
                  <a:rPr lang="en-US" smtClean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mtClean="0"/>
                  <a:t>.  Suppose q is below p, and has distance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mtClean="0"/>
                  <a:t> from p.  Then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mtClean="0"/>
                  <a:t>q lies in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mtClean="0"/>
                  <a:t> rectangle centered on the dividing line, and with p on the top edge.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mtClean="0"/>
                  <a:t>The rectangle contains at most 6 points from B (including p and q).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mtClean="0"/>
                  <a:t>If we list the points in order B from top to bottom, the points in the rectangle immediately follow p in the ordering.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5518727" cy="4843031"/>
              </a:xfrm>
              <a:blipFill>
                <a:blip r:embed="rId2"/>
                <a:stretch>
                  <a:fillRect l="-994" t="-2015" r="-2762" b="-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021" y="1330034"/>
            <a:ext cx="3068305" cy="209708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6400802" y="1645934"/>
            <a:ext cx="489527" cy="432124"/>
            <a:chOff x="6400802" y="1645934"/>
            <a:chExt cx="489527" cy="432124"/>
          </a:xfrm>
        </p:grpSpPr>
        <p:sp>
          <p:nvSpPr>
            <p:cNvPr id="11" name="Oval 10"/>
            <p:cNvSpPr/>
            <p:nvPr/>
          </p:nvSpPr>
          <p:spPr bwMode="auto">
            <a:xfrm>
              <a:off x="6487138" y="1645934"/>
              <a:ext cx="118209" cy="118209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00802" y="1708726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p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040257" y="2361752"/>
            <a:ext cx="489527" cy="432124"/>
            <a:chOff x="6400802" y="1645934"/>
            <a:chExt cx="489527" cy="432124"/>
          </a:xfrm>
        </p:grpSpPr>
        <p:sp>
          <p:nvSpPr>
            <p:cNvPr id="9" name="Oval 8"/>
            <p:cNvSpPr/>
            <p:nvPr/>
          </p:nvSpPr>
          <p:spPr bwMode="auto">
            <a:xfrm>
              <a:off x="6487138" y="1645934"/>
              <a:ext cx="118209" cy="118209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00802" y="1708726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q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10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Sparsity lemma proof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5241637" cy="5267903"/>
              </a:xfrm>
            </p:spPr>
            <p:txBody>
              <a:bodyPr>
                <a:normAutofit fontScale="77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mtClean="0"/>
                  <a:t>Any point below the rectangle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mtClean="0"/>
                  <a:t> distance from p.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mtClean="0"/>
                  <a:t>Any </a:t>
                </a:r>
                <a:r>
                  <a:rPr lang="en-US"/>
                  <a:t>two points in rectangle on same </a:t>
                </a:r>
                <a:r>
                  <a:rPr lang="en-US" smtClean="0"/>
                  <a:t>side of the line </a:t>
                </a:r>
                <a:r>
                  <a:rPr lang="en-US"/>
                  <a:t>are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mtClean="0"/>
                  <a:t> apart</a:t>
                </a:r>
                <a:r>
                  <a:rPr lang="en-US"/>
                  <a:t>.</a:t>
                </a:r>
              </a:p>
              <a:p>
                <a:pPr marL="914400" lvl="1" indent="-514350">
                  <a:buFont typeface="Wingdings" panose="05000000000000000000" pitchFamily="2" charset="2"/>
                  <a:buChar char="v"/>
                </a:pPr>
                <a:r>
                  <a:rPr lang="en-US" smtClean="0"/>
                  <a:t>Because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is the min distance between any </a:t>
                </a:r>
                <a:r>
                  <a:rPr lang="en-US" smtClean="0"/>
                  <a:t>pair of points </a:t>
                </a:r>
                <a:r>
                  <a:rPr lang="en-US"/>
                  <a:t>on either side.</a:t>
                </a:r>
              </a:p>
              <a:p>
                <a:pPr marL="914400" lvl="1" indent="-514350">
                  <a:buFont typeface="Wingdings" panose="05000000000000000000" pitchFamily="2" charset="2"/>
                  <a:buChar char="v"/>
                </a:pPr>
                <a:r>
                  <a:rPr lang="en-US"/>
                  <a:t>So, at most 6 points in </a:t>
                </a:r>
                <a:r>
                  <a:rPr lang="en-US" smtClean="0"/>
                  <a:t>B </a:t>
                </a:r>
                <a:r>
                  <a:rPr lang="en-US"/>
                  <a:t>fit in the rectangle</a:t>
                </a:r>
                <a:r>
                  <a:rPr lang="en-US" smtClean="0"/>
                  <a:t>.</a:t>
                </a:r>
              </a:p>
              <a:p>
                <a:pPr marL="914400" lvl="1" indent="-514350">
                  <a:buFont typeface="Wingdings" panose="05000000000000000000" pitchFamily="2" charset="2"/>
                  <a:buChar char="v"/>
                </a:pPr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The 6 points can fit in the corners and the middle, as shown</a:t>
                </a:r>
                <a:r>
                  <a:rPr lang="en-US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mtClean="0"/>
                  <a:t>Points in the rectangle precede any points below it in y ordering.</a:t>
                </a:r>
                <a:endParaRPr lang="en-US"/>
              </a:p>
              <a:p>
                <a:pPr marL="914400" lvl="1" indent="-514350">
                  <a:buFont typeface="Wingdings" panose="05000000000000000000" pitchFamily="2" charset="2"/>
                  <a:buChar char="v"/>
                </a:pP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5241637" cy="5267903"/>
              </a:xfrm>
              <a:blipFill>
                <a:blip r:embed="rId2"/>
                <a:stretch>
                  <a:fillRect l="-814" t="-2431" r="-2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021" y="1330034"/>
            <a:ext cx="3068305" cy="209708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 bwMode="auto">
          <a:xfrm>
            <a:off x="6487138" y="1645934"/>
            <a:ext cx="118209" cy="118209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0802" y="1708726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p</a:t>
            </a: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040257" y="2361752"/>
            <a:ext cx="489527" cy="432124"/>
            <a:chOff x="6400802" y="1645934"/>
            <a:chExt cx="489527" cy="432124"/>
          </a:xfrm>
        </p:grpSpPr>
        <p:sp>
          <p:nvSpPr>
            <p:cNvPr id="9" name="Oval 8"/>
            <p:cNvSpPr/>
            <p:nvPr/>
          </p:nvSpPr>
          <p:spPr bwMode="auto">
            <a:xfrm>
              <a:off x="6487138" y="1645934"/>
              <a:ext cx="118209" cy="118209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00802" y="1708726"/>
              <a:ext cx="489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q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09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Closest straddling point pair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354292" cy="507393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Algorithm</a:t>
                </a:r>
                <a:r>
                  <a:rPr lang="en-US" smtClean="0"/>
                  <a:t> Sweep through points in B from top to bottom.</a:t>
                </a:r>
              </a:p>
              <a:p>
                <a:pPr lvl="1"/>
                <a:r>
                  <a:rPr lang="en-US" smtClean="0"/>
                  <a:t>For each point p, check next 5 points in R below it.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mtClean="0"/>
                  <a:t> be distance to nearest one.</a:t>
                </a:r>
              </a:p>
              <a:p>
                <a:pPr lvl="1"/>
                <a:r>
                  <a:rPr lang="en-US" smtClean="0"/>
                  <a:t>After sweeping through all points in B, return the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 smtClean="0"/>
                  <a:t>value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mtClean="0"/>
                  <a:t>, whichever is smaller.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Correctness</a:t>
                </a:r>
                <a:r>
                  <a:rPr lang="en-US" smtClean="0"/>
                  <a:t> By sparsity lemma, only next 5 points in B below p can be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mtClean="0"/>
                  <a:t> from p.</a:t>
                </a:r>
              </a:p>
              <a:p>
                <a:pPr lvl="1"/>
                <a:r>
                  <a:rPr lang="en-US" smtClean="0"/>
                  <a:t>Since we return the closest pair among these 5 points, we find overall closest straddling pair.</a:t>
                </a:r>
              </a:p>
              <a:p>
                <a:pPr lvl="1"/>
                <a:r>
                  <a:rPr lang="en-US" smtClean="0"/>
                  <a:t>If no straddling pairs have distance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/>
                  <a:t>, we </a:t>
                </a:r>
                <a:r>
                  <a:rPr lang="en-US" smtClean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Analysis</a:t>
                </a:r>
                <a:r>
                  <a:rPr lang="en-US" smtClean="0"/>
                  <a:t> Algorithm takes O(n) time.</a:t>
                </a:r>
              </a:p>
              <a:p>
                <a:pPr lvl="1"/>
                <a:r>
                  <a:rPr lang="en-US"/>
                  <a:t>B</a:t>
                </a:r>
                <a:r>
                  <a:rPr lang="en-US" smtClean="0"/>
                  <a:t> contains O(n) points.</a:t>
                </a:r>
              </a:p>
              <a:p>
                <a:pPr lvl="1"/>
                <a:r>
                  <a:rPr lang="en-US" smtClean="0"/>
                  <a:t>For each point in B, check its distance to 5 other points.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354292" cy="5073939"/>
              </a:xfrm>
              <a:blipFill>
                <a:blip r:embed="rId2"/>
                <a:stretch>
                  <a:fillRect l="-511" t="-2524" r="-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52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Dividing points evenly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206510" cy="522172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At the beginning of the algorithm, sort all points horizontally and store in an array H.</a:t>
                </a:r>
              </a:p>
              <a:p>
                <a:pPr lvl="1"/>
                <a:r>
                  <a:rPr lang="en-US" smtClean="0"/>
                  <a:t>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time.</a:t>
                </a:r>
              </a:p>
              <a:p>
                <a:r>
                  <a:rPr lang="en-US" smtClean="0"/>
                  <a:t>Assume at some level of recursion, input array is sorted horizontally.</a:t>
                </a:r>
              </a:p>
              <a:p>
                <a:r>
                  <a:rPr lang="en-US" smtClean="0"/>
                  <a:t>Then points to the left / right of dividing line are points in the first / second half of array.</a:t>
                </a:r>
              </a:p>
              <a:p>
                <a:pPr lvl="1"/>
                <a:r>
                  <a:rPr lang="en-US" smtClean="0"/>
                  <a:t>Outputting either half 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These points are sorted horizontally, for the next level of recursion.</a:t>
                </a:r>
              </a:p>
              <a:p>
                <a:pPr lvl="1"/>
                <a:r>
                  <a:rPr lang="en-US" smtClean="0"/>
                  <a:t>So at every level of recursion, can get points in sorted order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Add this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preprocessing time to algorithm’s running time.</a:t>
                </a:r>
              </a:p>
              <a:p>
                <a:pPr lvl="1"/>
                <a:r>
                  <a:rPr lang="en-US" smtClean="0"/>
                  <a:t>Algorithm still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mtClean="0"/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206510" cy="5221720"/>
              </a:xfrm>
              <a:blipFill>
                <a:blip r:embed="rId2"/>
                <a:stretch>
                  <a:fillRect l="-520" t="-2453" r="-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Sorting R points by y coordinate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437418" cy="50831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/>
                  <a:t>At the beginning of the algorithm, also </a:t>
                </a:r>
                <a:r>
                  <a:rPr lang="en-US" smtClean="0"/>
                  <a:t>sort all the points vertically.  Store them in a separate array V.</a:t>
                </a:r>
              </a:p>
              <a:p>
                <a:pPr lvl="1"/>
                <a:r>
                  <a:rPr lang="en-US" smtClean="0"/>
                  <a:t>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time.</a:t>
                </a:r>
              </a:p>
              <a:p>
                <a:r>
                  <a:rPr lang="en-US" smtClean="0"/>
                  <a:t>Points in H and V have pointers to each other.</a:t>
                </a:r>
              </a:p>
              <a:p>
                <a:pPr lvl="1"/>
                <a:r>
                  <a:rPr lang="en-US" smtClean="0"/>
                  <a:t>I.e. given p in H, its pointer gives p’s index in V.  Similarly given p in V, we can get p’s index in H.</a:t>
                </a:r>
              </a:p>
              <a:p>
                <a:r>
                  <a:rPr lang="en-US" smtClean="0"/>
                  <a:t>When picking out points left (or right) of dividing line using H, mark them in V by following the pointers.</a:t>
                </a:r>
              </a:p>
              <a:p>
                <a:r>
                  <a:rPr lang="en-US" smtClean="0"/>
                  <a:t>Next, iterate through V (in vertical order) and pick out marked points.  </a:t>
                </a:r>
              </a:p>
              <a:p>
                <a:pPr lvl="1"/>
                <a:r>
                  <a:rPr lang="en-US" smtClean="0"/>
                  <a:t>These points are again sorted vertically.</a:t>
                </a:r>
              </a:p>
              <a:p>
                <a:pPr lvl="1"/>
                <a:r>
                  <a:rPr lang="en-US" smtClean="0"/>
                  <a:t>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Add this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preprocessing time to algorithm’s running time.  Algorithm still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437418" cy="5083175"/>
              </a:xfrm>
              <a:blipFill>
                <a:blip r:embed="rId2"/>
                <a:stretch>
                  <a:fillRect l="-506" t="-2518" r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06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46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55300" name="Rectangle 47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55301" name="Rectangle 48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55302" name="Rectangle 49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55303" name="Rectangle 50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5304" name="Rectangle 51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55305" name="Rectangle 52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55306" name="Rectangle 53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55307" name="Rectangle 54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55308" name="Rectangle 55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55309" name="Rectangle 56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5310" name="Rectangle 57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55311" name="Rectangle 1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55312" name="Rectangle 13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55313" name="Text Box 110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55314" name="Rectangle 111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15" name="Rectangle 112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16" name="Rectangle 113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17" name="Rectangle 114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18" name="Rectangle 115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19" name="Rectangle 116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20" name="Rectangle 117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21" name="Rectangle 118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22" name="Rectangle 119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23" name="Rectangle 120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24" name="Rectangle 121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25" name="Rectangle 122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26" name="Text Box 123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55327" name="Text Box 132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</a:t>
            </a:r>
          </a:p>
        </p:txBody>
      </p:sp>
      <p:sp>
        <p:nvSpPr>
          <p:cNvPr id="55328" name="Line 133"/>
          <p:cNvSpPr>
            <a:spLocks noChangeShapeType="1"/>
          </p:cNvSpPr>
          <p:nvPr/>
        </p:nvSpPr>
        <p:spPr bwMode="auto">
          <a:xfrm>
            <a:off x="1216025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5329" name="Line 135"/>
          <p:cNvSpPr>
            <a:spLocks noChangeShapeType="1"/>
          </p:cNvSpPr>
          <p:nvPr/>
        </p:nvSpPr>
        <p:spPr bwMode="auto">
          <a:xfrm>
            <a:off x="44116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5330" name="Text Box 139"/>
          <p:cNvSpPr txBox="1">
            <a:spLocks noChangeArrowheads="1"/>
          </p:cNvSpPr>
          <p:nvPr/>
        </p:nvSpPr>
        <p:spPr bwMode="auto">
          <a:xfrm>
            <a:off x="285750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6</a:t>
            </a:r>
          </a:p>
        </p:txBody>
      </p:sp>
    </p:spTree>
    <p:extLst>
      <p:ext uri="{BB962C8B-B14F-4D97-AF65-F5344CB8AC3E}">
        <p14:creationId xmlns:p14="http://schemas.microsoft.com/office/powerpoint/2010/main" val="391721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56324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56325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56326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56327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6328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56329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56330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56331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56332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56333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6334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56335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56336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56337" name="Text Box 16"/>
          <p:cNvSpPr txBox="1">
            <a:spLocks noChangeArrowheads="1"/>
          </p:cNvSpPr>
          <p:nvPr/>
        </p:nvSpPr>
        <p:spPr bwMode="auto">
          <a:xfrm>
            <a:off x="285750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6</a:t>
            </a:r>
          </a:p>
        </p:txBody>
      </p:sp>
      <p:sp>
        <p:nvSpPr>
          <p:cNvPr id="56338" name="Text Box 17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56339" name="Rectangle 18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0" name="Rectangle 19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1" name="Rectangle 20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2" name="Rectangle 21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3" name="Rectangle 22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6344" name="Rectangle 23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5" name="Rectangle 24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6" name="Rectangle 25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7" name="Rectangle 26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8" name="Rectangle 27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49" name="Rectangle 28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50" name="Rectangle 29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51" name="Text Box 30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56352" name="Line 33"/>
          <p:cNvSpPr>
            <a:spLocks noChangeShapeType="1"/>
          </p:cNvSpPr>
          <p:nvPr/>
        </p:nvSpPr>
        <p:spPr bwMode="auto">
          <a:xfrm>
            <a:off x="1216025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6353" name="Line 35"/>
          <p:cNvSpPr>
            <a:spLocks noChangeShapeType="1"/>
          </p:cNvSpPr>
          <p:nvPr/>
        </p:nvSpPr>
        <p:spPr bwMode="auto">
          <a:xfrm>
            <a:off x="44116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6354" name="Text Box 38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 </a:t>
            </a:r>
          </a:p>
        </p:txBody>
      </p:sp>
      <p:sp>
        <p:nvSpPr>
          <p:cNvPr id="56355" name="Text Box 39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39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57348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57349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57350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57351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7352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57353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57354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57355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57356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57357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7358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57359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57360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57362" name="Rectangle 18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63" name="Rectangle 19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64" name="Rectangle 20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65" name="Rectangle 21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66" name="Rectangle 22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7367" name="Rectangle 23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68" name="Rectangle 24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69" name="Rectangle 25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70" name="Rectangle 26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71" name="Rectangle 27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72" name="Rectangle 28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73" name="Rectangle 29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57375" name="Line 31"/>
          <p:cNvSpPr>
            <a:spLocks noChangeShapeType="1"/>
          </p:cNvSpPr>
          <p:nvPr/>
        </p:nvSpPr>
        <p:spPr bwMode="auto">
          <a:xfrm>
            <a:off x="1216025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7376" name="Line 33"/>
          <p:cNvSpPr>
            <a:spLocks noChangeShapeType="1"/>
          </p:cNvSpPr>
          <p:nvPr/>
        </p:nvSpPr>
        <p:spPr bwMode="auto">
          <a:xfrm>
            <a:off x="48688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7377" name="Text Box 35"/>
          <p:cNvSpPr txBox="1">
            <a:spLocks noChangeArrowheads="1"/>
          </p:cNvSpPr>
          <p:nvPr/>
        </p:nvSpPr>
        <p:spPr bwMode="auto">
          <a:xfrm>
            <a:off x="285750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6</a:t>
            </a:r>
          </a:p>
        </p:txBody>
      </p:sp>
      <p:sp>
        <p:nvSpPr>
          <p:cNvPr id="57378" name="Text Box 37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 </a:t>
            </a:r>
          </a:p>
        </p:txBody>
      </p:sp>
      <p:sp>
        <p:nvSpPr>
          <p:cNvPr id="57379" name="Text Box 38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5165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58372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58373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58374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58375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8376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58377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58378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58379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58380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58381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8382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58383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58384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58385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58386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87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88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89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90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8391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8392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93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94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95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96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97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98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58399" name="Line 30"/>
          <p:cNvSpPr>
            <a:spLocks noChangeShapeType="1"/>
          </p:cNvSpPr>
          <p:nvPr/>
        </p:nvSpPr>
        <p:spPr bwMode="auto">
          <a:xfrm>
            <a:off x="1216025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8400" name="Line 31"/>
          <p:cNvSpPr>
            <a:spLocks noChangeShapeType="1"/>
          </p:cNvSpPr>
          <p:nvPr/>
        </p:nvSpPr>
        <p:spPr bwMode="auto">
          <a:xfrm>
            <a:off x="48688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8401" name="Text Box 32"/>
          <p:cNvSpPr txBox="1">
            <a:spLocks noChangeArrowheads="1"/>
          </p:cNvSpPr>
          <p:nvPr/>
        </p:nvSpPr>
        <p:spPr bwMode="auto">
          <a:xfrm>
            <a:off x="285750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6</a:t>
            </a:r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  </a:t>
            </a:r>
          </a:p>
        </p:txBody>
      </p:sp>
      <p:sp>
        <p:nvSpPr>
          <p:cNvPr id="58403" name="Text Box 35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1419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ChangeAspect="1" noChangeArrowheads="1"/>
          </p:cNvSpPr>
          <p:nvPr/>
        </p:nvSpPr>
        <p:spPr bwMode="auto">
          <a:xfrm>
            <a:off x="1905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59396" name="Rectangle 3"/>
          <p:cNvSpPr>
            <a:spLocks noChangeAspect="1" noChangeArrowheads="1"/>
          </p:cNvSpPr>
          <p:nvPr/>
        </p:nvSpPr>
        <p:spPr bwMode="auto">
          <a:xfrm>
            <a:off x="2362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59397" name="Rectangle 4"/>
          <p:cNvSpPr>
            <a:spLocks noChangeAspect="1" noChangeArrowheads="1"/>
          </p:cNvSpPr>
          <p:nvPr/>
        </p:nvSpPr>
        <p:spPr bwMode="auto">
          <a:xfrm>
            <a:off x="2819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18</a:t>
            </a:r>
          </a:p>
        </p:txBody>
      </p:sp>
      <p:sp>
        <p:nvSpPr>
          <p:cNvPr id="59398" name="Rectangle 5"/>
          <p:cNvSpPr>
            <a:spLocks noChangeAspect="1" noChangeArrowheads="1"/>
          </p:cNvSpPr>
          <p:nvPr/>
        </p:nvSpPr>
        <p:spPr bwMode="auto">
          <a:xfrm>
            <a:off x="3276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59399" name="Rectangle 6"/>
          <p:cNvSpPr>
            <a:spLocks noChangeAspect="1" noChangeArrowheads="1"/>
          </p:cNvSpPr>
          <p:nvPr/>
        </p:nvSpPr>
        <p:spPr bwMode="auto">
          <a:xfrm>
            <a:off x="990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9400" name="Rectangle 7"/>
          <p:cNvSpPr>
            <a:spLocks noChangeAspect="1" noChangeArrowheads="1"/>
          </p:cNvSpPr>
          <p:nvPr/>
        </p:nvSpPr>
        <p:spPr bwMode="auto">
          <a:xfrm>
            <a:off x="1447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59401" name="Rectangle 8"/>
          <p:cNvSpPr>
            <a:spLocks noChangeAspect="1" noChangeArrowheads="1"/>
          </p:cNvSpPr>
          <p:nvPr/>
        </p:nvSpPr>
        <p:spPr bwMode="auto">
          <a:xfrm>
            <a:off x="51054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16</a:t>
            </a:r>
          </a:p>
        </p:txBody>
      </p:sp>
      <p:sp>
        <p:nvSpPr>
          <p:cNvPr id="59402" name="Rectangle 9"/>
          <p:cNvSpPr>
            <a:spLocks noChangeAspect="1" noChangeArrowheads="1"/>
          </p:cNvSpPr>
          <p:nvPr/>
        </p:nvSpPr>
        <p:spPr bwMode="auto">
          <a:xfrm>
            <a:off x="55626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59403" name="Rectangle 10"/>
          <p:cNvSpPr>
            <a:spLocks noChangeAspect="1" noChangeArrowheads="1"/>
          </p:cNvSpPr>
          <p:nvPr/>
        </p:nvSpPr>
        <p:spPr bwMode="auto">
          <a:xfrm>
            <a:off x="60198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59404" name="Rectangle 11"/>
          <p:cNvSpPr>
            <a:spLocks noChangeAspect="1" noChangeArrowheads="1"/>
          </p:cNvSpPr>
          <p:nvPr/>
        </p:nvSpPr>
        <p:spPr bwMode="auto">
          <a:xfrm>
            <a:off x="6477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59405" name="Rectangle 12"/>
          <p:cNvSpPr>
            <a:spLocks noChangeAspect="1" noChangeArrowheads="1"/>
          </p:cNvSpPr>
          <p:nvPr/>
        </p:nvSpPr>
        <p:spPr bwMode="auto">
          <a:xfrm>
            <a:off x="41910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9406" name="Rectangle 13"/>
          <p:cNvSpPr>
            <a:spLocks noChangeAspect="1" noChangeArrowheads="1"/>
          </p:cNvSpPr>
          <p:nvPr/>
        </p:nvSpPr>
        <p:spPr bwMode="auto">
          <a:xfrm>
            <a:off x="4648200" y="39290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5940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</a:t>
            </a:r>
          </a:p>
        </p:txBody>
      </p:sp>
      <p:sp>
        <p:nvSpPr>
          <p:cNvPr id="59408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Merge and count step. 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Given two sorted halves, count number of inversions where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 and a</a:t>
            </a:r>
            <a:r>
              <a:rPr lang="en-US" altLang="zh-CN" sz="2000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are in different halves.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Combine two sorted halves into sorted whole.</a:t>
            </a:r>
          </a:p>
        </p:txBody>
      </p:sp>
      <p:sp>
        <p:nvSpPr>
          <p:cNvPr id="59409" name="Text Box 16"/>
          <p:cNvSpPr txBox="1">
            <a:spLocks noChangeArrowheads="1"/>
          </p:cNvSpPr>
          <p:nvPr/>
        </p:nvSpPr>
        <p:spPr bwMode="auto">
          <a:xfrm>
            <a:off x="7019925" y="3962400"/>
            <a:ext cx="1960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two sorted halves</a:t>
            </a:r>
          </a:p>
        </p:txBody>
      </p:sp>
      <p:sp>
        <p:nvSpPr>
          <p:cNvPr id="59410" name="Rectangle 17"/>
          <p:cNvSpPr>
            <a:spLocks noChangeAspect="1" noChangeArrowheads="1"/>
          </p:cNvSpPr>
          <p:nvPr/>
        </p:nvSpPr>
        <p:spPr bwMode="auto">
          <a:xfrm>
            <a:off x="2133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11" name="Rectangle 18"/>
          <p:cNvSpPr>
            <a:spLocks noChangeAspect="1" noChangeArrowheads="1"/>
          </p:cNvSpPr>
          <p:nvPr/>
        </p:nvSpPr>
        <p:spPr bwMode="auto">
          <a:xfrm>
            <a:off x="2590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12" name="Rectangle 19"/>
          <p:cNvSpPr>
            <a:spLocks noChangeAspect="1" noChangeArrowheads="1"/>
          </p:cNvSpPr>
          <p:nvPr/>
        </p:nvSpPr>
        <p:spPr bwMode="auto">
          <a:xfrm>
            <a:off x="3048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13" name="Rectangle 20"/>
          <p:cNvSpPr>
            <a:spLocks noChangeAspect="1" noChangeArrowheads="1"/>
          </p:cNvSpPr>
          <p:nvPr/>
        </p:nvSpPr>
        <p:spPr bwMode="auto">
          <a:xfrm>
            <a:off x="3505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14" name="Rectangle 21"/>
          <p:cNvSpPr>
            <a:spLocks noChangeAspect="1" noChangeArrowheads="1"/>
          </p:cNvSpPr>
          <p:nvPr/>
        </p:nvSpPr>
        <p:spPr bwMode="auto">
          <a:xfrm>
            <a:off x="1219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9415" name="Rectangle 22"/>
          <p:cNvSpPr>
            <a:spLocks noChangeAspect="1" noChangeArrowheads="1"/>
          </p:cNvSpPr>
          <p:nvPr/>
        </p:nvSpPr>
        <p:spPr bwMode="auto">
          <a:xfrm>
            <a:off x="1676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9416" name="Rectangle 23"/>
          <p:cNvSpPr>
            <a:spLocks noChangeAspect="1" noChangeArrowheads="1"/>
          </p:cNvSpPr>
          <p:nvPr/>
        </p:nvSpPr>
        <p:spPr bwMode="auto">
          <a:xfrm>
            <a:off x="48768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17" name="Rectangle 24"/>
          <p:cNvSpPr>
            <a:spLocks noChangeAspect="1" noChangeArrowheads="1"/>
          </p:cNvSpPr>
          <p:nvPr/>
        </p:nvSpPr>
        <p:spPr bwMode="auto">
          <a:xfrm>
            <a:off x="53340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18" name="Rectangle 25"/>
          <p:cNvSpPr>
            <a:spLocks noChangeAspect="1" noChangeArrowheads="1"/>
          </p:cNvSpPr>
          <p:nvPr/>
        </p:nvSpPr>
        <p:spPr bwMode="auto">
          <a:xfrm>
            <a:off x="57912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19" name="Rectangle 26"/>
          <p:cNvSpPr>
            <a:spLocks noChangeAspect="1" noChangeArrowheads="1"/>
          </p:cNvSpPr>
          <p:nvPr/>
        </p:nvSpPr>
        <p:spPr bwMode="auto">
          <a:xfrm>
            <a:off x="6248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20" name="Rectangle 27"/>
          <p:cNvSpPr>
            <a:spLocks noChangeAspect="1" noChangeArrowheads="1"/>
          </p:cNvSpPr>
          <p:nvPr/>
        </p:nvSpPr>
        <p:spPr bwMode="auto">
          <a:xfrm>
            <a:off x="39624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21" name="Rectangle 28"/>
          <p:cNvSpPr>
            <a:spLocks noChangeAspect="1" noChangeArrowheads="1"/>
          </p:cNvSpPr>
          <p:nvPr/>
        </p:nvSpPr>
        <p:spPr bwMode="auto">
          <a:xfrm>
            <a:off x="4419600" y="4919663"/>
            <a:ext cx="4572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22" name="Text Box 29"/>
          <p:cNvSpPr txBox="1">
            <a:spLocks noChangeArrowheads="1"/>
          </p:cNvSpPr>
          <p:nvPr/>
        </p:nvSpPr>
        <p:spPr bwMode="auto">
          <a:xfrm>
            <a:off x="7010400" y="496728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auxiliary array</a:t>
            </a:r>
          </a:p>
        </p:txBody>
      </p:sp>
      <p:sp>
        <p:nvSpPr>
          <p:cNvPr id="59423" name="Line 30"/>
          <p:cNvSpPr>
            <a:spLocks noChangeShapeType="1"/>
          </p:cNvSpPr>
          <p:nvPr/>
        </p:nvSpPr>
        <p:spPr bwMode="auto">
          <a:xfrm>
            <a:off x="1682750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424" name="Line 31"/>
          <p:cNvSpPr>
            <a:spLocks noChangeShapeType="1"/>
          </p:cNvSpPr>
          <p:nvPr/>
        </p:nvSpPr>
        <p:spPr bwMode="auto">
          <a:xfrm>
            <a:off x="4868863" y="3609975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425" name="Text Box 32"/>
          <p:cNvSpPr txBox="1">
            <a:spLocks noChangeArrowheads="1"/>
          </p:cNvSpPr>
          <p:nvPr/>
        </p:nvSpPr>
        <p:spPr bwMode="auto">
          <a:xfrm>
            <a:off x="752475" y="3257550"/>
            <a:ext cx="1905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 = 5</a:t>
            </a:r>
          </a:p>
        </p:txBody>
      </p:sp>
      <p:sp>
        <p:nvSpPr>
          <p:cNvPr id="59426" name="Text Box 33"/>
          <p:cNvSpPr txBox="1">
            <a:spLocks noChangeArrowheads="1"/>
          </p:cNvSpPr>
          <p:nvPr/>
        </p:nvSpPr>
        <p:spPr bwMode="auto">
          <a:xfrm>
            <a:off x="3752850" y="5838825"/>
            <a:ext cx="3346450" cy="4667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Total:  6  </a:t>
            </a:r>
          </a:p>
        </p:txBody>
      </p:sp>
      <p:sp>
        <p:nvSpPr>
          <p:cNvPr id="59427" name="Text Box 34"/>
          <p:cNvSpPr txBox="1">
            <a:spLocks noChangeArrowheads="1"/>
          </p:cNvSpPr>
          <p:nvPr/>
        </p:nvSpPr>
        <p:spPr bwMode="auto">
          <a:xfrm>
            <a:off x="4283075" y="4311650"/>
            <a:ext cx="2714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093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 - Copy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lg-design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lgorithm Design.potx" id="{0A0F292B-0184-457B-8200-7A9340360CDD}" vid="{26D621CC-D1D4-4694-8CBD-84AE00B4A8EC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4 - Copy</Template>
  <TotalTime>24569</TotalTime>
  <Words>3514</Words>
  <Application>Microsoft Office PowerPoint</Application>
  <PresentationFormat>On-screen Show (4:3)</PresentationFormat>
  <Paragraphs>952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Monotype Sorts</vt:lpstr>
      <vt:lpstr>宋体</vt:lpstr>
      <vt:lpstr>Arial</vt:lpstr>
      <vt:lpstr>Arial Black</vt:lpstr>
      <vt:lpstr>Cambria Math</vt:lpstr>
      <vt:lpstr>Comic Sans MS</vt:lpstr>
      <vt:lpstr>Symbol</vt:lpstr>
      <vt:lpstr>Times New Roman</vt:lpstr>
      <vt:lpstr>Wingdings</vt:lpstr>
      <vt:lpstr>4 - Copy</vt:lpstr>
      <vt:lpstr>alg-design</vt:lpstr>
      <vt:lpstr>Divide and Conquer 2  </vt:lpstr>
      <vt:lpstr>Counting inversions </vt:lpstr>
      <vt:lpstr>Counting inversions </vt:lpstr>
      <vt:lpstr>Counting Inversions:  Divide-and-Conquer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Merge and Count</vt:lpstr>
      <vt:lpstr>Counting inversions</vt:lpstr>
      <vt:lpstr>Maximum subarray</vt:lpstr>
      <vt:lpstr>Maximum subarray </vt:lpstr>
      <vt:lpstr>Maximum subarray </vt:lpstr>
      <vt:lpstr>Maximum subarray </vt:lpstr>
      <vt:lpstr>A divide and conquer algorithm</vt:lpstr>
      <vt:lpstr>Max crossing subarray</vt:lpstr>
      <vt:lpstr>Max crossing subarray</vt:lpstr>
      <vt:lpstr>Closest point pair </vt:lpstr>
      <vt:lpstr>Closest point pair </vt:lpstr>
      <vt:lpstr>Closest point pair </vt:lpstr>
      <vt:lpstr>Algorithm analysis</vt:lpstr>
      <vt:lpstr>Closest straddling point pair</vt:lpstr>
      <vt:lpstr>Sparsity lemma</vt:lpstr>
      <vt:lpstr>Sparsity lemma proof</vt:lpstr>
      <vt:lpstr>Closest straddling point pair</vt:lpstr>
      <vt:lpstr>Dividing points evenly</vt:lpstr>
      <vt:lpstr>Sorting R points by y coordinate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scheduling</dc:title>
  <dc:creator>MS_staff</dc:creator>
  <cp:lastModifiedBy>Rui</cp:lastModifiedBy>
  <cp:revision>1652</cp:revision>
  <cp:lastPrinted>2023-02-13T15:32:39Z</cp:lastPrinted>
  <dcterms:created xsi:type="dcterms:W3CDTF">2011-03-13T06:54:57Z</dcterms:created>
  <dcterms:modified xsi:type="dcterms:W3CDTF">2023-02-13T15:55:40Z</dcterms:modified>
</cp:coreProperties>
</file>