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23" r:id="rId2"/>
  </p:sldMasterIdLst>
  <p:notesMasterIdLst>
    <p:notesMasterId r:id="rId37"/>
  </p:notesMasterIdLst>
  <p:handoutMasterIdLst>
    <p:handoutMasterId r:id="rId38"/>
  </p:handoutMasterIdLst>
  <p:sldIdLst>
    <p:sldId id="256" r:id="rId3"/>
    <p:sldId id="30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301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000000"/>
    <a:srgbClr val="FF0000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5470" autoAdjust="0"/>
  </p:normalViewPr>
  <p:slideViewPr>
    <p:cSldViewPr snapToGrid="0">
      <p:cViewPr varScale="1">
        <p:scale>
          <a:sx n="131" d="100"/>
          <a:sy n="131" d="100"/>
        </p:scale>
        <p:origin x="496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25"/>
        <a:sy n="39" d="25"/>
      </p:scale>
      <p:origin x="0" y="-73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79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124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109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49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933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Note: can't assume a priori that events in unreduced schedule occur solely at request times</a:t>
            </a:r>
          </a:p>
        </p:txBody>
      </p:sp>
    </p:spTree>
    <p:extLst>
      <p:ext uri="{BB962C8B-B14F-4D97-AF65-F5344CB8AC3E}">
        <p14:creationId xmlns:p14="http://schemas.microsoft.com/office/powerpoint/2010/main" val="353277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068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483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915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7677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Note:</a:t>
            </a:r>
            <a:r>
              <a:rPr lang="en-US" altLang="zh-CN" baseline="0" dirty="0" smtClean="0"/>
              <a:t> the transformation does not change any action before j’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8268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12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9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9F59C-7EFA-4F6F-A69E-F7F853564416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6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48350-6B3E-4C0A-93B4-745130492AA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82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F88897-035D-47F9-8ADE-958088E8AA3E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33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2E523-ADC5-4A18-8227-FBEF00F6D5F0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1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CCF48-0C65-4B5C-9F12-8D00AE02F9A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686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182190-C378-49A3-8855-6423B70B0EAC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9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967E05-A07E-4CA7-B55E-B6739AA090B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03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96E84-697D-4500-A03F-085C9930516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43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59B7B-59AF-4361-BA27-4944AD24C014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2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3917C8-535E-457A-B999-2BC3340B3678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7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Greedy algorithms 2</a:t>
            </a:r>
            <a:br>
              <a:rPr lang="en-US" sz="4400" smtClean="0"/>
            </a:br>
            <a:r>
              <a:rPr lang="en-US" sz="4400" smtClean="0"/>
              <a:t>Caching, Compression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r>
              <a:rPr lang="en-US" sz="3200" i="1"/>
              <a:t>Rui Fan</a:t>
            </a:r>
          </a:p>
          <a:p>
            <a:pPr eaLnBrk="1" hangingPunct="1"/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j' be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</a:t>
            </a:r>
            <a:r>
              <a:rPr lang="en-US" altLang="zh-CN" dirty="0" smtClean="0">
                <a:ea typeface="宋体" panose="02010600030101010101" pitchFamily="2" charset="-122"/>
              </a:rPr>
              <a:t>3b:  </a:t>
            </a:r>
            <a:r>
              <a:rPr lang="en-US" altLang="zh-CN" dirty="0">
                <a:ea typeface="宋体" panose="02010600030101010101" pitchFamily="2" charset="-122"/>
              </a:rPr>
              <a:t>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 e, </a:t>
            </a:r>
            <a:r>
              <a:rPr lang="en-US" altLang="zh-CN" dirty="0">
                <a:ea typeface="宋体" panose="02010600030101010101" pitchFamily="2" charset="-122"/>
              </a:rPr>
              <a:t>f.  S must evict e.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Make S' evict f; now S and S' have the same cache.  ▪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2590800" y="4583199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4191000" y="4583199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5334000" y="4583199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39" name="Rectangle 7"/>
          <p:cNvSpPr>
            <a:spLocks noChangeArrowheads="1"/>
          </p:cNvSpPr>
          <p:nvPr/>
        </p:nvSpPr>
        <p:spPr bwMode="auto">
          <a:xfrm>
            <a:off x="6934200" y="4583199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560763" y="4964199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6380163" y="4964199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1752600" y="4535574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0" name="Line 18"/>
          <p:cNvSpPr>
            <a:spLocks noChangeShapeType="1"/>
          </p:cNvSpPr>
          <p:nvPr/>
        </p:nvSpPr>
        <p:spPr bwMode="auto">
          <a:xfrm flipH="1">
            <a:off x="3505200" y="344445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0451" name="Text Box 19"/>
          <p:cNvSpPr txBox="1">
            <a:spLocks noChangeArrowheads="1"/>
          </p:cNvSpPr>
          <p:nvPr/>
        </p:nvSpPr>
        <p:spPr bwMode="auto">
          <a:xfrm>
            <a:off x="2590800" y="3139654"/>
            <a:ext cx="632384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0"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 can’t evict f, and if it evicts e’</a:t>
            </a:r>
            <a:r>
              <a:rPr lang="en-US" altLang="zh-CN" sz="1200">
                <a:ea typeface="宋体" panose="02010600030101010101" pitchFamily="2" charset="-122"/>
                <a:sym typeface="Symbol" panose="05050102010706020507" pitchFamily="18" charset="2"/>
              </a:rPr>
              <a:t>  e, </a:t>
            </a:r>
            <a:r>
              <a:rPr lang="en-US" altLang="zh-CN" sz="1200" smtClean="0">
                <a:ea typeface="宋体" panose="02010600030101010101" pitchFamily="2" charset="-122"/>
              </a:rPr>
              <a:t>f, then S’, by construction, would do the same thing.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2" name="Rectangle 20"/>
          <p:cNvSpPr>
            <a:spLocks noChangeArrowheads="1"/>
          </p:cNvSpPr>
          <p:nvPr/>
        </p:nvSpPr>
        <p:spPr bwMode="auto">
          <a:xfrm>
            <a:off x="24384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40386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4" name="Rectangle 22"/>
          <p:cNvSpPr>
            <a:spLocks noChangeArrowheads="1"/>
          </p:cNvSpPr>
          <p:nvPr/>
        </p:nvSpPr>
        <p:spPr bwMode="auto">
          <a:xfrm>
            <a:off x="51816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55" name="Rectangle 23"/>
          <p:cNvSpPr>
            <a:spLocks noChangeArrowheads="1"/>
          </p:cNvSpPr>
          <p:nvPr/>
        </p:nvSpPr>
        <p:spPr bwMode="auto">
          <a:xfrm>
            <a:off x="67818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6" name="Text Box 24"/>
          <p:cNvSpPr txBox="1">
            <a:spLocks noChangeArrowheads="1"/>
          </p:cNvSpPr>
          <p:nvPr/>
        </p:nvSpPr>
        <p:spPr bwMode="auto">
          <a:xfrm>
            <a:off x="3408363" y="256911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7" name="Text Box 25"/>
          <p:cNvSpPr txBox="1">
            <a:spLocks noChangeArrowheads="1"/>
          </p:cNvSpPr>
          <p:nvPr/>
        </p:nvSpPr>
        <p:spPr bwMode="auto">
          <a:xfrm>
            <a:off x="6227763" y="256911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30458" name="Text Box 26"/>
          <p:cNvSpPr txBox="1">
            <a:spLocks noChangeArrowheads="1"/>
          </p:cNvSpPr>
          <p:nvPr/>
        </p:nvSpPr>
        <p:spPr bwMode="auto">
          <a:xfrm>
            <a:off x="1600200" y="214048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j' be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Case 3c:  </a:t>
            </a:r>
            <a:r>
              <a:rPr lang="en-US" altLang="zh-CN" dirty="0">
                <a:ea typeface="宋体" panose="02010600030101010101" pitchFamily="2" charset="-122"/>
              </a:rPr>
              <a:t>g = f.  Element f can't be in cache of S, so let e' be the element that S evicts.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e' = e, S' accesses f from cache; now S and S' have same cache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e'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ea typeface="宋体" panose="02010600030101010101" pitchFamily="2" charset="-122"/>
              </a:rPr>
              <a:t> e, S' evicts e' and brings e into the cache; now S and S' have the same 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en-US" altLang="zh-CN" smtClean="0">
                <a:ea typeface="宋体" panose="02010600030101010101" pitchFamily="2" charset="-122"/>
              </a:rPr>
              <a:t>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' is no longer reduced, but can </a:t>
            </a:r>
            <a:r>
              <a:rPr lang="en-US" altLang="zh-CN" smtClean="0">
                <a:ea typeface="宋体" panose="02010600030101010101" pitchFamily="2" charset="-122"/>
              </a:rPr>
              <a:t>be transformed using procedure on slide 6 </a:t>
            </a:r>
            <a:r>
              <a:rPr lang="en-US" altLang="zh-CN" dirty="0" smtClean="0">
                <a:ea typeface="宋体" panose="02010600030101010101" pitchFamily="2" charset="-122"/>
              </a:rPr>
              <a:t>into a reduced schedule which</a:t>
            </a:r>
          </a:p>
          <a:p>
            <a:pPr marL="1600200" lvl="4" indent="-457200">
              <a:buFont typeface="+mj-lt"/>
              <a:buAutoNum type="alphaLcParenR"/>
            </a:pPr>
            <a:r>
              <a:rPr lang="en-US" altLang="zh-CN" dirty="0" smtClean="0">
                <a:ea typeface="宋体" panose="02010600030101010101" pitchFamily="2" charset="-122"/>
              </a:rPr>
              <a:t>agrees with S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ea typeface="宋体" panose="02010600030101010101" pitchFamily="2" charset="-122"/>
              </a:rPr>
              <a:t> through step j+1</a:t>
            </a:r>
          </a:p>
          <a:p>
            <a:pPr marL="1600200" lvl="4" indent="-457200">
              <a:buFont typeface="+mj-lt"/>
              <a:buAutoNum type="alphaLcParenR"/>
            </a:pPr>
            <a:r>
              <a:rPr lang="en-US" altLang="zh-CN" dirty="0" smtClean="0">
                <a:ea typeface="宋体" panose="02010600030101010101" pitchFamily="2" charset="-122"/>
              </a:rPr>
              <a:t>has no more </a:t>
            </a:r>
            <a:r>
              <a:rPr lang="en-US" altLang="zh-CN" dirty="0">
                <a:ea typeface="宋体" panose="02010600030101010101" pitchFamily="2" charset="-122"/>
              </a:rPr>
              <a:t>evictions </a:t>
            </a:r>
            <a:r>
              <a:rPr lang="en-US" altLang="zh-CN" dirty="0" smtClean="0">
                <a:ea typeface="宋体" panose="02010600030101010101" pitchFamily="2" charset="-122"/>
              </a:rPr>
              <a:t>than 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4384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40386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51816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7818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3408363" y="256911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227763" y="256911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600200" y="214048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2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FF is optimal eviction algorithm.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number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of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requests j)</a:t>
            </a:r>
          </a:p>
          <a:p>
            <a:pPr lvl="0">
              <a:lnSpc>
                <a:spcPct val="110000"/>
              </a:lnSpc>
              <a:spcBef>
                <a:spcPct val="50000"/>
              </a:spcBef>
              <a:buClrTx/>
              <a:buSzTx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Base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case (trivial): </a:t>
            </a:r>
            <a:b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There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exists an optimal reduced schedule S that makes the same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schedule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as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through the first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requests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Inductive step (implied by the lemma):</a:t>
            </a: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If there exists an optimal reduced schedule S that agrees with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requests,</a:t>
            </a: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then there exists an optimal reduced schedule S’ that agrees with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j+1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requests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7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Caching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4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mtClean="0">
                    <a:ea typeface="宋体" panose="02010600030101010101" pitchFamily="2" charset="-122"/>
                  </a:rPr>
                  <a:t>Online vs. offline algorithms.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Offline:  full sequence of requests is known a priori.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Online (reality):  requests are not known in advance.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Caching is among most fundamental online problems in CS.</a:t>
                </a:r>
              </a:p>
              <a:p>
                <a:endParaRPr lang="en-US" altLang="zh-CN">
                  <a:ea typeface="宋体" panose="02010600030101010101" pitchFamily="2" charset="-122"/>
                </a:endParaRPr>
              </a:p>
              <a:p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LIFO.  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Evict page brought in most recently.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LRU.  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Evict page whose most recent access was earliest.</a:t>
                </a:r>
              </a:p>
              <a:p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Theorem.  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FF is optimal offline eviction algorithm.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Provides basis for understanding and analyzing online algorithms.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LRU is </a:t>
                </a:r>
                <a:r>
                  <a:rPr lang="en-US" altLang="zh-CN" smtClean="0">
                    <a:ea typeface="宋体" panose="02010600030101010101" pitchFamily="2" charset="-122"/>
                  </a:rPr>
                  <a:t>k-competitive. </a:t>
                </a:r>
              </a:p>
              <a:p>
                <a:pPr lvl="2"/>
                <a:r>
                  <a:rPr lang="en-US" altLang="zh-CN" smtClean="0">
                    <a:ea typeface="宋体" panose="02010600030101010101" pitchFamily="2" charset="-122"/>
                  </a:rPr>
                  <a:t>I.e. it does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 times more loads than the optimal eviction algorithm.</a:t>
                </a:r>
              </a:p>
              <a:p>
                <a:pPr lvl="1"/>
                <a:r>
                  <a:rPr lang="en-US" altLang="zh-CN" smtClean="0">
                    <a:ea typeface="宋体" panose="02010600030101010101" pitchFamily="2" charset="-122"/>
                  </a:rPr>
                  <a:t>LIFO </a:t>
                </a:r>
                <a:r>
                  <a:rPr lang="en-US" altLang="zh-CN">
                    <a:ea typeface="宋体" panose="02010600030101010101" pitchFamily="2" charset="-122"/>
                  </a:rPr>
                  <a:t>is </a:t>
                </a:r>
                <a:r>
                  <a:rPr lang="en-US" altLang="zh-CN" smtClean="0">
                    <a:ea typeface="宋体" panose="02010600030101010101" pitchFamily="2" charset="-122"/>
                  </a:rPr>
                  <a:t>arbitrarily </a:t>
                </a:r>
                <a:r>
                  <a:rPr lang="en-US" altLang="zh-CN">
                    <a:ea typeface="宋体" panose="02010600030101010101" pitchFamily="2" charset="-122"/>
                  </a:rPr>
                  <a:t>bad</a:t>
                </a:r>
                <a:r>
                  <a:rPr lang="en-US" altLang="zh-CN" smtClean="0">
                    <a:ea typeface="宋体" panose="02010600030101010101" pitchFamily="2" charset="-122"/>
                  </a:rPr>
                  <a:t>.</a:t>
                </a:r>
              </a:p>
              <a:p>
                <a:pPr lvl="2"/>
                <a:r>
                  <a:rPr lang="en-US" altLang="zh-CN" smtClean="0">
                    <a:ea typeface="宋体" panose="02010600030101010101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>
                    <a:ea typeface="宋体" panose="02010600030101010101" pitchFamily="2" charset="-122"/>
                  </a:rPr>
                  <a:t> </a:t>
                </a:r>
                <a:r>
                  <a:rPr lang="en-US" altLang="zh-CN" smtClean="0">
                    <a:ea typeface="宋体" panose="02010600030101010101" pitchFamily="2" charset="-122"/>
                  </a:rPr>
                  <a:t>requests, it may do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 times </a:t>
                </a:r>
                <a:r>
                  <a:rPr lang="en-US" altLang="zh-CN">
                    <a:ea typeface="宋体" panose="02010600030101010101" pitchFamily="2" charset="-122"/>
                  </a:rPr>
                  <a:t>more loads than </a:t>
                </a:r>
                <a:r>
                  <a:rPr lang="en-US" altLang="zh-CN" smtClean="0">
                    <a:ea typeface="宋体" panose="02010600030101010101" pitchFamily="2" charset="-122"/>
                  </a:rPr>
                  <a:t>optimal.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pPr lvl="1"/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6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21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470" name="Line 22"/>
          <p:cNvSpPr>
            <a:spLocks noChangeShapeType="1"/>
          </p:cNvSpPr>
          <p:nvPr/>
        </p:nvSpPr>
        <p:spPr bwMode="auto">
          <a:xfrm flipV="1">
            <a:off x="5508625" y="3627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6471" name="Text Box 23"/>
          <p:cNvSpPr txBox="1">
            <a:spLocks noChangeArrowheads="1"/>
          </p:cNvSpPr>
          <p:nvPr/>
        </p:nvSpPr>
        <p:spPr bwMode="auto">
          <a:xfrm>
            <a:off x="4616450" y="3810000"/>
            <a:ext cx="2660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FF with direction of time reversed!</a:t>
            </a:r>
          </a:p>
        </p:txBody>
      </p:sp>
    </p:spTree>
    <p:extLst>
      <p:ext uri="{BB962C8B-B14F-4D97-AF65-F5344CB8AC3E}">
        <p14:creationId xmlns:p14="http://schemas.microsoft.com/office/powerpoint/2010/main" val="194420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zip compression ratio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43" y="3778713"/>
            <a:ext cx="2837008" cy="30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58493" cy="539335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Storing and transmitting </a:t>
            </a:r>
            <a:r>
              <a:rPr lang="en-US" dirty="0" smtClean="0"/>
              <a:t>data is expensive.  Compression represents data more compactly.</a:t>
            </a:r>
          </a:p>
          <a:p>
            <a:pPr>
              <a:defRPr/>
            </a:pPr>
            <a:r>
              <a:rPr lang="en-US" dirty="0" smtClean="0"/>
              <a:t>ASCII has 256 characters, so we use log</a:t>
            </a:r>
            <a:r>
              <a:rPr lang="en-US" baseline="-25000" dirty="0" smtClean="0"/>
              <a:t>2</a:t>
            </a:r>
            <a:r>
              <a:rPr lang="en-US" dirty="0" smtClean="0"/>
              <a:t>(256)=8 bits to represent each character.</a:t>
            </a:r>
          </a:p>
          <a:p>
            <a:pPr>
              <a:defRPr/>
            </a:pPr>
            <a:r>
              <a:rPr lang="en-US" dirty="0" smtClean="0"/>
              <a:t>But typically some characters </a:t>
            </a:r>
            <a:r>
              <a:rPr lang="en-US" dirty="0" smtClean="0">
                <a:solidFill>
                  <a:srgbClr val="FF0000"/>
                </a:solidFill>
              </a:rPr>
              <a:t>appear more often </a:t>
            </a:r>
            <a:r>
              <a:rPr lang="en-US" dirty="0" smtClean="0"/>
              <a:t>than others.  So we shouldn’t use same number of bits for all letters.</a:t>
            </a:r>
          </a:p>
          <a:p>
            <a:pPr>
              <a:defRPr/>
            </a:pPr>
            <a:r>
              <a:rPr lang="en-US" dirty="0" smtClean="0"/>
              <a:t>Basic idea for compression is to use different length </a:t>
            </a:r>
            <a:r>
              <a:rPr lang="en-US" dirty="0" err="1" smtClean="0"/>
              <a:t>bitstrings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short </a:t>
            </a:r>
            <a:r>
              <a:rPr lang="en-US" dirty="0" err="1" smtClean="0">
                <a:solidFill>
                  <a:srgbClr val="FF0000"/>
                </a:solidFill>
              </a:rPr>
              <a:t>bitstrings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represent </a:t>
            </a:r>
            <a:r>
              <a:rPr lang="en-US" dirty="0" smtClean="0">
                <a:solidFill>
                  <a:srgbClr val="FF0000"/>
                </a:solidFill>
              </a:rPr>
              <a:t>common characters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long </a:t>
            </a:r>
            <a:r>
              <a:rPr lang="en-US" dirty="0" err="1" smtClean="0">
                <a:solidFill>
                  <a:srgbClr val="FF0000"/>
                </a:solidFill>
              </a:rPr>
              <a:t>bitstrings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represent </a:t>
            </a:r>
            <a:r>
              <a:rPr lang="en-US" dirty="0" smtClean="0">
                <a:solidFill>
                  <a:srgbClr val="FF0000"/>
                </a:solidFill>
              </a:rPr>
              <a:t>uncommon characters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We save space on average.</a:t>
            </a:r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72" y="932567"/>
            <a:ext cx="2269120" cy="217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Lossless vs. lossy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Different algorithms for different applications.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Lossless</a:t>
            </a:r>
            <a:r>
              <a:rPr lang="en-US" dirty="0" smtClean="0"/>
              <a:t> compression used in settings where losing even one bit can make data useless.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Computer code, financial document.</a:t>
            </a:r>
          </a:p>
          <a:p>
            <a:pPr lvl="1">
              <a:defRPr/>
            </a:pPr>
            <a:r>
              <a:rPr lang="en-US" dirty="0" smtClean="0"/>
              <a:t>Typical compression ratio is </a:t>
            </a:r>
            <a:r>
              <a:rPr lang="en-US" dirty="0" smtClean="0">
                <a:solidFill>
                  <a:srgbClr val="000000"/>
                </a:solidFill>
              </a:rPr>
              <a:t>2:1.</a:t>
            </a:r>
          </a:p>
          <a:p>
            <a:pPr lvl="1">
              <a:defRPr/>
            </a:pPr>
            <a:r>
              <a:rPr lang="en-US" dirty="0" smtClean="0"/>
              <a:t>Huffman</a:t>
            </a:r>
            <a:r>
              <a:rPr lang="en-US" dirty="0" smtClean="0">
                <a:solidFill>
                  <a:srgbClr val="000000"/>
                </a:solidFill>
              </a:rPr>
              <a:t> encoding is </a:t>
            </a:r>
            <a:r>
              <a:rPr lang="en-US" dirty="0" err="1" smtClean="0">
                <a:solidFill>
                  <a:srgbClr val="000000"/>
                </a:solidFill>
              </a:rPr>
              <a:t>loseless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Lossy</a:t>
            </a:r>
            <a:r>
              <a:rPr lang="en-US" dirty="0" smtClean="0"/>
              <a:t> compression used when data still useful after losing some information.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Audio and video, MP3 and MPEG.</a:t>
            </a:r>
          </a:p>
          <a:p>
            <a:pPr lvl="1">
              <a:defRPr/>
            </a:pPr>
            <a:r>
              <a:rPr lang="en-US" dirty="0" smtClean="0"/>
              <a:t>We can’t hear high frequencies or see fast movement, so we can discard this info. </a:t>
            </a:r>
          </a:p>
          <a:p>
            <a:pPr lvl="1">
              <a:defRPr/>
            </a:pPr>
            <a:r>
              <a:rPr lang="en-US" dirty="0" smtClean="0"/>
              <a:t>Typical compression ratio is </a:t>
            </a:r>
            <a:r>
              <a:rPr lang="en-US" dirty="0" smtClean="0">
                <a:solidFill>
                  <a:srgbClr val="000000"/>
                </a:solidFill>
              </a:rPr>
              <a:t>5:1-50:1.</a:t>
            </a:r>
          </a:p>
        </p:txBody>
      </p:sp>
    </p:spTree>
    <p:extLst>
      <p:ext uri="{BB962C8B-B14F-4D97-AF65-F5344CB8AC3E}">
        <p14:creationId xmlns:p14="http://schemas.microsoft.com/office/powerpoint/2010/main" val="22562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length encoding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21700" cy="52482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Let’s compress “</a:t>
            </a:r>
            <a:r>
              <a:rPr lang="en-US" dirty="0" smtClean="0">
                <a:solidFill>
                  <a:srgbClr val="FF0000"/>
                </a:solidFill>
              </a:rPr>
              <a:t>lollapalooza</a:t>
            </a:r>
            <a:r>
              <a:rPr lang="en-US" dirty="0" smtClean="0"/>
              <a:t>”.</a:t>
            </a:r>
          </a:p>
          <a:p>
            <a:pPr>
              <a:defRPr/>
            </a:pPr>
            <a:r>
              <a:rPr lang="en-US" dirty="0" smtClean="0"/>
              <a:t>There are 5 different letters.  If we use the same length </a:t>
            </a:r>
            <a:r>
              <a:rPr lang="en-US" dirty="0" err="1" smtClean="0"/>
              <a:t>bitstring</a:t>
            </a:r>
            <a:r>
              <a:rPr lang="en-US" dirty="0" smtClean="0"/>
              <a:t> to represent each letter, we need 3 bits per letter.</a:t>
            </a:r>
          </a:p>
          <a:p>
            <a:pPr lvl="1">
              <a:defRPr/>
            </a:pPr>
            <a:r>
              <a:rPr lang="en-US" dirty="0" smtClean="0"/>
              <a:t>We use 36 bits total.</a:t>
            </a:r>
          </a:p>
          <a:p>
            <a:pPr>
              <a:defRPr/>
            </a:pPr>
            <a:r>
              <a:rPr lang="en-US" dirty="0" smtClean="0"/>
              <a:t>To use different length </a:t>
            </a:r>
            <a:r>
              <a:rPr lang="en-US" dirty="0" err="1" smtClean="0"/>
              <a:t>bitstrings</a:t>
            </a:r>
            <a:r>
              <a:rPr lang="en-US" dirty="0" smtClean="0"/>
              <a:t>, first count </a:t>
            </a:r>
            <a:r>
              <a:rPr lang="en-US" dirty="0" smtClean="0">
                <a:solidFill>
                  <a:srgbClr val="000000"/>
                </a:solidFill>
              </a:rPr>
              <a:t>how many times each letter appears.</a:t>
            </a:r>
          </a:p>
          <a:p>
            <a:pPr lvl="1">
              <a:defRPr/>
            </a:pPr>
            <a:r>
              <a:rPr lang="en-US" dirty="0" smtClean="0"/>
              <a:t>4 l’s, 3 </a:t>
            </a:r>
            <a:r>
              <a:rPr lang="en-US" dirty="0" err="1" smtClean="0"/>
              <a:t>a’s</a:t>
            </a:r>
            <a:r>
              <a:rPr lang="en-US" dirty="0" smtClean="0"/>
              <a:t>, 3 </a:t>
            </a:r>
            <a:r>
              <a:rPr lang="en-US" dirty="0" err="1" smtClean="0"/>
              <a:t>o’s</a:t>
            </a:r>
            <a:r>
              <a:rPr lang="en-US" dirty="0" smtClean="0"/>
              <a:t>, 1 p, 1z.</a:t>
            </a:r>
          </a:p>
          <a:p>
            <a:pPr>
              <a:defRPr/>
            </a:pPr>
            <a:r>
              <a:rPr lang="en-US" dirty="0" smtClean="0"/>
              <a:t>Use shorter </a:t>
            </a:r>
            <a:r>
              <a:rPr lang="en-US" dirty="0" err="1" smtClean="0"/>
              <a:t>bitstrings</a:t>
            </a:r>
            <a:r>
              <a:rPr lang="en-US" dirty="0" smtClean="0"/>
              <a:t> for more frequent letters.</a:t>
            </a:r>
          </a:p>
          <a:p>
            <a:pPr>
              <a:defRPr/>
            </a:pPr>
            <a:r>
              <a:rPr lang="en-US" dirty="0" smtClean="0"/>
              <a:t>Use the encoding </a:t>
            </a:r>
            <a:r>
              <a:rPr lang="en-US" dirty="0" smtClean="0">
                <a:solidFill>
                  <a:srgbClr val="FF0000"/>
                </a:solidFill>
              </a:rPr>
              <a:t>l=00, a=01, o=10, p=110, z=111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Encoding of “lollapalooza” is </a:t>
            </a:r>
            <a:r>
              <a:rPr lang="en-US" dirty="0" smtClean="0">
                <a:solidFill>
                  <a:srgbClr val="FF0000"/>
                </a:solidFill>
              </a:rPr>
              <a:t>00100000011100100101011101</a:t>
            </a:r>
            <a:r>
              <a:rPr lang="en-US" dirty="0" smtClean="0"/>
              <a:t>, formed by replacing each letter by its encoding.</a:t>
            </a:r>
          </a:p>
          <a:p>
            <a:pPr lvl="1">
              <a:defRPr/>
            </a:pPr>
            <a:r>
              <a:rPr lang="en-US" dirty="0" smtClean="0"/>
              <a:t>We use 26 bits, for a 28% savings.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8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434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want the </a:t>
            </a:r>
            <a:r>
              <a:rPr lang="en-US" dirty="0" err="1" smtClean="0"/>
              <a:t>codewords</a:t>
            </a:r>
            <a:r>
              <a:rPr lang="en-US" dirty="0" smtClean="0"/>
              <a:t> to be short, but we also need them to be </a:t>
            </a:r>
            <a:r>
              <a:rPr lang="en-US" dirty="0" smtClean="0">
                <a:solidFill>
                  <a:srgbClr val="FF0000"/>
                </a:solidFill>
              </a:rPr>
              <a:t>unambiguously decodable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we use </a:t>
            </a:r>
            <a:r>
              <a:rPr lang="en-US" dirty="0" smtClean="0">
                <a:solidFill>
                  <a:srgbClr val="000000"/>
                </a:solidFill>
              </a:rPr>
              <a:t>l=0, a=01, o=10, p=110, z=111, </a:t>
            </a:r>
            <a:r>
              <a:rPr lang="en-US" dirty="0" smtClean="0"/>
              <a:t>then “lollapalooza” is only 22 bits. 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But we can’t decode this encoding!</a:t>
            </a:r>
          </a:p>
          <a:p>
            <a:pPr lvl="1">
              <a:defRPr/>
            </a:pPr>
            <a:r>
              <a:rPr lang="en-US" dirty="0" smtClean="0"/>
              <a:t>If we see 00010, we can’t tell whether this is encoding </a:t>
            </a:r>
            <a:r>
              <a:rPr lang="en-US" dirty="0" err="1" smtClean="0"/>
              <a:t>llal</a:t>
            </a:r>
            <a:r>
              <a:rPr lang="en-US" dirty="0" smtClean="0"/>
              <a:t>=[0,0,01,0], or </a:t>
            </a:r>
            <a:r>
              <a:rPr lang="en-US" dirty="0" err="1" smtClean="0"/>
              <a:t>lllo</a:t>
            </a:r>
            <a:r>
              <a:rPr lang="en-US" dirty="0" smtClean="0"/>
              <a:t>=[</a:t>
            </a:r>
            <a:r>
              <a:rPr lang="en-US" dirty="0" smtClean="0">
                <a:solidFill>
                  <a:srgbClr val="000000"/>
                </a:solidFill>
              </a:rPr>
              <a:t>0,0,0,10].</a:t>
            </a:r>
          </a:p>
          <a:p>
            <a:pPr>
              <a:defRPr/>
            </a:pPr>
            <a:r>
              <a:rPr lang="en-US" dirty="0" smtClean="0"/>
              <a:t>We could use a </a:t>
            </a:r>
            <a:r>
              <a:rPr lang="en-US" dirty="0" smtClean="0">
                <a:solidFill>
                  <a:srgbClr val="000000"/>
                </a:solidFill>
              </a:rPr>
              <a:t>separator</a:t>
            </a:r>
            <a:r>
              <a:rPr lang="en-US" dirty="0" smtClean="0"/>
              <a:t>, 0#0#01#0 </a:t>
            </a:r>
            <a:r>
              <a:rPr lang="en-US" dirty="0" err="1" smtClean="0"/>
              <a:t>vs</a:t>
            </a:r>
            <a:r>
              <a:rPr lang="en-US" dirty="0" smtClean="0"/>
              <a:t> 0#0#0#10.  But that’s wasteful.</a:t>
            </a:r>
          </a:p>
          <a:p>
            <a:pPr>
              <a:defRPr/>
            </a:pPr>
            <a:r>
              <a:rPr lang="en-US" dirty="0" smtClean="0"/>
              <a:t>Instead, we use </a:t>
            </a:r>
            <a:r>
              <a:rPr lang="en-US" dirty="0" smtClean="0">
                <a:solidFill>
                  <a:srgbClr val="FF0000"/>
                </a:solidFill>
              </a:rPr>
              <a:t>prefix-free codes</a:t>
            </a:r>
            <a:r>
              <a:rPr lang="en-US" dirty="0" smtClean="0"/>
              <a:t>, which are unambiguously decodable.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Prefix-free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Let W be the set of </a:t>
            </a:r>
            <a:r>
              <a:rPr lang="en-US" dirty="0" err="1" smtClean="0"/>
              <a:t>codewords</a:t>
            </a:r>
            <a:r>
              <a:rPr lang="en-US" dirty="0" smtClean="0"/>
              <a:t> we use.  Then W is prefix-free if no codeword in W is a prefix of another codeword.</a:t>
            </a:r>
          </a:p>
          <a:p>
            <a:pPr lvl="1">
              <a:defRPr/>
            </a:pPr>
            <a:r>
              <a:rPr lang="en-US" dirty="0" smtClean="0"/>
              <a:t>00,10,001,100 is </a:t>
            </a:r>
            <a:r>
              <a:rPr lang="en-US" dirty="0" smtClean="0">
                <a:solidFill>
                  <a:srgbClr val="000000"/>
                </a:solidFill>
              </a:rPr>
              <a:t>not prefix-free.</a:t>
            </a:r>
          </a:p>
          <a:p>
            <a:pPr lvl="2">
              <a:defRPr/>
            </a:pPr>
            <a:r>
              <a:rPr lang="en-US" dirty="0" smtClean="0"/>
              <a:t>00 is a prefix of 001, and 10 is a prefix of 100.</a:t>
            </a:r>
          </a:p>
          <a:p>
            <a:pPr lvl="1">
              <a:defRPr/>
            </a:pPr>
            <a:r>
              <a:rPr lang="en-US" dirty="0" smtClean="0"/>
              <a:t>00,01,10,110,111 is </a:t>
            </a:r>
            <a:r>
              <a:rPr lang="en-US" dirty="0" smtClean="0">
                <a:solidFill>
                  <a:srgbClr val="000000"/>
                </a:solidFill>
              </a:rPr>
              <a:t>prefix-free.</a:t>
            </a:r>
          </a:p>
          <a:p>
            <a:pPr>
              <a:defRPr/>
            </a:pPr>
            <a:r>
              <a:rPr lang="en-US" dirty="0" smtClean="0"/>
              <a:t>Prefix-free codes allow </a:t>
            </a:r>
            <a:r>
              <a:rPr lang="en-US" dirty="0" smtClean="0">
                <a:solidFill>
                  <a:srgbClr val="FF0000"/>
                </a:solidFill>
              </a:rPr>
              <a:t>unique decoding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Given the encoded string, just </a:t>
            </a:r>
            <a:r>
              <a:rPr lang="en-US" dirty="0" smtClean="0">
                <a:solidFill>
                  <a:srgbClr val="000000"/>
                </a:solidFill>
              </a:rPr>
              <a:t>keep reading </a:t>
            </a:r>
            <a:r>
              <a:rPr lang="en-US" dirty="0" smtClean="0"/>
              <a:t>until you’ve read a complete codeword.</a:t>
            </a:r>
          </a:p>
          <a:p>
            <a:pPr lvl="1">
              <a:defRPr/>
            </a:pPr>
            <a:r>
              <a:rPr lang="en-US" dirty="0" smtClean="0"/>
              <a:t>This codeword can’t be part of a longer codeword, because the code is prefix-free.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Decoding prefix-free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Let S=00100000011100100101011101, W={00,01,10,110,111 }, representing </a:t>
            </a:r>
            <a:r>
              <a:rPr lang="en-US" dirty="0" err="1" smtClean="0"/>
              <a:t>l,a,o,p,z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1503FB"/>
                </a:solidFill>
              </a:rPr>
              <a:t>00</a:t>
            </a:r>
            <a:r>
              <a:rPr lang="en-US" dirty="0" smtClean="0"/>
              <a:t>100000011100100101011101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</a:t>
            </a:r>
            <a:r>
              <a:rPr lang="en-US" dirty="0" smtClean="0">
                <a:solidFill>
                  <a:srgbClr val="1503FB"/>
                </a:solidFill>
              </a:rPr>
              <a:t>10</a:t>
            </a:r>
            <a:r>
              <a:rPr lang="en-US" dirty="0" smtClean="0"/>
              <a:t>0000011100100101011101	10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</a:t>
            </a:r>
            <a:r>
              <a:rPr lang="en-US" dirty="0" smtClean="0">
                <a:solidFill>
                  <a:srgbClr val="1503FB"/>
                </a:solidFill>
              </a:rPr>
              <a:t>00</a:t>
            </a:r>
            <a:r>
              <a:rPr lang="en-US" dirty="0" smtClean="0"/>
              <a:t>00011100100101011101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001000</a:t>
            </a:r>
            <a:r>
              <a:rPr lang="en-US" dirty="0" smtClean="0">
                <a:solidFill>
                  <a:srgbClr val="1503FB"/>
                </a:solidFill>
              </a:rPr>
              <a:t>00</a:t>
            </a:r>
            <a:r>
              <a:rPr lang="en-US" dirty="0" smtClean="0"/>
              <a:t>011100100101011101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00100000</a:t>
            </a:r>
            <a:r>
              <a:rPr lang="en-US" dirty="0" smtClean="0">
                <a:solidFill>
                  <a:srgbClr val="1503FB"/>
                </a:solidFill>
              </a:rPr>
              <a:t>01</a:t>
            </a:r>
            <a:r>
              <a:rPr lang="en-US" dirty="0" smtClean="0"/>
              <a:t>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00100000</a:t>
            </a:r>
            <a:r>
              <a:rPr lang="en-US" dirty="0" smtClean="0">
                <a:solidFill>
                  <a:srgbClr val="000000"/>
                </a:solidFill>
              </a:rPr>
              <a:t>01</a:t>
            </a:r>
            <a:r>
              <a:rPr lang="en-US" dirty="0" smtClean="0">
                <a:solidFill>
                  <a:srgbClr val="1503FB"/>
                </a:solidFill>
              </a:rPr>
              <a:t>110</a:t>
            </a:r>
            <a:r>
              <a:rPr lang="en-US" dirty="0" smtClean="0"/>
              <a:t>0100101011101	110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p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99"/>
            <a:ext cx="4937356" cy="58315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Cache is a piece of on-chip (fast)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Reduces effective access time to slow main memory.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When accessing memory, first try to find it in cache. 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Only if it’s not in cache do we access main memory.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Typically cache has ~1-20 cycles latency, memory has ~200-500 cycles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Since caches are on-chip, amount is usually quite small (~32 KB to ~4 MB).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Only store the most important, frequently accessed data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Use caching algorithm to select which data to store.</a:t>
            </a:r>
            <a:endParaRPr lang="en-US"/>
          </a:p>
        </p:txBody>
      </p:sp>
      <p:pic>
        <p:nvPicPr>
          <p:cNvPr id="4" name="Picture 2" descr="Image result for processor  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95" y="832406"/>
            <a:ext cx="2599267" cy="23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processor 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86" y="3488040"/>
            <a:ext cx="2745708" cy="31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930400"/>
            <a:ext cx="25177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565900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Huffman encoding is an optimal prefix-free code, invented in 1951.</a:t>
            </a:r>
          </a:p>
          <a:p>
            <a:pPr>
              <a:defRPr/>
            </a:pPr>
            <a:r>
              <a:rPr lang="en-US" dirty="0" smtClean="0"/>
              <a:t>First, find the frequencies of the letters in your text.</a:t>
            </a:r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smtClean="0"/>
              <a:t>“lollapalooza</a:t>
            </a:r>
            <a:r>
              <a:rPr lang="en-US" dirty="0" smtClean="0"/>
              <a:t>”, it’s [</a:t>
            </a:r>
            <a:r>
              <a:rPr lang="en-US" dirty="0" err="1" smtClean="0"/>
              <a:t>l,a,o,p,z</a:t>
            </a:r>
            <a:r>
              <a:rPr lang="en-US" dirty="0" smtClean="0"/>
              <a:t>]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[4,3,3,1,1]. </a:t>
            </a:r>
          </a:p>
          <a:p>
            <a:pPr>
              <a:defRPr/>
            </a:pPr>
            <a:r>
              <a:rPr lang="en-US" dirty="0" smtClean="0"/>
              <a:t>Now, build a binary tree on the letters bottom up.</a:t>
            </a:r>
          </a:p>
          <a:p>
            <a:pPr lvl="1">
              <a:defRPr/>
            </a:pPr>
            <a:r>
              <a:rPr lang="en-US" dirty="0" smtClean="0"/>
              <a:t>Make each </a:t>
            </a:r>
            <a:r>
              <a:rPr lang="en-US" dirty="0" smtClean="0">
                <a:solidFill>
                  <a:srgbClr val="000000"/>
                </a:solidFill>
              </a:rPr>
              <a:t>letter</a:t>
            </a:r>
            <a:r>
              <a:rPr lang="en-US" dirty="0" smtClean="0"/>
              <a:t> a leaf, and set its weight to its frequency.</a:t>
            </a:r>
          </a:p>
          <a:p>
            <a:pPr lvl="1">
              <a:defRPr/>
            </a:pPr>
            <a:r>
              <a:rPr lang="en-US" dirty="0" smtClean="0"/>
              <a:t>Take the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lowest weight </a:t>
            </a:r>
            <a:r>
              <a:rPr lang="en-US" dirty="0" smtClean="0"/>
              <a:t>nodes</a:t>
            </a:r>
          </a:p>
          <a:p>
            <a:pPr lvl="2">
              <a:defRPr/>
            </a:pPr>
            <a:r>
              <a:rPr lang="en-US" dirty="0" smtClean="0"/>
              <a:t>Make them the children of a </a:t>
            </a:r>
            <a:r>
              <a:rPr lang="en-US" dirty="0" smtClean="0">
                <a:solidFill>
                  <a:srgbClr val="000000"/>
                </a:solidFill>
              </a:rPr>
              <a:t>parent node.</a:t>
            </a:r>
          </a:p>
          <a:p>
            <a:pPr lvl="2">
              <a:defRPr/>
            </a:pPr>
            <a:r>
              <a:rPr lang="en-US" dirty="0" smtClean="0"/>
              <a:t>Set the weight of the parent node equal to the sum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the weights of the two children.</a:t>
            </a:r>
          </a:p>
          <a:p>
            <a:pPr lvl="2">
              <a:defRPr/>
            </a:pPr>
            <a:r>
              <a:rPr lang="en-US" dirty="0" smtClean="0"/>
              <a:t>Remove the two </a:t>
            </a:r>
            <a:r>
              <a:rPr lang="en-US" smtClean="0"/>
              <a:t>nodes.</a:t>
            </a:r>
          </a:p>
          <a:p>
            <a:pPr lvl="2">
              <a:defRPr/>
            </a:pPr>
            <a:r>
              <a:rPr lang="en-US" smtClean="0"/>
              <a:t>Notice this is a </a:t>
            </a:r>
            <a:r>
              <a:rPr lang="en-US" smtClean="0">
                <a:solidFill>
                  <a:srgbClr val="FF0000"/>
                </a:solidFill>
              </a:rPr>
              <a:t>greedy</a:t>
            </a:r>
            <a:r>
              <a:rPr lang="en-US" smtClean="0"/>
              <a:t> step.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Repeat</a:t>
            </a:r>
            <a:r>
              <a:rPr lang="en-US" dirty="0" smtClean="0"/>
              <a:t> till all nodes part of one tree.</a:t>
            </a:r>
          </a:p>
          <a:p>
            <a:pPr>
              <a:defRPr/>
            </a:pPr>
            <a:r>
              <a:rPr lang="en-US" dirty="0" smtClean="0"/>
              <a:t>Represent </a:t>
            </a:r>
            <a:r>
              <a:rPr lang="en-US" dirty="0" smtClean="0">
                <a:solidFill>
                  <a:srgbClr val="000000"/>
                </a:solidFill>
              </a:rPr>
              <a:t>left by 0, right by 1.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A letter’s encoding is represented by its </a:t>
            </a:r>
            <a:r>
              <a:rPr lang="en-US" dirty="0" smtClean="0">
                <a:solidFill>
                  <a:srgbClr val="FF0000"/>
                </a:solidFill>
              </a:rPr>
              <a:t>path from the root.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2291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2292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2293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2294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2295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2296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2297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2298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2299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2300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2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3315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3316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3317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3318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3319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3320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3321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3322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3323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3324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3325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8" name="TextBox 15"/>
          <p:cNvSpPr txBox="1">
            <a:spLocks noChangeArrowheads="1"/>
          </p:cNvSpPr>
          <p:nvPr/>
        </p:nvSpPr>
        <p:spPr bwMode="auto">
          <a:xfrm>
            <a:off x="6057900" y="3833813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7" name="&quot;No&quot; Symbol 16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&quot;No&quot; Symbol 18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631407" y="3520281"/>
            <a:ext cx="1938338" cy="101282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traight Connector 17"/>
          <p:cNvCxnSpPr>
            <a:cxnSpLocks noChangeShapeType="1"/>
          </p:cNvCxnSpPr>
          <p:nvPr/>
        </p:nvCxnSpPr>
        <p:spPr bwMode="auto">
          <a:xfrm rot="16200000" flipV="1">
            <a:off x="5029994" y="3194844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0" name="Rounded Rectangle 18"/>
          <p:cNvSpPr>
            <a:spLocks noChangeArrowheads="1"/>
          </p:cNvSpPr>
          <p:nvPr/>
        </p:nvSpPr>
        <p:spPr bwMode="auto">
          <a:xfrm>
            <a:off x="5049838" y="2852738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4343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4344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4345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4346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4347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4348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4349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4350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4351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4352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TextBox 15"/>
          <p:cNvSpPr txBox="1">
            <a:spLocks noChangeArrowheads="1"/>
          </p:cNvSpPr>
          <p:nvPr/>
        </p:nvSpPr>
        <p:spPr bwMode="auto">
          <a:xfrm>
            <a:off x="6057900" y="3833813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4356" name="TextBox 19"/>
          <p:cNvSpPr txBox="1">
            <a:spLocks noChangeArrowheads="1"/>
          </p:cNvSpPr>
          <p:nvPr/>
        </p:nvSpPr>
        <p:spPr bwMode="auto">
          <a:xfrm>
            <a:off x="5360988" y="27273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25" name="&quot;No&quot; Symbol 24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" name="&quot;No&quot; Symbol 25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" name="&quot;No&quot; Symbol 26"/>
          <p:cNvSpPr/>
          <p:nvPr/>
        </p:nvSpPr>
        <p:spPr bwMode="auto">
          <a:xfrm>
            <a:off x="37973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" name="&quot;No&quot; Symbol 27"/>
          <p:cNvSpPr/>
          <p:nvPr/>
        </p:nvSpPr>
        <p:spPr bwMode="auto">
          <a:xfrm>
            <a:off x="5524500" y="37338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631407" y="3520281"/>
            <a:ext cx="1938338" cy="101282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traight Connector 17"/>
          <p:cNvCxnSpPr>
            <a:cxnSpLocks noChangeShapeType="1"/>
          </p:cNvCxnSpPr>
          <p:nvPr/>
        </p:nvCxnSpPr>
        <p:spPr bwMode="auto">
          <a:xfrm rot="16200000" flipV="1">
            <a:off x="5029994" y="3194844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Rounded Rectangle 18"/>
          <p:cNvSpPr>
            <a:spLocks noChangeArrowheads="1"/>
          </p:cNvSpPr>
          <p:nvPr/>
        </p:nvSpPr>
        <p:spPr bwMode="auto">
          <a:xfrm>
            <a:off x="5049838" y="2852738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5366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5367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5368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5369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5370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5371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5372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5373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5374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5375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5376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TextBox 15"/>
          <p:cNvSpPr txBox="1">
            <a:spLocks noChangeArrowheads="1"/>
          </p:cNvSpPr>
          <p:nvPr/>
        </p:nvSpPr>
        <p:spPr bwMode="auto">
          <a:xfrm>
            <a:off x="1870075" y="3819525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15380" name="TextBox 19"/>
          <p:cNvSpPr txBox="1">
            <a:spLocks noChangeArrowheads="1"/>
          </p:cNvSpPr>
          <p:nvPr/>
        </p:nvSpPr>
        <p:spPr bwMode="auto">
          <a:xfrm>
            <a:off x="5360988" y="27273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cxnSp>
        <p:nvCxnSpPr>
          <p:cNvPr id="15381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728788" y="4302125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Connector 21"/>
          <p:cNvCxnSpPr>
            <a:cxnSpLocks noChangeShapeType="1"/>
          </p:cNvCxnSpPr>
          <p:nvPr/>
        </p:nvCxnSpPr>
        <p:spPr bwMode="auto">
          <a:xfrm rot="16200000" flipV="1">
            <a:off x="2337594" y="4214019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Rounded Rectangle 22"/>
          <p:cNvSpPr>
            <a:spLocks noChangeArrowheads="1"/>
          </p:cNvSpPr>
          <p:nvPr/>
        </p:nvSpPr>
        <p:spPr bwMode="auto">
          <a:xfrm>
            <a:off x="2363788" y="3905250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TextBox 23"/>
          <p:cNvSpPr txBox="1">
            <a:spLocks noChangeArrowheads="1"/>
          </p:cNvSpPr>
          <p:nvPr/>
        </p:nvSpPr>
        <p:spPr bwMode="auto">
          <a:xfrm>
            <a:off x="6064250" y="3852863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28" name="&quot;No&quot; Symbol 27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&quot;No&quot; Symbol 28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&quot;No&quot; Symbol 29"/>
          <p:cNvSpPr/>
          <p:nvPr/>
        </p:nvSpPr>
        <p:spPr bwMode="auto">
          <a:xfrm>
            <a:off x="37973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&quot;No&quot; Symbol 30"/>
          <p:cNvSpPr/>
          <p:nvPr/>
        </p:nvSpPr>
        <p:spPr bwMode="auto">
          <a:xfrm>
            <a:off x="5524500" y="37338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&quot;No&quot; Symbol 31"/>
          <p:cNvSpPr/>
          <p:nvPr/>
        </p:nvSpPr>
        <p:spPr bwMode="auto">
          <a:xfrm>
            <a:off x="1600200" y="49657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&quot;No&quot; Symbol 32"/>
          <p:cNvSpPr/>
          <p:nvPr/>
        </p:nvSpPr>
        <p:spPr bwMode="auto">
          <a:xfrm>
            <a:off x="28067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24"/>
          <p:cNvCxnSpPr>
            <a:cxnSpLocks noChangeShapeType="1"/>
          </p:cNvCxnSpPr>
          <p:nvPr/>
        </p:nvCxnSpPr>
        <p:spPr bwMode="auto">
          <a:xfrm rot="5400000" flipH="1" flipV="1">
            <a:off x="1878807" y="2047081"/>
            <a:ext cx="2478088" cy="13112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traight Connector 25"/>
          <p:cNvCxnSpPr>
            <a:cxnSpLocks noChangeShapeType="1"/>
          </p:cNvCxnSpPr>
          <p:nvPr/>
        </p:nvCxnSpPr>
        <p:spPr bwMode="auto">
          <a:xfrm rot="16200000" flipV="1">
            <a:off x="3780631" y="1516857"/>
            <a:ext cx="1503363" cy="127000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" name="Rounded Rectangle 36"/>
          <p:cNvSpPr>
            <a:spLocks noChangeArrowheads="1"/>
          </p:cNvSpPr>
          <p:nvPr/>
        </p:nvSpPr>
        <p:spPr bwMode="auto">
          <a:xfrm>
            <a:off x="3741738" y="1304925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6389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631407" y="3520281"/>
            <a:ext cx="1938338" cy="101282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Connector 17"/>
          <p:cNvCxnSpPr>
            <a:cxnSpLocks noChangeShapeType="1"/>
          </p:cNvCxnSpPr>
          <p:nvPr/>
        </p:nvCxnSpPr>
        <p:spPr bwMode="auto">
          <a:xfrm rot="16200000" flipV="1">
            <a:off x="5029994" y="3194844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Rounded Rectangle 18"/>
          <p:cNvSpPr>
            <a:spLocks noChangeArrowheads="1"/>
          </p:cNvSpPr>
          <p:nvPr/>
        </p:nvSpPr>
        <p:spPr bwMode="auto">
          <a:xfrm>
            <a:off x="5049838" y="2852738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6393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6394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6395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6396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6397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6398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6399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6400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6401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6402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6403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TextBox 15"/>
          <p:cNvSpPr txBox="1">
            <a:spLocks noChangeArrowheads="1"/>
          </p:cNvSpPr>
          <p:nvPr/>
        </p:nvSpPr>
        <p:spPr bwMode="auto">
          <a:xfrm>
            <a:off x="1870075" y="3819525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16407" name="TextBox 19"/>
          <p:cNvSpPr txBox="1">
            <a:spLocks noChangeArrowheads="1"/>
          </p:cNvSpPr>
          <p:nvPr/>
        </p:nvSpPr>
        <p:spPr bwMode="auto">
          <a:xfrm>
            <a:off x="5360988" y="27273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cxnSp>
        <p:nvCxnSpPr>
          <p:cNvPr id="16408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728788" y="4302125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21"/>
          <p:cNvCxnSpPr>
            <a:cxnSpLocks noChangeShapeType="1"/>
          </p:cNvCxnSpPr>
          <p:nvPr/>
        </p:nvCxnSpPr>
        <p:spPr bwMode="auto">
          <a:xfrm rot="16200000" flipV="1">
            <a:off x="2337594" y="4214019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Rounded Rectangle 22"/>
          <p:cNvSpPr>
            <a:spLocks noChangeArrowheads="1"/>
          </p:cNvSpPr>
          <p:nvPr/>
        </p:nvSpPr>
        <p:spPr bwMode="auto">
          <a:xfrm>
            <a:off x="2363788" y="3905250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1" name="TextBox 23"/>
          <p:cNvSpPr txBox="1">
            <a:spLocks noChangeArrowheads="1"/>
          </p:cNvSpPr>
          <p:nvPr/>
        </p:nvSpPr>
        <p:spPr bwMode="auto">
          <a:xfrm>
            <a:off x="6049963" y="3852863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6412" name="TextBox 37"/>
          <p:cNvSpPr txBox="1">
            <a:spLocks noChangeArrowheads="1"/>
          </p:cNvSpPr>
          <p:nvPr/>
        </p:nvSpPr>
        <p:spPr bwMode="auto">
          <a:xfrm>
            <a:off x="4062413" y="12160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12</a:t>
            </a:r>
          </a:p>
        </p:txBody>
      </p:sp>
      <p:sp>
        <p:nvSpPr>
          <p:cNvPr id="29" name="&quot;No&quot; Symbol 28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&quot;No&quot; Symbol 29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&quot;No&quot; Symbol 30"/>
          <p:cNvSpPr/>
          <p:nvPr/>
        </p:nvSpPr>
        <p:spPr bwMode="auto">
          <a:xfrm>
            <a:off x="37973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&quot;No&quot; Symbol 31"/>
          <p:cNvSpPr/>
          <p:nvPr/>
        </p:nvSpPr>
        <p:spPr bwMode="auto">
          <a:xfrm>
            <a:off x="5524500" y="37338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&quot;No&quot; Symbol 32"/>
          <p:cNvSpPr/>
          <p:nvPr/>
        </p:nvSpPr>
        <p:spPr bwMode="auto">
          <a:xfrm>
            <a:off x="1600200" y="49657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&quot;No&quot; Symbol 33"/>
          <p:cNvSpPr/>
          <p:nvPr/>
        </p:nvSpPr>
        <p:spPr bwMode="auto">
          <a:xfrm>
            <a:off x="28067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" name="&quot;No&quot; Symbol 34"/>
          <p:cNvSpPr/>
          <p:nvPr/>
        </p:nvSpPr>
        <p:spPr bwMode="auto">
          <a:xfrm>
            <a:off x="2171700" y="36830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6" name="&quot;No&quot; Symbol 35"/>
          <p:cNvSpPr/>
          <p:nvPr/>
        </p:nvSpPr>
        <p:spPr bwMode="auto">
          <a:xfrm>
            <a:off x="4864100" y="26670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grpSp>
        <p:nvGrpSpPr>
          <p:cNvPr id="17411" name="Group 34"/>
          <p:cNvGrpSpPr>
            <a:grpSpLocks/>
          </p:cNvGrpSpPr>
          <p:nvPr/>
        </p:nvGrpSpPr>
        <p:grpSpPr bwMode="auto">
          <a:xfrm>
            <a:off x="1768475" y="1304925"/>
            <a:ext cx="5321300" cy="4618038"/>
            <a:chOff x="1768475" y="1304925"/>
            <a:chExt cx="5321300" cy="4618038"/>
          </a:xfrm>
        </p:grpSpPr>
        <p:cxnSp>
          <p:nvCxnSpPr>
            <p:cNvPr id="17413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1878807" y="2047081"/>
              <a:ext cx="2478088" cy="13112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4" name="Straight Connector 25"/>
            <p:cNvCxnSpPr>
              <a:cxnSpLocks noChangeShapeType="1"/>
            </p:cNvCxnSpPr>
            <p:nvPr/>
          </p:nvCxnSpPr>
          <p:spPr bwMode="auto">
            <a:xfrm rot="16200000" flipV="1">
              <a:off x="3780631" y="1516857"/>
              <a:ext cx="1503363" cy="1270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5" name="Rounded Rectangle 36"/>
            <p:cNvSpPr>
              <a:spLocks noChangeArrowheads="1"/>
            </p:cNvSpPr>
            <p:nvPr/>
          </p:nvSpPr>
          <p:spPr bwMode="auto">
            <a:xfrm>
              <a:off x="3741738" y="1304925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7416" name="Straight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3631407" y="3520281"/>
              <a:ext cx="1938338" cy="101282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Straight Connector 17"/>
            <p:cNvCxnSpPr>
              <a:cxnSpLocks noChangeShapeType="1"/>
            </p:cNvCxnSpPr>
            <p:nvPr/>
          </p:nvCxnSpPr>
          <p:spPr bwMode="auto">
            <a:xfrm rot="16200000" flipV="1">
              <a:off x="5029994" y="3194844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8" name="Rounded Rectangle 18"/>
            <p:cNvSpPr>
              <a:spLocks noChangeArrowheads="1"/>
            </p:cNvSpPr>
            <p:nvPr/>
          </p:nvSpPr>
          <p:spPr bwMode="auto">
            <a:xfrm>
              <a:off x="5049838" y="2852738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9" name="TextBox 26"/>
            <p:cNvSpPr txBox="1">
              <a:spLocks noChangeArrowheads="1"/>
            </p:cNvSpPr>
            <p:nvPr/>
          </p:nvSpPr>
          <p:spPr bwMode="auto">
            <a:xfrm>
              <a:off x="1792288" y="5046663"/>
              <a:ext cx="8001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l</a:t>
              </a:r>
            </a:p>
          </p:txBody>
        </p:sp>
        <p:sp>
          <p:nvSpPr>
            <p:cNvPr id="17420" name="TextBox 27"/>
            <p:cNvSpPr txBox="1">
              <a:spLocks noChangeArrowheads="1"/>
            </p:cNvSpPr>
            <p:nvPr/>
          </p:nvSpPr>
          <p:spPr bwMode="auto">
            <a:xfrm>
              <a:off x="2949575" y="5046663"/>
              <a:ext cx="8001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a</a:t>
              </a:r>
            </a:p>
          </p:txBody>
        </p:sp>
        <p:sp>
          <p:nvSpPr>
            <p:cNvPr id="17421" name="TextBox 28"/>
            <p:cNvSpPr txBox="1">
              <a:spLocks noChangeArrowheads="1"/>
            </p:cNvSpPr>
            <p:nvPr/>
          </p:nvSpPr>
          <p:spPr bwMode="auto">
            <a:xfrm>
              <a:off x="3949700" y="5032375"/>
              <a:ext cx="79851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o</a:t>
              </a:r>
            </a:p>
          </p:txBody>
        </p:sp>
        <p:sp>
          <p:nvSpPr>
            <p:cNvPr id="17422" name="TextBox 29"/>
            <p:cNvSpPr txBox="1">
              <a:spLocks noChangeArrowheads="1"/>
            </p:cNvSpPr>
            <p:nvPr/>
          </p:nvSpPr>
          <p:spPr bwMode="auto">
            <a:xfrm>
              <a:off x="5132388" y="5046663"/>
              <a:ext cx="8001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p</a:t>
              </a:r>
            </a:p>
          </p:txBody>
        </p:sp>
        <p:sp>
          <p:nvSpPr>
            <p:cNvPr id="17423" name="TextBox 30"/>
            <p:cNvSpPr txBox="1">
              <a:spLocks noChangeArrowheads="1"/>
            </p:cNvSpPr>
            <p:nvPr/>
          </p:nvSpPr>
          <p:spPr bwMode="auto">
            <a:xfrm>
              <a:off x="6291263" y="5046663"/>
              <a:ext cx="798512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z</a:t>
              </a:r>
            </a:p>
          </p:txBody>
        </p:sp>
        <p:sp>
          <p:nvSpPr>
            <p:cNvPr id="17424" name="TextBox 31"/>
            <p:cNvSpPr txBox="1">
              <a:spLocks noChangeArrowheads="1"/>
            </p:cNvSpPr>
            <p:nvPr/>
          </p:nvSpPr>
          <p:spPr bwMode="auto">
            <a:xfrm>
              <a:off x="1768475" y="552291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</a:t>
              </a:r>
            </a:p>
          </p:txBody>
        </p:sp>
        <p:sp>
          <p:nvSpPr>
            <p:cNvPr id="17425" name="TextBox 32"/>
            <p:cNvSpPr txBox="1">
              <a:spLocks noChangeArrowheads="1"/>
            </p:cNvSpPr>
            <p:nvPr/>
          </p:nvSpPr>
          <p:spPr bwMode="auto">
            <a:xfrm>
              <a:off x="2927350" y="552291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01</a:t>
              </a:r>
            </a:p>
          </p:txBody>
        </p:sp>
        <p:sp>
          <p:nvSpPr>
            <p:cNvPr id="17426" name="TextBox 33"/>
            <p:cNvSpPr txBox="1">
              <a:spLocks noChangeArrowheads="1"/>
            </p:cNvSpPr>
            <p:nvPr/>
          </p:nvSpPr>
          <p:spPr bwMode="auto">
            <a:xfrm>
              <a:off x="3925888" y="5510213"/>
              <a:ext cx="798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10</a:t>
              </a:r>
            </a:p>
          </p:txBody>
        </p:sp>
        <p:sp>
          <p:nvSpPr>
            <p:cNvPr id="17427" name="TextBox 34"/>
            <p:cNvSpPr txBox="1">
              <a:spLocks noChangeArrowheads="1"/>
            </p:cNvSpPr>
            <p:nvPr/>
          </p:nvSpPr>
          <p:spPr bwMode="auto">
            <a:xfrm>
              <a:off x="5110163" y="5522913"/>
              <a:ext cx="798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110</a:t>
              </a:r>
            </a:p>
          </p:txBody>
        </p:sp>
        <p:sp>
          <p:nvSpPr>
            <p:cNvPr id="17428" name="TextBox 35"/>
            <p:cNvSpPr txBox="1">
              <a:spLocks noChangeArrowheads="1"/>
            </p:cNvSpPr>
            <p:nvPr/>
          </p:nvSpPr>
          <p:spPr bwMode="auto">
            <a:xfrm>
              <a:off x="6267450" y="552291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111</a:t>
              </a:r>
            </a:p>
          </p:txBody>
        </p:sp>
        <p:cxnSp>
          <p:nvCxnSpPr>
            <p:cNvPr id="17429" name="Straight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5065713" y="4341813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Straight Connector 13"/>
            <p:cNvCxnSpPr>
              <a:cxnSpLocks noChangeShapeType="1"/>
            </p:cNvCxnSpPr>
            <p:nvPr/>
          </p:nvCxnSpPr>
          <p:spPr bwMode="auto">
            <a:xfrm rot="16200000" flipV="1">
              <a:off x="5673725" y="4252913"/>
              <a:ext cx="974725" cy="5746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1" name="Rounded Rectangle 14"/>
            <p:cNvSpPr>
              <a:spLocks noChangeArrowheads="1"/>
            </p:cNvSpPr>
            <p:nvPr/>
          </p:nvSpPr>
          <p:spPr bwMode="auto">
            <a:xfrm>
              <a:off x="5711825" y="3927475"/>
              <a:ext cx="204788" cy="21113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7432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1728788" y="4302125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3" name="Straight Connector 21"/>
            <p:cNvCxnSpPr>
              <a:cxnSpLocks noChangeShapeType="1"/>
            </p:cNvCxnSpPr>
            <p:nvPr/>
          </p:nvCxnSpPr>
          <p:spPr bwMode="auto">
            <a:xfrm rot="16200000" flipV="1">
              <a:off x="2337594" y="4214019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4" name="Rounded Rectangle 22"/>
            <p:cNvSpPr>
              <a:spLocks noChangeArrowheads="1"/>
            </p:cNvSpPr>
            <p:nvPr/>
          </p:nvSpPr>
          <p:spPr bwMode="auto">
            <a:xfrm>
              <a:off x="2363788" y="3905250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5" name="TextBox 37"/>
            <p:cNvSpPr txBox="1">
              <a:spLocks noChangeArrowheads="1"/>
            </p:cNvSpPr>
            <p:nvPr/>
          </p:nvSpPr>
          <p:spPr bwMode="auto">
            <a:xfrm>
              <a:off x="4525963" y="1792288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36" name="TextBox 38"/>
            <p:cNvSpPr txBox="1">
              <a:spLocks noChangeArrowheads="1"/>
            </p:cNvSpPr>
            <p:nvPr/>
          </p:nvSpPr>
          <p:spPr bwMode="auto">
            <a:xfrm>
              <a:off x="3022600" y="1792288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  <p:sp>
          <p:nvSpPr>
            <p:cNvPr id="17437" name="TextBox 39"/>
            <p:cNvSpPr txBox="1">
              <a:spLocks noChangeArrowheads="1"/>
            </p:cNvSpPr>
            <p:nvPr/>
          </p:nvSpPr>
          <p:spPr bwMode="auto">
            <a:xfrm>
              <a:off x="2784475" y="414496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38" name="TextBox 40"/>
            <p:cNvSpPr txBox="1">
              <a:spLocks noChangeArrowheads="1"/>
            </p:cNvSpPr>
            <p:nvPr/>
          </p:nvSpPr>
          <p:spPr bwMode="auto">
            <a:xfrm>
              <a:off x="1809750" y="414496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  <p:sp>
          <p:nvSpPr>
            <p:cNvPr id="17439" name="TextBox 43"/>
            <p:cNvSpPr txBox="1">
              <a:spLocks noChangeArrowheads="1"/>
            </p:cNvSpPr>
            <p:nvPr/>
          </p:nvSpPr>
          <p:spPr bwMode="auto">
            <a:xfrm>
              <a:off x="5626100" y="324961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40" name="TextBox 44"/>
            <p:cNvSpPr txBox="1">
              <a:spLocks noChangeArrowheads="1"/>
            </p:cNvSpPr>
            <p:nvPr/>
          </p:nvSpPr>
          <p:spPr bwMode="auto">
            <a:xfrm>
              <a:off x="4373563" y="324961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  <p:sp>
          <p:nvSpPr>
            <p:cNvPr id="17441" name="TextBox 45"/>
            <p:cNvSpPr txBox="1">
              <a:spLocks noChangeArrowheads="1"/>
            </p:cNvSpPr>
            <p:nvPr/>
          </p:nvSpPr>
          <p:spPr bwMode="auto">
            <a:xfrm>
              <a:off x="6202363" y="414496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42" name="TextBox 46"/>
            <p:cNvSpPr txBox="1">
              <a:spLocks noChangeArrowheads="1"/>
            </p:cNvSpPr>
            <p:nvPr/>
          </p:nvSpPr>
          <p:spPr bwMode="auto">
            <a:xfrm>
              <a:off x="5095875" y="414496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</p:grpSp>
      <p:sp>
        <p:nvSpPr>
          <p:cNvPr id="17412" name="TextBox 32"/>
          <p:cNvSpPr txBox="1">
            <a:spLocks noChangeArrowheads="1"/>
          </p:cNvSpPr>
          <p:nvPr/>
        </p:nvSpPr>
        <p:spPr bwMode="auto">
          <a:xfrm>
            <a:off x="5740400" y="1282700"/>
            <a:ext cx="3200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503FB"/>
                </a:solidFill>
              </a:rPr>
              <a:t>Convert the Huffman tree into a binary encoding, by treating left (right) branches as 0’s (1’s).  </a:t>
            </a:r>
          </a:p>
          <a:p>
            <a:r>
              <a:rPr lang="en-US" altLang="en-US">
                <a:solidFill>
                  <a:srgbClr val="1503FB"/>
                </a:solidFill>
              </a:rPr>
              <a:t>The encoding of the letters corresponds to their path from the root.</a:t>
            </a:r>
          </a:p>
        </p:txBody>
      </p:sp>
    </p:spTree>
    <p:extLst>
      <p:ext uri="{BB962C8B-B14F-4D97-AF65-F5344CB8AC3E}">
        <p14:creationId xmlns:p14="http://schemas.microsoft.com/office/powerpoint/2010/main" val="347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implementation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225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 (s</a:t>
            </a:r>
            <a:r>
              <a:rPr lang="en-US" baseline="-25000" smtClean="0"/>
              <a:t>i</a:t>
            </a:r>
            <a:r>
              <a:rPr lang="en-US" smtClean="0"/>
              <a:t>, f(s</a:t>
            </a:r>
            <a:r>
              <a:rPr lang="en-US" baseline="-25000" smtClean="0"/>
              <a:t>i</a:t>
            </a:r>
            <a:r>
              <a:rPr lang="en-US" smtClean="0"/>
              <a:t>)) to a min-heap H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n-1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left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right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make a new node parent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set parent’s left and right children to left, right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add(parent, f(left) + f(right)) to H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a letter’s encoding is represented by its path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411163" y="1317625"/>
            <a:ext cx="8520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Let S=s</a:t>
            </a:r>
            <a:r>
              <a:rPr lang="en-US" altLang="en-US" sz="2000" baseline="-25000"/>
              <a:t>1</a:t>
            </a: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  <a:r>
              <a:rPr lang="en-US" altLang="en-US" sz="2000"/>
              <a:t>…s</a:t>
            </a:r>
            <a:r>
              <a:rPr lang="en-US" altLang="en-US" sz="2000" baseline="-25000"/>
              <a:t>n</a:t>
            </a:r>
            <a:r>
              <a:rPr lang="en-US" altLang="en-US" sz="2000"/>
              <a:t> be a string.  Let f(s) be the number of occurrences of char s in S.</a:t>
            </a:r>
          </a:p>
        </p:txBody>
      </p:sp>
    </p:spTree>
    <p:extLst>
      <p:ext uri="{BB962C8B-B14F-4D97-AF65-F5344CB8AC3E}">
        <p14:creationId xmlns:p14="http://schemas.microsoft.com/office/powerpoint/2010/main" val="26268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Huffman’s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225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 (s</a:t>
            </a:r>
            <a:r>
              <a:rPr lang="en-US" baseline="-25000" smtClean="0"/>
              <a:t>i</a:t>
            </a:r>
            <a:r>
              <a:rPr lang="en-US" smtClean="0"/>
              <a:t>, f(s</a:t>
            </a:r>
            <a:r>
              <a:rPr lang="en-US" baseline="-25000" smtClean="0"/>
              <a:t>i</a:t>
            </a:r>
            <a:r>
              <a:rPr lang="en-US" smtClean="0"/>
              <a:t>)) to a min-heap H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n-1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left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right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make a new node parent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set parent’s left and right children to left, right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add(parent, f(left) + f(right)) to H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a letter’s encoding is represented by its path.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96875" y="1338263"/>
            <a:ext cx="852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Total time is </a:t>
            </a:r>
            <a:r>
              <a:rPr lang="en-US" altLang="en-US" sz="2800">
                <a:solidFill>
                  <a:srgbClr val="1503FB"/>
                </a:solidFill>
              </a:rPr>
              <a:t>O(n</a:t>
            </a:r>
            <a:r>
              <a:rPr lang="en-US" altLang="en-US" sz="2800" baseline="30000">
                <a:solidFill>
                  <a:srgbClr val="1503FB"/>
                </a:solidFill>
              </a:rPr>
              <a:t>2</a:t>
            </a:r>
            <a:r>
              <a:rPr lang="en-US" altLang="en-US" sz="2800">
                <a:solidFill>
                  <a:srgbClr val="1503FB"/>
                </a:solidFill>
              </a:rPr>
              <a:t>).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60700" y="1776413"/>
            <a:ext cx="5632450" cy="741362"/>
            <a:chOff x="3061252" y="1775791"/>
            <a:chExt cx="5632173" cy="742121"/>
          </a:xfrm>
        </p:grpSpPr>
        <p:sp>
          <p:nvSpPr>
            <p:cNvPr id="19471" name="TextBox 4"/>
            <p:cNvSpPr txBox="1">
              <a:spLocks noChangeArrowheads="1"/>
            </p:cNvSpPr>
            <p:nvPr/>
          </p:nvSpPr>
          <p:spPr bwMode="auto">
            <a:xfrm>
              <a:off x="5062330" y="1775791"/>
              <a:ext cx="36310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Each add takes O(log n) time.</a:t>
              </a:r>
            </a:p>
          </p:txBody>
        </p:sp>
        <p:cxnSp>
          <p:nvCxnSpPr>
            <p:cNvPr id="19472" name="Straight Arrow Connector 6"/>
            <p:cNvCxnSpPr>
              <a:cxnSpLocks noChangeShapeType="1"/>
            </p:cNvCxnSpPr>
            <p:nvPr/>
          </p:nvCxnSpPr>
          <p:spPr bwMode="auto">
            <a:xfrm rot="10800000" flipV="1">
              <a:off x="3061252" y="1948069"/>
              <a:ext cx="1961322" cy="569843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165599" y="2776538"/>
            <a:ext cx="5183189" cy="707162"/>
            <a:chOff x="3509030" y="1775791"/>
            <a:chExt cx="5184395" cy="707886"/>
          </a:xfrm>
        </p:grpSpPr>
        <p:sp>
          <p:nvSpPr>
            <p:cNvPr id="19469" name="TextBox 9"/>
            <p:cNvSpPr txBox="1">
              <a:spLocks noChangeArrowheads="1"/>
            </p:cNvSpPr>
            <p:nvPr/>
          </p:nvSpPr>
          <p:spPr bwMode="auto">
            <a:xfrm>
              <a:off x="5062330" y="1775791"/>
              <a:ext cx="36310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Each remove takes O(log n) time.</a:t>
              </a:r>
            </a:p>
          </p:txBody>
        </p:sp>
        <p:cxnSp>
          <p:nvCxnSpPr>
            <p:cNvPr id="19470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3509030" y="1948069"/>
              <a:ext cx="1513544" cy="53560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4586" y="3677899"/>
            <a:ext cx="5560559" cy="1402101"/>
            <a:chOff x="3226433" y="1775790"/>
            <a:chExt cx="5466992" cy="1058685"/>
          </a:xfrm>
        </p:grpSpPr>
        <p:sp>
          <p:nvSpPr>
            <p:cNvPr id="19467" name="TextBox 12"/>
            <p:cNvSpPr txBox="1">
              <a:spLocks noChangeArrowheads="1"/>
            </p:cNvSpPr>
            <p:nvPr/>
          </p:nvSpPr>
          <p:spPr bwMode="auto">
            <a:xfrm>
              <a:off x="5062330" y="1775790"/>
              <a:ext cx="3631095" cy="30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Add takes O(log n) time.</a:t>
              </a:r>
            </a:p>
          </p:txBody>
        </p:sp>
        <p:cxnSp>
          <p:nvCxnSpPr>
            <p:cNvPr id="19468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3226433" y="1948068"/>
              <a:ext cx="1796143" cy="88640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278775" y="3596412"/>
            <a:ext cx="5197475" cy="1965325"/>
            <a:chOff x="3508517" y="2435907"/>
            <a:chExt cx="5197608" cy="1964477"/>
          </a:xfrm>
        </p:grpSpPr>
        <p:sp>
          <p:nvSpPr>
            <p:cNvPr id="19465" name="TextBox 16"/>
            <p:cNvSpPr txBox="1">
              <a:spLocks noChangeArrowheads="1"/>
            </p:cNvSpPr>
            <p:nvPr/>
          </p:nvSpPr>
          <p:spPr bwMode="auto">
            <a:xfrm>
              <a:off x="5075030" y="2435907"/>
              <a:ext cx="363109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There are n letter, each has O(n) height, so the total time is O(n</a:t>
              </a:r>
              <a:r>
                <a:rPr lang="en-US" altLang="en-US" sz="2000" baseline="30000">
                  <a:solidFill>
                    <a:srgbClr val="1503FB"/>
                  </a:solidFill>
                </a:rPr>
                <a:t>2</a:t>
              </a:r>
              <a:r>
                <a:rPr lang="en-US" altLang="en-US" sz="2000">
                  <a:solidFill>
                    <a:srgbClr val="1503FB"/>
                  </a:solidFill>
                </a:rPr>
                <a:t>).</a:t>
              </a:r>
            </a:p>
          </p:txBody>
        </p:sp>
        <p:cxnSp>
          <p:nvCxnSpPr>
            <p:cNvPr id="19466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08517" y="2836685"/>
              <a:ext cx="1615663" cy="1563699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53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prefix-free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121400" cy="5438775"/>
          </a:xfrm>
        </p:spPr>
        <p:txBody>
          <a:bodyPr/>
          <a:lstStyle/>
          <a:p>
            <a:r>
              <a:rPr lang="en-US" altLang="en-US" smtClean="0"/>
              <a:t>Any two </a:t>
            </a:r>
            <a:r>
              <a:rPr lang="en-US" altLang="en-US" smtClean="0">
                <a:solidFill>
                  <a:srgbClr val="000000"/>
                </a:solidFill>
              </a:rPr>
              <a:t>codewords</a:t>
            </a:r>
            <a:r>
              <a:rPr lang="en-US" altLang="en-US" smtClean="0"/>
              <a:t> correspond to </a:t>
            </a:r>
            <a:r>
              <a:rPr lang="en-US" altLang="en-US" smtClean="0">
                <a:solidFill>
                  <a:srgbClr val="000000"/>
                </a:solidFill>
              </a:rPr>
              <a:t>paths</a:t>
            </a:r>
            <a:r>
              <a:rPr lang="en-US" altLang="en-US" smtClean="0"/>
              <a:t> from the root to leaves.</a:t>
            </a:r>
          </a:p>
          <a:p>
            <a:pPr lvl="1"/>
            <a:r>
              <a:rPr lang="en-US" altLang="en-US" smtClean="0"/>
              <a:t>The 2 paths split from each other somewhere.</a:t>
            </a:r>
          </a:p>
          <a:p>
            <a:pPr lvl="1"/>
            <a:r>
              <a:rPr lang="en-US" altLang="en-US" smtClean="0"/>
              <a:t>After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>
                <a:solidFill>
                  <a:srgbClr val="000000"/>
                </a:solidFill>
              </a:rPr>
              <a:t>the split, </a:t>
            </a:r>
            <a:r>
              <a:rPr lang="en-US" altLang="en-US" smtClean="0"/>
              <a:t>neither codeword is a prefix of the other.</a:t>
            </a:r>
          </a:p>
          <a:p>
            <a:r>
              <a:rPr lang="en-US" altLang="en-US" smtClean="0"/>
              <a:t>Huffman codes are uniquely decodable.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80163" y="1244600"/>
            <a:ext cx="2763837" cy="2444750"/>
            <a:chOff x="1768475" y="1304925"/>
            <a:chExt cx="5321300" cy="4706726"/>
          </a:xfrm>
        </p:grpSpPr>
        <p:cxnSp>
          <p:nvCxnSpPr>
            <p:cNvPr id="20485" name="Straight Connector 4"/>
            <p:cNvCxnSpPr>
              <a:cxnSpLocks noChangeShapeType="1"/>
            </p:cNvCxnSpPr>
            <p:nvPr/>
          </p:nvCxnSpPr>
          <p:spPr bwMode="auto">
            <a:xfrm rot="5400000" flipH="1" flipV="1">
              <a:off x="1878807" y="2047081"/>
              <a:ext cx="2478088" cy="13112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6" name="Straight Connector 5"/>
            <p:cNvCxnSpPr>
              <a:cxnSpLocks noChangeShapeType="1"/>
            </p:cNvCxnSpPr>
            <p:nvPr/>
          </p:nvCxnSpPr>
          <p:spPr bwMode="auto">
            <a:xfrm rot="16200000" flipV="1">
              <a:off x="3780631" y="1516857"/>
              <a:ext cx="1503363" cy="1270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87" name="Rounded Rectangle 6"/>
            <p:cNvSpPr>
              <a:spLocks noChangeArrowheads="1"/>
            </p:cNvSpPr>
            <p:nvPr/>
          </p:nvSpPr>
          <p:spPr bwMode="auto">
            <a:xfrm>
              <a:off x="3741738" y="1304925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cxnSp>
          <p:nvCxnSpPr>
            <p:cNvPr id="20488" name="Straight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3631407" y="3520281"/>
              <a:ext cx="1938338" cy="101282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Straight Connector 8"/>
            <p:cNvCxnSpPr>
              <a:cxnSpLocks noChangeShapeType="1"/>
            </p:cNvCxnSpPr>
            <p:nvPr/>
          </p:nvCxnSpPr>
          <p:spPr bwMode="auto">
            <a:xfrm rot="16200000" flipV="1">
              <a:off x="5029994" y="3194844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0" name="Rounded Rectangle 9"/>
            <p:cNvSpPr>
              <a:spLocks noChangeArrowheads="1"/>
            </p:cNvSpPr>
            <p:nvPr/>
          </p:nvSpPr>
          <p:spPr bwMode="auto">
            <a:xfrm>
              <a:off x="5049838" y="2852738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20491" name="TextBox 26"/>
            <p:cNvSpPr txBox="1">
              <a:spLocks noChangeArrowheads="1"/>
            </p:cNvSpPr>
            <p:nvPr/>
          </p:nvSpPr>
          <p:spPr bwMode="auto">
            <a:xfrm>
              <a:off x="1792289" y="5046664"/>
              <a:ext cx="800101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l</a:t>
              </a:r>
            </a:p>
          </p:txBody>
        </p:sp>
        <p:sp>
          <p:nvSpPr>
            <p:cNvPr id="20492" name="TextBox 27"/>
            <p:cNvSpPr txBox="1">
              <a:spLocks noChangeArrowheads="1"/>
            </p:cNvSpPr>
            <p:nvPr/>
          </p:nvSpPr>
          <p:spPr bwMode="auto">
            <a:xfrm>
              <a:off x="2949575" y="5046664"/>
              <a:ext cx="800101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a</a:t>
              </a:r>
            </a:p>
          </p:txBody>
        </p:sp>
        <p:sp>
          <p:nvSpPr>
            <p:cNvPr id="20493" name="TextBox 28"/>
            <p:cNvSpPr txBox="1">
              <a:spLocks noChangeArrowheads="1"/>
            </p:cNvSpPr>
            <p:nvPr/>
          </p:nvSpPr>
          <p:spPr bwMode="auto">
            <a:xfrm>
              <a:off x="3949699" y="5032376"/>
              <a:ext cx="798513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o</a:t>
              </a:r>
            </a:p>
          </p:txBody>
        </p:sp>
        <p:sp>
          <p:nvSpPr>
            <p:cNvPr id="20494" name="TextBox 29"/>
            <p:cNvSpPr txBox="1">
              <a:spLocks noChangeArrowheads="1"/>
            </p:cNvSpPr>
            <p:nvPr/>
          </p:nvSpPr>
          <p:spPr bwMode="auto">
            <a:xfrm>
              <a:off x="5132388" y="5046664"/>
              <a:ext cx="800101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p</a:t>
              </a:r>
            </a:p>
          </p:txBody>
        </p:sp>
        <p:sp>
          <p:nvSpPr>
            <p:cNvPr id="20495" name="TextBox 30"/>
            <p:cNvSpPr txBox="1">
              <a:spLocks noChangeArrowheads="1"/>
            </p:cNvSpPr>
            <p:nvPr/>
          </p:nvSpPr>
          <p:spPr bwMode="auto">
            <a:xfrm>
              <a:off x="6291262" y="5046664"/>
              <a:ext cx="798513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z</a:t>
              </a:r>
            </a:p>
          </p:txBody>
        </p:sp>
        <p:sp>
          <p:nvSpPr>
            <p:cNvPr id="16" name="TextBox 31"/>
            <p:cNvSpPr txBox="1">
              <a:spLocks noChangeArrowheads="1"/>
            </p:cNvSpPr>
            <p:nvPr/>
          </p:nvSpPr>
          <p:spPr bwMode="auto">
            <a:xfrm>
              <a:off x="1768475" y="5522641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00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2926873" y="5522641"/>
              <a:ext cx="797738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01</a:t>
              </a:r>
            </a:p>
          </p:txBody>
        </p:sp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926337" y="5510415"/>
              <a:ext cx="797736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10</a:t>
              </a:r>
            </a:p>
          </p:txBody>
        </p: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5109187" y="5522641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110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6267588" y="5522641"/>
              <a:ext cx="797736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111</a:t>
              </a:r>
            </a:p>
          </p:txBody>
        </p:sp>
        <p:cxnSp>
          <p:nvCxnSpPr>
            <p:cNvPr id="20501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5065713" y="4341813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Straight Connector 21"/>
            <p:cNvCxnSpPr>
              <a:cxnSpLocks noChangeShapeType="1"/>
            </p:cNvCxnSpPr>
            <p:nvPr/>
          </p:nvCxnSpPr>
          <p:spPr bwMode="auto">
            <a:xfrm rot="16200000" flipV="1">
              <a:off x="5673725" y="4252913"/>
              <a:ext cx="974725" cy="5746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Rounded Rectangle 22"/>
            <p:cNvSpPr>
              <a:spLocks noChangeArrowheads="1"/>
            </p:cNvSpPr>
            <p:nvPr/>
          </p:nvSpPr>
          <p:spPr bwMode="auto">
            <a:xfrm>
              <a:off x="5711825" y="3927475"/>
              <a:ext cx="204788" cy="21113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cxnSp>
          <p:nvCxnSpPr>
            <p:cNvPr id="20504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1728788" y="4302125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Straight Connector 24"/>
            <p:cNvCxnSpPr>
              <a:cxnSpLocks noChangeShapeType="1"/>
            </p:cNvCxnSpPr>
            <p:nvPr/>
          </p:nvCxnSpPr>
          <p:spPr bwMode="auto">
            <a:xfrm rot="16200000" flipV="1">
              <a:off x="2337594" y="4214019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Rounded Rectangle 25"/>
            <p:cNvSpPr>
              <a:spLocks noChangeArrowheads="1"/>
            </p:cNvSpPr>
            <p:nvPr/>
          </p:nvSpPr>
          <p:spPr bwMode="auto">
            <a:xfrm>
              <a:off x="2363788" y="3905250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4525404" y="1790880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28" name="TextBox 38"/>
            <p:cNvSpPr txBox="1">
              <a:spLocks noChangeArrowheads="1"/>
            </p:cNvSpPr>
            <p:nvPr/>
          </p:nvSpPr>
          <p:spPr bwMode="auto">
            <a:xfrm>
              <a:off x="3021625" y="1790880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  <p:sp>
          <p:nvSpPr>
            <p:cNvPr id="29" name="TextBox 39"/>
            <p:cNvSpPr txBox="1">
              <a:spLocks noChangeArrowheads="1"/>
            </p:cNvSpPr>
            <p:nvPr/>
          </p:nvSpPr>
          <p:spPr bwMode="auto">
            <a:xfrm>
              <a:off x="2783221" y="4144243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30" name="TextBox 40"/>
            <p:cNvSpPr txBox="1">
              <a:spLocks noChangeArrowheads="1"/>
            </p:cNvSpPr>
            <p:nvPr/>
          </p:nvSpPr>
          <p:spPr bwMode="auto">
            <a:xfrm>
              <a:off x="1811265" y="4144243"/>
              <a:ext cx="797736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  <p:sp>
          <p:nvSpPr>
            <p:cNvPr id="31" name="TextBox 43"/>
            <p:cNvSpPr txBox="1">
              <a:spLocks noChangeArrowheads="1"/>
            </p:cNvSpPr>
            <p:nvPr/>
          </p:nvSpPr>
          <p:spPr bwMode="auto">
            <a:xfrm>
              <a:off x="5625730" y="3248742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32" name="TextBox 44"/>
            <p:cNvSpPr txBox="1">
              <a:spLocks noChangeArrowheads="1"/>
            </p:cNvSpPr>
            <p:nvPr/>
          </p:nvSpPr>
          <p:spPr bwMode="auto">
            <a:xfrm>
              <a:off x="4372581" y="3248742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  <p:sp>
          <p:nvSpPr>
            <p:cNvPr id="33" name="TextBox 45"/>
            <p:cNvSpPr txBox="1">
              <a:spLocks noChangeArrowheads="1"/>
            </p:cNvSpPr>
            <p:nvPr/>
          </p:nvSpPr>
          <p:spPr bwMode="auto">
            <a:xfrm>
              <a:off x="6203401" y="4144243"/>
              <a:ext cx="797738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34" name="TextBox 46"/>
            <p:cNvSpPr txBox="1">
              <a:spLocks noChangeArrowheads="1"/>
            </p:cNvSpPr>
            <p:nvPr/>
          </p:nvSpPr>
          <p:spPr bwMode="auto">
            <a:xfrm>
              <a:off x="5096962" y="4144243"/>
              <a:ext cx="797738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Offline Caching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914400"/>
            <a:ext cx="8068117" cy="5410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Caching.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Cache </a:t>
            </a:r>
            <a:r>
              <a:rPr lang="en-US" altLang="zh-CN" dirty="0">
                <a:ea typeface="宋体" panose="02010600030101010101" pitchFamily="2" charset="-122"/>
              </a:rPr>
              <a:t>with capacity to store k items.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Sequence of m item requests d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d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d</a:t>
            </a:r>
            <a:r>
              <a:rPr lang="en-US" altLang="zh-CN" baseline="-25000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hit:  item already in cache when requested.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miss:  item not already in cache when requested:  </a:t>
            </a:r>
            <a:r>
              <a:rPr lang="en-US" altLang="zh-CN">
                <a:ea typeface="宋体" panose="02010600030101010101" pitchFamily="2" charset="-122"/>
              </a:rPr>
              <a:t>must </a:t>
            </a:r>
            <a:r>
              <a:rPr lang="en-US" altLang="zh-CN" smtClean="0">
                <a:ea typeface="宋体" panose="02010600030101010101" pitchFamily="2" charset="-122"/>
              </a:rPr>
              <a:t>load </a:t>
            </a:r>
            <a:r>
              <a:rPr lang="en-US" altLang="zh-CN">
                <a:ea typeface="宋体" panose="02010600030101010101" pitchFamily="2" charset="-122"/>
              </a:rPr>
              <a:t>requested </a:t>
            </a:r>
            <a:r>
              <a:rPr lang="en-US" altLang="zh-CN" smtClean="0">
                <a:ea typeface="宋体" panose="02010600030101010101" pitchFamily="2" charset="-122"/>
              </a:rPr>
              <a:t>item from main memory </a:t>
            </a:r>
            <a:r>
              <a:rPr lang="en-US" altLang="zh-CN" dirty="0">
                <a:ea typeface="宋体" panose="02010600030101010101" pitchFamily="2" charset="-122"/>
              </a:rPr>
              <a:t>into cache, and evict some existing item, if full.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Goal.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Eviction schedule that minimizes number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of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k = 2, initial cache = ab,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requests:  a, b, c, b, c, a, a, b.</a:t>
            </a:r>
          </a:p>
          <a:p>
            <a:r>
              <a:rPr lang="en-US" altLang="zh-CN">
                <a:ea typeface="宋体" panose="02010600030101010101" pitchFamily="2" charset="-122"/>
              </a:rPr>
              <a:t>Optimal </a:t>
            </a:r>
            <a:r>
              <a:rPr lang="en-US" altLang="zh-CN" smtClean="0">
                <a:ea typeface="宋体" panose="02010600030101010101" pitchFamily="2" charset="-122"/>
              </a:rPr>
              <a:t>eviction </a:t>
            </a:r>
            <a:r>
              <a:rPr lang="en-US" altLang="zh-CN" dirty="0">
                <a:ea typeface="宋体" panose="02010600030101010101" pitchFamily="2" charset="-122"/>
              </a:rPr>
              <a:t>schedule: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 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12467" y="3767667"/>
            <a:ext cx="1708150" cy="2797175"/>
            <a:chOff x="6612467" y="3767667"/>
            <a:chExt cx="1708150" cy="2797175"/>
          </a:xfrm>
        </p:grpSpPr>
        <p:sp>
          <p:nvSpPr>
            <p:cNvPr id="476244" name="Rectangle 84"/>
            <p:cNvSpPr>
              <a:spLocks noChangeArrowheads="1"/>
            </p:cNvSpPr>
            <p:nvPr/>
          </p:nvSpPr>
          <p:spPr bwMode="auto">
            <a:xfrm>
              <a:off x="7679267" y="37676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46" name="Rectangle 86"/>
            <p:cNvSpPr>
              <a:spLocks noChangeArrowheads="1"/>
            </p:cNvSpPr>
            <p:nvPr/>
          </p:nvSpPr>
          <p:spPr bwMode="auto">
            <a:xfrm>
              <a:off x="7984067" y="37676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47" name="Rectangle 87"/>
            <p:cNvSpPr>
              <a:spLocks noChangeArrowheads="1"/>
            </p:cNvSpPr>
            <p:nvPr/>
          </p:nvSpPr>
          <p:spPr bwMode="auto">
            <a:xfrm>
              <a:off x="7679267" y="4072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48" name="Rectangle 88"/>
            <p:cNvSpPr>
              <a:spLocks noChangeArrowheads="1"/>
            </p:cNvSpPr>
            <p:nvPr/>
          </p:nvSpPr>
          <p:spPr bwMode="auto">
            <a:xfrm>
              <a:off x="7984067" y="4072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0" name="Rectangle 90"/>
            <p:cNvSpPr>
              <a:spLocks noChangeArrowheads="1"/>
            </p:cNvSpPr>
            <p:nvPr/>
          </p:nvSpPr>
          <p:spPr bwMode="auto">
            <a:xfrm>
              <a:off x="7679267" y="4377267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51" name="Rectangle 91"/>
            <p:cNvSpPr>
              <a:spLocks noChangeArrowheads="1"/>
            </p:cNvSpPr>
            <p:nvPr/>
          </p:nvSpPr>
          <p:spPr bwMode="auto">
            <a:xfrm>
              <a:off x="7984067" y="43772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2" name="Rectangle 92"/>
            <p:cNvSpPr>
              <a:spLocks noChangeArrowheads="1"/>
            </p:cNvSpPr>
            <p:nvPr/>
          </p:nvSpPr>
          <p:spPr bwMode="auto">
            <a:xfrm>
              <a:off x="7679267" y="46820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53" name="Rectangle 93"/>
            <p:cNvSpPr>
              <a:spLocks noChangeArrowheads="1"/>
            </p:cNvSpPr>
            <p:nvPr/>
          </p:nvSpPr>
          <p:spPr bwMode="auto">
            <a:xfrm>
              <a:off x="7984067" y="46820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4" name="Rectangle 94"/>
            <p:cNvSpPr>
              <a:spLocks noChangeArrowheads="1"/>
            </p:cNvSpPr>
            <p:nvPr/>
          </p:nvSpPr>
          <p:spPr bwMode="auto">
            <a:xfrm>
              <a:off x="7679267" y="49868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55" name="Rectangle 95"/>
            <p:cNvSpPr>
              <a:spLocks noChangeArrowheads="1"/>
            </p:cNvSpPr>
            <p:nvPr/>
          </p:nvSpPr>
          <p:spPr bwMode="auto">
            <a:xfrm>
              <a:off x="7984067" y="49868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6" name="Rectangle 96"/>
            <p:cNvSpPr>
              <a:spLocks noChangeArrowheads="1"/>
            </p:cNvSpPr>
            <p:nvPr/>
          </p:nvSpPr>
          <p:spPr bwMode="auto">
            <a:xfrm>
              <a:off x="7679267" y="5291667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57" name="Rectangle 97"/>
            <p:cNvSpPr>
              <a:spLocks noChangeArrowheads="1"/>
            </p:cNvSpPr>
            <p:nvPr/>
          </p:nvSpPr>
          <p:spPr bwMode="auto">
            <a:xfrm>
              <a:off x="7984067" y="52916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62" name="Rectangle 102"/>
            <p:cNvSpPr>
              <a:spLocks noChangeArrowheads="1"/>
            </p:cNvSpPr>
            <p:nvPr/>
          </p:nvSpPr>
          <p:spPr bwMode="auto">
            <a:xfrm>
              <a:off x="7222067" y="37676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63" name="Rectangle 103"/>
            <p:cNvSpPr>
              <a:spLocks noChangeArrowheads="1"/>
            </p:cNvSpPr>
            <p:nvPr/>
          </p:nvSpPr>
          <p:spPr bwMode="auto">
            <a:xfrm>
              <a:off x="7222067" y="40724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64" name="Rectangle 104"/>
            <p:cNvSpPr>
              <a:spLocks noChangeArrowheads="1"/>
            </p:cNvSpPr>
            <p:nvPr/>
          </p:nvSpPr>
          <p:spPr bwMode="auto">
            <a:xfrm>
              <a:off x="7222067" y="43772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65" name="Rectangle 105"/>
            <p:cNvSpPr>
              <a:spLocks noChangeArrowheads="1"/>
            </p:cNvSpPr>
            <p:nvPr/>
          </p:nvSpPr>
          <p:spPr bwMode="auto">
            <a:xfrm>
              <a:off x="7222067" y="46820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66" name="Rectangle 106"/>
            <p:cNvSpPr>
              <a:spLocks noChangeArrowheads="1"/>
            </p:cNvSpPr>
            <p:nvPr/>
          </p:nvSpPr>
          <p:spPr bwMode="auto">
            <a:xfrm>
              <a:off x="7222067" y="49868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67" name="Rectangle 107"/>
            <p:cNvSpPr>
              <a:spLocks noChangeArrowheads="1"/>
            </p:cNvSpPr>
            <p:nvPr/>
          </p:nvSpPr>
          <p:spPr bwMode="auto">
            <a:xfrm>
              <a:off x="7222067" y="52916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68" name="Rectangle 108"/>
            <p:cNvSpPr>
              <a:spLocks noChangeArrowheads="1"/>
            </p:cNvSpPr>
            <p:nvPr/>
          </p:nvSpPr>
          <p:spPr bwMode="auto">
            <a:xfrm>
              <a:off x="7679267" y="5596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69" name="Rectangle 109"/>
            <p:cNvSpPr>
              <a:spLocks noChangeArrowheads="1"/>
            </p:cNvSpPr>
            <p:nvPr/>
          </p:nvSpPr>
          <p:spPr bwMode="auto">
            <a:xfrm>
              <a:off x="7984067" y="5596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70" name="Rectangle 110"/>
            <p:cNvSpPr>
              <a:spLocks noChangeArrowheads="1"/>
            </p:cNvSpPr>
            <p:nvPr/>
          </p:nvSpPr>
          <p:spPr bwMode="auto">
            <a:xfrm>
              <a:off x="7222067" y="55964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71" name="Rectangle 111"/>
            <p:cNvSpPr>
              <a:spLocks noChangeArrowheads="1"/>
            </p:cNvSpPr>
            <p:nvPr/>
          </p:nvSpPr>
          <p:spPr bwMode="auto">
            <a:xfrm>
              <a:off x="7679267" y="59012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72" name="Rectangle 112"/>
            <p:cNvSpPr>
              <a:spLocks noChangeArrowheads="1"/>
            </p:cNvSpPr>
            <p:nvPr/>
          </p:nvSpPr>
          <p:spPr bwMode="auto">
            <a:xfrm>
              <a:off x="7984067" y="59012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73" name="Rectangle 113"/>
            <p:cNvSpPr>
              <a:spLocks noChangeArrowheads="1"/>
            </p:cNvSpPr>
            <p:nvPr/>
          </p:nvSpPr>
          <p:spPr bwMode="auto">
            <a:xfrm>
              <a:off x="7222067" y="59012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74" name="Text Box 114"/>
            <p:cNvSpPr txBox="1">
              <a:spLocks noChangeArrowheads="1"/>
            </p:cNvSpPr>
            <p:nvPr/>
          </p:nvSpPr>
          <p:spPr bwMode="auto">
            <a:xfrm>
              <a:off x="7663392" y="6220355"/>
              <a:ext cx="6572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cache</a:t>
              </a:r>
            </a:p>
          </p:txBody>
        </p:sp>
        <p:sp>
          <p:nvSpPr>
            <p:cNvPr id="476275" name="Text Box 115"/>
            <p:cNvSpPr txBox="1">
              <a:spLocks noChangeArrowheads="1"/>
            </p:cNvSpPr>
            <p:nvPr/>
          </p:nvSpPr>
          <p:spPr bwMode="auto">
            <a:xfrm>
              <a:off x="6612467" y="6225117"/>
              <a:ext cx="906463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0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461000" cy="5184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Huffman encoding gives the </a:t>
            </a:r>
            <a:r>
              <a:rPr lang="en-US" dirty="0" smtClean="0">
                <a:solidFill>
                  <a:srgbClr val="FF0000"/>
                </a:solidFill>
              </a:rPr>
              <a:t>shortest uniform encoding</a:t>
            </a:r>
            <a:r>
              <a:rPr lang="en-US" dirty="0" smtClean="0">
                <a:solidFill>
                  <a:srgbClr val="000000"/>
                </a:solidFill>
              </a:rPr>
              <a:t> of strings.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Uniform basically means you can’t change your encoding method for different strings.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Call an encoding in which </a:t>
            </a:r>
            <a:r>
              <a:rPr lang="en-US" dirty="0" err="1" smtClean="0">
                <a:solidFill>
                  <a:srgbClr val="000000"/>
                </a:solidFill>
              </a:rPr>
              <a:t>codewords</a:t>
            </a:r>
            <a:r>
              <a:rPr lang="en-US" dirty="0" smtClean="0">
                <a:solidFill>
                  <a:srgbClr val="000000"/>
                </a:solidFill>
              </a:rPr>
              <a:t> are derived from paths in trees a </a:t>
            </a:r>
            <a:r>
              <a:rPr lang="en-US" dirty="0" smtClean="0">
                <a:solidFill>
                  <a:srgbClr val="FF0000"/>
                </a:solidFill>
              </a:rPr>
              <a:t>tree code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Fact</a:t>
            </a:r>
            <a:r>
              <a:rPr lang="en-US" dirty="0" smtClean="0">
                <a:solidFill>
                  <a:srgbClr val="000000"/>
                </a:solidFill>
              </a:rPr>
              <a:t> There exists tree codes that are optimal.</a:t>
            </a:r>
          </a:p>
          <a:p>
            <a:pPr>
              <a:defRPr/>
            </a:pPr>
            <a:r>
              <a:rPr lang="en-US" dirty="0" smtClean="0"/>
              <a:t>Since the Huffman code is a tree code, to prove Huffman is optimal, we just need to prove it’s an optimal tree code.</a:t>
            </a:r>
          </a:p>
        </p:txBody>
      </p:sp>
      <p:grpSp>
        <p:nvGrpSpPr>
          <p:cNvPr id="21508" name="Group 35"/>
          <p:cNvGrpSpPr>
            <a:grpSpLocks/>
          </p:cNvGrpSpPr>
          <p:nvPr/>
        </p:nvGrpSpPr>
        <p:grpSpPr bwMode="auto">
          <a:xfrm>
            <a:off x="6205538" y="1150938"/>
            <a:ext cx="2938462" cy="2822575"/>
            <a:chOff x="3208760" y="2269305"/>
            <a:chExt cx="2938040" cy="2821363"/>
          </a:xfrm>
        </p:grpSpPr>
        <p:grpSp>
          <p:nvGrpSpPr>
            <p:cNvPr id="21509" name="Group 29"/>
            <p:cNvGrpSpPr>
              <a:grpSpLocks/>
            </p:cNvGrpSpPr>
            <p:nvPr/>
          </p:nvGrpSpPr>
          <p:grpSpPr bwMode="auto">
            <a:xfrm>
              <a:off x="3279775" y="2269305"/>
              <a:ext cx="2867025" cy="2531246"/>
              <a:chOff x="1768475" y="1304925"/>
              <a:chExt cx="5321300" cy="4698081"/>
            </a:xfrm>
          </p:grpSpPr>
          <p:cxnSp>
            <p:nvCxnSpPr>
              <p:cNvPr id="21515" name="Straight Connector 2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78807" y="2047081"/>
                <a:ext cx="2478088" cy="13112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16" name="Straight Connector 25"/>
              <p:cNvCxnSpPr>
                <a:cxnSpLocks noChangeShapeType="1"/>
              </p:cNvCxnSpPr>
              <p:nvPr/>
            </p:nvCxnSpPr>
            <p:spPr bwMode="auto">
              <a:xfrm rot="16200000" flipV="1">
                <a:off x="3780631" y="1516857"/>
                <a:ext cx="1503363" cy="127000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7" name="Rounded Rectangle 36"/>
              <p:cNvSpPr>
                <a:spLocks noChangeArrowheads="1"/>
              </p:cNvSpPr>
              <p:nvPr/>
            </p:nvSpPr>
            <p:spPr bwMode="auto">
              <a:xfrm>
                <a:off x="3741738" y="1304925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cxnSp>
            <p:nvCxnSpPr>
              <p:cNvPr id="21518" name="Straight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31407" y="3520281"/>
                <a:ext cx="1938338" cy="101282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19" name="Straight Connector 17"/>
              <p:cNvCxnSpPr>
                <a:cxnSpLocks noChangeShapeType="1"/>
              </p:cNvCxnSpPr>
              <p:nvPr/>
            </p:nvCxnSpPr>
            <p:spPr bwMode="auto">
              <a:xfrm rot="16200000" flipV="1">
                <a:off x="5029994" y="3194844"/>
                <a:ext cx="974725" cy="573087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20" name="Rounded Rectangle 18"/>
              <p:cNvSpPr>
                <a:spLocks noChangeArrowheads="1"/>
              </p:cNvSpPr>
              <p:nvPr/>
            </p:nvSpPr>
            <p:spPr bwMode="auto">
              <a:xfrm>
                <a:off x="5049838" y="2852738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21521" name="TextBox 26"/>
              <p:cNvSpPr txBox="1">
                <a:spLocks noChangeArrowheads="1"/>
              </p:cNvSpPr>
              <p:nvPr/>
            </p:nvSpPr>
            <p:spPr bwMode="auto">
              <a:xfrm>
                <a:off x="1792287" y="5046664"/>
                <a:ext cx="800100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l</a:t>
                </a:r>
              </a:p>
            </p:txBody>
          </p:sp>
          <p:sp>
            <p:nvSpPr>
              <p:cNvPr id="21522" name="TextBox 27"/>
              <p:cNvSpPr txBox="1">
                <a:spLocks noChangeArrowheads="1"/>
              </p:cNvSpPr>
              <p:nvPr/>
            </p:nvSpPr>
            <p:spPr bwMode="auto">
              <a:xfrm>
                <a:off x="2949575" y="5046664"/>
                <a:ext cx="800100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a</a:t>
                </a:r>
              </a:p>
            </p:txBody>
          </p:sp>
          <p:sp>
            <p:nvSpPr>
              <p:cNvPr id="21523" name="TextBox 28"/>
              <p:cNvSpPr txBox="1">
                <a:spLocks noChangeArrowheads="1"/>
              </p:cNvSpPr>
              <p:nvPr/>
            </p:nvSpPr>
            <p:spPr bwMode="auto">
              <a:xfrm>
                <a:off x="3949700" y="5032376"/>
                <a:ext cx="798513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o</a:t>
                </a:r>
              </a:p>
            </p:txBody>
          </p:sp>
          <p:sp>
            <p:nvSpPr>
              <p:cNvPr id="21524" name="TextBox 29"/>
              <p:cNvSpPr txBox="1">
                <a:spLocks noChangeArrowheads="1"/>
              </p:cNvSpPr>
              <p:nvPr/>
            </p:nvSpPr>
            <p:spPr bwMode="auto">
              <a:xfrm>
                <a:off x="5132387" y="5046664"/>
                <a:ext cx="800100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p</a:t>
                </a:r>
              </a:p>
            </p:txBody>
          </p:sp>
          <p:sp>
            <p:nvSpPr>
              <p:cNvPr id="21525" name="TextBox 30"/>
              <p:cNvSpPr txBox="1">
                <a:spLocks noChangeArrowheads="1"/>
              </p:cNvSpPr>
              <p:nvPr/>
            </p:nvSpPr>
            <p:spPr bwMode="auto">
              <a:xfrm>
                <a:off x="6291262" y="5046664"/>
                <a:ext cx="798513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z</a:t>
                </a:r>
              </a:p>
            </p:txBody>
          </p:sp>
          <p:sp>
            <p:nvSpPr>
              <p:cNvPr id="21526" name="TextBox 31"/>
              <p:cNvSpPr txBox="1">
                <a:spLocks noChangeArrowheads="1"/>
              </p:cNvSpPr>
              <p:nvPr/>
            </p:nvSpPr>
            <p:spPr bwMode="auto">
              <a:xfrm>
                <a:off x="1768475" y="5522913"/>
                <a:ext cx="800100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4</a:t>
                </a:r>
              </a:p>
            </p:txBody>
          </p:sp>
          <p:sp>
            <p:nvSpPr>
              <p:cNvPr id="21527" name="TextBox 32"/>
              <p:cNvSpPr txBox="1">
                <a:spLocks noChangeArrowheads="1"/>
              </p:cNvSpPr>
              <p:nvPr/>
            </p:nvSpPr>
            <p:spPr bwMode="auto">
              <a:xfrm>
                <a:off x="2927350" y="5522913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3</a:t>
                </a:r>
              </a:p>
            </p:txBody>
          </p:sp>
          <p:sp>
            <p:nvSpPr>
              <p:cNvPr id="21528" name="TextBox 33"/>
              <p:cNvSpPr txBox="1">
                <a:spLocks noChangeArrowheads="1"/>
              </p:cNvSpPr>
              <p:nvPr/>
            </p:nvSpPr>
            <p:spPr bwMode="auto">
              <a:xfrm>
                <a:off x="3925887" y="5510214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3</a:t>
                </a:r>
              </a:p>
            </p:txBody>
          </p:sp>
          <p:sp>
            <p:nvSpPr>
              <p:cNvPr id="21529" name="TextBox 34"/>
              <p:cNvSpPr txBox="1">
                <a:spLocks noChangeArrowheads="1"/>
              </p:cNvSpPr>
              <p:nvPr/>
            </p:nvSpPr>
            <p:spPr bwMode="auto">
              <a:xfrm>
                <a:off x="5110162" y="5522913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  <p:sp>
            <p:nvSpPr>
              <p:cNvPr id="21530" name="TextBox 35"/>
              <p:cNvSpPr txBox="1">
                <a:spLocks noChangeArrowheads="1"/>
              </p:cNvSpPr>
              <p:nvPr/>
            </p:nvSpPr>
            <p:spPr bwMode="auto">
              <a:xfrm>
                <a:off x="6267450" y="5522913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  <p:cxnSp>
            <p:nvCxnSpPr>
              <p:cNvPr id="21531" name="Straight Connector 1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65713" y="4341813"/>
                <a:ext cx="911225" cy="4603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2" name="Straight Connector 13"/>
              <p:cNvCxnSpPr>
                <a:cxnSpLocks noChangeShapeType="1"/>
              </p:cNvCxnSpPr>
              <p:nvPr/>
            </p:nvCxnSpPr>
            <p:spPr bwMode="auto">
              <a:xfrm rot="16200000" flipV="1">
                <a:off x="5673725" y="4252913"/>
                <a:ext cx="974725" cy="5746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3" name="Rounded Rectangle 14"/>
              <p:cNvSpPr>
                <a:spLocks noChangeArrowheads="1"/>
              </p:cNvSpPr>
              <p:nvPr/>
            </p:nvSpPr>
            <p:spPr bwMode="auto">
              <a:xfrm>
                <a:off x="5711825" y="3927475"/>
                <a:ext cx="204788" cy="21113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cxnSp>
            <p:nvCxnSpPr>
              <p:cNvPr id="21534" name="Straight Connector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28788" y="4302125"/>
                <a:ext cx="911225" cy="4603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5" name="Straight Connector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2337594" y="4214019"/>
                <a:ext cx="974725" cy="573087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6" name="Rounded Rectangle 22"/>
              <p:cNvSpPr>
                <a:spLocks noChangeArrowheads="1"/>
              </p:cNvSpPr>
              <p:nvPr/>
            </p:nvSpPr>
            <p:spPr bwMode="auto">
              <a:xfrm>
                <a:off x="2363788" y="3905250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</p:grpSp>
        <p:sp>
          <p:nvSpPr>
            <p:cNvPr id="21510" name="TextBox 19"/>
            <p:cNvSpPr txBox="1">
              <a:spLocks noChangeArrowheads="1"/>
            </p:cNvSpPr>
            <p:nvPr/>
          </p:nvSpPr>
          <p:spPr bwMode="auto">
            <a:xfrm>
              <a:off x="320876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00</a:t>
              </a:r>
            </a:p>
          </p:txBody>
        </p:sp>
        <p:sp>
          <p:nvSpPr>
            <p:cNvPr id="21511" name="TextBox 19"/>
            <p:cNvSpPr txBox="1">
              <a:spLocks noChangeArrowheads="1"/>
            </p:cNvSpPr>
            <p:nvPr/>
          </p:nvSpPr>
          <p:spPr bwMode="auto">
            <a:xfrm>
              <a:off x="382471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01</a:t>
              </a:r>
            </a:p>
          </p:txBody>
        </p:sp>
        <p:sp>
          <p:nvSpPr>
            <p:cNvPr id="21512" name="TextBox 19"/>
            <p:cNvSpPr txBox="1">
              <a:spLocks noChangeArrowheads="1"/>
            </p:cNvSpPr>
            <p:nvPr/>
          </p:nvSpPr>
          <p:spPr bwMode="auto">
            <a:xfrm>
              <a:off x="444066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10</a:t>
              </a:r>
            </a:p>
          </p:txBody>
        </p:sp>
        <p:sp>
          <p:nvSpPr>
            <p:cNvPr id="21513" name="TextBox 19"/>
            <p:cNvSpPr txBox="1">
              <a:spLocks noChangeArrowheads="1"/>
            </p:cNvSpPr>
            <p:nvPr/>
          </p:nvSpPr>
          <p:spPr bwMode="auto">
            <a:xfrm>
              <a:off x="505661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110</a:t>
              </a:r>
            </a:p>
          </p:txBody>
        </p:sp>
        <p:sp>
          <p:nvSpPr>
            <p:cNvPr id="21514" name="TextBox 19"/>
            <p:cNvSpPr txBox="1">
              <a:spLocks noChangeArrowheads="1"/>
            </p:cNvSpPr>
            <p:nvPr/>
          </p:nvSpPr>
          <p:spPr bwMode="auto">
            <a:xfrm>
              <a:off x="567256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6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237450" cy="47275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Def</a:t>
                </a:r>
                <a:r>
                  <a:rPr lang="en-US" dirty="0" smtClean="0"/>
                  <a:t> The cost of a tree code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denotes the </a:t>
                </a:r>
                <a:r>
                  <a:rPr lang="en-US" smtClean="0"/>
                  <a:t>depth of </a:t>
                </a:r>
                <a:r>
                  <a:rPr lang="en-US" dirty="0" smtClean="0"/>
                  <a:t>letter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denotes its frequency. 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= number of bits to represent original string.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Claim 1 </a:t>
                </a:r>
                <a:r>
                  <a:rPr lang="en-US" dirty="0" smtClean="0"/>
                  <a:t>In an optimal tree code, every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leaf has a sibling.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Otherwise, replace the lone leaf by its parent to get a tree code with lower cost.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237450" cy="4727575"/>
              </a:xfrm>
              <a:blipFill>
                <a:blip r:embed="rId2"/>
                <a:stretch>
                  <a:fillRect l="-1048" t="-2065" r="-1048" b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205538" y="1150938"/>
            <a:ext cx="2938462" cy="3546475"/>
            <a:chOff x="6205960" y="1151705"/>
            <a:chExt cx="2938040" cy="3545926"/>
          </a:xfrm>
        </p:grpSpPr>
        <p:grpSp>
          <p:nvGrpSpPr>
            <p:cNvPr id="22533" name="Group 35"/>
            <p:cNvGrpSpPr>
              <a:grpSpLocks/>
            </p:cNvGrpSpPr>
            <p:nvPr/>
          </p:nvGrpSpPr>
          <p:grpSpPr bwMode="auto">
            <a:xfrm>
              <a:off x="6205960" y="1151705"/>
              <a:ext cx="2938040" cy="2821363"/>
              <a:chOff x="3208760" y="2269305"/>
              <a:chExt cx="2938040" cy="2821363"/>
            </a:xfrm>
          </p:grpSpPr>
          <p:grpSp>
            <p:nvGrpSpPr>
              <p:cNvPr id="22535" name="Group 29"/>
              <p:cNvGrpSpPr>
                <a:grpSpLocks/>
              </p:cNvGrpSpPr>
              <p:nvPr/>
            </p:nvGrpSpPr>
            <p:grpSpPr bwMode="auto">
              <a:xfrm>
                <a:off x="3279775" y="2269305"/>
                <a:ext cx="2867025" cy="2531246"/>
                <a:chOff x="1768475" y="1304925"/>
                <a:chExt cx="5321300" cy="4698081"/>
              </a:xfrm>
            </p:grpSpPr>
            <p:cxnSp>
              <p:nvCxnSpPr>
                <p:cNvPr id="22541" name="Straight Connector 2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878807" y="2047081"/>
                  <a:ext cx="2478088" cy="13112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42" name="Straight Connector 2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780631" y="1516857"/>
                  <a:ext cx="1503363" cy="1270000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43" name="Rounded Rectangle 36"/>
                <p:cNvSpPr>
                  <a:spLocks noChangeArrowheads="1"/>
                </p:cNvSpPr>
                <p:nvPr/>
              </p:nvSpPr>
              <p:spPr bwMode="auto">
                <a:xfrm>
                  <a:off x="3741738" y="1304925"/>
                  <a:ext cx="204787" cy="212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  <p:cxnSp>
              <p:nvCxnSpPr>
                <p:cNvPr id="22544" name="Straight Connector 1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631407" y="3520281"/>
                  <a:ext cx="1938338" cy="101282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45" name="Straight Connector 17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5029994" y="3194844"/>
                  <a:ext cx="974725" cy="573087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46" name="Rounded Rectangle 18"/>
                <p:cNvSpPr>
                  <a:spLocks noChangeArrowheads="1"/>
                </p:cNvSpPr>
                <p:nvPr/>
              </p:nvSpPr>
              <p:spPr bwMode="auto">
                <a:xfrm>
                  <a:off x="5049838" y="2852738"/>
                  <a:ext cx="204787" cy="212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  <p:sp>
              <p:nvSpPr>
                <p:cNvPr id="2254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1792287" y="5046664"/>
                  <a:ext cx="800100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l</a:t>
                  </a:r>
                </a:p>
              </p:txBody>
            </p:sp>
            <p:sp>
              <p:nvSpPr>
                <p:cNvPr id="2254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949575" y="5046664"/>
                  <a:ext cx="800100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a</a:t>
                  </a:r>
                </a:p>
              </p:txBody>
            </p:sp>
            <p:sp>
              <p:nvSpPr>
                <p:cNvPr id="22549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3949700" y="5032376"/>
                  <a:ext cx="798513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o</a:t>
                  </a:r>
                </a:p>
              </p:txBody>
            </p:sp>
            <p:sp>
              <p:nvSpPr>
                <p:cNvPr id="22550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5132387" y="5046664"/>
                  <a:ext cx="800100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p</a:t>
                  </a:r>
                </a:p>
              </p:txBody>
            </p:sp>
            <p:sp>
              <p:nvSpPr>
                <p:cNvPr id="22551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6291262" y="5046664"/>
                  <a:ext cx="798513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z</a:t>
                  </a:r>
                </a:p>
              </p:txBody>
            </p:sp>
            <p:sp>
              <p:nvSpPr>
                <p:cNvPr id="2255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68475" y="5522913"/>
                  <a:ext cx="800100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4</a:t>
                  </a:r>
                </a:p>
              </p:txBody>
            </p:sp>
            <p:sp>
              <p:nvSpPr>
                <p:cNvPr id="22553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2927350" y="5522913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3</a:t>
                  </a:r>
                </a:p>
              </p:txBody>
            </p:sp>
            <p:sp>
              <p:nvSpPr>
                <p:cNvPr id="2255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3925887" y="5510214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3</a:t>
                  </a:r>
                </a:p>
              </p:txBody>
            </p:sp>
            <p:sp>
              <p:nvSpPr>
                <p:cNvPr id="22555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110162" y="5522913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1</a:t>
                  </a:r>
                </a:p>
              </p:txBody>
            </p:sp>
            <p:sp>
              <p:nvSpPr>
                <p:cNvPr id="2255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267450" y="5522913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1</a:t>
                  </a:r>
                </a:p>
              </p:txBody>
            </p:sp>
            <p:cxnSp>
              <p:nvCxnSpPr>
                <p:cNvPr id="22557" name="Straight Connector 1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065713" y="4341813"/>
                  <a:ext cx="911225" cy="4603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8" name="Straight Connector 13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5673725" y="4252913"/>
                  <a:ext cx="974725" cy="5746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59" name="Rounded Rectangle 14"/>
                <p:cNvSpPr>
                  <a:spLocks noChangeArrowheads="1"/>
                </p:cNvSpPr>
                <p:nvPr/>
              </p:nvSpPr>
              <p:spPr bwMode="auto">
                <a:xfrm>
                  <a:off x="5711825" y="3927475"/>
                  <a:ext cx="204788" cy="211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  <p:cxnSp>
              <p:nvCxnSpPr>
                <p:cNvPr id="22560" name="Straight Connector 2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728788" y="4302125"/>
                  <a:ext cx="911225" cy="4603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61" name="Straight Connector 2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2337594" y="4214019"/>
                  <a:ext cx="974725" cy="573087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62" name="Rounded Rectangle 22"/>
                <p:cNvSpPr>
                  <a:spLocks noChangeArrowheads="1"/>
                </p:cNvSpPr>
                <p:nvPr/>
              </p:nvSpPr>
              <p:spPr bwMode="auto">
                <a:xfrm>
                  <a:off x="2363788" y="3905250"/>
                  <a:ext cx="204787" cy="212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</p:grpSp>
          <p:sp>
            <p:nvSpPr>
              <p:cNvPr id="22536" name="TextBox 19"/>
              <p:cNvSpPr txBox="1">
                <a:spLocks noChangeArrowheads="1"/>
              </p:cNvSpPr>
              <p:nvPr/>
            </p:nvSpPr>
            <p:spPr bwMode="auto">
              <a:xfrm>
                <a:off x="320876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00</a:t>
                </a:r>
              </a:p>
            </p:txBody>
          </p:sp>
          <p:sp>
            <p:nvSpPr>
              <p:cNvPr id="22537" name="TextBox 19"/>
              <p:cNvSpPr txBox="1">
                <a:spLocks noChangeArrowheads="1"/>
              </p:cNvSpPr>
              <p:nvPr/>
            </p:nvSpPr>
            <p:spPr bwMode="auto">
              <a:xfrm>
                <a:off x="382471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01</a:t>
                </a:r>
              </a:p>
            </p:txBody>
          </p:sp>
          <p:sp>
            <p:nvSpPr>
              <p:cNvPr id="22538" name="TextBox 19"/>
              <p:cNvSpPr txBox="1">
                <a:spLocks noChangeArrowheads="1"/>
              </p:cNvSpPr>
              <p:nvPr/>
            </p:nvSpPr>
            <p:spPr bwMode="auto">
              <a:xfrm>
                <a:off x="444066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10</a:t>
                </a:r>
              </a:p>
            </p:txBody>
          </p:sp>
          <p:sp>
            <p:nvSpPr>
              <p:cNvPr id="22539" name="TextBox 19"/>
              <p:cNvSpPr txBox="1">
                <a:spLocks noChangeArrowheads="1"/>
              </p:cNvSpPr>
              <p:nvPr/>
            </p:nvSpPr>
            <p:spPr bwMode="auto">
              <a:xfrm>
                <a:off x="505661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110</a:t>
                </a:r>
              </a:p>
            </p:txBody>
          </p:sp>
          <p:sp>
            <p:nvSpPr>
              <p:cNvPr id="22540" name="TextBox 19"/>
              <p:cNvSpPr txBox="1">
                <a:spLocks noChangeArrowheads="1"/>
              </p:cNvSpPr>
              <p:nvPr/>
            </p:nvSpPr>
            <p:spPr bwMode="auto">
              <a:xfrm>
                <a:off x="567256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111</a:t>
                </a:r>
              </a:p>
            </p:txBody>
          </p:sp>
        </p:grpSp>
        <p:sp>
          <p:nvSpPr>
            <p:cNvPr id="22534" name="TextBox 36"/>
            <p:cNvSpPr txBox="1">
              <a:spLocks noChangeArrowheads="1"/>
            </p:cNvSpPr>
            <p:nvPr/>
          </p:nvSpPr>
          <p:spPr bwMode="auto">
            <a:xfrm>
              <a:off x="6273800" y="4051300"/>
              <a:ext cx="2667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cost(T) = 4*2+3*2+3*2+ 3*1+3*1=26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3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5638800" cy="492296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Consider the two least frequent letters x and y.  In the an optimal tree code T, x and y are </a:t>
            </a:r>
            <a:r>
              <a:rPr lang="en-US" dirty="0" smtClean="0">
                <a:solidFill>
                  <a:srgbClr val="FF0000"/>
                </a:solidFill>
              </a:rPr>
              <a:t>siblings</a:t>
            </a:r>
            <a:r>
              <a:rPr lang="en-US" dirty="0" smtClean="0"/>
              <a:t> of each other at the </a:t>
            </a:r>
            <a:r>
              <a:rPr lang="en-US" dirty="0" smtClean="0">
                <a:solidFill>
                  <a:srgbClr val="FF0000"/>
                </a:solidFill>
              </a:rPr>
              <a:t>max depth</a:t>
            </a:r>
            <a:r>
              <a:rPr lang="en-US" dirty="0" smtClean="0"/>
              <a:t> of the tree.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not, and let </a:t>
            </a:r>
            <a:r>
              <a:rPr lang="en-US" dirty="0" smtClean="0">
                <a:solidFill>
                  <a:srgbClr val="000000"/>
                </a:solidFill>
              </a:rPr>
              <a:t>p be a node at the max depth.  </a:t>
            </a:r>
          </a:p>
          <a:p>
            <a:pPr lvl="1">
              <a:defRPr/>
            </a:pPr>
            <a:r>
              <a:rPr lang="en-US" dirty="0" smtClean="0"/>
              <a:t>p has a </a:t>
            </a:r>
            <a:r>
              <a:rPr lang="en-US" dirty="0" smtClean="0">
                <a:solidFill>
                  <a:srgbClr val="000000"/>
                </a:solidFill>
              </a:rPr>
              <a:t>sibling q by Claim 1. </a:t>
            </a:r>
          </a:p>
          <a:p>
            <a:pPr lvl="1">
              <a:defRPr/>
            </a:pPr>
            <a:r>
              <a:rPr lang="en-US" dirty="0" smtClean="0"/>
              <a:t>p and q have higher frequency than x and y, resp.</a:t>
            </a:r>
          </a:p>
          <a:p>
            <a:pPr lvl="1">
              <a:defRPr/>
            </a:pPr>
            <a:r>
              <a:rPr lang="en-US" dirty="0" smtClean="0"/>
              <a:t>Create a new tree where we swap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 and x, and q and y.  </a:t>
            </a:r>
          </a:p>
          <a:p>
            <a:pPr lvl="1">
              <a:defRPr/>
            </a:pPr>
            <a:r>
              <a:rPr lang="en-US" dirty="0" smtClean="0"/>
              <a:t>The new tree has </a:t>
            </a:r>
            <a:r>
              <a:rPr lang="en-US" dirty="0" smtClean="0">
                <a:solidFill>
                  <a:srgbClr val="000000"/>
                </a:solidFill>
              </a:rPr>
              <a:t>strictly lower cost </a:t>
            </a:r>
            <a:r>
              <a:rPr lang="en-US" dirty="0" smtClean="0"/>
              <a:t>than T, since p, q have higher frequency than x, y.  Contradiction.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3556" name="Group 31"/>
          <p:cNvGrpSpPr>
            <a:grpSpLocks/>
          </p:cNvGrpSpPr>
          <p:nvPr/>
        </p:nvGrpSpPr>
        <p:grpSpPr bwMode="auto">
          <a:xfrm>
            <a:off x="6805613" y="673100"/>
            <a:ext cx="1800225" cy="2408238"/>
            <a:chOff x="2182813" y="1225550"/>
            <a:chExt cx="2881312" cy="3852237"/>
          </a:xfrm>
        </p:grpSpPr>
        <p:sp>
          <p:nvSpPr>
            <p:cNvPr id="23573" name="TextBox 4"/>
            <p:cNvSpPr txBox="1">
              <a:spLocks noChangeArrowheads="1"/>
            </p:cNvSpPr>
            <p:nvPr/>
          </p:nvSpPr>
          <p:spPr bwMode="auto">
            <a:xfrm>
              <a:off x="2182813" y="3641725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x</a:t>
              </a:r>
            </a:p>
          </p:txBody>
        </p:sp>
        <p:sp>
          <p:nvSpPr>
            <p:cNvPr id="23574" name="TextBox 5"/>
            <p:cNvSpPr txBox="1">
              <a:spLocks noChangeArrowheads="1"/>
            </p:cNvSpPr>
            <p:nvPr/>
          </p:nvSpPr>
          <p:spPr bwMode="auto">
            <a:xfrm>
              <a:off x="4197350" y="4606925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q</a:t>
              </a:r>
            </a:p>
          </p:txBody>
        </p:sp>
        <p:sp>
          <p:nvSpPr>
            <p:cNvPr id="23575" name="TextBox 6"/>
            <p:cNvSpPr txBox="1">
              <a:spLocks noChangeArrowheads="1"/>
            </p:cNvSpPr>
            <p:nvPr/>
          </p:nvSpPr>
          <p:spPr bwMode="auto">
            <a:xfrm>
              <a:off x="3121025" y="4606925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p</a:t>
              </a:r>
            </a:p>
          </p:txBody>
        </p:sp>
        <p:sp>
          <p:nvSpPr>
            <p:cNvPr id="23576" name="TextBox 7"/>
            <p:cNvSpPr txBox="1">
              <a:spLocks noChangeArrowheads="1"/>
            </p:cNvSpPr>
            <p:nvPr/>
          </p:nvSpPr>
          <p:spPr bwMode="auto">
            <a:xfrm>
              <a:off x="4265613" y="2524124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y</a:t>
              </a:r>
            </a:p>
          </p:txBody>
        </p:sp>
        <p:cxnSp>
          <p:nvCxnSpPr>
            <p:cNvPr id="23577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358232" y="2836070"/>
              <a:ext cx="911225" cy="46196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Connector 11"/>
            <p:cNvCxnSpPr>
              <a:cxnSpLocks noChangeShapeType="1"/>
            </p:cNvCxnSpPr>
            <p:nvPr/>
          </p:nvCxnSpPr>
          <p:spPr bwMode="auto">
            <a:xfrm rot="16200000" flipV="1">
              <a:off x="2966244" y="2812257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3028156" y="3966370"/>
              <a:ext cx="911225" cy="46196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Connector 16"/>
            <p:cNvCxnSpPr>
              <a:cxnSpLocks noChangeShapeType="1"/>
            </p:cNvCxnSpPr>
            <p:nvPr/>
          </p:nvCxnSpPr>
          <p:spPr bwMode="auto">
            <a:xfrm rot="16200000" flipV="1">
              <a:off x="3636963" y="3878263"/>
              <a:ext cx="974725" cy="5746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2851592" y="1631508"/>
              <a:ext cx="1050040" cy="55562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Connector 23"/>
            <p:cNvCxnSpPr>
              <a:cxnSpLocks noChangeShapeType="1"/>
            </p:cNvCxnSpPr>
            <p:nvPr/>
          </p:nvCxnSpPr>
          <p:spPr bwMode="auto">
            <a:xfrm rot="16200000" flipV="1">
              <a:off x="3540127" y="1622426"/>
              <a:ext cx="1092199" cy="61594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3" name="Rounded Rectangle 28"/>
            <p:cNvSpPr>
              <a:spLocks noChangeArrowheads="1"/>
            </p:cNvSpPr>
            <p:nvPr/>
          </p:nvSpPr>
          <p:spPr bwMode="auto">
            <a:xfrm>
              <a:off x="3622675" y="1225550"/>
              <a:ext cx="204788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00"/>
            </a:p>
          </p:txBody>
        </p:sp>
        <p:sp>
          <p:nvSpPr>
            <p:cNvPr id="23584" name="Rounded Rectangle 30"/>
            <p:cNvSpPr>
              <a:spLocks noChangeArrowheads="1"/>
            </p:cNvSpPr>
            <p:nvPr/>
          </p:nvSpPr>
          <p:spPr bwMode="auto">
            <a:xfrm>
              <a:off x="3675063" y="3551238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00"/>
            </a:p>
          </p:txBody>
        </p:sp>
        <p:sp>
          <p:nvSpPr>
            <p:cNvPr id="23585" name="Rounded Rectangle 31"/>
            <p:cNvSpPr>
              <a:spLocks noChangeArrowheads="1"/>
            </p:cNvSpPr>
            <p:nvPr/>
          </p:nvSpPr>
          <p:spPr bwMode="auto">
            <a:xfrm>
              <a:off x="2979738" y="2427288"/>
              <a:ext cx="204787" cy="21113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00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05613" y="3314700"/>
            <a:ext cx="1800225" cy="3295650"/>
            <a:chOff x="6792914" y="3314700"/>
            <a:chExt cx="1800964" cy="3295442"/>
          </a:xfrm>
        </p:grpSpPr>
        <p:grpSp>
          <p:nvGrpSpPr>
            <p:cNvPr id="23558" name="Group 45"/>
            <p:cNvGrpSpPr>
              <a:grpSpLocks/>
            </p:cNvGrpSpPr>
            <p:nvPr/>
          </p:nvGrpSpPr>
          <p:grpSpPr bwMode="auto">
            <a:xfrm>
              <a:off x="6792914" y="4158058"/>
              <a:ext cx="1800964" cy="2452084"/>
              <a:chOff x="2182813" y="1225550"/>
              <a:chExt cx="2881312" cy="3923019"/>
            </a:xfrm>
          </p:grpSpPr>
          <p:sp>
            <p:nvSpPr>
              <p:cNvPr id="23560" name="TextBox 4"/>
              <p:cNvSpPr txBox="1">
                <a:spLocks noChangeArrowheads="1"/>
              </p:cNvSpPr>
              <p:nvPr/>
            </p:nvSpPr>
            <p:spPr bwMode="auto">
              <a:xfrm>
                <a:off x="2182813" y="3641725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p</a:t>
                </a:r>
              </a:p>
            </p:txBody>
          </p:sp>
          <p:sp>
            <p:nvSpPr>
              <p:cNvPr id="23561" name="TextBox 5"/>
              <p:cNvSpPr txBox="1">
                <a:spLocks noChangeArrowheads="1"/>
              </p:cNvSpPr>
              <p:nvPr/>
            </p:nvSpPr>
            <p:spPr bwMode="auto">
              <a:xfrm>
                <a:off x="4197350" y="4606926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y</a:t>
                </a:r>
              </a:p>
            </p:txBody>
          </p:sp>
          <p:sp>
            <p:nvSpPr>
              <p:cNvPr id="23562" name="TextBox 6"/>
              <p:cNvSpPr txBox="1">
                <a:spLocks noChangeArrowheads="1"/>
              </p:cNvSpPr>
              <p:nvPr/>
            </p:nvSpPr>
            <p:spPr bwMode="auto">
              <a:xfrm>
                <a:off x="3121024" y="4606926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x</a:t>
                </a:r>
              </a:p>
            </p:txBody>
          </p:sp>
          <p:sp>
            <p:nvSpPr>
              <p:cNvPr id="23563" name="TextBox 7"/>
              <p:cNvSpPr txBox="1">
                <a:spLocks noChangeArrowheads="1"/>
              </p:cNvSpPr>
              <p:nvPr/>
            </p:nvSpPr>
            <p:spPr bwMode="auto">
              <a:xfrm>
                <a:off x="4265613" y="2524124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q</a:t>
                </a:r>
              </a:p>
            </p:txBody>
          </p:sp>
          <p:cxnSp>
            <p:nvCxnSpPr>
              <p:cNvPr id="23564" name="Straight Connector 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58232" y="2836070"/>
                <a:ext cx="911225" cy="461962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5" name="Straight Connector 11"/>
              <p:cNvCxnSpPr>
                <a:cxnSpLocks noChangeShapeType="1"/>
              </p:cNvCxnSpPr>
              <p:nvPr/>
            </p:nvCxnSpPr>
            <p:spPr bwMode="auto">
              <a:xfrm rot="16200000" flipV="1">
                <a:off x="2966244" y="2812257"/>
                <a:ext cx="974725" cy="573087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6" name="Straight Connector 1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028156" y="3966370"/>
                <a:ext cx="911225" cy="461962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7" name="Straight Connector 16"/>
              <p:cNvCxnSpPr>
                <a:cxnSpLocks noChangeShapeType="1"/>
              </p:cNvCxnSpPr>
              <p:nvPr/>
            </p:nvCxnSpPr>
            <p:spPr bwMode="auto">
              <a:xfrm rot="16200000" flipV="1">
                <a:off x="3636963" y="3878263"/>
                <a:ext cx="974725" cy="5746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8" name="Straight Connector 2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51592" y="1631508"/>
                <a:ext cx="1050040" cy="55562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9" name="Straight Connector 23"/>
              <p:cNvCxnSpPr>
                <a:cxnSpLocks noChangeShapeType="1"/>
              </p:cNvCxnSpPr>
              <p:nvPr/>
            </p:nvCxnSpPr>
            <p:spPr bwMode="auto">
              <a:xfrm rot="16200000" flipV="1">
                <a:off x="3540127" y="1622426"/>
                <a:ext cx="1092199" cy="615949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0" name="Rounded Rectangle 28"/>
              <p:cNvSpPr>
                <a:spLocks noChangeArrowheads="1"/>
              </p:cNvSpPr>
              <p:nvPr/>
            </p:nvSpPr>
            <p:spPr bwMode="auto">
              <a:xfrm>
                <a:off x="3622675" y="1225550"/>
                <a:ext cx="204788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23571" name="Rounded Rectangle 30"/>
              <p:cNvSpPr>
                <a:spLocks noChangeArrowheads="1"/>
              </p:cNvSpPr>
              <p:nvPr/>
            </p:nvSpPr>
            <p:spPr bwMode="auto">
              <a:xfrm>
                <a:off x="3675063" y="3551238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23572" name="Rounded Rectangle 31"/>
              <p:cNvSpPr>
                <a:spLocks noChangeArrowheads="1"/>
              </p:cNvSpPr>
              <p:nvPr/>
            </p:nvSpPr>
            <p:spPr bwMode="auto">
              <a:xfrm>
                <a:off x="2979738" y="2427288"/>
                <a:ext cx="204787" cy="211137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sp>
          <p:nvSpPr>
            <p:cNvPr id="23559" name="Down Arrow 59"/>
            <p:cNvSpPr>
              <a:spLocks noChangeArrowheads="1"/>
            </p:cNvSpPr>
            <p:nvPr/>
          </p:nvSpPr>
          <p:spPr bwMode="auto">
            <a:xfrm>
              <a:off x="7632700" y="3314700"/>
              <a:ext cx="304800" cy="520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1503FB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432800" cy="525250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</a:t>
                </a:r>
                <a:r>
                  <a:rPr lang="en-US" dirty="0" smtClean="0"/>
                  <a:t> Huffman code is optimal.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Use induction on number of letters in the code.  Suppose it’s true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Consider a code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letters.  Let 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 be the letters with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lowest frequency. </a:t>
                </a:r>
              </a:p>
              <a:p>
                <a:pPr lvl="1">
                  <a:defRPr/>
                </a:pPr>
                <a:r>
                  <a:rPr lang="en-US" dirty="0" smtClean="0"/>
                  <a:t>Let T be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Huffman code tree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letters.  </a:t>
                </a:r>
              </a:p>
              <a:p>
                <a:pPr lvl="2">
                  <a:defRPr/>
                </a:pPr>
                <a:r>
                  <a:rPr lang="en-US" dirty="0" smtClean="0"/>
                  <a:t>Create a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new node z with frequency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lvl="2">
                  <a:defRPr/>
                </a:pPr>
                <a:r>
                  <a:rPr lang="en-US" dirty="0" smtClean="0"/>
                  <a:t>Let S be a tree formed from T by removing x and y, and replacing their parent by z. </a:t>
                </a:r>
              </a:p>
              <a:p>
                <a:pPr lvl="1">
                  <a:defRPr/>
                </a:pPr>
                <a:r>
                  <a:rPr lang="en-US" dirty="0" smtClean="0"/>
                  <a:t>S is the Huffman code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letters.</a:t>
                </a:r>
              </a:p>
              <a:p>
                <a:pPr lvl="2">
                  <a:defRPr/>
                </a:pPr>
                <a:r>
                  <a:rPr lang="en-US" dirty="0" smtClean="0"/>
                  <a:t>Because of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recursive way Huffman encoding works.</a:t>
                </a:r>
              </a:p>
              <a:p>
                <a:pPr lvl="1">
                  <a:defRPr/>
                </a:pPr>
                <a:r>
                  <a:rPr lang="en-US" dirty="0" smtClean="0"/>
                  <a:t>S is an optimal tree code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letters, by induction.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All the nodes in S and T are the same, except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x,y,z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)−1=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)−1.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432800" cy="5252508"/>
              </a:xfrm>
              <a:blipFill>
                <a:blip r:embed="rId2"/>
                <a:stretch>
                  <a:fillRect l="-289" t="-1974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7975600" cy="480963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Proof (continued)</a:t>
                </a:r>
              </a:p>
              <a:p>
                <a:pPr lvl="1">
                  <a:defRPr/>
                </a:pPr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T’ be </a:t>
                </a:r>
                <a:r>
                  <a:rPr lang="en-US" dirty="0" smtClean="0"/>
                  <a:t>an optimal tree code on the n letters.</a:t>
                </a:r>
              </a:p>
              <a:p>
                <a:pPr lvl="2">
                  <a:defRPr/>
                </a:pPr>
                <a:r>
                  <a:rPr lang="en-US" dirty="0" smtClean="0"/>
                  <a:t>By Claim 2, x and y are siblings in T’.</a:t>
                </a:r>
              </a:p>
              <a:p>
                <a:pPr lvl="2">
                  <a:defRPr/>
                </a:pPr>
                <a:r>
                  <a:rPr lang="en-US" dirty="0" smtClean="0"/>
                  <a:t>Merge them into a node z’,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 </m:t>
                    </m:r>
                  </m:oMath>
                </a14:m>
                <a:r>
                  <a:rPr lang="en-US" dirty="0" smtClean="0"/>
                  <a:t>Form a tree S’ by removing x and y from T’, and replacing their parent by z’.</a:t>
                </a:r>
              </a:p>
              <a:p>
                <a:pPr lvl="2">
                  <a:defRPr/>
                </a:pPr>
                <a:r>
                  <a:rPr lang="en-US" dirty="0" smtClean="0"/>
                  <a:t>S’ is a tree code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letters.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lvl="2">
                  <a:defRPr/>
                </a:pPr>
                <a:r>
                  <a:rPr lang="en-US" dirty="0" smtClean="0"/>
                  <a:t>First equality because 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 at depth one greater than z.</a:t>
                </a:r>
              </a:p>
              <a:p>
                <a:pPr lvl="2">
                  <a:defRPr/>
                </a:pPr>
                <a:r>
                  <a:rPr lang="en-US" dirty="0" smtClean="0"/>
                  <a:t>First inequality </a:t>
                </a:r>
                <a:r>
                  <a:rPr lang="en-US" smtClean="0"/>
                  <a:t>because S </a:t>
                </a:r>
                <a:r>
                  <a:rPr lang="en-US" dirty="0" smtClean="0"/>
                  <a:t>is opt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tree code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letters.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So, the tree T produced by Huffman encoding is optimal.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7975600" cy="4809637"/>
              </a:xfrm>
              <a:blipFill>
                <a:blip r:embed="rId2"/>
                <a:stretch>
                  <a:fillRect l="-688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Offline Caching:  Farthest-In-Future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Evict item in the cache that is not requested until farthest in the future.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Theorem. 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[Bellady, 1960s]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FF is optimal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eviction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schedule.</a:t>
            </a:r>
          </a:p>
          <a:p>
            <a:r>
              <a:rPr lang="en-US" altLang="zh-CN">
                <a:ea typeface="宋体" panose="02010600030101010101" pitchFamily="2" charset="-122"/>
              </a:rPr>
              <a:t>Pf.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Algorithm and theorem are intuitive; proof is subtle.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2667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29718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7136" name="Rectangle 16"/>
          <p:cNvSpPr>
            <a:spLocks noChangeArrowheads="1"/>
          </p:cNvSpPr>
          <p:nvPr/>
        </p:nvSpPr>
        <p:spPr bwMode="auto">
          <a:xfrm>
            <a:off x="2667000" y="2701925"/>
            <a:ext cx="601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 a b c e d a b b a c d e a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 d e f g h ... 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1143000" y="20923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current cache: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32766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7150" name="Rectangle 30"/>
          <p:cNvSpPr>
            <a:spLocks noChangeArrowheads="1"/>
          </p:cNvSpPr>
          <p:nvPr/>
        </p:nvSpPr>
        <p:spPr bwMode="auto">
          <a:xfrm>
            <a:off x="35814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7151" name="Rectangle 31"/>
          <p:cNvSpPr>
            <a:spLocks noChangeArrowheads="1"/>
          </p:cNvSpPr>
          <p:nvPr/>
        </p:nvSpPr>
        <p:spPr bwMode="auto">
          <a:xfrm>
            <a:off x="38862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517152" name="Rectangle 32"/>
          <p:cNvSpPr>
            <a:spLocks noChangeArrowheads="1"/>
          </p:cNvSpPr>
          <p:nvPr/>
        </p:nvSpPr>
        <p:spPr bwMode="auto">
          <a:xfrm>
            <a:off x="4191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517155" name="Rectangle 35"/>
          <p:cNvSpPr>
            <a:spLocks noChangeArrowheads="1"/>
          </p:cNvSpPr>
          <p:nvPr/>
        </p:nvSpPr>
        <p:spPr bwMode="auto">
          <a:xfrm>
            <a:off x="1143000" y="27019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future queries:</a:t>
            </a:r>
          </a:p>
        </p:txBody>
      </p:sp>
      <p:sp>
        <p:nvSpPr>
          <p:cNvPr id="517156" name="Text Box 36"/>
          <p:cNvSpPr txBox="1">
            <a:spLocks noChangeArrowheads="1"/>
          </p:cNvSpPr>
          <p:nvPr/>
        </p:nvSpPr>
        <p:spPr bwMode="auto">
          <a:xfrm>
            <a:off x="2532063" y="3214688"/>
            <a:ext cx="736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cache miss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7157" name="Line 37"/>
          <p:cNvSpPr>
            <a:spLocks noChangeShapeType="1"/>
          </p:cNvSpPr>
          <p:nvPr/>
        </p:nvSpPr>
        <p:spPr bwMode="auto">
          <a:xfrm rot="10800000" flipH="1">
            <a:off x="2816225" y="3030538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17158" name="Text Box 38"/>
          <p:cNvSpPr txBox="1">
            <a:spLocks noChangeArrowheads="1"/>
          </p:cNvSpPr>
          <p:nvPr/>
        </p:nvSpPr>
        <p:spPr bwMode="auto">
          <a:xfrm>
            <a:off x="5948363" y="3190875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eject this one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7159" name="Line 39"/>
          <p:cNvSpPr>
            <a:spLocks noChangeShapeType="1"/>
          </p:cNvSpPr>
          <p:nvPr/>
        </p:nvSpPr>
        <p:spPr bwMode="auto">
          <a:xfrm rot="10800000" flipH="1">
            <a:off x="6232525" y="300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Reduced Eviction Schedules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reduced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schedule is a schedule that only inserts an item into the cache in a step in which that item is requested.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Intuition.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Can transform an unreduced schedule into a reduced one with no more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9185" name="Rectangle 17"/>
          <p:cNvSpPr>
            <a:spLocks noChangeArrowheads="1"/>
          </p:cNvSpPr>
          <p:nvPr/>
        </p:nvSpPr>
        <p:spPr bwMode="auto">
          <a:xfrm>
            <a:off x="22860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186" name="Rectangle 18"/>
          <p:cNvSpPr>
            <a:spLocks noChangeArrowheads="1"/>
          </p:cNvSpPr>
          <p:nvPr/>
        </p:nvSpPr>
        <p:spPr bwMode="auto">
          <a:xfrm>
            <a:off x="2590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519187" name="Rectangle 19"/>
          <p:cNvSpPr>
            <a:spLocks noChangeArrowheads="1"/>
          </p:cNvSpPr>
          <p:nvPr/>
        </p:nvSpPr>
        <p:spPr bwMode="auto">
          <a:xfrm>
            <a:off x="18288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an unreduced schedule</a:t>
            </a:r>
          </a:p>
        </p:txBody>
      </p:sp>
      <p:sp>
        <p:nvSpPr>
          <p:cNvPr id="519188" name="Rectangle 20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192" name="Rectangle 24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193" name="Rectangle 25"/>
          <p:cNvSpPr>
            <a:spLocks noChangeArrowheads="1"/>
          </p:cNvSpPr>
          <p:nvPr/>
        </p:nvSpPr>
        <p:spPr bwMode="auto">
          <a:xfrm>
            <a:off x="2590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194" name="Rectangle 26"/>
          <p:cNvSpPr>
            <a:spLocks noChangeArrowheads="1"/>
          </p:cNvSpPr>
          <p:nvPr/>
        </p:nvSpPr>
        <p:spPr bwMode="auto">
          <a:xfrm>
            <a:off x="28956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196" name="Rectangle 28"/>
          <p:cNvSpPr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197" name="Rectangle 29"/>
          <p:cNvSpPr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198" name="Rectangle 30"/>
          <p:cNvSpPr>
            <a:spLocks noChangeArrowheads="1"/>
          </p:cNvSpPr>
          <p:nvPr/>
        </p:nvSpPr>
        <p:spPr bwMode="auto">
          <a:xfrm>
            <a:off x="2895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00" name="Rectangle 32"/>
          <p:cNvSpPr>
            <a:spLocks noChangeArrowheads="1"/>
          </p:cNvSpPr>
          <p:nvPr/>
        </p:nvSpPr>
        <p:spPr bwMode="auto">
          <a:xfrm>
            <a:off x="22860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01" name="Rectangle 33"/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202" name="Rectangle 34"/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04" name="Rectangle 36"/>
          <p:cNvSpPr>
            <a:spLocks noChangeArrowheads="1"/>
          </p:cNvSpPr>
          <p:nvPr/>
        </p:nvSpPr>
        <p:spPr bwMode="auto">
          <a:xfrm>
            <a:off x="22860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05" name="Rectangle 37"/>
          <p:cNvSpPr>
            <a:spLocks noChangeArrowheads="1"/>
          </p:cNvSpPr>
          <p:nvPr/>
        </p:nvSpPr>
        <p:spPr bwMode="auto">
          <a:xfrm>
            <a:off x="2590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206" name="Rectangle 38"/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08" name="Rectangle 40"/>
          <p:cNvSpPr>
            <a:spLocks noChangeArrowheads="1"/>
          </p:cNvSpPr>
          <p:nvPr/>
        </p:nvSpPr>
        <p:spPr bwMode="auto">
          <a:xfrm>
            <a:off x="22860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09" name="Rectangle 41"/>
          <p:cNvSpPr>
            <a:spLocks noChangeArrowheads="1"/>
          </p:cNvSpPr>
          <p:nvPr/>
        </p:nvSpPr>
        <p:spPr bwMode="auto">
          <a:xfrm>
            <a:off x="2590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10" name="Rectangle 42"/>
          <p:cNvSpPr>
            <a:spLocks noChangeArrowheads="1"/>
          </p:cNvSpPr>
          <p:nvPr/>
        </p:nvSpPr>
        <p:spPr bwMode="auto">
          <a:xfrm>
            <a:off x="28956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12" name="Rectangle 44"/>
          <p:cNvSpPr>
            <a:spLocks noChangeArrowheads="1"/>
          </p:cNvSpPr>
          <p:nvPr/>
        </p:nvSpPr>
        <p:spPr bwMode="auto">
          <a:xfrm>
            <a:off x="22860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13" name="Rectangle 45"/>
          <p:cNvSpPr>
            <a:spLocks noChangeArrowheads="1"/>
          </p:cNvSpPr>
          <p:nvPr/>
        </p:nvSpPr>
        <p:spPr bwMode="auto">
          <a:xfrm>
            <a:off x="2590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14" name="Rectangle 46"/>
          <p:cNvSpPr>
            <a:spLocks noChangeArrowheads="1"/>
          </p:cNvSpPr>
          <p:nvPr/>
        </p:nvSpPr>
        <p:spPr bwMode="auto">
          <a:xfrm>
            <a:off x="2895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16" name="Rectangle 48"/>
          <p:cNvSpPr>
            <a:spLocks noChangeArrowheads="1"/>
          </p:cNvSpPr>
          <p:nvPr/>
        </p:nvSpPr>
        <p:spPr bwMode="auto">
          <a:xfrm>
            <a:off x="22860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17" name="Rectangle 49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18" name="Rectangle 50"/>
          <p:cNvSpPr>
            <a:spLocks noChangeArrowheads="1"/>
          </p:cNvSpPr>
          <p:nvPr/>
        </p:nvSpPr>
        <p:spPr bwMode="auto">
          <a:xfrm>
            <a:off x="2895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21" name="Rectangle 53"/>
          <p:cNvSpPr>
            <a:spLocks noChangeArrowheads="1"/>
          </p:cNvSpPr>
          <p:nvPr/>
        </p:nvSpPr>
        <p:spPr bwMode="auto">
          <a:xfrm>
            <a:off x="19812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2" name="Rectangle 54"/>
          <p:cNvSpPr>
            <a:spLocks noChangeArrowheads="1"/>
          </p:cNvSpPr>
          <p:nvPr/>
        </p:nvSpPr>
        <p:spPr bwMode="auto">
          <a:xfrm>
            <a:off x="19812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23" name="Rectangle 55"/>
          <p:cNvSpPr>
            <a:spLocks noChangeArrowheads="1"/>
          </p:cNvSpPr>
          <p:nvPr/>
        </p:nvSpPr>
        <p:spPr bwMode="auto">
          <a:xfrm>
            <a:off x="19812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24" name="Rectangle 56"/>
          <p:cNvSpPr>
            <a:spLocks noChangeArrowheads="1"/>
          </p:cNvSpPr>
          <p:nvPr/>
        </p:nvSpPr>
        <p:spPr bwMode="auto">
          <a:xfrm>
            <a:off x="1981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26" name="Rectangle 58"/>
          <p:cNvSpPr>
            <a:spLocks noChangeArrowheads="1"/>
          </p:cNvSpPr>
          <p:nvPr/>
        </p:nvSpPr>
        <p:spPr bwMode="auto">
          <a:xfrm>
            <a:off x="1981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27" name="Rectangle 59"/>
          <p:cNvSpPr>
            <a:spLocks noChangeArrowheads="1"/>
          </p:cNvSpPr>
          <p:nvPr/>
        </p:nvSpPr>
        <p:spPr bwMode="auto">
          <a:xfrm>
            <a:off x="19812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8" name="Rectangle 60"/>
          <p:cNvSpPr>
            <a:spLocks noChangeArrowheads="1"/>
          </p:cNvSpPr>
          <p:nvPr/>
        </p:nvSpPr>
        <p:spPr bwMode="auto">
          <a:xfrm>
            <a:off x="19812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9" name="Rectangle 61"/>
          <p:cNvSpPr>
            <a:spLocks noChangeArrowheads="1"/>
          </p:cNvSpPr>
          <p:nvPr/>
        </p:nvSpPr>
        <p:spPr bwMode="auto">
          <a:xfrm>
            <a:off x="56388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30" name="Rectangle 62"/>
          <p:cNvSpPr>
            <a:spLocks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31" name="Rectangle 63"/>
          <p:cNvSpPr>
            <a:spLocks noChangeArrowheads="1"/>
          </p:cNvSpPr>
          <p:nvPr/>
        </p:nvSpPr>
        <p:spPr bwMode="auto">
          <a:xfrm>
            <a:off x="51816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 reduced schedule</a:t>
            </a:r>
          </a:p>
        </p:txBody>
      </p:sp>
      <p:sp>
        <p:nvSpPr>
          <p:cNvPr id="519232" name="Rectangle 64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33" name="Rectangle 65"/>
          <p:cNvSpPr>
            <a:spLocks noChangeArrowheads="1"/>
          </p:cNvSpPr>
          <p:nvPr/>
        </p:nvSpPr>
        <p:spPr bwMode="auto">
          <a:xfrm>
            <a:off x="56388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34" name="Rectangle 66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35" name="Rectangle 67"/>
          <p:cNvSpPr>
            <a:spLocks noChangeArrowheads="1"/>
          </p:cNvSpPr>
          <p:nvPr/>
        </p:nvSpPr>
        <p:spPr bwMode="auto">
          <a:xfrm>
            <a:off x="62484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36" name="Rectangle 68"/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37" name="Rectangle 69"/>
          <p:cNvSpPr>
            <a:spLocks noChangeArrowheads="1"/>
          </p:cNvSpPr>
          <p:nvPr/>
        </p:nvSpPr>
        <p:spPr bwMode="auto">
          <a:xfrm>
            <a:off x="5943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38" name="Rectangle 70"/>
          <p:cNvSpPr>
            <a:spLocks noChangeArrowheads="1"/>
          </p:cNvSpPr>
          <p:nvPr/>
        </p:nvSpPr>
        <p:spPr bwMode="auto">
          <a:xfrm>
            <a:off x="6248400" y="40386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39" name="Rectangle 71"/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0" name="Rectangle 72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41" name="Rectangle 73"/>
          <p:cNvSpPr>
            <a:spLocks noChangeArrowheads="1"/>
          </p:cNvSpPr>
          <p:nvPr/>
        </p:nvSpPr>
        <p:spPr bwMode="auto">
          <a:xfrm>
            <a:off x="62484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42" name="Rectangle 74"/>
          <p:cNvSpPr>
            <a:spLocks noChangeArrowheads="1"/>
          </p:cNvSpPr>
          <p:nvPr/>
        </p:nvSpPr>
        <p:spPr bwMode="auto">
          <a:xfrm>
            <a:off x="56388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3" name="Rectangle 75"/>
          <p:cNvSpPr>
            <a:spLocks noChangeArrowheads="1"/>
          </p:cNvSpPr>
          <p:nvPr/>
        </p:nvSpPr>
        <p:spPr bwMode="auto">
          <a:xfrm>
            <a:off x="5943600" y="46482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44" name="Rectangle 76"/>
          <p:cNvSpPr>
            <a:spLocks noChangeArrowheads="1"/>
          </p:cNvSpPr>
          <p:nvPr/>
        </p:nvSpPr>
        <p:spPr bwMode="auto">
          <a:xfrm>
            <a:off x="6248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45" name="Rectangle 77"/>
          <p:cNvSpPr>
            <a:spLocks noChangeArrowheads="1"/>
          </p:cNvSpPr>
          <p:nvPr/>
        </p:nvSpPr>
        <p:spPr bwMode="auto">
          <a:xfrm>
            <a:off x="5638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6" name="Rectangle 78"/>
          <p:cNvSpPr>
            <a:spLocks noChangeArrowheads="1"/>
          </p:cNvSpPr>
          <p:nvPr/>
        </p:nvSpPr>
        <p:spPr bwMode="auto">
          <a:xfrm>
            <a:off x="59436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47" name="Rectangle 79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48" name="Rectangle 80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9" name="Rectangle 81"/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50" name="Rectangle 82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51" name="Rectangle 83"/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52" name="Rectangle 84"/>
          <p:cNvSpPr>
            <a:spLocks noChangeArrowheads="1"/>
          </p:cNvSpPr>
          <p:nvPr/>
        </p:nvSpPr>
        <p:spPr bwMode="auto">
          <a:xfrm>
            <a:off x="5943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53" name="Rectangle 85"/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54" name="Rectangle 86"/>
          <p:cNvSpPr>
            <a:spLocks noChangeArrowheads="1"/>
          </p:cNvSpPr>
          <p:nvPr/>
        </p:nvSpPr>
        <p:spPr bwMode="auto">
          <a:xfrm>
            <a:off x="53340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55" name="Rectangle 87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56" name="Rectangle 88"/>
          <p:cNvSpPr>
            <a:spLocks noChangeArrowheads="1"/>
          </p:cNvSpPr>
          <p:nvPr/>
        </p:nvSpPr>
        <p:spPr bwMode="auto">
          <a:xfrm>
            <a:off x="5334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57" name="Rectangle 89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58" name="Rectangle 90"/>
          <p:cNvSpPr>
            <a:spLocks noChangeArrowheads="1"/>
          </p:cNvSpPr>
          <p:nvPr/>
        </p:nvSpPr>
        <p:spPr bwMode="auto">
          <a:xfrm>
            <a:off x="53340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59" name="Rectangle 91"/>
          <p:cNvSpPr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60" name="Rectangle 92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1" name="Rectangle 93"/>
          <p:cNvSpPr>
            <a:spLocks noChangeArrowheads="1"/>
          </p:cNvSpPr>
          <p:nvPr/>
        </p:nvSpPr>
        <p:spPr bwMode="auto">
          <a:xfrm>
            <a:off x="53340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2" name="Rectangle 94"/>
          <p:cNvSpPr>
            <a:spLocks noChangeArrowheads="1"/>
          </p:cNvSpPr>
          <p:nvPr/>
        </p:nvSpPr>
        <p:spPr bwMode="auto">
          <a:xfrm>
            <a:off x="22860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3" name="Rectangle 95"/>
          <p:cNvSpPr>
            <a:spLocks noChangeArrowheads="1"/>
          </p:cNvSpPr>
          <p:nvPr/>
        </p:nvSpPr>
        <p:spPr bwMode="auto">
          <a:xfrm>
            <a:off x="2590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64" name="Rectangle 96"/>
          <p:cNvSpPr>
            <a:spLocks noChangeArrowheads="1"/>
          </p:cNvSpPr>
          <p:nvPr/>
        </p:nvSpPr>
        <p:spPr bwMode="auto">
          <a:xfrm>
            <a:off x="2895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65" name="Rectangle 97"/>
          <p:cNvSpPr>
            <a:spLocks noChangeArrowheads="1"/>
          </p:cNvSpPr>
          <p:nvPr/>
        </p:nvSpPr>
        <p:spPr bwMode="auto">
          <a:xfrm>
            <a:off x="1981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6" name="Rectangle 98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7" name="Rectangle 99"/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68" name="Rectangle 100"/>
          <p:cNvSpPr>
            <a:spLocks noChangeArrowheads="1"/>
          </p:cNvSpPr>
          <p:nvPr/>
        </p:nvSpPr>
        <p:spPr bwMode="auto">
          <a:xfrm>
            <a:off x="62484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69" name="Rectangle 101"/>
          <p:cNvSpPr>
            <a:spLocks noChangeArrowheads="1"/>
          </p:cNvSpPr>
          <p:nvPr/>
        </p:nvSpPr>
        <p:spPr bwMode="auto">
          <a:xfrm>
            <a:off x="5334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11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61" name="Rectangle 49"/>
          <p:cNvSpPr>
            <a:spLocks noChangeArrowheads="1"/>
          </p:cNvSpPr>
          <p:nvPr/>
        </p:nvSpPr>
        <p:spPr bwMode="auto">
          <a:xfrm>
            <a:off x="5029200" y="3716864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Reduced Eviction Schedules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7844367" cy="279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any unreduced schedule S, can transform it into a reduced schedule S' with no more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number of unreduced items)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Suppose S brings d into the cache at time t, without a request.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Let c be the item S evicts when it brings d into the cache.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Case 1:  d evicted at time t', before next request for 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en-US" altLang="zh-CN" smtClean="0">
                <a:ea typeface="宋体" panose="02010600030101010101" pitchFamily="2" charset="-122"/>
              </a:rPr>
              <a:t>.  </a:t>
            </a:r>
          </a:p>
          <a:p>
            <a:pPr lvl="2">
              <a:lnSpc>
                <a:spcPct val="1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S’ has one less eviction than S by time t’.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Case 2:  d requested at time t' before d is evicted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S’ and S have same number of evictions by time t’.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5943600" y="4707464"/>
            <a:ext cx="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38" name="Rectangle 26"/>
          <p:cNvSpPr>
            <a:spLocks noChangeArrowheads="1"/>
          </p:cNvSpPr>
          <p:nvPr/>
        </p:nvSpPr>
        <p:spPr bwMode="auto">
          <a:xfrm>
            <a:off x="5076825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39" name="Line 27"/>
          <p:cNvSpPr>
            <a:spLocks noChangeShapeType="1"/>
          </p:cNvSpPr>
          <p:nvPr/>
        </p:nvSpPr>
        <p:spPr bwMode="auto">
          <a:xfrm>
            <a:off x="5334000" y="4707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0" name="Rectangle 28"/>
          <p:cNvSpPr>
            <a:spLocks noChangeArrowheads="1"/>
          </p:cNvSpPr>
          <p:nvPr/>
        </p:nvSpPr>
        <p:spPr bwMode="auto">
          <a:xfrm>
            <a:off x="5029200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41" name="Line 29"/>
          <p:cNvSpPr>
            <a:spLocks noChangeShapeType="1"/>
          </p:cNvSpPr>
          <p:nvPr/>
        </p:nvSpPr>
        <p:spPr bwMode="auto">
          <a:xfrm>
            <a:off x="5362575" y="5469464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2" name="Rectangle 30"/>
          <p:cNvSpPr>
            <a:spLocks noChangeArrowheads="1"/>
          </p:cNvSpPr>
          <p:nvPr/>
        </p:nvSpPr>
        <p:spPr bwMode="auto">
          <a:xfrm>
            <a:off x="5791200" y="49360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25343" name="Line 31"/>
          <p:cNvSpPr>
            <a:spLocks noChangeShapeType="1"/>
          </p:cNvSpPr>
          <p:nvPr/>
        </p:nvSpPr>
        <p:spPr bwMode="auto">
          <a:xfrm>
            <a:off x="5943600" y="3869264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4" name="Rectangle 32"/>
          <p:cNvSpPr>
            <a:spLocks noChangeArrowheads="1"/>
          </p:cNvSpPr>
          <p:nvPr/>
        </p:nvSpPr>
        <p:spPr bwMode="auto">
          <a:xfrm>
            <a:off x="5810250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47" name="Line 35"/>
          <p:cNvSpPr>
            <a:spLocks noChangeShapeType="1"/>
          </p:cNvSpPr>
          <p:nvPr/>
        </p:nvSpPr>
        <p:spPr bwMode="auto">
          <a:xfrm>
            <a:off x="8048625" y="5469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8" name="Rectangle 36"/>
          <p:cNvSpPr>
            <a:spLocks noChangeArrowheads="1"/>
          </p:cNvSpPr>
          <p:nvPr/>
        </p:nvSpPr>
        <p:spPr bwMode="auto">
          <a:xfrm>
            <a:off x="7181850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49" name="Line 37"/>
          <p:cNvSpPr>
            <a:spLocks noChangeShapeType="1"/>
          </p:cNvSpPr>
          <p:nvPr/>
        </p:nvSpPr>
        <p:spPr bwMode="auto">
          <a:xfrm>
            <a:off x="7415213" y="4707464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50" name="Rectangle 38"/>
          <p:cNvSpPr>
            <a:spLocks noChangeArrowheads="1"/>
          </p:cNvSpPr>
          <p:nvPr/>
        </p:nvSpPr>
        <p:spPr bwMode="auto">
          <a:xfrm>
            <a:off x="7134225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51" name="Line 39"/>
          <p:cNvSpPr>
            <a:spLocks noChangeShapeType="1"/>
          </p:cNvSpPr>
          <p:nvPr/>
        </p:nvSpPr>
        <p:spPr bwMode="auto">
          <a:xfrm>
            <a:off x="7443788" y="5469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53" name="Line 41"/>
          <p:cNvSpPr>
            <a:spLocks noChangeShapeType="1"/>
          </p:cNvSpPr>
          <p:nvPr/>
        </p:nvSpPr>
        <p:spPr bwMode="auto">
          <a:xfrm>
            <a:off x="8048625" y="3869264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54" name="Rectangle 42"/>
          <p:cNvSpPr>
            <a:spLocks noChangeArrowheads="1"/>
          </p:cNvSpPr>
          <p:nvPr/>
        </p:nvSpPr>
        <p:spPr bwMode="auto">
          <a:xfrm>
            <a:off x="7915275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7315200" y="3869264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5356" name="Rectangle 44"/>
          <p:cNvSpPr>
            <a:spLocks noChangeArrowheads="1"/>
          </p:cNvSpPr>
          <p:nvPr/>
        </p:nvSpPr>
        <p:spPr bwMode="auto">
          <a:xfrm>
            <a:off x="7905750" y="5669489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25357" name="Text Box 45"/>
          <p:cNvSpPr txBox="1">
            <a:spLocks noChangeArrowheads="1"/>
          </p:cNvSpPr>
          <p:nvPr/>
        </p:nvSpPr>
        <p:spPr bwMode="auto">
          <a:xfrm>
            <a:off x="5210175" y="3869264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525360" name="Text Box 48"/>
          <p:cNvSpPr txBox="1">
            <a:spLocks noChangeArrowheads="1"/>
          </p:cNvSpPr>
          <p:nvPr/>
        </p:nvSpPr>
        <p:spPr bwMode="auto">
          <a:xfrm>
            <a:off x="6096000" y="5798077"/>
            <a:ext cx="1441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requested at time t'</a:t>
            </a:r>
          </a:p>
        </p:txBody>
      </p:sp>
      <p:sp>
        <p:nvSpPr>
          <p:cNvPr id="525362" name="Rectangle 50"/>
          <p:cNvSpPr>
            <a:spLocks noChangeArrowheads="1"/>
          </p:cNvSpPr>
          <p:nvPr/>
        </p:nvSpPr>
        <p:spPr bwMode="auto">
          <a:xfrm>
            <a:off x="762000" y="3716864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3" name="Line 51"/>
          <p:cNvSpPr>
            <a:spLocks noChangeShapeType="1"/>
          </p:cNvSpPr>
          <p:nvPr/>
        </p:nvSpPr>
        <p:spPr bwMode="auto">
          <a:xfrm>
            <a:off x="1676400" y="4707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4" name="Rectangle 52"/>
          <p:cNvSpPr>
            <a:spLocks noChangeArrowheads="1"/>
          </p:cNvSpPr>
          <p:nvPr/>
        </p:nvSpPr>
        <p:spPr bwMode="auto">
          <a:xfrm>
            <a:off x="809625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65" name="Line 53"/>
          <p:cNvSpPr>
            <a:spLocks noChangeShapeType="1"/>
          </p:cNvSpPr>
          <p:nvPr/>
        </p:nvSpPr>
        <p:spPr bwMode="auto">
          <a:xfrm>
            <a:off x="1066800" y="4707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6" name="Rectangle 54"/>
          <p:cNvSpPr>
            <a:spLocks noChangeArrowheads="1"/>
          </p:cNvSpPr>
          <p:nvPr/>
        </p:nvSpPr>
        <p:spPr bwMode="auto">
          <a:xfrm>
            <a:off x="762000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67" name="Line 55"/>
          <p:cNvSpPr>
            <a:spLocks noChangeShapeType="1"/>
          </p:cNvSpPr>
          <p:nvPr/>
        </p:nvSpPr>
        <p:spPr bwMode="auto">
          <a:xfrm>
            <a:off x="1095375" y="5469464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8" name="Rectangle 56"/>
          <p:cNvSpPr>
            <a:spLocks noChangeArrowheads="1"/>
          </p:cNvSpPr>
          <p:nvPr/>
        </p:nvSpPr>
        <p:spPr bwMode="auto">
          <a:xfrm>
            <a:off x="1524000" y="49360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25369" name="Line 57"/>
          <p:cNvSpPr>
            <a:spLocks noChangeShapeType="1"/>
          </p:cNvSpPr>
          <p:nvPr/>
        </p:nvSpPr>
        <p:spPr bwMode="auto">
          <a:xfrm>
            <a:off x="1676400" y="3869264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0" name="Rectangle 58"/>
          <p:cNvSpPr>
            <a:spLocks noChangeArrowheads="1"/>
          </p:cNvSpPr>
          <p:nvPr/>
        </p:nvSpPr>
        <p:spPr bwMode="auto">
          <a:xfrm>
            <a:off x="1543050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71" name="Line 59"/>
          <p:cNvSpPr>
            <a:spLocks noChangeShapeType="1"/>
          </p:cNvSpPr>
          <p:nvPr/>
        </p:nvSpPr>
        <p:spPr bwMode="auto">
          <a:xfrm>
            <a:off x="3781425" y="5469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2" name="Rectangle 60"/>
          <p:cNvSpPr>
            <a:spLocks noChangeArrowheads="1"/>
          </p:cNvSpPr>
          <p:nvPr/>
        </p:nvSpPr>
        <p:spPr bwMode="auto">
          <a:xfrm>
            <a:off x="2914650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73" name="Line 61"/>
          <p:cNvSpPr>
            <a:spLocks noChangeShapeType="1"/>
          </p:cNvSpPr>
          <p:nvPr/>
        </p:nvSpPr>
        <p:spPr bwMode="auto">
          <a:xfrm>
            <a:off x="3155950" y="4707464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4" name="Rectangle 62"/>
          <p:cNvSpPr>
            <a:spLocks noChangeArrowheads="1"/>
          </p:cNvSpPr>
          <p:nvPr/>
        </p:nvSpPr>
        <p:spPr bwMode="auto">
          <a:xfrm>
            <a:off x="2867025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75" name="Line 63"/>
          <p:cNvSpPr>
            <a:spLocks noChangeShapeType="1"/>
          </p:cNvSpPr>
          <p:nvPr/>
        </p:nvSpPr>
        <p:spPr bwMode="auto">
          <a:xfrm>
            <a:off x="3184525" y="5469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6" name="Line 64"/>
          <p:cNvSpPr>
            <a:spLocks noChangeShapeType="1"/>
          </p:cNvSpPr>
          <p:nvPr/>
        </p:nvSpPr>
        <p:spPr bwMode="auto">
          <a:xfrm>
            <a:off x="3781425" y="3869264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7" name="Rectangle 65"/>
          <p:cNvSpPr>
            <a:spLocks noChangeArrowheads="1"/>
          </p:cNvSpPr>
          <p:nvPr/>
        </p:nvSpPr>
        <p:spPr bwMode="auto">
          <a:xfrm>
            <a:off x="3648075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78" name="Text Box 66"/>
          <p:cNvSpPr txBox="1">
            <a:spLocks noChangeArrowheads="1"/>
          </p:cNvSpPr>
          <p:nvPr/>
        </p:nvSpPr>
        <p:spPr bwMode="auto">
          <a:xfrm>
            <a:off x="3048000" y="3869264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5379" name="Rectangle 67"/>
          <p:cNvSpPr>
            <a:spLocks noChangeArrowheads="1"/>
          </p:cNvSpPr>
          <p:nvPr/>
        </p:nvSpPr>
        <p:spPr bwMode="auto">
          <a:xfrm>
            <a:off x="3638550" y="5669489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525380" name="Text Box 68"/>
          <p:cNvSpPr txBox="1">
            <a:spLocks noChangeArrowheads="1"/>
          </p:cNvSpPr>
          <p:nvPr/>
        </p:nvSpPr>
        <p:spPr bwMode="auto">
          <a:xfrm>
            <a:off x="914400" y="3869264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525381" name="Text Box 69"/>
          <p:cNvSpPr txBox="1">
            <a:spLocks noChangeArrowheads="1"/>
          </p:cNvSpPr>
          <p:nvPr/>
        </p:nvSpPr>
        <p:spPr bwMode="auto">
          <a:xfrm>
            <a:off x="1828800" y="5798077"/>
            <a:ext cx="1377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 evicted at time t',</a:t>
            </a:r>
            <a:b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before next request</a:t>
            </a:r>
          </a:p>
        </p:txBody>
      </p:sp>
      <p:sp>
        <p:nvSpPr>
          <p:cNvPr id="525382" name="Line 70"/>
          <p:cNvSpPr>
            <a:spLocks noChangeShapeType="1"/>
          </p:cNvSpPr>
          <p:nvPr/>
        </p:nvSpPr>
        <p:spPr bwMode="auto">
          <a:xfrm>
            <a:off x="1676400" y="5469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83" name="Rectangle 71"/>
          <p:cNvSpPr>
            <a:spLocks noChangeArrowheads="1"/>
          </p:cNvSpPr>
          <p:nvPr/>
        </p:nvSpPr>
        <p:spPr bwMode="auto">
          <a:xfrm>
            <a:off x="1533525" y="5669489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16500" y="1255183"/>
            <a:ext cx="3559704" cy="306388"/>
            <a:chOff x="5287434" y="1428750"/>
            <a:chExt cx="3559704" cy="306388"/>
          </a:xfrm>
        </p:grpSpPr>
        <p:sp>
          <p:nvSpPr>
            <p:cNvPr id="525384" name="Rectangle 72"/>
            <p:cNvSpPr>
              <a:spLocks noChangeArrowheads="1"/>
            </p:cNvSpPr>
            <p:nvPr/>
          </p:nvSpPr>
          <p:spPr bwMode="auto">
            <a:xfrm>
              <a:off x="5951538" y="1428750"/>
              <a:ext cx="2895600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doesn't enter cache at requested time</a:t>
              </a:r>
            </a:p>
          </p:txBody>
        </p:sp>
        <p:sp>
          <p:nvSpPr>
            <p:cNvPr id="525385" name="Line 73"/>
            <p:cNvSpPr>
              <a:spLocks noChangeShapeType="1"/>
            </p:cNvSpPr>
            <p:nvPr/>
          </p:nvSpPr>
          <p:spPr bwMode="auto">
            <a:xfrm flipH="1">
              <a:off x="5287434" y="1600200"/>
              <a:ext cx="656166" cy="118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525386" name="Rectangle 74"/>
          <p:cNvSpPr>
            <a:spLocks noChangeArrowheads="1"/>
          </p:cNvSpPr>
          <p:nvPr/>
        </p:nvSpPr>
        <p:spPr bwMode="auto">
          <a:xfrm>
            <a:off x="2133600" y="6460064"/>
            <a:ext cx="700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Case 1</a:t>
            </a:r>
          </a:p>
        </p:txBody>
      </p:sp>
      <p:sp>
        <p:nvSpPr>
          <p:cNvPr id="525387" name="Rectangle 75"/>
          <p:cNvSpPr>
            <a:spLocks noChangeArrowheads="1"/>
          </p:cNvSpPr>
          <p:nvPr/>
        </p:nvSpPr>
        <p:spPr bwMode="auto">
          <a:xfrm>
            <a:off x="6553200" y="6460064"/>
            <a:ext cx="728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325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Lemma.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S be a reduced schedule that makes the same schedule as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j requests. Then there is a reduced schedule S’ that makes the same schedule as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j+1 requests, and incurs no more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evictions than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 does.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Consider </a:t>
            </a:r>
            <a:r>
              <a:rPr lang="en-US" altLang="zh-CN" dirty="0">
                <a:ea typeface="宋体" panose="02010600030101010101" pitchFamily="2" charset="-122"/>
              </a:rPr>
              <a:t>(j+1)</a:t>
            </a:r>
            <a:r>
              <a:rPr lang="en-US" altLang="zh-CN" baseline="30000" dirty="0" err="1">
                <a:ea typeface="宋体" panose="02010600030101010101" pitchFamily="2" charset="-122"/>
              </a:rPr>
              <a:t>st</a:t>
            </a:r>
            <a:r>
              <a:rPr lang="en-US" altLang="zh-CN" dirty="0">
                <a:ea typeface="宋体" panose="02010600030101010101" pitchFamily="2" charset="-122"/>
              </a:rPr>
              <a:t> request d = d</a:t>
            </a:r>
            <a:r>
              <a:rPr lang="en-US" altLang="zh-CN" baseline="-25000" dirty="0">
                <a:ea typeface="宋体" panose="02010600030101010101" pitchFamily="2" charset="-122"/>
              </a:rPr>
              <a:t>j+1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Since S and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have agreed up until now, they have the same cache contents before request j+1.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1:  (d is already in the cache).  S' = 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2: (d is not in the cache and S and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evict the same element).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S' = 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1320800" y="2374900"/>
            <a:ext cx="387350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j 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3:  (d is not in the cache;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evicts e; S evicts f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dirty="0">
                <a:ea typeface="宋体" panose="02010600030101010101" pitchFamily="2" charset="-122"/>
              </a:rPr>
              <a:t>e).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begin construction of S' from S by evicting e instead of f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now S' agrees with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on first j+1 </a:t>
            </a:r>
            <a:r>
              <a:rPr lang="en-US" altLang="zh-CN" dirty="0" smtClean="0">
                <a:ea typeface="宋体" panose="02010600030101010101" pitchFamily="2" charset="-122"/>
              </a:rPr>
              <a:t>requests</a:t>
            </a: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From request j+2 onward, we make S’ the same as S, but this becomes impossible when e or f is involved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2860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1910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51816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70866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66294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37338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560763" y="27114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6532563" y="27114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1320800" y="3327400"/>
            <a:ext cx="387350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j 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22860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399" name="Rectangle 15"/>
          <p:cNvSpPr>
            <a:spLocks noChangeArrowheads="1"/>
          </p:cNvSpPr>
          <p:nvPr/>
        </p:nvSpPr>
        <p:spPr bwMode="auto">
          <a:xfrm>
            <a:off x="41910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0" name="Rectangle 16"/>
          <p:cNvSpPr>
            <a:spLocks noChangeArrowheads="1"/>
          </p:cNvSpPr>
          <p:nvPr/>
        </p:nvSpPr>
        <p:spPr bwMode="auto">
          <a:xfrm>
            <a:off x="51816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401" name="Rectangle 17"/>
          <p:cNvSpPr>
            <a:spLocks noChangeArrowheads="1"/>
          </p:cNvSpPr>
          <p:nvPr/>
        </p:nvSpPr>
        <p:spPr bwMode="auto">
          <a:xfrm>
            <a:off x="70866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66294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3" name="Rectangle 19"/>
          <p:cNvSpPr>
            <a:spLocks noChangeArrowheads="1"/>
          </p:cNvSpPr>
          <p:nvPr/>
        </p:nvSpPr>
        <p:spPr bwMode="auto">
          <a:xfrm>
            <a:off x="37338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60763" y="36639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6532563" y="36639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1314450" y="3321050"/>
            <a:ext cx="455613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j+1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1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j' be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Case </a:t>
            </a:r>
            <a:r>
              <a:rPr lang="en-US" altLang="zh-CN" dirty="0">
                <a:ea typeface="宋体" panose="02010600030101010101" pitchFamily="2" charset="-122"/>
              </a:rPr>
              <a:t>3a:  g = e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f couldn’t have been requested between time j+1 and j’, because if it had been, S and S’ would have taken different actions before j’.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So e is requested before f.  But this can't </a:t>
            </a:r>
            <a:r>
              <a:rPr lang="en-US" altLang="zh-CN" dirty="0">
                <a:ea typeface="宋体" panose="02010600030101010101" pitchFamily="2" charset="-122"/>
              </a:rPr>
              <a:t>happen </a:t>
            </a:r>
            <a:r>
              <a:rPr lang="en-US" altLang="zh-CN">
                <a:ea typeface="宋体" panose="02010600030101010101" pitchFamily="2" charset="-122"/>
              </a:rPr>
              <a:t>with Farthest-In-Future, since S</a:t>
            </a:r>
            <a:r>
              <a:rPr lang="en-US" altLang="zh-CN" baseline="-25000">
                <a:ea typeface="宋体" panose="02010600030101010101" pitchFamily="2" charset="-122"/>
              </a:rPr>
              <a:t>FF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evicted e, implying f is requested before e.</a:t>
            </a:r>
          </a:p>
          <a:p>
            <a:pPr marL="1143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4384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40386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51816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7818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3408363" y="256911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227763" y="256911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600200" y="214048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21" name="Line 13"/>
          <p:cNvSpPr>
            <a:spLocks noChangeShapeType="1"/>
          </p:cNvSpPr>
          <p:nvPr/>
        </p:nvSpPr>
        <p:spPr bwMode="auto">
          <a:xfrm flipV="1">
            <a:off x="6934200" y="15798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42025" y="176239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must involve e or f (or both)</a:t>
            </a:r>
          </a:p>
        </p:txBody>
      </p:sp>
    </p:spTree>
    <p:extLst>
      <p:ext uri="{BB962C8B-B14F-4D97-AF65-F5344CB8AC3E}">
        <p14:creationId xmlns:p14="http://schemas.microsoft.com/office/powerpoint/2010/main" val="36001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24086</TotalTime>
  <Words>2874</Words>
  <Application>Microsoft Office PowerPoint</Application>
  <PresentationFormat>On-screen Show (4:3)</PresentationFormat>
  <Paragraphs>599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Monotype Sorts</vt:lpstr>
      <vt:lpstr>宋体</vt:lpstr>
      <vt:lpstr>Arial</vt:lpstr>
      <vt:lpstr>Arial Black</vt:lpstr>
      <vt:lpstr>Cambria Math</vt:lpstr>
      <vt:lpstr>Comic Sans MS</vt:lpstr>
      <vt:lpstr>Courier New</vt:lpstr>
      <vt:lpstr>Symbol</vt:lpstr>
      <vt:lpstr>Times New Roman</vt:lpstr>
      <vt:lpstr>Wingdings</vt:lpstr>
      <vt:lpstr>4 - Copy</vt:lpstr>
      <vt:lpstr>alg-design</vt:lpstr>
      <vt:lpstr>Greedy algorithms 2 Caching, Compression</vt:lpstr>
      <vt:lpstr>Caching</vt:lpstr>
      <vt:lpstr>Optimal Offline Caching</vt:lpstr>
      <vt:lpstr>Optimal Offline Caching:  Farthest-In-Future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Caching Perspective</vt:lpstr>
      <vt:lpstr>Compression</vt:lpstr>
      <vt:lpstr>Lossless vs. lossy compression</vt:lpstr>
      <vt:lpstr>Variable length encoding</vt:lpstr>
      <vt:lpstr>Ambiguity</vt:lpstr>
      <vt:lpstr>Prefix-free codes</vt:lpstr>
      <vt:lpstr>Decoding prefix-free codes</vt:lpstr>
      <vt:lpstr>Huffman coding</vt:lpstr>
      <vt:lpstr>Huffman coding example</vt:lpstr>
      <vt:lpstr>Huffman coding example</vt:lpstr>
      <vt:lpstr>Huffman coding example</vt:lpstr>
      <vt:lpstr>Huffman coding example</vt:lpstr>
      <vt:lpstr>Huffman coding example</vt:lpstr>
      <vt:lpstr>Huffman coding example</vt:lpstr>
      <vt:lpstr>Huffman implementation</vt:lpstr>
      <vt:lpstr>Huffman’s complexity</vt:lpstr>
      <vt:lpstr>Huffman code is prefix-free</vt:lpstr>
      <vt:lpstr>Huffman code is optimal</vt:lpstr>
      <vt:lpstr>Huffman code is optimal</vt:lpstr>
      <vt:lpstr>Huffman code is optimal</vt:lpstr>
      <vt:lpstr>Huffman code is optimal</vt:lpstr>
      <vt:lpstr>Huffman code is optimal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1732</cp:revision>
  <cp:lastPrinted>2018-10-09T02:04:54Z</cp:lastPrinted>
  <dcterms:created xsi:type="dcterms:W3CDTF">2011-03-13T06:54:57Z</dcterms:created>
  <dcterms:modified xsi:type="dcterms:W3CDTF">2023-02-22T15:59:36Z</dcterms:modified>
</cp:coreProperties>
</file>