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63" r:id="rId2"/>
  </p:sldMasterIdLst>
  <p:notesMasterIdLst>
    <p:notesMasterId r:id="rId22"/>
  </p:notesMasterIdLst>
  <p:handoutMasterIdLst>
    <p:handoutMasterId r:id="rId23"/>
  </p:handoutMasterIdLst>
  <p:sldIdLst>
    <p:sldId id="256" r:id="rId3"/>
    <p:sldId id="279" r:id="rId4"/>
    <p:sldId id="313" r:id="rId5"/>
    <p:sldId id="319" r:id="rId6"/>
    <p:sldId id="320" r:id="rId7"/>
    <p:sldId id="321" r:id="rId8"/>
    <p:sldId id="322" r:id="rId9"/>
    <p:sldId id="323" r:id="rId10"/>
    <p:sldId id="324" r:id="rId11"/>
    <p:sldId id="325" r:id="rId12"/>
    <p:sldId id="314" r:id="rId13"/>
    <p:sldId id="315" r:id="rId14"/>
    <p:sldId id="316" r:id="rId15"/>
    <p:sldId id="317" r:id="rId16"/>
    <p:sldId id="318" r:id="rId17"/>
    <p:sldId id="307" r:id="rId18"/>
    <p:sldId id="308" r:id="rId19"/>
    <p:sldId id="312" r:id="rId20"/>
    <p:sldId id="311" r:id="rId21"/>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1503FB"/>
    <a:srgbClr val="33CC33"/>
    <a:srgbClr val="56FF21"/>
    <a:srgbClr val="66FF33"/>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5" autoAdjust="0"/>
    <p:restoredTop sz="96150" autoAdjust="0"/>
  </p:normalViewPr>
  <p:slideViewPr>
    <p:cSldViewPr snapToGrid="0">
      <p:cViewPr varScale="1">
        <p:scale>
          <a:sx n="163" d="100"/>
          <a:sy n="163" d="100"/>
        </p:scale>
        <p:origin x="2344" y="10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714"/>
    </p:cViewPr>
  </p:sorterViewPr>
  <p:notesViewPr>
    <p:cSldViewPr snapToGrid="0">
      <p:cViewPr>
        <p:scale>
          <a:sx n="100" d="100"/>
          <a:sy n="100" d="100"/>
        </p:scale>
        <p:origin x="-366" y="1392"/>
      </p:cViewPr>
      <p:guideLst>
        <p:guide orient="horz" pos="2304"/>
        <p:guide pos="302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fld id="{A91FC4C7-534E-41DC-9829-CB4D0CAF5DD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fld id="{6EED9976-9671-43F6-ACB7-EAE0B94A062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r>
              <a:rPr lang="en-US" altLang="en-US" smtClean="0"/>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altLang="en-US" smtClean="0"/>
          </a:p>
          <a:p>
            <a:r>
              <a:rPr lang="en-US" altLang="en-US" smtClean="0"/>
              <a:t>Gauss (1809-1811) used Gaussian elimination to solve multiple linear regression</a:t>
            </a:r>
          </a:p>
          <a:p>
            <a:r>
              <a:rPr lang="en-US" altLang="en-US" smtClean="0"/>
              <a:t>Gauss-Markov theorem (least squares estimates are uniformly minimum variance estimates (UMVUE) among all linear unbiased estimates)</a:t>
            </a:r>
          </a:p>
          <a:p>
            <a:endParaRPr lang="en-US" altLang="en-US" smtClean="0"/>
          </a:p>
        </p:txBody>
      </p:sp>
    </p:spTree>
    <p:extLst>
      <p:ext uri="{BB962C8B-B14F-4D97-AF65-F5344CB8AC3E}">
        <p14:creationId xmlns:p14="http://schemas.microsoft.com/office/powerpoint/2010/main" val="365467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8238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r>
              <a:rPr lang="en-US" altLang="en-US" smtClean="0"/>
              <a:t>In class: ask students to give a DP solution</a:t>
            </a:r>
          </a:p>
        </p:txBody>
      </p:sp>
    </p:spTree>
    <p:extLst>
      <p:ext uri="{BB962C8B-B14F-4D97-AF65-F5344CB8AC3E}">
        <p14:creationId xmlns:p14="http://schemas.microsoft.com/office/powerpoint/2010/main" val="346535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4110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r>
              <a:rPr lang="en-US" altLang="en-US" smtClean="0"/>
              <a:t>Book: can be improved to O(n</a:t>
            </a:r>
            <a:r>
              <a:rPr lang="en-US" altLang="en-US" baseline="30000" smtClean="0"/>
              <a:t>2</a:t>
            </a:r>
            <a:r>
              <a:rPr lang="en-US" altLang="en-US" smtClean="0"/>
              <a:t>) by pre-computing various statistics. How???</a:t>
            </a:r>
          </a:p>
          <a:p>
            <a:endParaRPr lang="en-US" altLang="en-US" smtClean="0"/>
          </a:p>
        </p:txBody>
      </p:sp>
    </p:spTree>
    <p:extLst>
      <p:ext uri="{BB962C8B-B14F-4D97-AF65-F5344CB8AC3E}">
        <p14:creationId xmlns:p14="http://schemas.microsoft.com/office/powerpoint/2010/main" val="215792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7534FE49-121F-43FC-8BDD-AA88B60426B2}" type="slidenum">
              <a:rPr lang="en-US" altLang="en-US"/>
              <a:pPr/>
              <a:t>‹#›</a:t>
            </a:fld>
            <a:endParaRPr lang="en-US" altLang="en-US"/>
          </a:p>
        </p:txBody>
      </p:sp>
    </p:spTree>
    <p:extLst>
      <p:ext uri="{BB962C8B-B14F-4D97-AF65-F5344CB8AC3E}">
        <p14:creationId xmlns:p14="http://schemas.microsoft.com/office/powerpoint/2010/main" val="362674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9E32445A-AF03-4D0C-B6C9-1914D82C81F0}"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006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F26F7D71-1325-4BA0-92D7-9573BA6D53C2}"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5184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fld id="{C1D6C8A0-E252-44C4-9BB8-804D1A7869E0}" type="slidenum">
              <a:rPr lang="en-US" altLang="en-US"/>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335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BAB34382-1A13-4015-9DDB-5E1BB4E817F2}"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065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664579"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en-US" noProof="0" smtClean="0"/>
              <a:t>Click to edit Master title style</a:t>
            </a:r>
          </a:p>
        </p:txBody>
      </p:sp>
      <p:sp>
        <p:nvSpPr>
          <p:cNvPr id="66458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smtClean="0"/>
              <a:t>Click to edit Master subtitle style</a:t>
            </a:r>
          </a:p>
        </p:txBody>
      </p:sp>
    </p:spTree>
    <p:extLst>
      <p:ext uri="{BB962C8B-B14F-4D97-AF65-F5344CB8AC3E}">
        <p14:creationId xmlns:p14="http://schemas.microsoft.com/office/powerpoint/2010/main" val="369877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71933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4B54218-3AB7-42F6-B1A1-93052CE42BF1}"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421333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2CEB20A-9631-4EA6-98AD-FA5E26DE9ADA}"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5306803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8398431-D1B5-48B9-9583-B382E2CA09AF}"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564255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83B3246-1DB6-4032-85FC-30A80374FD99}"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144996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1755302B-1B33-4501-9830-B7544A54D161}"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7438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C938B9B-ACED-4576-8E44-2EA2A46E3CE8}"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075713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B8962A6-066D-46CD-86B6-FD7D644A7147}"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421683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CA2DF8C-8229-4792-A5B0-146C76294533}"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163710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3B5DB19-3E2D-4822-BB87-380FAD1CF2EE}"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922335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0EA36D6-6009-4E2B-8232-937C3439035B}"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9743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0F010907-F14B-4152-A2F8-EAB74859BD61}"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1978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4ABF7C35-884D-4B06-8601-2FB5FABDC6D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733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E1A0183B-54BA-41E1-9163-402F7207324E}"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324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70BC7B56-1D01-477C-B12E-E54E0ED2154F}"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237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9DDD3BC4-0CE6-4D44-8B6A-7EAAF4A39B6A}"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01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184EA280-EF5F-4CF9-8668-B61A2D283D9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985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2DD68144-D952-4B88-A647-A4C47637FE2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0096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95970894-FB1C-4946-A227-DFF27115E90D}"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771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771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7715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7716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6355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3731B81-A786-4678-8FDA-64ACEFDFB645}"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15643303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9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3.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z="4400" dirty="0" smtClean="0"/>
              <a:t>Dynamic Programming </a:t>
            </a:r>
            <a:br>
              <a:rPr lang="en-US" altLang="en-US" sz="4400" dirty="0" smtClean="0"/>
            </a:br>
            <a:r>
              <a:rPr lang="en-US" altLang="en-US" sz="4400" dirty="0" smtClean="0"/>
              <a:t>Part 1</a:t>
            </a:r>
          </a:p>
        </p:txBody>
      </p:sp>
      <p:sp>
        <p:nvSpPr>
          <p:cNvPr id="3075" name="Subtitle 2"/>
          <p:cNvSpPr>
            <a:spLocks noGrp="1"/>
          </p:cNvSpPr>
          <p:nvPr>
            <p:ph type="subTitle" idx="1"/>
          </p:nvPr>
        </p:nvSpPr>
        <p:spPr/>
        <p:txBody>
          <a:bodyPr/>
          <a:lstStyle/>
          <a:p>
            <a:pPr algn="just" eaLnBrk="1" hangingPunct="1"/>
            <a:r>
              <a:rPr lang="en-US" sz="3600" smtClean="0"/>
              <a:t>CS240</a:t>
            </a:r>
            <a:r>
              <a:rPr lang="en-US" sz="3600" dirty="0"/>
              <a:t>	</a:t>
            </a:r>
            <a:r>
              <a:rPr lang="en-US" sz="3600"/>
              <a:t>	</a:t>
            </a:r>
            <a:r>
              <a:rPr lang="en-US" sz="3600" smtClean="0"/>
              <a:t>Spring </a:t>
            </a:r>
            <a:r>
              <a:rPr lang="en-US" sz="3600" smtClean="0"/>
              <a:t>2023</a:t>
            </a:r>
            <a:endParaRPr lang="en-US" sz="3600" dirty="0"/>
          </a:p>
          <a:p>
            <a:pPr eaLnBrk="1" hangingPunct="1"/>
            <a:r>
              <a:rPr lang="en-US" sz="3600" i="1" dirty="0"/>
              <a:t>Rui Fan</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iterative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33007"/>
                <a:ext cx="4984296" cy="3796393"/>
              </a:xfrm>
            </p:spPr>
            <p:txBody>
              <a:bodyPr>
                <a:normAutofit fontScale="77500" lnSpcReduction="20000"/>
              </a:bodyPr>
              <a:lstStyle/>
              <a:p>
                <a:r>
                  <a:rPr lang="en-US" smtClean="0"/>
                  <a:t>Use an array </a:t>
                </a:r>
                <a14:m>
                  <m:oMath xmlns:m="http://schemas.openxmlformats.org/officeDocument/2006/math">
                    <m:r>
                      <a:rPr lang="en-US" i="1" smtClean="0">
                        <a:latin typeface="Cambria Math" panose="02040503050406030204" pitchFamily="18" charset="0"/>
                      </a:rPr>
                      <m:t>𝑀</m:t>
                    </m:r>
                  </m:oMath>
                </a14:m>
                <a:r>
                  <a:rPr lang="en-US" smtClean="0"/>
                  <a:t> to store the solutions of subproblems we’ve already solved.</a:t>
                </a:r>
              </a:p>
              <a:p>
                <a:r>
                  <a:rPr lang="en-US" smtClean="0"/>
                  <a:t>Solve the subproblems from smallest to largest, i.e. in increasing value of </a:t>
                </a:r>
                <a14:m>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a:t>
                </a:r>
              </a:p>
              <a:p>
                <a:r>
                  <a:rPr lang="en-US" smtClean="0"/>
                  <a:t>For </a:t>
                </a:r>
                <a14:m>
                  <m:oMath xmlns:m="http://schemas.openxmlformats.org/officeDocument/2006/math">
                    <m:r>
                      <a:rPr lang="en-US" i="1" smtClean="0">
                        <a:latin typeface="Cambria Math" panose="02040503050406030204" pitchFamily="18" charset="0"/>
                      </a:rPr>
                      <m:t>𝑛</m:t>
                    </m:r>
                  </m:oMath>
                </a14:m>
                <a:r>
                  <a:rPr lang="en-US" smtClean="0"/>
                  <a:t> intervals, takes </a:t>
                </a:r>
                <a14:m>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r>
                  <a:rPr lang="en-US" smtClean="0"/>
                  <a:t> time if we know all the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values.</a:t>
                </a:r>
              </a:p>
              <a:p>
                <a:pPr lvl="1"/>
                <a:r>
                  <a:rPr lang="en-US" smtClean="0"/>
                  <a:t>Can compute all the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values by sorting and binary search in </a:t>
                </a:r>
                <a14:m>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 </m:t>
                    </m:r>
                    <m:r>
                      <m:rPr>
                        <m:sty m:val="p"/>
                      </m:rPr>
                      <a:rPr lang="en-US" i="1" smtClean="0">
                        <a:latin typeface="Cambria Math" panose="02040503050406030204" pitchFamily="18" charset="0"/>
                      </a:rPr>
                      <m:t>log</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r>
                  <a:rPr lang="en-US" smtClean="0"/>
                  <a:t> time.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33007"/>
                <a:ext cx="4984296" cy="3796393"/>
              </a:xfrm>
              <a:blipFill>
                <a:blip r:embed="rId2"/>
                <a:stretch>
                  <a:fillRect l="-856" t="-3371" r="-268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612446" y="1466939"/>
            <a:ext cx="2673803" cy="1146903"/>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151530" y="3311884"/>
            <a:ext cx="2225027" cy="2912703"/>
          </a:xfrm>
          <a:prstGeom prst="rect">
            <a:avLst/>
          </a:prstGeom>
        </p:spPr>
      </p:pic>
      <p:pic>
        <p:nvPicPr>
          <p:cNvPr id="7" name="Picture 6"/>
          <p:cNvPicPr>
            <a:picLocks noChangeAspect="1"/>
          </p:cNvPicPr>
          <p:nvPr/>
        </p:nvPicPr>
        <p:blipFill>
          <a:blip r:embed="rId5"/>
          <a:stretch>
            <a:fillRect/>
          </a:stretch>
        </p:blipFill>
        <p:spPr>
          <a:xfrm>
            <a:off x="5602025" y="1176276"/>
            <a:ext cx="3359194" cy="1656731"/>
          </a:xfrm>
          <a:prstGeom prst="rect">
            <a:avLst/>
          </a:prstGeom>
        </p:spPr>
      </p:pic>
      <p:cxnSp>
        <p:nvCxnSpPr>
          <p:cNvPr id="8" name="Straight Connector 7"/>
          <p:cNvCxnSpPr/>
          <p:nvPr/>
        </p:nvCxnSpPr>
        <p:spPr bwMode="auto">
          <a:xfrm>
            <a:off x="5853792" y="1463535"/>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923314" y="1938424"/>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7745186" y="2396985"/>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26222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BDCFD5-8D9E-41AA-8974-2DB2F8CCB54F}"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87" name="Rectangle 2"/>
          <p:cNvSpPr>
            <a:spLocks noGrp="1" noChangeArrowheads="1"/>
          </p:cNvSpPr>
          <p:nvPr>
            <p:ph type="title"/>
          </p:nvPr>
        </p:nvSpPr>
        <p:spPr/>
        <p:txBody>
          <a:bodyPr/>
          <a:lstStyle/>
          <a:p>
            <a:r>
              <a:rPr lang="en-US" altLang="en-US" smtClean="0"/>
              <a:t>Segmented Least Squares</a:t>
            </a:r>
          </a:p>
        </p:txBody>
      </p:sp>
      <p:sp>
        <p:nvSpPr>
          <p:cNvPr id="41988" name="Rectangle 3"/>
          <p:cNvSpPr>
            <a:spLocks noGrp="1" noChangeArrowheads="1"/>
          </p:cNvSpPr>
          <p:nvPr>
            <p:ph type="body" idx="1"/>
          </p:nvPr>
        </p:nvSpPr>
        <p:spPr/>
        <p:txBody>
          <a:bodyPr/>
          <a:lstStyle/>
          <a:p>
            <a:r>
              <a:rPr lang="en-US" altLang="en-US" smtClean="0"/>
              <a:t>Least squares.</a:t>
            </a:r>
          </a:p>
          <a:p>
            <a:pPr lvl="1"/>
            <a:r>
              <a:rPr lang="en-US" altLang="en-US" smtClean="0"/>
              <a:t>Foundational problem in statistic and numerical analysis.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a:t>
            </a:r>
          </a:p>
          <a:p>
            <a:pPr lvl="1"/>
            <a:r>
              <a:rPr lang="en-US" altLang="en-US" smtClean="0"/>
              <a:t>Find a line y = ax + b that minimizes the sum of the squared error: </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r>
              <a:rPr lang="en-US" altLang="en-US" smtClean="0"/>
              <a:t>Solution.  </a:t>
            </a:r>
            <a:r>
              <a:rPr lang="en-US" altLang="en-US" smtClean="0">
                <a:solidFill>
                  <a:schemeClr val="tx1"/>
                </a:solidFill>
              </a:rPr>
              <a:t>Calculus  </a:t>
            </a:r>
            <a:r>
              <a:rPr lang="en-US" altLang="en-US" smtClean="0">
                <a:solidFill>
                  <a:schemeClr val="tx1"/>
                </a:solidFill>
                <a:sym typeface="Symbol" panose="05050102010706020507" pitchFamily="18" charset="2"/>
              </a:rPr>
              <a:t></a:t>
            </a:r>
            <a:r>
              <a:rPr lang="en-US" altLang="en-US" smtClean="0">
                <a:solidFill>
                  <a:schemeClr val="tx1"/>
                </a:solidFill>
              </a:rPr>
              <a:t>  min error is achieved when</a:t>
            </a:r>
          </a:p>
        </p:txBody>
      </p:sp>
      <p:graphicFrame>
        <p:nvGraphicFramePr>
          <p:cNvPr id="41989" name="Object 41"/>
          <p:cNvGraphicFramePr>
            <a:graphicFrameLocks noChangeAspect="1"/>
          </p:cNvGraphicFramePr>
          <p:nvPr/>
        </p:nvGraphicFramePr>
        <p:xfrm>
          <a:off x="1528763" y="2957513"/>
          <a:ext cx="2544762" cy="844550"/>
        </p:xfrm>
        <a:graphic>
          <a:graphicData uri="http://schemas.openxmlformats.org/presentationml/2006/ole">
            <mc:AlternateContent xmlns:mc="http://schemas.openxmlformats.org/markup-compatibility/2006">
              <mc:Choice xmlns:v="urn:schemas-microsoft-com:vml" Requires="v">
                <p:oleObj spid="_x0000_s1080" name="Equation" r:id="rId4" imgW="2273300" imgH="558800" progId="Equation.3">
                  <p:embed/>
                </p:oleObj>
              </mc:Choice>
              <mc:Fallback>
                <p:oleObj name="Equation" r:id="rId4" imgW="2273300" imgH="558800" progId="Equation.3">
                  <p:embed/>
                  <p:pic>
                    <p:nvPicPr>
                      <p:cNvPr id="41989" name="Object 41"/>
                      <p:cNvPicPr>
                        <a:picLocks noChangeAspect="1" noChangeArrowheads="1"/>
                      </p:cNvPicPr>
                      <p:nvPr/>
                    </p:nvPicPr>
                    <p:blipFill>
                      <a:blip r:embed="rId5">
                        <a:extLst>
                          <a:ext uri="{28A0092B-C50C-407E-A947-70E740481C1C}">
                            <a14:useLocalDpi xmlns:a14="http://schemas.microsoft.com/office/drawing/2010/main" val="0"/>
                          </a:ext>
                        </a:extLst>
                      </a:blip>
                      <a:srcRect l="-6102" t="-25726" r="-6102" b="-25726"/>
                      <a:stretch>
                        <a:fillRect/>
                      </a:stretch>
                    </p:blipFill>
                    <p:spPr bwMode="auto">
                      <a:xfrm>
                        <a:off x="1528763" y="2957513"/>
                        <a:ext cx="2544762" cy="844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42"/>
          <p:cNvGraphicFramePr>
            <a:graphicFrameLocks noChangeAspect="1"/>
          </p:cNvGraphicFramePr>
          <p:nvPr/>
        </p:nvGraphicFramePr>
        <p:xfrm>
          <a:off x="1200150" y="5432425"/>
          <a:ext cx="4878388" cy="1006475"/>
        </p:xfrm>
        <a:graphic>
          <a:graphicData uri="http://schemas.openxmlformats.org/presentationml/2006/ole">
            <mc:AlternateContent xmlns:mc="http://schemas.openxmlformats.org/markup-compatibility/2006">
              <mc:Choice xmlns:v="urn:schemas-microsoft-com:vml" Requires="v">
                <p:oleObj spid="_x0000_s1081" name="Equation" r:id="rId6" imgW="4622800" imgH="685800" progId="Equation.3">
                  <p:embed/>
                </p:oleObj>
              </mc:Choice>
              <mc:Fallback>
                <p:oleObj name="Equation" r:id="rId6" imgW="4622800" imgH="685800" progId="Equation.3">
                  <p:embed/>
                  <p:pic>
                    <p:nvPicPr>
                      <p:cNvPr id="41990" name="Object 42"/>
                      <p:cNvPicPr>
                        <a:picLocks noChangeAspect="1" noChangeArrowheads="1"/>
                      </p:cNvPicPr>
                      <p:nvPr/>
                    </p:nvPicPr>
                    <p:blipFill>
                      <a:blip r:embed="rId7">
                        <a:extLst>
                          <a:ext uri="{28A0092B-C50C-407E-A947-70E740481C1C}">
                            <a14:useLocalDpi xmlns:a14="http://schemas.microsoft.com/office/drawing/2010/main" val="0"/>
                          </a:ext>
                        </a:extLst>
                      </a:blip>
                      <a:srcRect l="-2843" t="-23489" r="-2843" b="-23489"/>
                      <a:stretch>
                        <a:fillRect/>
                      </a:stretch>
                    </p:blipFill>
                    <p:spPr bwMode="auto">
                      <a:xfrm>
                        <a:off x="1200150" y="5432425"/>
                        <a:ext cx="4878388" cy="10064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91" name="Group 43"/>
          <p:cNvGrpSpPr>
            <a:grpSpLocks/>
          </p:cNvGrpSpPr>
          <p:nvPr/>
        </p:nvGrpSpPr>
        <p:grpSpPr bwMode="auto">
          <a:xfrm>
            <a:off x="5737225" y="2814638"/>
            <a:ext cx="2720975" cy="1909762"/>
            <a:chOff x="2987" y="1597"/>
            <a:chExt cx="2137" cy="1500"/>
          </a:xfrm>
        </p:grpSpPr>
        <p:sp>
          <p:nvSpPr>
            <p:cNvPr id="41994" name="Line 44"/>
            <p:cNvSpPr>
              <a:spLocks noChangeShapeType="1"/>
            </p:cNvSpPr>
            <p:nvPr/>
          </p:nvSpPr>
          <p:spPr bwMode="auto">
            <a:xfrm>
              <a:off x="3174" y="1597"/>
              <a:ext cx="0" cy="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95" name="Line 45"/>
            <p:cNvSpPr>
              <a:spLocks noChangeShapeType="1"/>
            </p:cNvSpPr>
            <p:nvPr/>
          </p:nvSpPr>
          <p:spPr bwMode="auto">
            <a:xfrm>
              <a:off x="2987" y="2947"/>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96" name="Oval 46"/>
            <p:cNvSpPr>
              <a:spLocks noChangeArrowheads="1"/>
            </p:cNvSpPr>
            <p:nvPr/>
          </p:nvSpPr>
          <p:spPr bwMode="auto">
            <a:xfrm>
              <a:off x="3601" y="240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7" name="Oval 47"/>
            <p:cNvSpPr>
              <a:spLocks noChangeArrowheads="1"/>
            </p:cNvSpPr>
            <p:nvPr/>
          </p:nvSpPr>
          <p:spPr bwMode="auto">
            <a:xfrm>
              <a:off x="3815" y="213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8" name="Oval 48"/>
            <p:cNvSpPr>
              <a:spLocks noChangeArrowheads="1"/>
            </p:cNvSpPr>
            <p:nvPr/>
          </p:nvSpPr>
          <p:spPr bwMode="auto">
            <a:xfrm>
              <a:off x="4162" y="210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9" name="Oval 49"/>
            <p:cNvSpPr>
              <a:spLocks noChangeArrowheads="1"/>
            </p:cNvSpPr>
            <p:nvPr/>
          </p:nvSpPr>
          <p:spPr bwMode="auto">
            <a:xfrm>
              <a:off x="3468" y="258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0" name="Oval 50"/>
            <p:cNvSpPr>
              <a:spLocks noChangeArrowheads="1"/>
            </p:cNvSpPr>
            <p:nvPr/>
          </p:nvSpPr>
          <p:spPr bwMode="auto">
            <a:xfrm>
              <a:off x="3762" y="234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1" name="Oval 51"/>
            <p:cNvSpPr>
              <a:spLocks noChangeArrowheads="1"/>
            </p:cNvSpPr>
            <p:nvPr/>
          </p:nvSpPr>
          <p:spPr bwMode="auto">
            <a:xfrm>
              <a:off x="4403" y="195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2" name="Oval 52"/>
            <p:cNvSpPr>
              <a:spLocks noChangeArrowheads="1"/>
            </p:cNvSpPr>
            <p:nvPr/>
          </p:nvSpPr>
          <p:spPr bwMode="auto">
            <a:xfrm>
              <a:off x="3922" y="228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3" name="Oval 53"/>
            <p:cNvSpPr>
              <a:spLocks noChangeArrowheads="1"/>
            </p:cNvSpPr>
            <p:nvPr/>
          </p:nvSpPr>
          <p:spPr bwMode="auto">
            <a:xfrm>
              <a:off x="4616" y="186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4" name="Oval 54"/>
            <p:cNvSpPr>
              <a:spLocks noChangeArrowheads="1"/>
            </p:cNvSpPr>
            <p:nvPr/>
          </p:nvSpPr>
          <p:spPr bwMode="auto">
            <a:xfrm>
              <a:off x="4033" y="1962"/>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5" name="Oval 55"/>
            <p:cNvSpPr>
              <a:spLocks noChangeArrowheads="1"/>
            </p:cNvSpPr>
            <p:nvPr/>
          </p:nvSpPr>
          <p:spPr bwMode="auto">
            <a:xfrm>
              <a:off x="4510" y="177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6" name="Line 56"/>
            <p:cNvSpPr>
              <a:spLocks noChangeShapeType="1"/>
            </p:cNvSpPr>
            <p:nvPr/>
          </p:nvSpPr>
          <p:spPr bwMode="auto">
            <a:xfrm flipV="1">
              <a:off x="3014" y="1597"/>
              <a:ext cx="1976" cy="1230"/>
            </a:xfrm>
            <a:prstGeom prst="line">
              <a:avLst/>
            </a:prstGeom>
            <a:noFill/>
            <a:ln w="952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2007" name="Line 57"/>
            <p:cNvSpPr>
              <a:spLocks noChangeShapeType="1"/>
            </p:cNvSpPr>
            <p:nvPr/>
          </p:nvSpPr>
          <p:spPr bwMode="auto">
            <a:xfrm>
              <a:off x="4063" y="2018"/>
              <a:ext cx="2"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2008" name="Oval 58"/>
            <p:cNvSpPr>
              <a:spLocks noChangeArrowheads="1"/>
            </p:cNvSpPr>
            <p:nvPr/>
          </p:nvSpPr>
          <p:spPr bwMode="auto">
            <a:xfrm>
              <a:off x="4275" y="2001"/>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9" name="Oval 59"/>
            <p:cNvSpPr>
              <a:spLocks noChangeArrowheads="1"/>
            </p:cNvSpPr>
            <p:nvPr/>
          </p:nvSpPr>
          <p:spPr bwMode="auto">
            <a:xfrm>
              <a:off x="4722" y="1682"/>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sp>
        <p:nvSpPr>
          <p:cNvPr id="41992" name="Rectangle 61"/>
          <p:cNvSpPr>
            <a:spLocks noChangeArrowheads="1"/>
          </p:cNvSpPr>
          <p:nvPr/>
        </p:nvSpPr>
        <p:spPr bwMode="auto">
          <a:xfrm>
            <a:off x="7705725" y="4484688"/>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1993" name="Rectangle 62"/>
          <p:cNvSpPr>
            <a:spLocks noChangeArrowheads="1"/>
          </p:cNvSpPr>
          <p:nvPr/>
        </p:nvSpPr>
        <p:spPr bwMode="auto">
          <a:xfrm>
            <a:off x="5611813" y="2895600"/>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Tree>
    <p:extLst>
      <p:ext uri="{BB962C8B-B14F-4D97-AF65-F5344CB8AC3E}">
        <p14:creationId xmlns:p14="http://schemas.microsoft.com/office/powerpoint/2010/main" val="2881557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DB1F65-E634-4328-ADD9-22061F81373A}"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5" name="Rectangle 2"/>
          <p:cNvSpPr>
            <a:spLocks noGrp="1" noChangeArrowheads="1"/>
          </p:cNvSpPr>
          <p:nvPr>
            <p:ph type="title"/>
          </p:nvPr>
        </p:nvSpPr>
        <p:spPr/>
        <p:txBody>
          <a:bodyPr/>
          <a:lstStyle/>
          <a:p>
            <a:r>
              <a:rPr lang="en-US" altLang="en-US" smtClean="0"/>
              <a:t>Segmented Least Squares</a:t>
            </a:r>
          </a:p>
        </p:txBody>
      </p:sp>
      <p:sp>
        <p:nvSpPr>
          <p:cNvPr id="43012" name="Rectangle 3"/>
          <p:cNvSpPr>
            <a:spLocks noGrp="1" noChangeArrowheads="1"/>
          </p:cNvSpPr>
          <p:nvPr>
            <p:ph type="body" idx="1"/>
          </p:nvPr>
        </p:nvSpPr>
        <p:spPr/>
        <p:txBody>
          <a:bodyPr/>
          <a:lstStyle/>
          <a:p>
            <a:r>
              <a:rPr lang="en-US" altLang="en-US" smtClean="0"/>
              <a:t>Segmented least squares.</a:t>
            </a:r>
          </a:p>
          <a:p>
            <a:pPr lvl="1"/>
            <a:r>
              <a:rPr lang="en-US" altLang="en-US" smtClean="0"/>
              <a:t>Points lie roughly on a sequence of several line segments.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 with x</a:t>
            </a:r>
            <a:r>
              <a:rPr lang="en-US" altLang="en-US" sz="2000" baseline="-25000" smtClean="0"/>
              <a:t>1 </a:t>
            </a:r>
            <a:r>
              <a:rPr lang="en-US" altLang="en-US" smtClean="0"/>
              <a:t>&lt; x</a:t>
            </a:r>
            <a:r>
              <a:rPr lang="en-US" altLang="en-US" sz="2000" baseline="-25000" smtClean="0"/>
              <a:t>2 </a:t>
            </a:r>
            <a:r>
              <a:rPr lang="en-US" altLang="en-US" smtClean="0"/>
              <a:t>&lt; ... &lt; x</a:t>
            </a:r>
            <a:r>
              <a:rPr lang="en-US" altLang="en-US" sz="2000" baseline="-25000" smtClean="0"/>
              <a:t>n</a:t>
            </a:r>
            <a:r>
              <a:rPr lang="en-US" altLang="en-US" smtClean="0"/>
              <a:t>, find a sequence of lines that minimizes a cost function</a:t>
            </a:r>
          </a:p>
          <a:p>
            <a:pPr lvl="1"/>
            <a:endParaRPr lang="en-US" altLang="en-US" smtClean="0"/>
          </a:p>
          <a:p>
            <a:r>
              <a:rPr lang="en-US" altLang="en-US" smtClean="0"/>
              <a:t>Q.  </a:t>
            </a:r>
            <a:r>
              <a:rPr lang="en-US" altLang="en-US" smtClean="0">
                <a:solidFill>
                  <a:schemeClr val="tx1"/>
                </a:solidFill>
              </a:rPr>
              <a:t>What's a reasonable choice for the cost function? </a:t>
            </a:r>
          </a:p>
          <a:p>
            <a:pPr lvl="1"/>
            <a:r>
              <a:rPr lang="en-US" altLang="en-US" smtClean="0"/>
              <a:t>Shall balance accuracy and parsimony</a:t>
            </a:r>
          </a:p>
          <a:p>
            <a:endParaRPr lang="en-US" altLang="en-US" smtClean="0">
              <a:solidFill>
                <a:schemeClr val="tx1"/>
              </a:solidFill>
            </a:endParaRPr>
          </a:p>
        </p:txBody>
      </p:sp>
      <p:sp>
        <p:nvSpPr>
          <p:cNvPr id="44037" name="Line 4"/>
          <p:cNvSpPr>
            <a:spLocks noChangeShapeType="1"/>
          </p:cNvSpPr>
          <p:nvPr/>
        </p:nvSpPr>
        <p:spPr bwMode="auto">
          <a:xfrm>
            <a:off x="2601913" y="3919538"/>
            <a:ext cx="0" cy="263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8" name="Line 5"/>
          <p:cNvSpPr>
            <a:spLocks noChangeShapeType="1"/>
          </p:cNvSpPr>
          <p:nvPr/>
        </p:nvSpPr>
        <p:spPr bwMode="auto">
          <a:xfrm>
            <a:off x="2338388" y="6289675"/>
            <a:ext cx="4214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9" name="Oval 6"/>
          <p:cNvSpPr>
            <a:spLocks noChangeArrowheads="1"/>
          </p:cNvSpPr>
          <p:nvPr/>
        </p:nvSpPr>
        <p:spPr bwMode="auto">
          <a:xfrm>
            <a:off x="3919538" y="54467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0" name="Oval 7"/>
          <p:cNvSpPr>
            <a:spLocks noChangeArrowheads="1"/>
          </p:cNvSpPr>
          <p:nvPr/>
        </p:nvSpPr>
        <p:spPr bwMode="auto">
          <a:xfrm>
            <a:off x="3128963" y="57626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1" name="Oval 8"/>
          <p:cNvSpPr>
            <a:spLocks noChangeArrowheads="1"/>
          </p:cNvSpPr>
          <p:nvPr/>
        </p:nvSpPr>
        <p:spPr bwMode="auto">
          <a:xfrm>
            <a:off x="3708400" y="54991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2" name="Oval 9"/>
          <p:cNvSpPr>
            <a:spLocks noChangeArrowheads="1"/>
          </p:cNvSpPr>
          <p:nvPr/>
        </p:nvSpPr>
        <p:spPr bwMode="auto">
          <a:xfrm>
            <a:off x="3444875" y="56578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3" name="Oval 10"/>
          <p:cNvSpPr>
            <a:spLocks noChangeArrowheads="1"/>
          </p:cNvSpPr>
          <p:nvPr/>
        </p:nvSpPr>
        <p:spPr bwMode="auto">
          <a:xfrm>
            <a:off x="41290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4" name="Oval 11"/>
          <p:cNvSpPr>
            <a:spLocks noChangeArrowheads="1"/>
          </p:cNvSpPr>
          <p:nvPr/>
        </p:nvSpPr>
        <p:spPr bwMode="auto">
          <a:xfrm>
            <a:off x="5605463" y="5183188"/>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5" name="Oval 12"/>
          <p:cNvSpPr>
            <a:spLocks noChangeArrowheads="1"/>
          </p:cNvSpPr>
          <p:nvPr/>
        </p:nvSpPr>
        <p:spPr bwMode="auto">
          <a:xfrm>
            <a:off x="4551363"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6" name="Oval 13"/>
          <p:cNvSpPr>
            <a:spLocks noChangeArrowheads="1"/>
          </p:cNvSpPr>
          <p:nvPr/>
        </p:nvSpPr>
        <p:spPr bwMode="auto">
          <a:xfrm>
            <a:off x="6026150" y="4287838"/>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7" name="Oval 14"/>
          <p:cNvSpPr>
            <a:spLocks noChangeArrowheads="1"/>
          </p:cNvSpPr>
          <p:nvPr/>
        </p:nvSpPr>
        <p:spPr bwMode="auto">
          <a:xfrm>
            <a:off x="5815013" y="4762500"/>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8" name="Oval 15"/>
          <p:cNvSpPr>
            <a:spLocks noChangeArrowheads="1"/>
          </p:cNvSpPr>
          <p:nvPr/>
        </p:nvSpPr>
        <p:spPr bwMode="auto">
          <a:xfrm>
            <a:off x="5762625" y="50260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9" name="Oval 16"/>
          <p:cNvSpPr>
            <a:spLocks noChangeArrowheads="1"/>
          </p:cNvSpPr>
          <p:nvPr/>
        </p:nvSpPr>
        <p:spPr bwMode="auto">
          <a:xfrm>
            <a:off x="5868988" y="4551363"/>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0" name="Oval 17"/>
          <p:cNvSpPr>
            <a:spLocks noChangeArrowheads="1"/>
          </p:cNvSpPr>
          <p:nvPr/>
        </p:nvSpPr>
        <p:spPr bwMode="auto">
          <a:xfrm>
            <a:off x="5973763" y="40767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1" name="Oval 18"/>
          <p:cNvSpPr>
            <a:spLocks noChangeArrowheads="1"/>
          </p:cNvSpPr>
          <p:nvPr/>
        </p:nvSpPr>
        <p:spPr bwMode="auto">
          <a:xfrm>
            <a:off x="5289550"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2" name="Oval 19"/>
          <p:cNvSpPr>
            <a:spLocks noChangeArrowheads="1"/>
          </p:cNvSpPr>
          <p:nvPr/>
        </p:nvSpPr>
        <p:spPr bwMode="auto">
          <a:xfrm>
            <a:off x="486727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3" name="Oval 20"/>
          <p:cNvSpPr>
            <a:spLocks noChangeArrowheads="1"/>
          </p:cNvSpPr>
          <p:nvPr/>
        </p:nvSpPr>
        <p:spPr bwMode="auto">
          <a:xfrm>
            <a:off x="4340225" y="53943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4" name="Oval 21"/>
          <p:cNvSpPr>
            <a:spLocks noChangeArrowheads="1"/>
          </p:cNvSpPr>
          <p:nvPr/>
        </p:nvSpPr>
        <p:spPr bwMode="auto">
          <a:xfrm>
            <a:off x="3024188" y="58150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5" name="Oval 22"/>
          <p:cNvSpPr>
            <a:spLocks noChangeArrowheads="1"/>
          </p:cNvSpPr>
          <p:nvPr/>
        </p:nvSpPr>
        <p:spPr bwMode="auto">
          <a:xfrm>
            <a:off x="3549650" y="55530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6" name="Oval 23"/>
          <p:cNvSpPr>
            <a:spLocks noChangeArrowheads="1"/>
          </p:cNvSpPr>
          <p:nvPr/>
        </p:nvSpPr>
        <p:spPr bwMode="auto">
          <a:xfrm>
            <a:off x="502602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7" name="Oval 24"/>
          <p:cNvSpPr>
            <a:spLocks noChangeArrowheads="1"/>
          </p:cNvSpPr>
          <p:nvPr/>
        </p:nvSpPr>
        <p:spPr bwMode="auto">
          <a:xfrm>
            <a:off x="6078538" y="39719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8" name="Oval 25"/>
          <p:cNvSpPr>
            <a:spLocks noChangeArrowheads="1"/>
          </p:cNvSpPr>
          <p:nvPr/>
        </p:nvSpPr>
        <p:spPr bwMode="auto">
          <a:xfrm>
            <a:off x="55514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9" name="Oval 26"/>
          <p:cNvSpPr>
            <a:spLocks noChangeArrowheads="1"/>
          </p:cNvSpPr>
          <p:nvPr/>
        </p:nvSpPr>
        <p:spPr bwMode="auto">
          <a:xfrm>
            <a:off x="4603750" y="5289550"/>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0" name="Oval 27"/>
          <p:cNvSpPr>
            <a:spLocks noChangeArrowheads="1"/>
          </p:cNvSpPr>
          <p:nvPr/>
        </p:nvSpPr>
        <p:spPr bwMode="auto">
          <a:xfrm>
            <a:off x="5868988" y="43402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1" name="Oval 28"/>
          <p:cNvSpPr>
            <a:spLocks noChangeArrowheads="1"/>
          </p:cNvSpPr>
          <p:nvPr/>
        </p:nvSpPr>
        <p:spPr bwMode="auto">
          <a:xfrm>
            <a:off x="5762625" y="44989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2" name="Oval 29"/>
          <p:cNvSpPr>
            <a:spLocks noChangeArrowheads="1"/>
          </p:cNvSpPr>
          <p:nvPr/>
        </p:nvSpPr>
        <p:spPr bwMode="auto">
          <a:xfrm>
            <a:off x="6184900" y="38671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3" name="Oval 30"/>
          <p:cNvSpPr>
            <a:spLocks noChangeArrowheads="1"/>
          </p:cNvSpPr>
          <p:nvPr/>
        </p:nvSpPr>
        <p:spPr bwMode="auto">
          <a:xfrm>
            <a:off x="2865438" y="592137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nvGrpSpPr>
          <p:cNvPr id="44064" name="Group 32"/>
          <p:cNvGrpSpPr>
            <a:grpSpLocks/>
          </p:cNvGrpSpPr>
          <p:nvPr/>
        </p:nvGrpSpPr>
        <p:grpSpPr bwMode="auto">
          <a:xfrm>
            <a:off x="2286000" y="3656013"/>
            <a:ext cx="4003675" cy="2528887"/>
            <a:chOff x="1056" y="1104"/>
            <a:chExt cx="3648" cy="2304"/>
          </a:xfrm>
        </p:grpSpPr>
        <p:sp>
          <p:nvSpPr>
            <p:cNvPr id="44071" name="Line 33"/>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72" name="Line 34"/>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73" name="Line 35"/>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grpSp>
      <p:sp>
        <p:nvSpPr>
          <p:cNvPr id="44065" name="Rectangle 37"/>
          <p:cNvSpPr>
            <a:spLocks noChangeArrowheads="1"/>
          </p:cNvSpPr>
          <p:nvPr/>
        </p:nvSpPr>
        <p:spPr bwMode="auto">
          <a:xfrm>
            <a:off x="5210175" y="6227763"/>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4066" name="Rectangle 38"/>
          <p:cNvSpPr>
            <a:spLocks noChangeArrowheads="1"/>
          </p:cNvSpPr>
          <p:nvPr/>
        </p:nvSpPr>
        <p:spPr bwMode="auto">
          <a:xfrm>
            <a:off x="2271713" y="4176713"/>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
        <p:nvSpPr>
          <p:cNvPr id="43043" name="Rectangle 39"/>
          <p:cNvSpPr>
            <a:spLocks noChangeArrowheads="1"/>
          </p:cNvSpPr>
          <p:nvPr/>
        </p:nvSpPr>
        <p:spPr bwMode="auto">
          <a:xfrm>
            <a:off x="2279650" y="3478213"/>
            <a:ext cx="12509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goodness of fit</a:t>
            </a:r>
          </a:p>
        </p:txBody>
      </p:sp>
      <p:sp>
        <p:nvSpPr>
          <p:cNvPr id="43044" name="Line 40"/>
          <p:cNvSpPr>
            <a:spLocks noChangeShapeType="1"/>
          </p:cNvSpPr>
          <p:nvPr/>
        </p:nvSpPr>
        <p:spPr bwMode="auto">
          <a:xfrm flipV="1">
            <a:off x="2962275" y="3284538"/>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3045" name="Rectangle 41"/>
          <p:cNvSpPr>
            <a:spLocks noChangeArrowheads="1"/>
          </p:cNvSpPr>
          <p:nvPr/>
        </p:nvSpPr>
        <p:spPr bwMode="auto">
          <a:xfrm>
            <a:off x="4059238" y="3482975"/>
            <a:ext cx="12509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number of lines</a:t>
            </a:r>
          </a:p>
        </p:txBody>
      </p:sp>
      <p:sp>
        <p:nvSpPr>
          <p:cNvPr id="43046" name="Line 42"/>
          <p:cNvSpPr>
            <a:spLocks noChangeShapeType="1"/>
          </p:cNvSpPr>
          <p:nvPr/>
        </p:nvSpPr>
        <p:spPr bwMode="auto">
          <a:xfrm flipV="1">
            <a:off x="4448175" y="3281363"/>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075285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3" grpId="0"/>
      <p:bldP spid="430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EFB857F-0F1B-41A3-A89E-023DCB9F97FC}"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3" name="Rectangle 2"/>
          <p:cNvSpPr>
            <a:spLocks noGrp="1" noChangeArrowheads="1"/>
          </p:cNvSpPr>
          <p:nvPr>
            <p:ph type="title"/>
          </p:nvPr>
        </p:nvSpPr>
        <p:spPr/>
        <p:txBody>
          <a:bodyPr/>
          <a:lstStyle/>
          <a:p>
            <a:r>
              <a:rPr lang="en-US" altLang="en-US" smtClean="0"/>
              <a:t>Segmented Least Squares</a:t>
            </a:r>
          </a:p>
        </p:txBody>
      </p:sp>
      <p:sp>
        <p:nvSpPr>
          <p:cNvPr id="46084" name="Rectangle 3"/>
          <p:cNvSpPr>
            <a:spLocks noGrp="1" noChangeArrowheads="1"/>
          </p:cNvSpPr>
          <p:nvPr>
            <p:ph type="body" idx="1"/>
          </p:nvPr>
        </p:nvSpPr>
        <p:spPr/>
        <p:txBody>
          <a:bodyPr/>
          <a:lstStyle/>
          <a:p>
            <a:r>
              <a:rPr lang="en-US" altLang="en-US" smtClean="0"/>
              <a:t>Segmented least squares.</a:t>
            </a:r>
          </a:p>
          <a:p>
            <a:pPr lvl="1"/>
            <a:r>
              <a:rPr lang="en-US" altLang="en-US" smtClean="0"/>
              <a:t>Points lie roughly on a sequence of several line segments.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 with x</a:t>
            </a:r>
            <a:r>
              <a:rPr lang="en-US" altLang="en-US" sz="2000" baseline="-25000" smtClean="0"/>
              <a:t>1 </a:t>
            </a:r>
            <a:r>
              <a:rPr lang="en-US" altLang="en-US" smtClean="0"/>
              <a:t>&lt; x</a:t>
            </a:r>
            <a:r>
              <a:rPr lang="en-US" altLang="en-US" sz="2000" baseline="-25000" smtClean="0"/>
              <a:t>2 </a:t>
            </a:r>
            <a:r>
              <a:rPr lang="en-US" altLang="en-US" smtClean="0"/>
              <a:t>&lt; ... &lt; x</a:t>
            </a:r>
            <a:r>
              <a:rPr lang="en-US" altLang="en-US" sz="2000" baseline="-25000" smtClean="0"/>
              <a:t>n</a:t>
            </a:r>
            <a:r>
              <a:rPr lang="en-US" altLang="en-US" smtClean="0"/>
              <a:t>, find a sequence of lines that minimizes </a:t>
            </a:r>
            <a:r>
              <a:rPr lang="en-US" altLang="en-US" smtClean="0">
                <a:solidFill>
                  <a:srgbClr val="C00000"/>
                </a:solidFill>
              </a:rPr>
              <a:t>E + c L</a:t>
            </a:r>
            <a:endParaRPr lang="en-US" altLang="en-US" smtClean="0"/>
          </a:p>
          <a:p>
            <a:pPr lvl="2"/>
            <a:r>
              <a:rPr lang="en-US" altLang="en-US" smtClean="0"/>
              <a:t>E: the sum of the sums of the squared errors in each segment</a:t>
            </a:r>
          </a:p>
          <a:p>
            <a:pPr lvl="2"/>
            <a:r>
              <a:rPr lang="en-US" altLang="en-US" smtClean="0"/>
              <a:t>L: the number of lines</a:t>
            </a:r>
          </a:p>
          <a:p>
            <a:pPr lvl="2"/>
            <a:r>
              <a:rPr lang="en-US" altLang="en-US" smtClean="0"/>
              <a:t>c: some positive constant</a:t>
            </a:r>
          </a:p>
          <a:p>
            <a:pPr lvl="1"/>
            <a:endParaRPr lang="en-US" altLang="en-US" smtClean="0"/>
          </a:p>
        </p:txBody>
      </p:sp>
      <p:sp>
        <p:nvSpPr>
          <p:cNvPr id="46085" name="Line 4"/>
          <p:cNvSpPr>
            <a:spLocks noChangeShapeType="1"/>
          </p:cNvSpPr>
          <p:nvPr/>
        </p:nvSpPr>
        <p:spPr bwMode="auto">
          <a:xfrm>
            <a:off x="2601913" y="3919538"/>
            <a:ext cx="0" cy="263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6" name="Line 5"/>
          <p:cNvSpPr>
            <a:spLocks noChangeShapeType="1"/>
          </p:cNvSpPr>
          <p:nvPr/>
        </p:nvSpPr>
        <p:spPr bwMode="auto">
          <a:xfrm>
            <a:off x="2338388" y="6289675"/>
            <a:ext cx="4214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7" name="Oval 6"/>
          <p:cNvSpPr>
            <a:spLocks noChangeArrowheads="1"/>
          </p:cNvSpPr>
          <p:nvPr/>
        </p:nvSpPr>
        <p:spPr bwMode="auto">
          <a:xfrm>
            <a:off x="3919538" y="54467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88" name="Oval 7"/>
          <p:cNvSpPr>
            <a:spLocks noChangeArrowheads="1"/>
          </p:cNvSpPr>
          <p:nvPr/>
        </p:nvSpPr>
        <p:spPr bwMode="auto">
          <a:xfrm>
            <a:off x="3128963" y="57626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89" name="Oval 8"/>
          <p:cNvSpPr>
            <a:spLocks noChangeArrowheads="1"/>
          </p:cNvSpPr>
          <p:nvPr/>
        </p:nvSpPr>
        <p:spPr bwMode="auto">
          <a:xfrm>
            <a:off x="3708400" y="54991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0" name="Oval 9"/>
          <p:cNvSpPr>
            <a:spLocks noChangeArrowheads="1"/>
          </p:cNvSpPr>
          <p:nvPr/>
        </p:nvSpPr>
        <p:spPr bwMode="auto">
          <a:xfrm>
            <a:off x="3444875" y="56578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1" name="Oval 10"/>
          <p:cNvSpPr>
            <a:spLocks noChangeArrowheads="1"/>
          </p:cNvSpPr>
          <p:nvPr/>
        </p:nvSpPr>
        <p:spPr bwMode="auto">
          <a:xfrm>
            <a:off x="41290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2" name="Oval 11"/>
          <p:cNvSpPr>
            <a:spLocks noChangeArrowheads="1"/>
          </p:cNvSpPr>
          <p:nvPr/>
        </p:nvSpPr>
        <p:spPr bwMode="auto">
          <a:xfrm>
            <a:off x="5605463" y="5183188"/>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3" name="Oval 12"/>
          <p:cNvSpPr>
            <a:spLocks noChangeArrowheads="1"/>
          </p:cNvSpPr>
          <p:nvPr/>
        </p:nvSpPr>
        <p:spPr bwMode="auto">
          <a:xfrm>
            <a:off x="4551363"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4" name="Oval 13"/>
          <p:cNvSpPr>
            <a:spLocks noChangeArrowheads="1"/>
          </p:cNvSpPr>
          <p:nvPr/>
        </p:nvSpPr>
        <p:spPr bwMode="auto">
          <a:xfrm>
            <a:off x="6026150" y="4287838"/>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5" name="Oval 14"/>
          <p:cNvSpPr>
            <a:spLocks noChangeArrowheads="1"/>
          </p:cNvSpPr>
          <p:nvPr/>
        </p:nvSpPr>
        <p:spPr bwMode="auto">
          <a:xfrm>
            <a:off x="5815013" y="4762500"/>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6" name="Oval 15"/>
          <p:cNvSpPr>
            <a:spLocks noChangeArrowheads="1"/>
          </p:cNvSpPr>
          <p:nvPr/>
        </p:nvSpPr>
        <p:spPr bwMode="auto">
          <a:xfrm>
            <a:off x="5762625" y="50260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7" name="Oval 16"/>
          <p:cNvSpPr>
            <a:spLocks noChangeArrowheads="1"/>
          </p:cNvSpPr>
          <p:nvPr/>
        </p:nvSpPr>
        <p:spPr bwMode="auto">
          <a:xfrm>
            <a:off x="5868988" y="4551363"/>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8" name="Oval 17"/>
          <p:cNvSpPr>
            <a:spLocks noChangeArrowheads="1"/>
          </p:cNvSpPr>
          <p:nvPr/>
        </p:nvSpPr>
        <p:spPr bwMode="auto">
          <a:xfrm>
            <a:off x="5973763" y="40767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9" name="Oval 18"/>
          <p:cNvSpPr>
            <a:spLocks noChangeArrowheads="1"/>
          </p:cNvSpPr>
          <p:nvPr/>
        </p:nvSpPr>
        <p:spPr bwMode="auto">
          <a:xfrm>
            <a:off x="5289550"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0" name="Oval 19"/>
          <p:cNvSpPr>
            <a:spLocks noChangeArrowheads="1"/>
          </p:cNvSpPr>
          <p:nvPr/>
        </p:nvSpPr>
        <p:spPr bwMode="auto">
          <a:xfrm>
            <a:off x="486727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1" name="Oval 20"/>
          <p:cNvSpPr>
            <a:spLocks noChangeArrowheads="1"/>
          </p:cNvSpPr>
          <p:nvPr/>
        </p:nvSpPr>
        <p:spPr bwMode="auto">
          <a:xfrm>
            <a:off x="4340225" y="53943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2" name="Oval 21"/>
          <p:cNvSpPr>
            <a:spLocks noChangeArrowheads="1"/>
          </p:cNvSpPr>
          <p:nvPr/>
        </p:nvSpPr>
        <p:spPr bwMode="auto">
          <a:xfrm>
            <a:off x="3024188" y="58150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3" name="Oval 22"/>
          <p:cNvSpPr>
            <a:spLocks noChangeArrowheads="1"/>
          </p:cNvSpPr>
          <p:nvPr/>
        </p:nvSpPr>
        <p:spPr bwMode="auto">
          <a:xfrm>
            <a:off x="3549650" y="55530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4" name="Oval 23"/>
          <p:cNvSpPr>
            <a:spLocks noChangeArrowheads="1"/>
          </p:cNvSpPr>
          <p:nvPr/>
        </p:nvSpPr>
        <p:spPr bwMode="auto">
          <a:xfrm>
            <a:off x="502602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5" name="Oval 24"/>
          <p:cNvSpPr>
            <a:spLocks noChangeArrowheads="1"/>
          </p:cNvSpPr>
          <p:nvPr/>
        </p:nvSpPr>
        <p:spPr bwMode="auto">
          <a:xfrm>
            <a:off x="6078538" y="39719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6" name="Oval 25"/>
          <p:cNvSpPr>
            <a:spLocks noChangeArrowheads="1"/>
          </p:cNvSpPr>
          <p:nvPr/>
        </p:nvSpPr>
        <p:spPr bwMode="auto">
          <a:xfrm>
            <a:off x="55514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7" name="Oval 26"/>
          <p:cNvSpPr>
            <a:spLocks noChangeArrowheads="1"/>
          </p:cNvSpPr>
          <p:nvPr/>
        </p:nvSpPr>
        <p:spPr bwMode="auto">
          <a:xfrm>
            <a:off x="4603750" y="5289550"/>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8" name="Oval 27"/>
          <p:cNvSpPr>
            <a:spLocks noChangeArrowheads="1"/>
          </p:cNvSpPr>
          <p:nvPr/>
        </p:nvSpPr>
        <p:spPr bwMode="auto">
          <a:xfrm>
            <a:off x="5868988" y="43402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9" name="Oval 28"/>
          <p:cNvSpPr>
            <a:spLocks noChangeArrowheads="1"/>
          </p:cNvSpPr>
          <p:nvPr/>
        </p:nvSpPr>
        <p:spPr bwMode="auto">
          <a:xfrm>
            <a:off x="5762625" y="44989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10" name="Oval 29"/>
          <p:cNvSpPr>
            <a:spLocks noChangeArrowheads="1"/>
          </p:cNvSpPr>
          <p:nvPr/>
        </p:nvSpPr>
        <p:spPr bwMode="auto">
          <a:xfrm>
            <a:off x="6184900" y="38671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11" name="Oval 30"/>
          <p:cNvSpPr>
            <a:spLocks noChangeArrowheads="1"/>
          </p:cNvSpPr>
          <p:nvPr/>
        </p:nvSpPr>
        <p:spPr bwMode="auto">
          <a:xfrm>
            <a:off x="2865438" y="592137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nvGrpSpPr>
          <p:cNvPr id="46112" name="Group 31"/>
          <p:cNvGrpSpPr>
            <a:grpSpLocks/>
          </p:cNvGrpSpPr>
          <p:nvPr/>
        </p:nvGrpSpPr>
        <p:grpSpPr bwMode="auto">
          <a:xfrm>
            <a:off x="2286000" y="3656013"/>
            <a:ext cx="4003675" cy="2528887"/>
            <a:chOff x="1056" y="1104"/>
            <a:chExt cx="3648" cy="2304"/>
          </a:xfrm>
        </p:grpSpPr>
        <p:sp>
          <p:nvSpPr>
            <p:cNvPr id="46115" name="Line 32"/>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116" name="Line 33"/>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117" name="Line 34"/>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grpSp>
      <p:sp>
        <p:nvSpPr>
          <p:cNvPr id="46113" name="Rectangle 35"/>
          <p:cNvSpPr>
            <a:spLocks noChangeArrowheads="1"/>
          </p:cNvSpPr>
          <p:nvPr/>
        </p:nvSpPr>
        <p:spPr bwMode="auto">
          <a:xfrm>
            <a:off x="5210175" y="6227763"/>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6114" name="Rectangle 36"/>
          <p:cNvSpPr>
            <a:spLocks noChangeArrowheads="1"/>
          </p:cNvSpPr>
          <p:nvPr/>
        </p:nvSpPr>
        <p:spPr bwMode="auto">
          <a:xfrm>
            <a:off x="2271713" y="4176713"/>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Tree>
    <p:extLst>
      <p:ext uri="{BB962C8B-B14F-4D97-AF65-F5344CB8AC3E}">
        <p14:creationId xmlns:p14="http://schemas.microsoft.com/office/powerpoint/2010/main" val="214314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B9F2F9-DD41-47E7-AB61-54FAC26FD8B6}"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8131" name="Rectangle 2"/>
          <p:cNvSpPr>
            <a:spLocks noGrp="1" noChangeArrowheads="1"/>
          </p:cNvSpPr>
          <p:nvPr>
            <p:ph type="title"/>
          </p:nvPr>
        </p:nvSpPr>
        <p:spPr/>
        <p:txBody>
          <a:bodyPr/>
          <a:lstStyle/>
          <a:p>
            <a:r>
              <a:rPr lang="en-US" altLang="en-US" smtClean="0"/>
              <a:t>Dynamic Programming:  Multiway Choice</a:t>
            </a:r>
          </a:p>
        </p:txBody>
      </p:sp>
      <p:sp>
        <p:nvSpPr>
          <p:cNvPr id="48132" name="Rectangle 3"/>
          <p:cNvSpPr>
            <a:spLocks noGrp="1" noChangeArrowheads="1"/>
          </p:cNvSpPr>
          <p:nvPr>
            <p:ph type="body" idx="1"/>
          </p:nvPr>
        </p:nvSpPr>
        <p:spPr/>
        <p:txBody>
          <a:bodyPr/>
          <a:lstStyle/>
          <a:p>
            <a:r>
              <a:rPr lang="en-US" altLang="en-US" smtClean="0"/>
              <a:t>Notation.</a:t>
            </a:r>
          </a:p>
          <a:p>
            <a:pPr lvl="1"/>
            <a:r>
              <a:rPr lang="en-US" altLang="en-US" smtClean="0"/>
              <a:t>OPT(j) = minimum cost for points p</a:t>
            </a:r>
            <a:r>
              <a:rPr lang="en-US" altLang="en-US" sz="2000" baseline="-25000" smtClean="0"/>
              <a:t>1</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a:t>
            </a:r>
          </a:p>
          <a:p>
            <a:pPr lvl="1"/>
            <a:r>
              <a:rPr lang="en-US" altLang="en-US" smtClean="0"/>
              <a:t>e(i, j)   = minimum sum of squares for points p</a:t>
            </a:r>
            <a:r>
              <a:rPr lang="en-US" altLang="en-US" sz="2000" baseline="-25000" smtClean="0"/>
              <a:t>i</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a:t>
            </a:r>
          </a:p>
          <a:p>
            <a:endParaRPr lang="en-US" altLang="en-US" smtClean="0"/>
          </a:p>
          <a:p>
            <a:r>
              <a:rPr lang="en-US" altLang="en-US" smtClean="0"/>
              <a:t>To compute OPT(j):</a:t>
            </a:r>
          </a:p>
          <a:p>
            <a:pPr lvl="1"/>
            <a:r>
              <a:rPr lang="en-US" altLang="en-US" smtClean="0"/>
              <a:t>If: last segment uses points p</a:t>
            </a:r>
            <a:r>
              <a:rPr lang="en-US" altLang="en-US" sz="2000" baseline="-25000" smtClean="0"/>
              <a:t>i</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 for some i.</a:t>
            </a:r>
          </a:p>
          <a:p>
            <a:pPr lvl="1"/>
            <a:r>
              <a:rPr lang="en-US" altLang="en-US" smtClean="0"/>
              <a:t>Then: cost = e(i, j) + c + OPT(i-1).</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p:txBody>
      </p:sp>
      <p:graphicFrame>
        <p:nvGraphicFramePr>
          <p:cNvPr id="48133" name="Object 4"/>
          <p:cNvGraphicFramePr>
            <a:graphicFrameLocks noChangeAspect="1"/>
          </p:cNvGraphicFramePr>
          <p:nvPr/>
        </p:nvGraphicFramePr>
        <p:xfrm>
          <a:off x="1752600" y="3832225"/>
          <a:ext cx="5414963" cy="1044575"/>
        </p:xfrm>
        <a:graphic>
          <a:graphicData uri="http://schemas.openxmlformats.org/presentationml/2006/ole">
            <mc:AlternateContent xmlns:mc="http://schemas.openxmlformats.org/markup-compatibility/2006">
              <mc:Choice xmlns:v="urn:schemas-microsoft-com:vml" Requires="v">
                <p:oleObj spid="_x0000_s2077" name="Equation" r:id="rId4" imgW="5143500" imgH="762000" progId="Equation.3">
                  <p:embed/>
                </p:oleObj>
              </mc:Choice>
              <mc:Fallback>
                <p:oleObj name="Equation" r:id="rId4" imgW="5143500" imgH="762000" progId="Equation.3">
                  <p:embed/>
                  <p:pic>
                    <p:nvPicPr>
                      <p:cNvPr id="48133" name="Object 4"/>
                      <p:cNvPicPr>
                        <a:picLocks noChangeAspect="1" noChangeArrowheads="1"/>
                      </p:cNvPicPr>
                      <p:nvPr/>
                    </p:nvPicPr>
                    <p:blipFill>
                      <a:blip r:embed="rId5">
                        <a:extLst>
                          <a:ext uri="{28A0092B-C50C-407E-A947-70E740481C1C}">
                            <a14:useLocalDpi xmlns:a14="http://schemas.microsoft.com/office/drawing/2010/main" val="0"/>
                          </a:ext>
                        </a:extLst>
                      </a:blip>
                      <a:srcRect l="-2693" t="-18622" r="-2693" b="-18622"/>
                      <a:stretch>
                        <a:fillRect/>
                      </a:stretch>
                    </p:blipFill>
                    <p:spPr bwMode="auto">
                      <a:xfrm>
                        <a:off x="1752600" y="3832225"/>
                        <a:ext cx="5414963" cy="10445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8539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25D48A-5E3B-464C-A50F-E8E5B0CF93BB}"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50179" name="Rectangle 7"/>
          <p:cNvSpPr>
            <a:spLocks noGrp="1" noChangeArrowheads="1"/>
          </p:cNvSpPr>
          <p:nvPr>
            <p:ph type="title"/>
          </p:nvPr>
        </p:nvSpPr>
        <p:spPr/>
        <p:txBody>
          <a:bodyPr/>
          <a:lstStyle/>
          <a:p>
            <a:r>
              <a:rPr lang="en-US" altLang="en-US" smtClean="0"/>
              <a:t>Segmented Least Squares:  Algorithm</a:t>
            </a:r>
          </a:p>
        </p:txBody>
      </p:sp>
      <p:sp>
        <p:nvSpPr>
          <p:cNvPr id="50180" name="Rectangle 8"/>
          <p:cNvSpPr>
            <a:spLocks noGrp="1" noChangeArrowheads="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Running time.  </a:t>
            </a:r>
            <a:r>
              <a:rPr lang="en-US" altLang="en-US" smtClean="0">
                <a:solidFill>
                  <a:schemeClr val="tx1"/>
                </a:solidFill>
              </a:rPr>
              <a:t>O(n</a:t>
            </a:r>
            <a:r>
              <a:rPr lang="en-US" altLang="en-US" baseline="30000" smtClean="0">
                <a:solidFill>
                  <a:schemeClr val="tx1"/>
                </a:solidFill>
              </a:rPr>
              <a:t>3</a:t>
            </a:r>
            <a:r>
              <a:rPr lang="en-US" altLang="en-US" smtClean="0">
                <a:solidFill>
                  <a:schemeClr val="tx1"/>
                </a:solidFill>
              </a:rPr>
              <a:t>).</a:t>
            </a:r>
          </a:p>
          <a:p>
            <a:pPr lvl="1"/>
            <a:r>
              <a:rPr lang="en-US" altLang="en-US" smtClean="0"/>
              <a:t>Bottleneck = computing e(i, j) for O(n</a:t>
            </a:r>
            <a:r>
              <a:rPr lang="en-US" altLang="en-US" sz="2000" baseline="30000" smtClean="0"/>
              <a:t>2</a:t>
            </a:r>
            <a:r>
              <a:rPr lang="en-US" altLang="en-US" smtClean="0"/>
              <a:t>) pairs, O(n) per pair using previous formula.</a:t>
            </a:r>
          </a:p>
        </p:txBody>
      </p:sp>
      <p:sp>
        <p:nvSpPr>
          <p:cNvPr id="50181" name="Text Box 9"/>
          <p:cNvSpPr txBox="1">
            <a:spLocks noChangeArrowheads="1"/>
          </p:cNvSpPr>
          <p:nvPr/>
        </p:nvSpPr>
        <p:spPr bwMode="auto">
          <a:xfrm>
            <a:off x="1057275" y="1133475"/>
            <a:ext cx="7031038" cy="363220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INPUT</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n,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1</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N , </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Segmented-Least-Squares()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j = 1 to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a:t>
            </a: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i = 1 to j</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a:t>
            </a: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compute</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the least square error e(i,j) for the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segment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i</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j</a:t>
            </a: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M[0] = 0</a:t>
            </a:r>
            <a:endPar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j = 1 to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M[j] = min</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 1 </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sym typeface="Symbol" panose="05050102010706020507" pitchFamily="18" charset="2"/>
              </a:rPr>
              <a:t> i  j </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(e(i,j) + c + M[i-1])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return</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2164123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 Sum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8396968" cy="4875742"/>
              </a:xfrm>
            </p:spPr>
            <p:txBody>
              <a:bodyPr>
                <a:normAutofit fontScale="70000" lnSpcReduction="20000"/>
              </a:bodyPr>
              <a:lstStyle/>
              <a:p>
                <a:r>
                  <a:rPr lang="en-US" smtClean="0"/>
                  <a:t>Consider a set of </a:t>
                </a:r>
                <a14:m>
                  <m:oMath xmlns:m="http://schemas.openxmlformats.org/officeDocument/2006/math">
                    <m:r>
                      <a:rPr lang="en-US" i="1" smtClean="0">
                        <a:latin typeface="Cambria Math" panose="02040503050406030204" pitchFamily="18" charset="0"/>
                      </a:rPr>
                      <m:t>𝑛</m:t>
                    </m:r>
                  </m:oMath>
                </a14:m>
                <a:r>
                  <a:rPr lang="en-US" smtClean="0"/>
                  <a:t> jobs, where job </a:t>
                </a:r>
                <a14:m>
                  <m:oMath xmlns:m="http://schemas.openxmlformats.org/officeDocument/2006/math">
                    <m:r>
                      <a:rPr lang="en-US" i="1" smtClean="0">
                        <a:latin typeface="Cambria Math" panose="02040503050406030204" pitchFamily="18" charset="0"/>
                      </a:rPr>
                      <m:t>𝑖</m:t>
                    </m:r>
                  </m:oMath>
                </a14:m>
                <a:r>
                  <a:rPr lang="en-US" smtClean="0"/>
                  <a:t> takes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smtClean="0"/>
                  <a:t> resource (e.g. time or memory) to process.</a:t>
                </a:r>
              </a:p>
              <a:p>
                <a:r>
                  <a:rPr lang="en-US" smtClean="0"/>
                  <a:t>We have </a:t>
                </a:r>
                <a14:m>
                  <m:oMath xmlns:m="http://schemas.openxmlformats.org/officeDocument/2006/math">
                    <m:r>
                      <a:rPr lang="en-US" i="1" smtClean="0">
                        <a:latin typeface="Cambria Math" panose="02040503050406030204" pitchFamily="18" charset="0"/>
                      </a:rPr>
                      <m:t>𝑊</m:t>
                    </m:r>
                  </m:oMath>
                </a14:m>
                <a:r>
                  <a:rPr lang="en-US" smtClean="0"/>
                  <a:t> resources total to run the jobs on a computer, and want to use as much resource as possible.</a:t>
                </a:r>
              </a:p>
              <a:p>
                <a:r>
                  <a:rPr lang="en-US" smtClean="0"/>
                  <a:t>Find a set of jobs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 …,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 to maximize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r>
                  <a:rPr lang="en-US" smtClean="0"/>
                  <a:t>, subject to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e>
                    </m:nary>
                  </m:oMath>
                </a14:m>
                <a:r>
                  <a:rPr lang="en-US" smtClean="0"/>
                  <a:t>.</a:t>
                </a:r>
              </a:p>
              <a:p>
                <a:r>
                  <a:rPr lang="en-US" smtClean="0"/>
                  <a:t>A related problem is Knapsack.</a:t>
                </a:r>
              </a:p>
              <a:p>
                <a:pPr lvl="1"/>
                <a:r>
                  <a:rPr lang="en-US" smtClean="0"/>
                  <a:t>Each item also has a value, and want to maximize total value of selected objects subject to weight constraint.</a:t>
                </a:r>
              </a:p>
              <a:p>
                <a:pPr lvl="1"/>
                <a:r>
                  <a:rPr lang="en-US" smtClean="0"/>
                  <a:t>Find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 …,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 to maximize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nary>
                  </m:oMath>
                </a14:m>
                <a:r>
                  <a:rPr lang="en-US" smtClean="0"/>
                  <a:t>, s.t.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e>
                    </m:nary>
                  </m:oMath>
                </a14:m>
                <a:r>
                  <a:rPr lang="en-US" smtClean="0"/>
                  <a:t>.</a:t>
                </a:r>
              </a:p>
              <a:p>
                <a:r>
                  <a:rPr lang="en-US" smtClean="0">
                    <a:solidFill>
                      <a:srgbClr val="1503FB"/>
                    </a:solidFill>
                  </a:rPr>
                  <a:t>Greedy algorithm </a:t>
                </a:r>
                <a:r>
                  <a:rPr lang="en-US" smtClean="0"/>
                  <a:t>Sort items from largest to smallest.  Insert items sequentially, as many as possible.</a:t>
                </a:r>
              </a:p>
              <a:p>
                <a:pPr lvl="1"/>
                <a:r>
                  <a:rPr lang="en-US" smtClean="0"/>
                  <a:t>Always achieves at least 1/2 the max possible sum.</a:t>
                </a:r>
              </a:p>
              <a:p>
                <a:pPr lvl="1"/>
                <a:r>
                  <a:rPr lang="en-US" smtClean="0"/>
                  <a:t>Sometimes only </a:t>
                </a:r>
                <a:r>
                  <a:rPr lang="en-US" sz="2400"/>
                  <a:t>achieves</a:t>
                </a:r>
                <a:r>
                  <a:rPr lang="en-US"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smtClean="0"/>
                  <a:t> fraction of max.  </a:t>
                </a:r>
              </a:p>
              <a:p>
                <a:pPr lvl="2"/>
                <a:r>
                  <a:rPr lang="en-US" smtClean="0">
                    <a:solidFill>
                      <a:srgbClr val="1503FB"/>
                    </a:solidFill>
                  </a:rPr>
                  <a:t>Ex</a:t>
                </a:r>
                <a:r>
                  <a:rPr lang="en-US"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en-US" smtClean="0"/>
                  <a:t>.</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8396968" cy="4875742"/>
              </a:xfrm>
              <a:blipFill>
                <a:blip r:embed="rId2"/>
                <a:stretch>
                  <a:fillRect l="-944" t="-2125"/>
                </a:stretch>
              </a:blipFill>
            </p:spPr>
            <p:txBody>
              <a:bodyPr/>
              <a:lstStyle/>
              <a:p>
                <a:r>
                  <a:rPr lang="en-US">
                    <a:noFill/>
                  </a:rPr>
                  <a:t> </a:t>
                </a:r>
              </a:p>
            </p:txBody>
          </p:sp>
        </mc:Fallback>
      </mc:AlternateContent>
    </p:spTree>
    <p:extLst>
      <p:ext uri="{BB962C8B-B14F-4D97-AF65-F5344CB8AC3E}">
        <p14:creationId xmlns:p14="http://schemas.microsoft.com/office/powerpoint/2010/main" val="36225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Optimal substructure</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smtClean="0"/>
                  <a:t>Order the items arbitrarily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 and let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smtClean="0"/>
                  <a:t>be any solution.</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smtClean="0"/>
                  <a:t>. </a:t>
                </a:r>
              </a:p>
              <a:p>
                <a:pPr lvl="1"/>
                <a:r>
                  <a:rPr lang="en-US" smtClean="0"/>
                  <a:t>Sum increases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a:t>
                </a:r>
              </a:p>
              <a:p>
                <a:pPr lvl="1"/>
                <a:r>
                  <a:rPr lang="en-US" smtClean="0"/>
                  <a:t>The remaining weight is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a:t>
                </a:r>
              </a:p>
              <a:p>
                <a:pPr lvl="1"/>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m:t>
                        </m:r>
                      </m:sup>
                    </m:sSup>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a14:m>
                <a:r>
                  <a:rPr lang="en-US" smtClean="0">
                    <a:solidFill>
                      <a:schemeClr val="tx1"/>
                    </a:solidFill>
                  </a:rPr>
                  <a:t> should be a max weight subset of </a:t>
                </a: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oMath>
                </a14:m>
                <a:r>
                  <a:rPr lang="en-US" smtClean="0">
                    <a:solidFill>
                      <a:schemeClr val="tx1"/>
                    </a:solidFill>
                  </a:rPr>
                  <a:t> satisfying </a:t>
                </a:r>
                <a14:m>
                  <m:oMath xmlns:m="http://schemas.openxmlformats.org/officeDocument/2006/math">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1" smtClean="0">
                                <a:solidFill>
                                  <a:schemeClr val="tx1"/>
                                </a:solidFill>
                                <a:latin typeface="Cambria Math" panose="02040503050406030204" pitchFamily="18" charset="0"/>
                              </a:rPr>
                              <m:t>′</m:t>
                            </m:r>
                          </m:sup>
                        </m:sSup>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sub>
                    </m:sSub>
                  </m:oMath>
                </a14:m>
                <a:r>
                  <a:rPr lang="en-US" smtClean="0">
                    <a:solidFill>
                      <a:schemeClr val="tx1"/>
                    </a:solidFill>
                  </a:rPr>
                  <a:t>, by optimal substructure.</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smtClean="0"/>
                  <a:t>.</a:t>
                </a:r>
              </a:p>
              <a:p>
                <a:pPr lvl="1"/>
                <a:r>
                  <a:rPr lang="en-US" smtClean="0"/>
                  <a:t>Sum doesn’t increase.</a:t>
                </a:r>
              </a:p>
              <a:p>
                <a:pPr lvl="1"/>
                <a:r>
                  <a:rPr lang="en-US" smtClean="0"/>
                  <a:t>The remaining weight is </a:t>
                </a:r>
                <a14:m>
                  <m:oMath xmlns:m="http://schemas.openxmlformats.org/officeDocument/2006/math">
                    <m:r>
                      <a:rPr lang="en-US" i="1" smtClean="0">
                        <a:latin typeface="Cambria Math" panose="02040503050406030204" pitchFamily="18" charset="0"/>
                      </a:rPr>
                      <m:t>𝑊</m:t>
                    </m:r>
                  </m:oMath>
                </a14:m>
                <a:r>
                  <a:rPr lang="en-US" smtClean="0"/>
                  <a:t>.</a:t>
                </a:r>
              </a:p>
              <a:p>
                <a:pPr lvl="1"/>
                <a14:m>
                  <m:oMath xmlns:m="http://schemas.openxmlformats.org/officeDocument/2006/math">
                    <m:r>
                      <a:rPr lang="en-US" b="0" i="1" smtClean="0">
                        <a:solidFill>
                          <a:schemeClr val="tx1"/>
                        </a:solidFill>
                        <a:latin typeface="Cambria Math" panose="02040503050406030204" pitchFamily="18" charset="0"/>
                      </a:rPr>
                      <m:t>𝑆</m:t>
                    </m:r>
                  </m:oMath>
                </a14:m>
                <a:r>
                  <a:rPr lang="en-US" smtClean="0">
                    <a:solidFill>
                      <a:schemeClr val="tx1"/>
                    </a:solidFill>
                  </a:rPr>
                  <a:t> should be a max weight subset of </a:t>
                </a: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oMath>
                </a14:m>
                <a:r>
                  <a:rPr lang="en-US" smtClean="0">
                    <a:solidFill>
                      <a:schemeClr val="tx1"/>
                    </a:solidFill>
                  </a:rPr>
                  <a:t> satisfying </a:t>
                </a:r>
                <a14:m>
                  <m:oMath xmlns:m="http://schemas.openxmlformats.org/officeDocument/2006/math">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𝑊</m:t>
                    </m:r>
                  </m:oMath>
                </a14:m>
                <a:r>
                  <a:rPr lang="en-US" smtClean="0">
                    <a:solidFill>
                      <a:schemeClr val="tx1"/>
                    </a:solidFill>
                  </a:rPr>
                  <a:t>, by optimal substructure.</a:t>
                </a:r>
              </a:p>
              <a:p>
                <a:pPr lvl="3"/>
                <a:endParaRPr lang="en-US" smtClean="0"/>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934" b="-17602"/>
                </a:stretch>
              </a:blipFill>
            </p:spPr>
            <p:txBody>
              <a:bodyPr/>
              <a:lstStyle/>
              <a:p>
                <a:r>
                  <a:rPr lang="en-US">
                    <a:noFill/>
                  </a:rPr>
                  <a:t> </a:t>
                </a:r>
              </a:p>
            </p:txBody>
          </p:sp>
        </mc:Fallback>
      </mc:AlternateContent>
    </p:spTree>
    <p:extLst>
      <p:ext uri="{BB962C8B-B14F-4D97-AF65-F5344CB8AC3E}">
        <p14:creationId xmlns:p14="http://schemas.microsoft.com/office/powerpoint/2010/main" val="19458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Dynamic programming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mtClean="0"/>
                  <a:t>Let </a:t>
                </a:r>
                <a14:m>
                  <m:oMath xmlns:m="http://schemas.openxmlformats.org/officeDocument/2006/math">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smtClean="0"/>
                  <a:t> be max weight of a subset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smtClean="0"/>
                  <a:t>, subject to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𝑤</m:t>
                        </m:r>
                      </m:e>
                    </m:nary>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smtClean="0"/>
                  <a:t>.  Then</a:t>
                </a:r>
              </a:p>
              <a:p>
                <a:pPr marL="0" indent="0">
                  <a:buNone/>
                </a:pPr>
                <a:endParaRPr lang="en-US" b="0" smtClean="0"/>
              </a:p>
              <a:p>
                <a:pPr marL="0" indent="0">
                  <a:buNone/>
                </a:pPr>
                <a:endParaRPr lang="en-US" b="0" smtClean="0"/>
              </a:p>
              <a:p>
                <a:r>
                  <a:rPr lang="en-US" b="0" smtClean="0"/>
                  <a:t>First term in max is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smtClean="0"/>
                  <a:t>.</a:t>
                </a:r>
              </a:p>
              <a:p>
                <a:pPr lvl="1"/>
                <a:r>
                  <a:rPr lang="en-US" smtClean="0"/>
                  <a:t>Then we want a max weight subset of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i="1">
                        <a:latin typeface="Cambria Math" panose="02040503050406030204" pitchFamily="18" charset="0"/>
                      </a:rPr>
                      <m:t>}</m:t>
                    </m:r>
                  </m:oMath>
                </a14:m>
                <a:r>
                  <a:rPr lang="en-US" b="0" smtClean="0"/>
                  <a:t> with total weight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b="0" smtClean="0"/>
                  <a:t>.</a:t>
                </a:r>
              </a:p>
              <a:p>
                <a:r>
                  <a:rPr lang="en-US" smtClean="0"/>
                  <a:t>The second term is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smtClean="0"/>
                  <a:t>.</a:t>
                </a:r>
              </a:p>
              <a:p>
                <a:pPr lvl="1"/>
                <a:r>
                  <a:rPr lang="en-US" smtClean="0"/>
                  <a:t>Then our sum increases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b="0" smtClean="0"/>
                  <a:t>, and we want </a:t>
                </a:r>
                <a:r>
                  <a:rPr lang="en-US"/>
                  <a:t>a max weight subset of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oMath>
                </a14:m>
                <a:r>
                  <a:rPr lang="en-US"/>
                  <a:t> with total weight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a:t>.</a:t>
                </a:r>
              </a:p>
              <a:p>
                <a:pPr lvl="1"/>
                <a:endParaRPr lang="en-US" b="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9100" y="2446866"/>
                <a:ext cx="8322733" cy="461665"/>
              </a:xfrm>
              <a:prstGeom prst="rect">
                <a:avLst/>
              </a:prstGeom>
              <a:noFill/>
              <a:ln>
                <a:solidFill>
                  <a:srgbClr val="00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𝑂𝑃𝑇</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r>
                            <a:rPr lang="en-US" sz="2400" i="1">
                              <a:latin typeface="Cambria Math" panose="02040503050406030204" pitchFamily="18" charset="0"/>
                            </a:rPr>
                            <m:t>(</m:t>
                          </m:r>
                          <m:r>
                            <a:rPr lang="en-US" sz="2400" i="1">
                              <a:latin typeface="Cambria Math" panose="02040503050406030204" pitchFamily="18" charset="0"/>
                            </a:rPr>
                            <m:t>𝑂𝑃𝑇</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e>
                      </m:func>
                      <m:r>
                        <a:rPr lang="en-US" sz="2400">
                          <a:latin typeface="Cambria Math" panose="02040503050406030204" pitchFamily="18" charset="0"/>
                        </a:rPr>
                        <m:t>, </m:t>
                      </m:r>
                      <m:r>
                        <a:rPr lang="en-US" sz="2400" i="1">
                          <a:latin typeface="Cambria Math" panose="02040503050406030204" pitchFamily="18" charset="0"/>
                        </a:rPr>
                        <m:t>𝑊</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𝑂𝑃𝑇</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oMath>
                  </m:oMathPara>
                </a14:m>
                <a:endParaRPr lang="en-US" sz="2400"/>
              </a:p>
            </p:txBody>
          </p:sp>
        </mc:Choice>
        <mc:Fallback xmlns="">
          <p:sp>
            <p:nvSpPr>
              <p:cNvPr id="5" name="TextBox 4"/>
              <p:cNvSpPr txBox="1">
                <a:spLocks noRot="1" noChangeAspect="1" noMove="1" noResize="1" noEditPoints="1" noAdjustHandles="1" noChangeArrowheads="1" noChangeShapeType="1" noTextEdit="1"/>
              </p:cNvSpPr>
              <p:nvPr/>
            </p:nvSpPr>
            <p:spPr>
              <a:xfrm>
                <a:off x="419100" y="2446866"/>
                <a:ext cx="8322733" cy="461665"/>
              </a:xfrm>
              <a:prstGeom prst="rect">
                <a:avLst/>
              </a:prstGeom>
              <a:blipFill>
                <a:blip r:embed="rId3"/>
                <a:stretch>
                  <a:fillRect r="-366" b="-17949"/>
                </a:stretch>
              </a:blipFill>
              <a:ln>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20041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method for Subset Sum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487333" cy="5184775"/>
              </a:xfrm>
            </p:spPr>
            <p:txBody>
              <a:bodyPr>
                <a:normAutofit fontScale="62500" lnSpcReduction="20000"/>
              </a:bodyPr>
              <a:lstStyle/>
              <a:p>
                <a:r>
                  <a:rPr lang="en-US" smtClean="0">
                    <a:solidFill>
                      <a:schemeClr val="tx1"/>
                    </a:solidFill>
                  </a:rPr>
                  <a:t>Solve dynamic programming equation using an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oMath>
                </a14:m>
                <a:r>
                  <a:rPr lang="en-US" smtClean="0">
                    <a:solidFill>
                      <a:schemeClr val="tx1"/>
                    </a:solidFill>
                  </a:rPr>
                  <a:t> table </a:t>
                </a:r>
                <a14:m>
                  <m:oMath xmlns:m="http://schemas.openxmlformats.org/officeDocument/2006/math">
                    <m:r>
                      <a:rPr lang="en-US" b="0" i="1" smtClean="0">
                        <a:solidFill>
                          <a:schemeClr val="tx1"/>
                        </a:solidFill>
                        <a:latin typeface="Cambria Math" panose="02040503050406030204" pitchFamily="18" charset="0"/>
                      </a:rPr>
                      <m:t>𝑀</m:t>
                    </m:r>
                  </m:oMath>
                </a14:m>
                <a:r>
                  <a:rPr lang="en-US" smtClean="0">
                    <a:solidFill>
                      <a:schemeClr val="tx1"/>
                    </a:solidFill>
                  </a:rPr>
                  <a:t>.</a:t>
                </a:r>
              </a:p>
              <a:p>
                <a:pPr lvl="1"/>
                <a14:m>
                  <m:oMath xmlns:m="http://schemas.openxmlformats.org/officeDocument/2006/math">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a:t>
                </a:r>
              </a:p>
              <a:p>
                <a:pPr lvl="1"/>
                <a:r>
                  <a:rPr lang="en-US" smtClean="0"/>
                  <a:t>Base case </a:t>
                </a:r>
                <a14:m>
                  <m:oMath xmlns:m="http://schemas.openxmlformats.org/officeDocument/2006/math">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𝑤</m:t>
                        </m:r>
                      </m:e>
                    </m:d>
                    <m:r>
                      <a:rPr lang="en-US" b="0" i="1" smtClean="0">
                        <a:latin typeface="Cambria Math" panose="02040503050406030204" pitchFamily="18" charset="0"/>
                      </a:rPr>
                      <m:t>=0</m:t>
                    </m:r>
                  </m:oMath>
                </a14:m>
                <a:r>
                  <a:rPr lang="en-US" smtClean="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smtClean="0"/>
                  <a:t>.</a:t>
                </a:r>
              </a:p>
              <a:p>
                <a:pPr lvl="2"/>
                <a:r>
                  <a:rPr lang="en-US" smtClean="0"/>
                  <a:t>For no items, max sum is 0 regardless of weight limit </a:t>
                </a:r>
                <a14:m>
                  <m:oMath xmlns:m="http://schemas.openxmlformats.org/officeDocument/2006/math">
                    <m:r>
                      <a:rPr lang="en-US" b="0" i="1" smtClean="0">
                        <a:latin typeface="Cambria Math" panose="02040503050406030204" pitchFamily="18" charset="0"/>
                      </a:rPr>
                      <m:t>𝑤</m:t>
                    </m:r>
                  </m:oMath>
                </a14:m>
                <a:r>
                  <a:rPr lang="en-US" smtClean="0"/>
                  <a:t>.</a:t>
                </a:r>
              </a:p>
              <a:p>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 depends on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 for some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0" smtClean="0">
                        <a:latin typeface="Cambria Math" panose="02040503050406030204" pitchFamily="18" charset="0"/>
                      </a:rPr>
                      <m:t>.</m:t>
                    </m:r>
                  </m:oMath>
                </a14:m>
                <a:endParaRPr lang="en-US" b="0" smtClean="0"/>
              </a:p>
              <a:p>
                <a:pPr lvl="1"/>
                <a:r>
                  <a:rPr lang="en-US" smtClean="0"/>
                  <a:t>Fill in </a:t>
                </a:r>
                <a14:m>
                  <m:oMath xmlns:m="http://schemas.openxmlformats.org/officeDocument/2006/math">
                    <m:r>
                      <a:rPr lang="en-US" b="0" i="1" smtClean="0">
                        <a:latin typeface="Cambria Math" panose="02040503050406030204" pitchFamily="18" charset="0"/>
                      </a:rPr>
                      <m:t>𝑀</m:t>
                    </m:r>
                  </m:oMath>
                </a14:m>
                <a:r>
                  <a:rPr lang="en-US" smtClean="0"/>
                  <a:t> in order of increasing </a:t>
                </a:r>
                <a14:m>
                  <m:oMath xmlns:m="http://schemas.openxmlformats.org/officeDocument/2006/math">
                    <m:r>
                      <a:rPr lang="en-US" b="0" i="1" smtClean="0">
                        <a:latin typeface="Cambria Math" panose="02040503050406030204" pitchFamily="18" charset="0"/>
                      </a:rPr>
                      <m:t>𝑖</m:t>
                    </m:r>
                  </m:oMath>
                </a14:m>
                <a:r>
                  <a:rPr lang="en-US" smtClean="0"/>
                  <a:t> and </a:t>
                </a:r>
                <a14:m>
                  <m:oMath xmlns:m="http://schemas.openxmlformats.org/officeDocument/2006/math">
                    <m:r>
                      <a:rPr lang="en-US" b="0" i="1" smtClean="0">
                        <a:latin typeface="Cambria Math" panose="02040503050406030204" pitchFamily="18" charset="0"/>
                      </a:rPr>
                      <m:t>𝑤</m:t>
                    </m:r>
                  </m:oMath>
                </a14:m>
                <a:r>
                  <a:rPr lang="en-US" smtClean="0"/>
                  <a:t>.</a:t>
                </a:r>
              </a:p>
              <a:p>
                <a:r>
                  <a:rPr lang="en-US" smtClean="0"/>
                  <a:t>The solution to the overall problem is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smtClean="0"/>
                  <a:t>.</a:t>
                </a:r>
              </a:p>
              <a:p>
                <a:r>
                  <a:rPr lang="en-US" smtClean="0"/>
                  <a:t>Memory complexity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𝑛𝑊</m:t>
                    </m:r>
                    <m:r>
                      <a:rPr lang="en-US" b="0" i="1" smtClean="0">
                        <a:latin typeface="Cambria Math" panose="02040503050406030204" pitchFamily="18" charset="0"/>
                      </a:rPr>
                      <m:t>)</m:t>
                    </m:r>
                  </m:oMath>
                </a14:m>
                <a:r>
                  <a:rPr lang="en-US" smtClean="0"/>
                  <a:t>.</a:t>
                </a:r>
              </a:p>
              <a:p>
                <a:r>
                  <a:rPr lang="en-US" b="0" smtClean="0"/>
                  <a:t>Time complexity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𝑛𝑊</m:t>
                    </m:r>
                    <m:r>
                      <a:rPr lang="en-US" b="0" i="1" smtClean="0">
                        <a:latin typeface="Cambria Math" panose="02040503050406030204" pitchFamily="18" charset="0"/>
                      </a:rPr>
                      <m:t>)</m:t>
                    </m:r>
                  </m:oMath>
                </a14:m>
                <a:r>
                  <a:rPr lang="en-US" smtClean="0"/>
                  <a:t>.</a:t>
                </a:r>
              </a:p>
              <a:p>
                <a:pPr lvl="1"/>
                <a:r>
                  <a:rPr lang="en-US" smtClean="0"/>
                  <a:t>Filling each entry of </a:t>
                </a:r>
                <a14:m>
                  <m:oMath xmlns:m="http://schemas.openxmlformats.org/officeDocument/2006/math">
                    <m:r>
                      <a:rPr lang="en-US" b="0" i="1" smtClean="0">
                        <a:latin typeface="Cambria Math" panose="02040503050406030204" pitchFamily="18" charset="0"/>
                      </a:rPr>
                      <m:t>𝑀</m:t>
                    </m:r>
                  </m:oMath>
                </a14:m>
                <a:r>
                  <a:rPr lang="en-US" smtClean="0"/>
                  <a:t> requires looking at two other entries in </a:t>
                </a:r>
                <a14:m>
                  <m:oMath xmlns:m="http://schemas.openxmlformats.org/officeDocument/2006/math">
                    <m:r>
                      <a:rPr lang="en-US" b="0" i="1" smtClean="0">
                        <a:latin typeface="Cambria Math" panose="02040503050406030204" pitchFamily="18" charset="0"/>
                      </a:rPr>
                      <m:t>𝑀</m:t>
                    </m:r>
                  </m:oMath>
                </a14:m>
                <a:r>
                  <a:rPr lang="en-US" smtClean="0"/>
                  <a:t>, which takes O(1) time.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487333" cy="5184775"/>
              </a:xfrm>
              <a:blipFill>
                <a:blip r:embed="rId2"/>
                <a:stretch>
                  <a:fillRect l="-408" t="-1765" r="-13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049526" y="2227024"/>
            <a:ext cx="3382735" cy="1623083"/>
          </a:xfrm>
          <a:prstGeom prst="rect">
            <a:avLst/>
          </a:prstGeom>
        </p:spPr>
      </p:pic>
      <p:pic>
        <p:nvPicPr>
          <p:cNvPr id="5" name="Picture 4"/>
          <p:cNvPicPr>
            <a:picLocks noChangeAspect="1"/>
          </p:cNvPicPr>
          <p:nvPr/>
        </p:nvPicPr>
        <p:blipFill>
          <a:blip r:embed="rId4"/>
          <a:stretch>
            <a:fillRect/>
          </a:stretch>
        </p:blipFill>
        <p:spPr>
          <a:xfrm>
            <a:off x="5049526" y="1419225"/>
            <a:ext cx="4094474" cy="564664"/>
          </a:xfrm>
          <a:prstGeom prst="rect">
            <a:avLst/>
          </a:prstGeom>
        </p:spPr>
      </p:pic>
      <p:pic>
        <p:nvPicPr>
          <p:cNvPr id="6" name="Picture 5"/>
          <p:cNvPicPr>
            <a:picLocks noChangeAspect="1"/>
          </p:cNvPicPr>
          <p:nvPr/>
        </p:nvPicPr>
        <p:blipFill>
          <a:blip r:embed="rId5"/>
          <a:stretch>
            <a:fillRect/>
          </a:stretch>
        </p:blipFill>
        <p:spPr>
          <a:xfrm>
            <a:off x="4858079" y="4093242"/>
            <a:ext cx="3457246" cy="2708468"/>
          </a:xfrm>
          <a:prstGeom prst="rect">
            <a:avLst/>
          </a:prstGeom>
        </p:spPr>
      </p:pic>
    </p:spTree>
    <p:extLst>
      <p:ext uri="{BB962C8B-B14F-4D97-AF65-F5344CB8AC3E}">
        <p14:creationId xmlns:p14="http://schemas.microsoft.com/office/powerpoint/2010/main" val="232722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Algorithmic </a:t>
            </a:r>
            <a:r>
              <a:rPr lang="en-US" altLang="en-US" smtClean="0"/>
              <a:t>paradigms</a:t>
            </a:r>
            <a:endParaRPr lang="en-US" altLang="en-US" dirty="0" smtClean="0"/>
          </a:p>
        </p:txBody>
      </p:sp>
      <p:sp>
        <p:nvSpPr>
          <p:cNvPr id="5123" name="Content Placeholder 2"/>
          <p:cNvSpPr>
            <a:spLocks noGrp="1"/>
          </p:cNvSpPr>
          <p:nvPr>
            <p:ph idx="1"/>
          </p:nvPr>
        </p:nvSpPr>
        <p:spPr>
          <a:xfrm>
            <a:off x="457200" y="1419225"/>
            <a:ext cx="8229600" cy="5138208"/>
          </a:xfrm>
        </p:spPr>
        <p:txBody>
          <a:bodyPr>
            <a:normAutofit fontScale="77500" lnSpcReduction="20000"/>
          </a:bodyPr>
          <a:lstStyle/>
          <a:p>
            <a:r>
              <a:rPr lang="en-US" altLang="en-US" smtClean="0">
                <a:solidFill>
                  <a:srgbClr val="1503FB"/>
                </a:solidFill>
              </a:rPr>
              <a:t>Greedy</a:t>
            </a:r>
            <a:r>
              <a:rPr lang="en-US" altLang="en-US" smtClean="0"/>
              <a:t>  </a:t>
            </a:r>
            <a:r>
              <a:rPr lang="en-US" altLang="en-US"/>
              <a:t>Build up a solution incrementally, myopically optimizing some local criterion</a:t>
            </a:r>
            <a:r>
              <a:rPr lang="en-US" altLang="en-US" smtClean="0"/>
              <a:t>.</a:t>
            </a:r>
            <a:endParaRPr lang="en-US" altLang="en-US"/>
          </a:p>
          <a:p>
            <a:r>
              <a:rPr lang="en-US" altLang="en-US" smtClean="0">
                <a:solidFill>
                  <a:srgbClr val="1503FB"/>
                </a:solidFill>
              </a:rPr>
              <a:t>Divide and conquer  </a:t>
            </a:r>
            <a:r>
              <a:rPr lang="en-US" altLang="en-US"/>
              <a:t>Break up a problem into a few sub-problems, solve each sub-problem independently and recursively, and combine solution to sub-problems to form solution to original problem. </a:t>
            </a:r>
            <a:endParaRPr lang="en-US" altLang="en-US">
              <a:solidFill>
                <a:schemeClr val="accent1"/>
              </a:solidFill>
            </a:endParaRPr>
          </a:p>
          <a:p>
            <a:r>
              <a:rPr lang="en-US" altLang="en-US">
                <a:solidFill>
                  <a:srgbClr val="1503FB"/>
                </a:solidFill>
              </a:rPr>
              <a:t>Dynamic </a:t>
            </a:r>
            <a:r>
              <a:rPr lang="en-US" altLang="en-US" smtClean="0">
                <a:solidFill>
                  <a:srgbClr val="1503FB"/>
                </a:solidFill>
              </a:rPr>
              <a:t>programming  </a:t>
            </a:r>
            <a:r>
              <a:rPr lang="en-US" altLang="en-US"/>
              <a:t>Break up a problem into a series of overlapping</a:t>
            </a:r>
            <a:r>
              <a:rPr lang="en-US" altLang="en-US">
                <a:solidFill>
                  <a:srgbClr val="C00000"/>
                </a:solidFill>
              </a:rPr>
              <a:t> </a:t>
            </a:r>
            <a:r>
              <a:rPr lang="en-US" altLang="en-US"/>
              <a:t>sub-problems, and build up solutions to larger and larger sub-problems</a:t>
            </a:r>
            <a:r>
              <a:rPr lang="en-US" altLang="en-US" smtClean="0"/>
              <a:t>.</a:t>
            </a:r>
            <a:endParaRPr lang="en-US" smtClean="0">
              <a:solidFill>
                <a:srgbClr val="FF0000"/>
              </a:solidFill>
            </a:endParaRPr>
          </a:p>
          <a:p>
            <a:pPr lvl="1">
              <a:defRPr/>
            </a:pPr>
            <a:r>
              <a:rPr lang="en-US" smtClean="0"/>
              <a:t>Very powerful and widely used technique in CS, OR, info and control theory.</a:t>
            </a:r>
            <a:endParaRPr lang="en-US" dirty="0" smtClean="0"/>
          </a:p>
          <a:p>
            <a:pPr lvl="1">
              <a:defRPr/>
            </a:pPr>
            <a:r>
              <a:rPr lang="en-US" smtClean="0"/>
              <a:t>Efficiently solves problems that otherwise seem intractable. </a:t>
            </a:r>
          </a:p>
          <a:p>
            <a:pPr lvl="1">
              <a:defRPr/>
            </a:pPr>
            <a:r>
              <a:rPr lang="en-US" smtClean="0"/>
              <a:t>Name comes from dynamic “schedule” of subproblems the algorithm produces.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Algorithmic paradigms</a:t>
            </a:r>
            <a:endParaRPr lang="zh-CN" altLang="en-US" smtClean="0">
              <a:ea typeface="SimSun" panose="02010600030101010101" pitchFamily="2" charset="-122"/>
            </a:endParaRPr>
          </a:p>
        </p:txBody>
      </p:sp>
      <p:sp>
        <p:nvSpPr>
          <p:cNvPr id="10243" name="Slide Number Placeholder 3"/>
          <p:cNvSpPr>
            <a:spLocks noGrp="1"/>
          </p:cNvSpPr>
          <p:nvPr>
            <p:ph type="sldNum" sz="quarter" idx="4294967295"/>
          </p:nvPr>
        </p:nvSpPr>
        <p:spPr>
          <a:xfrm>
            <a:off x="7319433" y="71247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F7A40B94-C5B7-437D-B6CA-E66E6F4D21A0}" type="slidenum">
              <a:rPr lang="en-US" altLang="en-US" sz="800" smtClean="0"/>
              <a:pPr/>
              <a:t>3</a:t>
            </a:fld>
            <a:endParaRPr lang="en-US" altLang="en-US" sz="1400" smtClean="0"/>
          </a:p>
        </p:txBody>
      </p:sp>
      <p:sp>
        <p:nvSpPr>
          <p:cNvPr id="10244" name="Text Box 3"/>
          <p:cNvSpPr txBox="1">
            <a:spLocks noChangeArrowheads="1"/>
          </p:cNvSpPr>
          <p:nvPr/>
        </p:nvSpPr>
        <p:spPr bwMode="auto">
          <a:xfrm>
            <a:off x="5176308" y="1658938"/>
            <a:ext cx="9525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45" name="Text Box 4"/>
          <p:cNvSpPr txBox="1">
            <a:spLocks noChangeArrowheads="1"/>
          </p:cNvSpPr>
          <p:nvPr/>
        </p:nvSpPr>
        <p:spPr bwMode="auto">
          <a:xfrm>
            <a:off x="6536796" y="2462213"/>
            <a:ext cx="9144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46" name="Text Box 5"/>
          <p:cNvSpPr txBox="1">
            <a:spLocks noChangeArrowheads="1"/>
          </p:cNvSpPr>
          <p:nvPr/>
        </p:nvSpPr>
        <p:spPr bwMode="auto">
          <a:xfrm>
            <a:off x="3884083" y="2474913"/>
            <a:ext cx="900113"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47" name="AutoShape 6"/>
          <p:cNvCxnSpPr>
            <a:cxnSpLocks noChangeShapeType="1"/>
            <a:stCxn id="10244" idx="2"/>
            <a:endCxn id="10246" idx="0"/>
          </p:cNvCxnSpPr>
          <p:nvPr/>
        </p:nvCxnSpPr>
        <p:spPr bwMode="auto">
          <a:xfrm flipH="1">
            <a:off x="4334933" y="1997075"/>
            <a:ext cx="1317625" cy="4778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8" name="AutoShape 7"/>
          <p:cNvCxnSpPr>
            <a:cxnSpLocks noChangeShapeType="1"/>
            <a:stCxn id="10244" idx="2"/>
            <a:endCxn id="10245" idx="0"/>
          </p:cNvCxnSpPr>
          <p:nvPr/>
        </p:nvCxnSpPr>
        <p:spPr bwMode="auto">
          <a:xfrm>
            <a:off x="5652558" y="1997075"/>
            <a:ext cx="1341438" cy="4651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49" name="Text Box 8"/>
          <p:cNvSpPr txBox="1">
            <a:spLocks noChangeArrowheads="1"/>
          </p:cNvSpPr>
          <p:nvPr/>
        </p:nvSpPr>
        <p:spPr bwMode="auto">
          <a:xfrm>
            <a:off x="7149571" y="3224213"/>
            <a:ext cx="9112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50" name="Text Box 9"/>
          <p:cNvSpPr txBox="1">
            <a:spLocks noChangeArrowheads="1"/>
          </p:cNvSpPr>
          <p:nvPr/>
        </p:nvSpPr>
        <p:spPr bwMode="auto">
          <a:xfrm>
            <a:off x="5850996" y="3236913"/>
            <a:ext cx="8905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1" name="AutoShape 10"/>
          <p:cNvCxnSpPr>
            <a:cxnSpLocks noChangeShapeType="1"/>
            <a:stCxn id="10245" idx="2"/>
            <a:endCxn id="10250" idx="0"/>
          </p:cNvCxnSpPr>
          <p:nvPr/>
        </p:nvCxnSpPr>
        <p:spPr bwMode="auto">
          <a:xfrm flipH="1">
            <a:off x="6297083" y="2800350"/>
            <a:ext cx="696913" cy="4365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2" name="AutoShape 11"/>
          <p:cNvCxnSpPr>
            <a:cxnSpLocks noChangeShapeType="1"/>
            <a:stCxn id="10245" idx="2"/>
            <a:endCxn id="10249" idx="0"/>
          </p:cNvCxnSpPr>
          <p:nvPr/>
        </p:nvCxnSpPr>
        <p:spPr bwMode="auto">
          <a:xfrm>
            <a:off x="6993996" y="2800350"/>
            <a:ext cx="611187"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2"/>
          <p:cNvSpPr txBox="1">
            <a:spLocks noChangeArrowheads="1"/>
          </p:cNvSpPr>
          <p:nvPr/>
        </p:nvSpPr>
        <p:spPr bwMode="auto">
          <a:xfrm>
            <a:off x="2955396" y="3224213"/>
            <a:ext cx="9286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4" name="AutoShape 13"/>
          <p:cNvCxnSpPr>
            <a:cxnSpLocks noChangeShapeType="1"/>
            <a:stCxn id="10246" idx="2"/>
            <a:endCxn id="10253" idx="0"/>
          </p:cNvCxnSpPr>
          <p:nvPr/>
        </p:nvCxnSpPr>
        <p:spPr bwMode="auto">
          <a:xfrm flipH="1">
            <a:off x="3420533" y="2813050"/>
            <a:ext cx="91440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5" name="Text Box 14"/>
          <p:cNvSpPr txBox="1">
            <a:spLocks noChangeArrowheads="1"/>
          </p:cNvSpPr>
          <p:nvPr/>
        </p:nvSpPr>
        <p:spPr bwMode="auto">
          <a:xfrm>
            <a:off x="4495271" y="3224213"/>
            <a:ext cx="8985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6" name="AutoShape 15"/>
          <p:cNvCxnSpPr>
            <a:cxnSpLocks noChangeShapeType="1"/>
            <a:stCxn id="10246" idx="2"/>
            <a:endCxn id="10255" idx="0"/>
          </p:cNvCxnSpPr>
          <p:nvPr/>
        </p:nvCxnSpPr>
        <p:spPr bwMode="auto">
          <a:xfrm>
            <a:off x="4334933" y="2813050"/>
            <a:ext cx="60960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7" name="Rectangle 88"/>
          <p:cNvSpPr>
            <a:spLocks noChangeArrowheads="1"/>
          </p:cNvSpPr>
          <p:nvPr/>
        </p:nvSpPr>
        <p:spPr bwMode="auto">
          <a:xfrm>
            <a:off x="694796" y="1793875"/>
            <a:ext cx="218649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en-US" sz="1800" smtClean="0">
                <a:solidFill>
                  <a:srgbClr val="1503FB"/>
                </a:solidFill>
                <a:latin typeface="+mj-lt"/>
              </a:rPr>
              <a:t>Divide and conquer</a:t>
            </a:r>
            <a:endParaRPr lang="en-US" altLang="en-US" sz="1800">
              <a:solidFill>
                <a:srgbClr val="1503FB"/>
              </a:solidFill>
              <a:latin typeface="+mj-lt"/>
            </a:endParaRPr>
          </a:p>
        </p:txBody>
      </p:sp>
      <p:sp>
        <p:nvSpPr>
          <p:cNvPr id="9234" name="Text Box 3"/>
          <p:cNvSpPr txBox="1">
            <a:spLocks noChangeArrowheads="1"/>
          </p:cNvSpPr>
          <p:nvPr/>
        </p:nvSpPr>
        <p:spPr bwMode="auto">
          <a:xfrm>
            <a:off x="5176308" y="4522788"/>
            <a:ext cx="9525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9235" name="Text Box 4"/>
          <p:cNvSpPr txBox="1">
            <a:spLocks noChangeArrowheads="1"/>
          </p:cNvSpPr>
          <p:nvPr/>
        </p:nvSpPr>
        <p:spPr bwMode="auto">
          <a:xfrm>
            <a:off x="6536796" y="5326063"/>
            <a:ext cx="9144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9236" name="Text Box 5"/>
          <p:cNvSpPr txBox="1">
            <a:spLocks noChangeArrowheads="1"/>
          </p:cNvSpPr>
          <p:nvPr/>
        </p:nvSpPr>
        <p:spPr bwMode="auto">
          <a:xfrm>
            <a:off x="3884083" y="5338763"/>
            <a:ext cx="900113"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37" name="AutoShape 6"/>
          <p:cNvCxnSpPr>
            <a:cxnSpLocks noChangeShapeType="1"/>
            <a:stCxn id="9234" idx="2"/>
            <a:endCxn id="9236" idx="0"/>
          </p:cNvCxnSpPr>
          <p:nvPr/>
        </p:nvCxnSpPr>
        <p:spPr bwMode="auto">
          <a:xfrm flipH="1">
            <a:off x="4334933" y="4860925"/>
            <a:ext cx="1317625" cy="4778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8" name="AutoShape 7"/>
          <p:cNvCxnSpPr>
            <a:cxnSpLocks noChangeShapeType="1"/>
            <a:stCxn id="9234" idx="2"/>
            <a:endCxn id="9235" idx="0"/>
          </p:cNvCxnSpPr>
          <p:nvPr/>
        </p:nvCxnSpPr>
        <p:spPr bwMode="auto">
          <a:xfrm>
            <a:off x="5652558" y="4860925"/>
            <a:ext cx="1341438" cy="4651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9" name="Text Box 9"/>
          <p:cNvSpPr txBox="1">
            <a:spLocks noChangeArrowheads="1"/>
          </p:cNvSpPr>
          <p:nvPr/>
        </p:nvSpPr>
        <p:spPr bwMode="auto">
          <a:xfrm>
            <a:off x="6536796" y="6100763"/>
            <a:ext cx="8905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40" name="AutoShape 10"/>
          <p:cNvCxnSpPr>
            <a:cxnSpLocks noChangeShapeType="1"/>
            <a:stCxn id="9235" idx="2"/>
            <a:endCxn id="9239" idx="0"/>
          </p:cNvCxnSpPr>
          <p:nvPr/>
        </p:nvCxnSpPr>
        <p:spPr bwMode="auto">
          <a:xfrm flipH="1">
            <a:off x="6982883" y="5664200"/>
            <a:ext cx="11113" cy="4365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14"/>
          <p:cNvSpPr txBox="1">
            <a:spLocks noChangeArrowheads="1"/>
          </p:cNvSpPr>
          <p:nvPr/>
        </p:nvSpPr>
        <p:spPr bwMode="auto">
          <a:xfrm>
            <a:off x="3885671" y="6088063"/>
            <a:ext cx="8985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42" name="AutoShape 15"/>
          <p:cNvCxnSpPr>
            <a:cxnSpLocks noChangeShapeType="1"/>
            <a:stCxn id="9236" idx="2"/>
            <a:endCxn id="9241" idx="0"/>
          </p:cNvCxnSpPr>
          <p:nvPr/>
        </p:nvCxnSpPr>
        <p:spPr bwMode="auto">
          <a:xfrm>
            <a:off x="4334933" y="5676900"/>
            <a:ext cx="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3" name="Rectangle 88"/>
          <p:cNvSpPr>
            <a:spLocks noChangeArrowheads="1"/>
          </p:cNvSpPr>
          <p:nvPr/>
        </p:nvSpPr>
        <p:spPr bwMode="auto">
          <a:xfrm>
            <a:off x="694796" y="4657725"/>
            <a:ext cx="2514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en-US" sz="1800">
                <a:solidFill>
                  <a:srgbClr val="1503FB"/>
                </a:solidFill>
                <a:latin typeface="+mj-lt"/>
              </a:rPr>
              <a:t>Dynamic programming</a:t>
            </a:r>
          </a:p>
        </p:txBody>
      </p:sp>
      <p:cxnSp>
        <p:nvCxnSpPr>
          <p:cNvPr id="9244" name="AutoShape 15"/>
          <p:cNvCxnSpPr>
            <a:cxnSpLocks noChangeShapeType="1"/>
            <a:stCxn id="9236" idx="2"/>
            <a:endCxn id="9239" idx="0"/>
          </p:cNvCxnSpPr>
          <p:nvPr/>
        </p:nvCxnSpPr>
        <p:spPr bwMode="auto">
          <a:xfrm>
            <a:off x="4334933" y="5676900"/>
            <a:ext cx="2647950"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5" name="AutoShape 15"/>
          <p:cNvCxnSpPr>
            <a:cxnSpLocks noChangeShapeType="1"/>
            <a:stCxn id="9235" idx="2"/>
            <a:endCxn id="9241" idx="0"/>
          </p:cNvCxnSpPr>
          <p:nvPr/>
        </p:nvCxnSpPr>
        <p:spPr bwMode="auto">
          <a:xfrm flipH="1">
            <a:off x="4334933" y="5664200"/>
            <a:ext cx="2659063"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264363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nimBg="1"/>
      <p:bldP spid="9235" grpId="0" animBg="1"/>
      <p:bldP spid="9236" grpId="0" animBg="1"/>
      <p:bldP spid="9239" grpId="0" animBg="1"/>
      <p:bldP spid="9241" grpId="0" animBg="1"/>
      <p:bldP spid="92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Weighted interval scheduling</a:t>
            </a:r>
            <a:endParaRPr lang="en-US"/>
          </a:p>
        </p:txBody>
      </p:sp>
      <p:sp>
        <p:nvSpPr>
          <p:cNvPr id="3" name="Content Placeholder 2"/>
          <p:cNvSpPr>
            <a:spLocks noGrp="1"/>
          </p:cNvSpPr>
          <p:nvPr>
            <p:ph idx="1"/>
          </p:nvPr>
        </p:nvSpPr>
        <p:spPr>
          <a:xfrm>
            <a:off x="457199" y="1419225"/>
            <a:ext cx="5304029" cy="5242832"/>
          </a:xfrm>
        </p:spPr>
        <p:txBody>
          <a:bodyPr>
            <a:normAutofit fontScale="77500" lnSpcReduction="20000"/>
          </a:bodyPr>
          <a:lstStyle/>
          <a:p>
            <a:r>
              <a:rPr lang="en-US" smtClean="0"/>
              <a:t>Recall the interval scheduling problem</a:t>
            </a:r>
          </a:p>
          <a:p>
            <a:pPr lvl="1"/>
            <a:r>
              <a:rPr lang="en-US" smtClean="0"/>
              <a:t>Given a set of intervals, pick the largest set of nonoverlapping intervals.</a:t>
            </a:r>
          </a:p>
          <a:p>
            <a:pPr lvl="1"/>
            <a:r>
              <a:rPr lang="en-US" smtClean="0"/>
              <a:t>For n intervals, solvable by a greedy algorithm in O(n log n) time.</a:t>
            </a:r>
          </a:p>
          <a:p>
            <a:r>
              <a:rPr lang="en-US" smtClean="0"/>
              <a:t>Weighted interval scheduling generalizes the problem so the intervals have weights.</a:t>
            </a:r>
          </a:p>
          <a:p>
            <a:pPr lvl="1"/>
            <a:r>
              <a:rPr lang="en-US" smtClean="0"/>
              <a:t>Pick a set of nonoverlapping intervals with the largest combined weight.</a:t>
            </a:r>
          </a:p>
          <a:p>
            <a:pPr lvl="1"/>
            <a:r>
              <a:rPr lang="en-US" smtClean="0"/>
              <a:t>No known natural greedy algorithm to solve this.</a:t>
            </a:r>
          </a:p>
          <a:p>
            <a:endParaRPr lang="en-US"/>
          </a:p>
        </p:txBody>
      </p:sp>
      <p:pic>
        <p:nvPicPr>
          <p:cNvPr id="5" name="Picture 4"/>
          <p:cNvPicPr>
            <a:picLocks noChangeAspect="1"/>
          </p:cNvPicPr>
          <p:nvPr/>
        </p:nvPicPr>
        <p:blipFill>
          <a:blip r:embed="rId2"/>
          <a:stretch>
            <a:fillRect/>
          </a:stretch>
        </p:blipFill>
        <p:spPr>
          <a:xfrm>
            <a:off x="5923189" y="1453039"/>
            <a:ext cx="3018516" cy="687437"/>
          </a:xfrm>
          <a:prstGeom prst="rect">
            <a:avLst/>
          </a:prstGeom>
        </p:spPr>
      </p:pic>
      <p:sp>
        <p:nvSpPr>
          <p:cNvPr id="6" name="TextBox 5"/>
          <p:cNvSpPr txBox="1"/>
          <p:nvPr/>
        </p:nvSpPr>
        <p:spPr>
          <a:xfrm>
            <a:off x="6984546" y="2492333"/>
            <a:ext cx="2060864" cy="461665"/>
          </a:xfrm>
          <a:prstGeom prst="rect">
            <a:avLst/>
          </a:prstGeom>
          <a:noFill/>
        </p:spPr>
        <p:txBody>
          <a:bodyPr wrap="square" rtlCol="0">
            <a:spAutoFit/>
          </a:bodyPr>
          <a:lstStyle/>
          <a:p>
            <a:r>
              <a:rPr lang="en-US" sz="1200" i="1" smtClean="0"/>
              <a:t>Source:  </a:t>
            </a:r>
            <a:r>
              <a:rPr lang="en-US" sz="1200" smtClean="0"/>
              <a:t>Algorithm Design.</a:t>
            </a:r>
          </a:p>
          <a:p>
            <a:r>
              <a:rPr lang="en-US" sz="1200" smtClean="0"/>
              <a:t>Kleinberg, Tardos</a:t>
            </a:r>
            <a:endParaRPr lang="en-US" sz="1200"/>
          </a:p>
        </p:txBody>
      </p:sp>
      <p:pic>
        <p:nvPicPr>
          <p:cNvPr id="7" name="Picture 6"/>
          <p:cNvPicPr>
            <a:picLocks noChangeAspect="1"/>
          </p:cNvPicPr>
          <p:nvPr/>
        </p:nvPicPr>
        <p:blipFill>
          <a:blip r:embed="rId3"/>
          <a:stretch>
            <a:fillRect/>
          </a:stretch>
        </p:blipFill>
        <p:spPr>
          <a:xfrm>
            <a:off x="5761229" y="3982662"/>
            <a:ext cx="3359194" cy="1656731"/>
          </a:xfrm>
          <a:prstGeom prst="rect">
            <a:avLst/>
          </a:prstGeom>
        </p:spPr>
      </p:pic>
      <p:cxnSp>
        <p:nvCxnSpPr>
          <p:cNvPr id="9" name="Straight Connector 8"/>
          <p:cNvCxnSpPr/>
          <p:nvPr/>
        </p:nvCxnSpPr>
        <p:spPr bwMode="auto">
          <a:xfrm>
            <a:off x="6012996" y="4269921"/>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7082518" y="4744810"/>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904390" y="5203371"/>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829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Compatible intervals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5397500" cy="5227108"/>
              </a:xfrm>
            </p:spPr>
            <p:txBody>
              <a:bodyPr>
                <a:normAutofit fontScale="92500" lnSpcReduction="20000"/>
              </a:bodyPr>
              <a:lstStyle/>
              <a:p>
                <a:r>
                  <a:rPr lang="en-US" smtClean="0"/>
                  <a:t>Order the intervals by nondecreasing finishing times,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r>
                      <a:rPr lang="en-US" i="1">
                        <a:latin typeface="Cambria Math" panose="02040503050406030204" pitchFamily="18" charset="0"/>
                      </a:rPr>
                      <m:t>.</m:t>
                    </m:r>
                  </m:oMath>
                </a14:m>
                <a:endParaRPr lang="en-US"/>
              </a:p>
              <a:p>
                <a:r>
                  <a:rPr lang="en-US" smtClean="0"/>
                  <a:t>Given </a:t>
                </a:r>
                <a:r>
                  <a:rPr lang="en-US"/>
                  <a:t>interval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let </a:t>
                </a:r>
                <a14:m>
                  <m:oMath xmlns:m="http://schemas.openxmlformats.org/officeDocument/2006/math">
                    <m:r>
                      <a:rPr lang="en-US" i="1" smtClean="0">
                        <a:solidFill>
                          <a:schemeClr val="tx1"/>
                        </a:solidFill>
                        <a:latin typeface="Cambria Math" panose="02040503050406030204" pitchFamily="18" charset="0"/>
                      </a:rPr>
                      <m:t>𝑝</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𝑗</m:t>
                    </m:r>
                    <m:r>
                      <a:rPr lang="en-US" i="1" smtClean="0">
                        <a:solidFill>
                          <a:schemeClr val="tx1"/>
                        </a:solidFill>
                        <a:latin typeface="Cambria Math" panose="02040503050406030204" pitchFamily="18" charset="0"/>
                      </a:rPr>
                      <m:t>)</m:t>
                    </m:r>
                  </m:oMath>
                </a14:m>
                <a:r>
                  <a:rPr lang="en-US">
                    <a:solidFill>
                      <a:schemeClr val="tx1"/>
                    </a:solidFill>
                  </a:rPr>
                  <a:t> </a:t>
                </a:r>
                <a:r>
                  <a:rPr lang="en-US"/>
                  <a:t>be the maximum index </a:t>
                </a:r>
                <a14:m>
                  <m:oMath xmlns:m="http://schemas.openxmlformats.org/officeDocument/2006/math">
                    <m:r>
                      <a:rPr lang="en-US" i="1">
                        <a:latin typeface="Cambria Math" panose="02040503050406030204" pitchFamily="18" charset="0"/>
                      </a:rPr>
                      <m:t>𝑘</m:t>
                    </m:r>
                  </m:oMath>
                </a14:m>
                <a:r>
                  <a:rPr lang="en-US"/>
                  <a:t> 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𝑘</m:t>
                        </m:r>
                      </m:sub>
                    </m:sSub>
                  </m:oMath>
                </a14:m>
                <a:r>
                  <a:rPr lang="en-US"/>
                  <a:t> finishes before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starts.</a:t>
                </a:r>
              </a:p>
              <a:p>
                <a:pPr lvl="1"/>
                <a:r>
                  <a:rPr lang="en-US"/>
                  <a:t>If no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𝑘</m:t>
                        </m:r>
                      </m:sub>
                    </m:sSub>
                  </m:oMath>
                </a14:m>
                <a:r>
                  <a:rPr lang="en-US"/>
                  <a:t> finishes before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starts, let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𝑗</m:t>
                        </m:r>
                      </m:e>
                    </m:d>
                    <m:r>
                      <a:rPr lang="en-US" i="1">
                        <a:latin typeface="Cambria Math" panose="02040503050406030204" pitchFamily="18" charset="0"/>
                      </a:rPr>
                      <m:t>=0</m:t>
                    </m:r>
                  </m:oMath>
                </a14:m>
                <a:r>
                  <a:rPr lang="en-US" smtClean="0"/>
                  <a:t>.</a:t>
                </a:r>
              </a:p>
              <a:p>
                <a:r>
                  <a:rPr lang="en-US" smtClean="0"/>
                  <a:t>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oMath>
                </a14:m>
                <a:r>
                  <a:rPr lang="en-US" smtClean="0"/>
                  <a:t> are both used in the schedule, and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oMath>
                </a14:m>
                <a:r>
                  <a:rPr lang="en-US" smtClean="0"/>
                  <a:t>, then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a:t>
                </a:r>
              </a:p>
              <a:p>
                <a:pPr lvl="1"/>
                <a:r>
                  <a:rPr lang="en-US" smtClean="0"/>
                  <a:t>Otherwise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oMath>
                </a14:m>
                <a:r>
                  <a:rPr lang="en-US" smtClean="0"/>
                  <a:t> overlaps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5397500" cy="5227108"/>
              </a:xfrm>
              <a:blipFill>
                <a:blip r:embed="rId2"/>
                <a:stretch>
                  <a:fillRect l="-1243" t="-32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735829" y="1387629"/>
            <a:ext cx="3359194" cy="1656731"/>
          </a:xfrm>
          <a:prstGeom prst="rect">
            <a:avLst/>
          </a:prstGeom>
        </p:spPr>
      </p:pic>
      <p:cxnSp>
        <p:nvCxnSpPr>
          <p:cNvPr id="5" name="Straight Connector 4"/>
          <p:cNvCxnSpPr/>
          <p:nvPr/>
        </p:nvCxnSpPr>
        <p:spPr bwMode="auto">
          <a:xfrm>
            <a:off x="5987596" y="1674888"/>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7057118" y="2149777"/>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7878990" y="2608338"/>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8884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5"/>
                <a:ext cx="5367868" cy="5028142"/>
              </a:xfrm>
            </p:spPr>
            <p:txBody>
              <a:bodyPr>
                <a:normAutofit fontScale="85000" lnSpcReduction="10000"/>
              </a:bodyPr>
              <a:lstStyle/>
              <a:p>
                <a:r>
                  <a:rPr lang="en-US" smtClean="0"/>
                  <a:t>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be an optimal solution.  Then 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endParaRPr lang="en-US"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oMath>
                </a14:m>
                <a:r>
                  <a:rPr lang="en-US" smtClean="0"/>
                  <a:t>.</a:t>
                </a:r>
              </a:p>
              <a:p>
                <a:pPr lvl="2"/>
                <a:r>
                  <a:rPr lang="en-US" smtClean="0"/>
                  <a:t>I.e. the intervals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besides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oMath>
                </a14:m>
                <a:r>
                  <a:rPr lang="en-US" smtClean="0"/>
                  <a:t> are a max weight set of non-overlapping intervals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oMath>
                </a14:m>
                <a:r>
                  <a:rPr lang="en-US" smtClean="0"/>
                  <a:t>.</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endParaRPr lang="en-US" smtClean="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smtClean="0"/>
                  <a:t>.</a:t>
                </a:r>
              </a:p>
              <a:p>
                <a:pPr marL="457200" lvl="1" indent="0">
                  <a:buNone/>
                </a:pPr>
                <a:endParaRPr lang="en-US" smtClean="0"/>
              </a:p>
              <a:p>
                <a:pPr lvl="1"/>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5"/>
                <a:ext cx="5367868" cy="5028142"/>
              </a:xfrm>
              <a:blipFill>
                <a:blip r:embed="rId2"/>
                <a:stretch>
                  <a:fillRect l="-1022" t="-193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19566" y="1480457"/>
            <a:ext cx="3524434" cy="1738226"/>
          </a:xfrm>
          <a:prstGeom prst="rect">
            <a:avLst/>
          </a:prstGeom>
        </p:spPr>
      </p:pic>
      <p:cxnSp>
        <p:nvCxnSpPr>
          <p:cNvPr id="8" name="Straight Connector 7"/>
          <p:cNvCxnSpPr/>
          <p:nvPr/>
        </p:nvCxnSpPr>
        <p:spPr bwMode="auto">
          <a:xfrm>
            <a:off x="7928883" y="2994932"/>
            <a:ext cx="54564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5878286" y="1783895"/>
            <a:ext cx="98787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7004957" y="2275113"/>
            <a:ext cx="780043" cy="8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7875815" y="2750002"/>
            <a:ext cx="484414"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07214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Optimal substructure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072967" cy="5214257"/>
              </a:xfrm>
            </p:spPr>
            <p:txBody>
              <a:bodyPr>
                <a:normAutofit fontScale="92500"/>
              </a:bodyPr>
              <a:lstStyle/>
              <a:p>
                <a:pPr marL="342900" lvl="1" indent="-342900">
                  <a:buClr>
                    <a:schemeClr val="bg2"/>
                  </a:buClr>
                  <a:buSzPct val="75000"/>
                  <a:buFont typeface="Wingdings" panose="05000000000000000000" pitchFamily="2" charset="2"/>
                  <a:buChar char="n"/>
                </a:pPr>
                <a:r>
                  <a:rPr lang="en-US"/>
                  <a:t>Optimal substructure </a:t>
                </a:r>
                <a:r>
                  <a:rPr lang="en-US" smtClean="0"/>
                  <a:t>property.</a:t>
                </a:r>
                <a:endParaRPr lang="en-US"/>
              </a:p>
              <a:p>
                <a:pPr marL="742950" lvl="2" indent="-342900">
                  <a:buSzPct val="75000"/>
                </a:pPr>
                <a:r>
                  <a:rPr lang="en-US"/>
                  <a:t>After making a decision, the rest of the solution should be optimal for the rest of the problem.</a:t>
                </a:r>
              </a:p>
              <a:p>
                <a:pPr marL="742950" lvl="2" indent="-342900">
                  <a:buSzPct val="75000"/>
                </a:pPr>
                <a:r>
                  <a:rPr lang="en-US">
                    <a:solidFill>
                      <a:srgbClr val="1503FB"/>
                    </a:solidFill>
                  </a:rPr>
                  <a:t>Ex</a:t>
                </a:r>
                <a:r>
                  <a:rPr lang="en-US"/>
                  <a:t> After deciding whether to include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oMath>
                </a14:m>
                <a:r>
                  <a:rPr lang="en-US"/>
                  <a: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oMath>
                </a14:m>
                <a:r>
                  <a:rPr lang="en-US"/>
                  <a:t>, the remaining solution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smtClean="0"/>
                  <a:t> </a:t>
                </a:r>
                <a:r>
                  <a:rPr lang="en-US"/>
                  <a:t>is optimal for the remaining problem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e>
                        </m:d>
                      </m:sub>
                    </m:sSub>
                  </m:oMath>
                </a14:m>
                <a:r>
                  <a:rPr lang="en-US"/>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r>
                          <a:rPr lang="en-US" i="1">
                            <a:latin typeface="Cambria Math" panose="02040503050406030204" pitchFamily="18" charset="0"/>
                          </a:rPr>
                          <m:t>−1</m:t>
                        </m:r>
                      </m:sub>
                    </m:sSub>
                  </m:oMath>
                </a14:m>
                <a:r>
                  <a:rPr lang="en-US" smtClean="0"/>
                  <a:t>).</a:t>
                </a:r>
              </a:p>
              <a:p>
                <a:pPr marL="342900" lvl="1" indent="-342900">
                  <a:buClr>
                    <a:schemeClr val="bg2"/>
                  </a:buClr>
                  <a:buSzPct val="75000"/>
                  <a:buFont typeface="Wingdings" panose="05000000000000000000" pitchFamily="2" charset="2"/>
                  <a:buChar char="n"/>
                </a:pPr>
                <a:r>
                  <a:rPr lang="en-US" smtClean="0"/>
                  <a:t>Optimal substructure is the key feature of dynamic programming.</a:t>
                </a:r>
              </a:p>
              <a:p>
                <a:pPr marL="742950" lvl="2" indent="-342900">
                  <a:buSzPct val="75000"/>
                </a:pPr>
                <a:r>
                  <a:rPr lang="en-US" smtClean="0"/>
                  <a:t>Allows combining current partial solution and optimal subproblem solution to form optimal overall solution.</a:t>
                </a:r>
              </a:p>
              <a:p>
                <a:pPr marL="342900" lvl="1" indent="-342900">
                  <a:buClr>
                    <a:schemeClr val="bg2"/>
                  </a:buClr>
                  <a:buSzPct val="75000"/>
                  <a:buFont typeface="Wingdings" panose="05000000000000000000" pitchFamily="2" charset="2"/>
                  <a:buChar char="n"/>
                </a:pPr>
                <a:r>
                  <a:rPr lang="en-US" smtClean="0"/>
                  <a:t>Not all problems have optimal substructure.</a:t>
                </a:r>
              </a:p>
              <a:p>
                <a:pPr marL="742950" lvl="2" indent="-342900">
                  <a:buSzPct val="75000"/>
                </a:pPr>
                <a:r>
                  <a:rPr lang="en-US" smtClean="0"/>
                  <a:t>For some problems, the current solution can’t be combined with an optimal solution to a subproblem.  </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072967" cy="5214257"/>
              </a:xfrm>
              <a:blipFill>
                <a:blip r:embed="rId2"/>
                <a:stretch>
                  <a:fillRect l="-604" t="-1053" r="-1435" b="-1170"/>
                </a:stretch>
              </a:blipFill>
            </p:spPr>
            <p:txBody>
              <a:bodyPr/>
              <a:lstStyle/>
              <a:p>
                <a:r>
                  <a:rPr lang="en-US">
                    <a:noFill/>
                  </a:rPr>
                  <a:t> </a:t>
                </a:r>
              </a:p>
            </p:txBody>
          </p:sp>
        </mc:Fallback>
      </mc:AlternateContent>
    </p:spTree>
    <p:extLst>
      <p:ext uri="{BB962C8B-B14F-4D97-AF65-F5344CB8AC3E}">
        <p14:creationId xmlns:p14="http://schemas.microsoft.com/office/powerpoint/2010/main" val="22866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4"/>
                <a:ext cx="8094132" cy="5049309"/>
              </a:xfrm>
            </p:spPr>
            <p:txBody>
              <a:bodyPr>
                <a:normAutofit fontScale="85000" lnSpcReduction="20000"/>
              </a:bodyPr>
              <a:lstStyle/>
              <a:p>
                <a:r>
                  <a:rPr lang="en-US" smtClean="0"/>
                  <a:t>Let </a:t>
                </a:r>
                <a14:m>
                  <m:oMath xmlns:m="http://schemas.openxmlformats.org/officeDocument/2006/math">
                    <m:r>
                      <a:rPr lang="en-US" i="1" smtClean="0">
                        <a:solidFill>
                          <a:schemeClr val="tx1"/>
                        </a:solidFill>
                        <a:latin typeface="Cambria Math" panose="02040503050406030204" pitchFamily="18" charset="0"/>
                      </a:rPr>
                      <m:t>𝑂𝑃𝑇</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𝑗</m:t>
                    </m:r>
                    <m:r>
                      <a:rPr lang="en-US" i="1" smtClean="0">
                        <a:solidFill>
                          <a:schemeClr val="tx1"/>
                        </a:solidFill>
                        <a:latin typeface="Cambria Math" panose="02040503050406030204" pitchFamily="18" charset="0"/>
                      </a:rPr>
                      <m:t>) </m:t>
                    </m:r>
                  </m:oMath>
                </a14:m>
                <a:r>
                  <a:rPr lang="en-US" smtClean="0"/>
                  <a:t>be the weight of a max weight non-overlapping subset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a:t>
                </a:r>
              </a:p>
              <a:p>
                <a:pPr lvl="1"/>
                <a:r>
                  <a:rPr lang="en-US" smtClean="0"/>
                  <a:t>We want to find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endParaRPr lang="en-US" smtClean="0"/>
              </a:p>
              <a:p>
                <a:r>
                  <a:rPr lang="en-US" smtClean="0"/>
                  <a:t>Optimal substructure implies, for any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oMath>
                </a14:m>
                <a:endParaRPr lang="en-US" smtClean="0"/>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then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sub>
                    </m:sSub>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 then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r>
                          <a:rPr lang="en-US" b="0" i="1" smtClean="0">
                            <a:latin typeface="Cambria Math" panose="02040503050406030204" pitchFamily="18" charset="0"/>
                          </a:rPr>
                          <m:t>−1</m:t>
                        </m:r>
                      </m:sub>
                    </m:sSub>
                  </m:oMath>
                </a14:m>
                <a:r>
                  <a:rPr lang="en-US" smtClean="0"/>
                  <a:t>.</a:t>
                </a:r>
              </a:p>
              <a:p>
                <a:r>
                  <a:rPr lang="en-US" smtClean="0"/>
                  <a:t>Write these as</a:t>
                </a:r>
              </a:p>
              <a:p>
                <a:pPr marL="0" indent="0">
                  <a:buNone/>
                </a:pPr>
                <a14:m>
                  <m:oMathPara xmlns:m="http://schemas.openxmlformats.org/officeDocument/2006/math">
                    <m:oMathParaPr>
                      <m:jc m:val="centerGroup"/>
                    </m:oMathParaPr>
                    <m:oMath xmlns:m="http://schemas.openxmlformats.org/officeDocument/2006/math">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e>
                      </m:d>
                      <m:r>
                        <a:rPr lang="en-US" sz="2900" b="0" i="1" smtClean="0">
                          <a:latin typeface="Cambria Math" panose="02040503050406030204" pitchFamily="18" charset="0"/>
                        </a:rPr>
                        <m:t>=</m:t>
                      </m:r>
                      <m:func>
                        <m:funcPr>
                          <m:ctrlPr>
                            <a:rPr lang="en-US" sz="2900" b="0" i="1" smtClean="0">
                              <a:latin typeface="Cambria Math" panose="02040503050406030204" pitchFamily="18" charset="0"/>
                            </a:rPr>
                          </m:ctrlPr>
                        </m:funcPr>
                        <m:fName>
                          <m:r>
                            <m:rPr>
                              <m:sty m:val="p"/>
                            </m:rPr>
                            <a:rPr lang="en-US" sz="2900" b="0" i="0" smtClean="0">
                              <a:latin typeface="Cambria Math" panose="02040503050406030204" pitchFamily="18" charset="0"/>
                            </a:rPr>
                            <m:t>max</m:t>
                          </m:r>
                        </m:fName>
                        <m:e>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𝑗</m:t>
                                  </m:r>
                                </m:sub>
                              </m:sSub>
                              <m:r>
                                <a:rPr lang="en-US" sz="2900" b="0" i="1" smtClean="0">
                                  <a:latin typeface="Cambria Math" panose="02040503050406030204" pitchFamily="18" charset="0"/>
                                </a:rPr>
                                <m:t>+</m:t>
                              </m:r>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𝑝</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e>
                                  </m:d>
                                </m:e>
                              </m:d>
                              <m:r>
                                <a:rPr lang="en-US" sz="2900" b="0" i="1" smtClean="0">
                                  <a:latin typeface="Cambria Math" panose="02040503050406030204" pitchFamily="18" charset="0"/>
                                </a:rPr>
                                <m:t>, </m:t>
                              </m:r>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r>
                                    <a:rPr lang="en-US" sz="2900" b="0" i="1" smtClean="0">
                                      <a:latin typeface="Cambria Math" panose="02040503050406030204" pitchFamily="18" charset="0"/>
                                    </a:rPr>
                                    <m:t>−1</m:t>
                                  </m:r>
                                </m:e>
                              </m:d>
                            </m:e>
                          </m:d>
                        </m:e>
                      </m:func>
                    </m:oMath>
                  </m:oMathPara>
                </a14:m>
                <a:endParaRPr lang="en-US" smtClean="0"/>
              </a:p>
              <a:p>
                <a:pPr lvl="1"/>
                <a:r>
                  <a:rPr lang="en-US" smtClean="0"/>
                  <a:t>First part of expression is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and second part is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a:t>
                </a:r>
              </a:p>
              <a:p>
                <a:pPr marL="457200" lvl="1" indent="0">
                  <a:buNone/>
                </a:pPr>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4"/>
                <a:ext cx="8094132" cy="5049309"/>
              </a:xfrm>
              <a:blipFill>
                <a:blip r:embed="rId2"/>
                <a:stretch>
                  <a:fillRect l="-678" t="-2778"/>
                </a:stretch>
              </a:blipFill>
            </p:spPr>
            <p:txBody>
              <a:bodyPr/>
              <a:lstStyle/>
              <a:p>
                <a:r>
                  <a:rPr lang="en-US">
                    <a:noFill/>
                  </a:rPr>
                  <a:t> </a:t>
                </a:r>
              </a:p>
            </p:txBody>
          </p:sp>
        </mc:Fallback>
      </mc:AlternateContent>
    </p:spTree>
    <p:extLst>
      <p:ext uri="{BB962C8B-B14F-4D97-AF65-F5344CB8AC3E}">
        <p14:creationId xmlns:p14="http://schemas.microsoft.com/office/powerpoint/2010/main" val="598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162366" cy="5275489"/>
              </a:xfrm>
            </p:spPr>
            <p:txBody>
              <a:bodyPr>
                <a:normAutofit fontScale="62500" lnSpcReduction="20000"/>
              </a:bodyPr>
              <a:lstStyle/>
              <a:p>
                <a:r>
                  <a:rPr lang="en-US" smtClean="0"/>
                  <a:t>Can use following recursive algorithm.</a:t>
                </a:r>
              </a:p>
              <a:p>
                <a:pPr lvl="1"/>
                <a14:m>
                  <m:oMath xmlns:m="http://schemas.openxmlformats.org/officeDocument/2006/math">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 </m:t>
                            </m:r>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e>
                        </m:d>
                      </m:e>
                    </m:func>
                  </m:oMath>
                </a14:m>
                <a:r>
                  <a:rPr lang="en-US" smtClean="0"/>
                  <a:t>, for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oMath>
                </a14:m>
                <a:r>
                  <a:rPr lang="en-US" smtClean="0"/>
                  <a:t>.</a:t>
                </a:r>
              </a:p>
              <a:p>
                <a:pPr lvl="1"/>
                <a14:m>
                  <m:oMath xmlns:m="http://schemas.openxmlformats.org/officeDocument/2006/math">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r>
                  <a:rPr lang="en-US" smtClean="0"/>
                  <a:t>.</a:t>
                </a:r>
              </a:p>
              <a:p>
                <a:r>
                  <a:rPr lang="en-US" smtClean="0"/>
                  <a:t>However, the number of subproblems increases exponentially, so this algorithm takes exponential time.</a:t>
                </a:r>
              </a:p>
              <a:p>
                <a:r>
                  <a:rPr lang="en-US" smtClean="0"/>
                  <a:t>But notice many of the calls are the same, e.g. we call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(1), </m:t>
                    </m:r>
                    <m:r>
                      <a:rPr lang="en-US" i="1" smtClean="0">
                        <a:latin typeface="Cambria Math" panose="02040503050406030204" pitchFamily="18" charset="0"/>
                      </a:rPr>
                      <m:t>𝑂𝑃𝑇</m:t>
                    </m:r>
                    <m:r>
                      <a:rPr lang="en-US" i="1" smtClean="0">
                        <a:latin typeface="Cambria Math" panose="02040503050406030204" pitchFamily="18" charset="0"/>
                      </a:rPr>
                      <m:t>(2),</m:t>
                    </m:r>
                  </m:oMath>
                </a14:m>
                <a:r>
                  <a:rPr lang="en-US" smtClean="0"/>
                  <a:t> ... multiple times.</a:t>
                </a:r>
              </a:p>
              <a:p>
                <a:r>
                  <a:rPr lang="en-US" smtClean="0"/>
                  <a:t>Instead of computing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(1), </m:t>
                    </m:r>
                    <m:r>
                      <a:rPr lang="en-US" i="1" smtClean="0">
                        <a:latin typeface="Cambria Math" panose="02040503050406030204" pitchFamily="18" charset="0"/>
                      </a:rPr>
                      <m:t>𝑂𝑃𝑇</m:t>
                    </m:r>
                    <m:r>
                      <a:rPr lang="en-US" i="1" smtClean="0">
                        <a:latin typeface="Cambria Math" panose="02040503050406030204" pitchFamily="18" charset="0"/>
                      </a:rPr>
                      <m:t>(2), </m:t>
                    </m:r>
                  </m:oMath>
                </a14:m>
                <a:r>
                  <a:rPr lang="en-US" smtClean="0"/>
                  <a:t>... multiple times, we can compute them once and store their values.  </a:t>
                </a:r>
              </a:p>
              <a:p>
                <a:pPr lvl="1"/>
                <a:r>
                  <a:rPr lang="en-US" smtClean="0"/>
                  <a:t>If already computed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then when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m:t>
                    </m:r>
                  </m:oMath>
                </a14:m>
                <a:r>
                  <a:rPr lang="en-US" smtClean="0"/>
                  <a:t> needs to use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look up its value instead of running </a:t>
                </a:r>
                <a14:m>
                  <m:oMath xmlns:m="http://schemas.openxmlformats.org/officeDocument/2006/math">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a:t>
                </a:r>
              </a:p>
              <a:p>
                <a:pPr lvl="1"/>
                <a:r>
                  <a:rPr lang="en-US" smtClean="0"/>
                  <a:t>This is called memoization</a:t>
                </a:r>
                <a:r>
                  <a:rPr lang="en-US"/>
                  <a:t> </a:t>
                </a:r>
                <a:r>
                  <a:rPr lang="en-US" smtClean="0"/>
                  <a:t>(notice there’s no “r”), or the table method.</a:t>
                </a:r>
              </a:p>
              <a:p>
                <a:pPr lvl="1"/>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162366" cy="5275489"/>
              </a:xfrm>
              <a:blipFill>
                <a:blip r:embed="rId2"/>
                <a:stretch>
                  <a:fillRect l="-354" t="-11561" r="-2243"/>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19566" y="1480457"/>
            <a:ext cx="3524434" cy="1738226"/>
          </a:xfrm>
          <a:prstGeom prst="rect">
            <a:avLst/>
          </a:prstGeom>
        </p:spPr>
      </p:pic>
      <p:pic>
        <p:nvPicPr>
          <p:cNvPr id="5" name="Picture 4"/>
          <p:cNvPicPr>
            <a:picLocks noChangeAspect="1"/>
          </p:cNvPicPr>
          <p:nvPr/>
        </p:nvPicPr>
        <p:blipFill>
          <a:blip r:embed="rId4"/>
          <a:stretch>
            <a:fillRect/>
          </a:stretch>
        </p:blipFill>
        <p:spPr>
          <a:xfrm>
            <a:off x="5670097" y="3775767"/>
            <a:ext cx="3327626" cy="2727087"/>
          </a:xfrm>
          <a:prstGeom prst="rect">
            <a:avLst/>
          </a:prstGeom>
        </p:spPr>
      </p:pic>
    </p:spTree>
    <p:extLst>
      <p:ext uri="{BB962C8B-B14F-4D97-AF65-F5344CB8AC3E}">
        <p14:creationId xmlns:p14="http://schemas.microsoft.com/office/powerpoint/2010/main" val="180141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23328</TotalTime>
  <Words>968</Words>
  <Application>Microsoft Office PowerPoint</Application>
  <PresentationFormat>On-screen Show (4:3)</PresentationFormat>
  <Paragraphs>198</Paragraphs>
  <Slides>19</Slides>
  <Notes>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2" baseType="lpstr">
      <vt:lpstr>Monotype Sorts</vt:lpstr>
      <vt:lpstr>SimSun</vt:lpstr>
      <vt:lpstr>Arial</vt:lpstr>
      <vt:lpstr>Arial Black</vt:lpstr>
      <vt:lpstr>Cambria Math</vt:lpstr>
      <vt:lpstr>Comic Sans MS</vt:lpstr>
      <vt:lpstr>Courier New</vt:lpstr>
      <vt:lpstr>Symbol</vt:lpstr>
      <vt:lpstr>Times New Roman</vt:lpstr>
      <vt:lpstr>Wingdings</vt:lpstr>
      <vt:lpstr>Pixel</vt:lpstr>
      <vt:lpstr>alg-design</vt:lpstr>
      <vt:lpstr>Equation</vt:lpstr>
      <vt:lpstr>Dynamic Programming  Part 1</vt:lpstr>
      <vt:lpstr>Algorithmic paradigms</vt:lpstr>
      <vt:lpstr>Algorithmic paradigms</vt:lpstr>
      <vt:lpstr>Weighted interval scheduling</vt:lpstr>
      <vt:lpstr>Compatible intervals</vt:lpstr>
      <vt:lpstr>A recursive solution</vt:lpstr>
      <vt:lpstr>Optimal substructure</vt:lpstr>
      <vt:lpstr>A recursive solution</vt:lpstr>
      <vt:lpstr>A recursive solution</vt:lpstr>
      <vt:lpstr>An iterative solution</vt:lpstr>
      <vt:lpstr>Segmented Least Squares</vt:lpstr>
      <vt:lpstr>Segmented Least Squares</vt:lpstr>
      <vt:lpstr>Segmented Least Squares</vt:lpstr>
      <vt:lpstr>Dynamic Programming:  Multiway Choice</vt:lpstr>
      <vt:lpstr>Segmented Least Squares:  Algorithm</vt:lpstr>
      <vt:lpstr>Subset Sum</vt:lpstr>
      <vt:lpstr>Optimal substructure</vt:lpstr>
      <vt:lpstr>Dynamic programming solution</vt:lpstr>
      <vt:lpstr>Table method for Subset Sum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1751</cp:revision>
  <cp:lastPrinted>2018-10-11T14:45:57Z</cp:lastPrinted>
  <dcterms:created xsi:type="dcterms:W3CDTF">2004-01-06T19:40:29Z</dcterms:created>
  <dcterms:modified xsi:type="dcterms:W3CDTF">2023-02-27T15:46:28Z</dcterms:modified>
</cp:coreProperties>
</file>