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2" r:id="rId3"/>
    <p:sldId id="273" r:id="rId4"/>
    <p:sldId id="274" r:id="rId5"/>
    <p:sldId id="277" r:id="rId6"/>
    <p:sldId id="278" r:id="rId7"/>
    <p:sldId id="292" r:id="rId8"/>
    <p:sldId id="279" r:id="rId9"/>
    <p:sldId id="293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59" r:id="rId19"/>
    <p:sldId id="260" r:id="rId20"/>
    <p:sldId id="261" r:id="rId21"/>
    <p:sldId id="262" r:id="rId22"/>
    <p:sldId id="263" r:id="rId23"/>
    <p:sldId id="264" r:id="rId24"/>
    <p:sldId id="294" r:id="rId25"/>
    <p:sldId id="266" r:id="rId26"/>
    <p:sldId id="267" r:id="rId27"/>
    <p:sldId id="268" r:id="rId28"/>
    <p:sldId id="271" r:id="rId29"/>
    <p:sldId id="265" r:id="rId30"/>
    <p:sldId id="289" r:id="rId31"/>
    <p:sldId id="290" r:id="rId32"/>
    <p:sldId id="291" r:id="rId3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503FB"/>
    <a:srgbClr val="000000"/>
    <a:srgbClr val="33CC33"/>
    <a:srgbClr val="56FF21"/>
    <a:srgbClr val="66FF33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5" autoAdjust="0"/>
    <p:restoredTop sz="96489" autoAdjust="0"/>
  </p:normalViewPr>
  <p:slideViewPr>
    <p:cSldViewPr snapToGrid="0">
      <p:cViewPr varScale="1">
        <p:scale>
          <a:sx n="117" d="100"/>
          <a:sy n="117" d="100"/>
        </p:scale>
        <p:origin x="1884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5265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C9AF457-9364-4AC2-A1BA-5D16DAD4F5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D0EEB1-62A0-408C-B50C-F6700675DB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5372" indent="-302066"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265" indent="-241653"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1571" indent="-241653"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4878" indent="-241653"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8184" indent="-241653" defTabSz="9649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490" indent="-241653" defTabSz="9649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24796" indent="-241653" defTabSz="9649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08102" indent="-241653" defTabSz="9649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CF5E49-7B71-4FFE-AA5A-F671C2A772EF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6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93A51E-88AD-424E-8F35-E58E24B14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50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40806-6320-4411-92D0-0334181335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7578B-2C13-433F-BA82-864DDE9E4E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B92E5-C3E4-44FD-9D95-4394759F8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5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FC80C-C25D-40B2-BF23-F037AC2343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BB048-5917-479C-A60D-EA87FAD68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83269-1DBF-4A5E-BDF4-B4DB1D7991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27465-EF65-49B0-A497-F484463081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5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4AB41-0DF5-4EFA-A81D-5BC4ABBDA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9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C2637-BF36-42F5-9CD8-F3770D4F2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4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17EDD-96D6-4884-82EA-39D4C04063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2DBD3-35E3-4106-96D9-1667A7608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2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A06F4-56BE-458F-A2A7-9D2F61F290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6F3F1227-DD12-495E-980D-6D9A2E6F6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lexityzoo.uwaterloo.ca/Complexity_Zoo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NP and </a:t>
            </a:r>
            <a:br>
              <a:rPr lang="en-US" altLang="en-US" sz="4000" smtClean="0"/>
            </a:br>
            <a:r>
              <a:rPr lang="en-US" altLang="en-US" sz="4000" smtClean="0"/>
              <a:t>NP-completeness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sz="3600" smtClean="0"/>
              <a:t>CS240</a:t>
            </a:r>
            <a:r>
              <a:rPr lang="en-US" sz="3600"/>
              <a:t>		</a:t>
            </a:r>
            <a:r>
              <a:rPr lang="en-US" sz="3600" smtClean="0"/>
              <a:t>Spring </a:t>
            </a:r>
            <a:r>
              <a:rPr lang="en-US" sz="3600" smtClean="0"/>
              <a:t>2023</a:t>
            </a:r>
            <a:endParaRPr lang="en-US" sz="3600"/>
          </a:p>
          <a:p>
            <a:pPr eaLnBrk="1" hangingPunct="1"/>
            <a:r>
              <a:rPr lang="en-US" sz="3600" i="1"/>
              <a:t>Rui Fan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4-coloring is in NP</a:t>
            </a:r>
          </a:p>
        </p:txBody>
      </p:sp>
      <p:pic>
        <p:nvPicPr>
          <p:cNvPr id="14340" name="Picture 5" descr="grotzsch-4-col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044" y="1204232"/>
            <a:ext cx="2454955" cy="245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231844" cy="5153025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smtClean="0"/>
              <a:t>Given </a:t>
            </a:r>
            <a:r>
              <a:rPr lang="en-US" dirty="0" smtClean="0"/>
              <a:t>a graph, can we assign each vertex one of 4 colors, such that adjacent vertices have different colors?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Verifier </a:t>
            </a:r>
          </a:p>
          <a:p>
            <a:pPr lvl="1">
              <a:defRPr/>
            </a:pPr>
            <a:r>
              <a:rPr lang="en-US"/>
              <a:t>C</a:t>
            </a:r>
            <a:r>
              <a:rPr lang="en-US" smtClean="0"/>
              <a:t>ertificate </a:t>
            </a:r>
            <a:r>
              <a:rPr lang="en-US" dirty="0" smtClean="0"/>
              <a:t>y is an assignment of colors to the vertices of graph x.</a:t>
            </a:r>
          </a:p>
          <a:p>
            <a:pPr lvl="1">
              <a:defRPr/>
            </a:pPr>
            <a:r>
              <a:rPr lang="en-US" dirty="0" smtClean="0"/>
              <a:t>Check y uses at most 4 colors.  If not, output no.</a:t>
            </a:r>
          </a:p>
          <a:p>
            <a:pPr lvl="1">
              <a:defRPr/>
            </a:pPr>
            <a:r>
              <a:rPr lang="en-US" dirty="0" smtClean="0"/>
              <a:t>Go through all edges of x, and checks endpoints of each edge have different colors.</a:t>
            </a:r>
          </a:p>
          <a:p>
            <a:pPr lvl="1">
              <a:defRPr/>
            </a:pPr>
            <a:r>
              <a:rPr lang="en-US" dirty="0" smtClean="0"/>
              <a:t>If true for all edges, </a:t>
            </a:r>
            <a:r>
              <a:rPr lang="en-US" smtClean="0"/>
              <a:t>output 1.  Else output 0.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If </a:t>
            </a:r>
            <a:r>
              <a:rPr lang="en-US" smtClean="0">
                <a:solidFill>
                  <a:srgbClr val="1503FB"/>
                </a:solidFill>
              </a:rPr>
              <a:t>x </a:t>
            </a:r>
            <a:r>
              <a:rPr lang="en-US" smtClean="0">
                <a:solidFill>
                  <a:srgbClr val="1503FB"/>
                </a:solidFill>
              </a:rPr>
              <a:t>is yes instance</a:t>
            </a:r>
            <a:endParaRPr lang="en-US" dirty="0" smtClean="0">
              <a:solidFill>
                <a:srgbClr val="1503FB"/>
              </a:solidFill>
            </a:endParaRPr>
          </a:p>
          <a:p>
            <a:pPr lvl="1">
              <a:defRPr/>
            </a:pPr>
            <a:r>
              <a:rPr lang="en-US" smtClean="0"/>
              <a:t>Then x is 4-colorable.  </a:t>
            </a:r>
          </a:p>
          <a:p>
            <a:pPr lvl="1">
              <a:defRPr/>
            </a:pPr>
            <a:r>
              <a:rPr lang="en-US" smtClean="0"/>
              <a:t>So there’s </a:t>
            </a:r>
            <a:r>
              <a:rPr lang="en-US" dirty="0" smtClean="0"/>
              <a:t>way to assign each vertex one of </a:t>
            </a:r>
            <a:r>
              <a:rPr lang="en-US" smtClean="0"/>
              <a:t>4 colors </a:t>
            </a:r>
            <a:r>
              <a:rPr lang="en-US" dirty="0" err="1" smtClean="0"/>
              <a:t>s.t</a:t>
            </a:r>
            <a:r>
              <a:rPr lang="en-US" dirty="0" smtClean="0"/>
              <a:t>. endpoints of each edge have different colors.  </a:t>
            </a:r>
          </a:p>
          <a:p>
            <a:pPr lvl="1">
              <a:defRPr/>
            </a:pPr>
            <a:r>
              <a:rPr lang="en-US" dirty="0" smtClean="0"/>
              <a:t>Let y be this assignment, and give y to V.</a:t>
            </a:r>
          </a:p>
          <a:p>
            <a:pPr lvl="1">
              <a:defRPr/>
            </a:pPr>
            <a:r>
              <a:rPr lang="en-US" dirty="0" smtClean="0"/>
              <a:t>Clearly V </a:t>
            </a:r>
            <a:r>
              <a:rPr lang="en-US" smtClean="0"/>
              <a:t>outputs 1.</a:t>
            </a:r>
            <a:endParaRPr lang="en-US" dirty="0" smtClean="0"/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If x is no instance</a:t>
            </a:r>
            <a:endParaRPr lang="en-US" dirty="0" smtClean="0">
              <a:solidFill>
                <a:srgbClr val="1503FB"/>
              </a:solidFill>
            </a:endParaRPr>
          </a:p>
          <a:p>
            <a:pPr lvl="1">
              <a:defRPr/>
            </a:pPr>
            <a:r>
              <a:rPr lang="en-US" smtClean="0"/>
              <a:t>Then x is not 4-colorable.</a:t>
            </a:r>
          </a:p>
          <a:p>
            <a:pPr lvl="1">
              <a:defRPr/>
            </a:pPr>
            <a:r>
              <a:rPr lang="en-US" smtClean="0"/>
              <a:t>So no </a:t>
            </a:r>
            <a:r>
              <a:rPr lang="en-US" dirty="0" smtClean="0"/>
              <a:t>matter how we assign 4 colors to vertices of x, some edge has endpoints with the same order.</a:t>
            </a:r>
          </a:p>
          <a:p>
            <a:pPr lvl="1">
              <a:defRPr/>
            </a:pPr>
            <a:r>
              <a:rPr lang="en-US" dirty="0" smtClean="0"/>
              <a:t>So V </a:t>
            </a:r>
            <a:r>
              <a:rPr lang="en-US" smtClean="0"/>
              <a:t>outputs 0, </a:t>
            </a:r>
            <a:r>
              <a:rPr lang="en-US" dirty="0" smtClean="0"/>
              <a:t>for any input y.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V runs in </a:t>
            </a:r>
            <a:r>
              <a:rPr lang="en-US" dirty="0" err="1" smtClean="0">
                <a:solidFill>
                  <a:srgbClr val="1503FB"/>
                </a:solidFill>
              </a:rPr>
              <a:t>polytime</a:t>
            </a:r>
            <a:r>
              <a:rPr lang="en-US" dirty="0" smtClean="0">
                <a:solidFill>
                  <a:srgbClr val="1503FB"/>
                </a:solidFill>
              </a:rPr>
              <a:t>.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If x has n vertices, then it has O(n</a:t>
            </a:r>
            <a:r>
              <a:rPr lang="en-US" baseline="30000" dirty="0" smtClean="0"/>
              <a:t>2</a:t>
            </a:r>
            <a:r>
              <a:rPr lang="en-US" dirty="0" smtClean="0">
                <a:solidFill>
                  <a:srgbClr val="000000"/>
                </a:solidFill>
              </a:rPr>
              <a:t>) edges, so V runs in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0000"/>
                </a:solidFill>
              </a:rPr>
              <a:t>time. </a:t>
            </a:r>
          </a:p>
        </p:txBody>
      </p:sp>
    </p:spTree>
    <p:extLst>
      <p:ext uri="{BB962C8B-B14F-4D97-AF65-F5344CB8AC3E}">
        <p14:creationId xmlns:p14="http://schemas.microsoft.com/office/powerpoint/2010/main" val="13430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Factoring is in NP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266339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en-US" sz="2400" smtClean="0"/>
                  <a:t>Given an integer x, does it have a factor y </a:t>
                </a:r>
                <a:r>
                  <a:rPr lang="en-US" altLang="en-US" sz="2400" smtClean="0">
                    <a:latin typeface="Symbol" panose="05050102010706020507" pitchFamily="18" charset="2"/>
                  </a:rPr>
                  <a:t>¹</a:t>
                </a:r>
                <a:r>
                  <a:rPr lang="en-US" altLang="en-US" sz="2400" smtClean="0"/>
                  <a:t> 1,x.</a:t>
                </a:r>
                <a:endParaRPr lang="en-US" altLang="en-US" sz="2000" smtClean="0"/>
              </a:p>
              <a:p>
                <a:r>
                  <a:rPr lang="en-US" altLang="en-US" sz="2400" smtClean="0">
                    <a:solidFill>
                      <a:srgbClr val="1503FB"/>
                    </a:solidFill>
                  </a:rPr>
                  <a:t>Verifier </a:t>
                </a:r>
              </a:p>
              <a:p>
                <a:pPr lvl="1"/>
                <a:r>
                  <a:rPr lang="en-US" altLang="en-US" sz="2000"/>
                  <a:t>C</a:t>
                </a:r>
                <a:r>
                  <a:rPr lang="en-US" altLang="en-US" sz="2000" smtClean="0"/>
                  <a:t>ertificate y is a number.  </a:t>
                </a:r>
              </a:p>
              <a:p>
                <a:pPr lvl="1"/>
                <a:r>
                  <a:rPr lang="en-US" altLang="en-US" sz="2000" smtClean="0"/>
                  <a:t>Check y divides x, and y </a:t>
                </a:r>
                <a:r>
                  <a:rPr lang="en-US" altLang="en-US" sz="2000" smtClean="0">
                    <a:latin typeface="Symbol" panose="05050102010706020507" pitchFamily="18" charset="2"/>
                  </a:rPr>
                  <a:t>¹</a:t>
                </a:r>
                <a:r>
                  <a:rPr lang="en-US" altLang="en-US" sz="2000" smtClean="0"/>
                  <a:t> 1,x.  </a:t>
                </a:r>
              </a:p>
              <a:p>
                <a:pPr lvl="1"/>
                <a:r>
                  <a:rPr lang="en-US" altLang="en-US" sz="2000" smtClean="0"/>
                  <a:t>If so, output 1, else output 0.</a:t>
                </a:r>
              </a:p>
              <a:p>
                <a:pPr>
                  <a:defRPr/>
                </a:pPr>
                <a:r>
                  <a:rPr lang="en-US" sz="2400">
                    <a:solidFill>
                      <a:srgbClr val="1503FB"/>
                    </a:solidFill>
                  </a:rPr>
                  <a:t>If x is yes instance</a:t>
                </a:r>
              </a:p>
              <a:p>
                <a:pPr lvl="1"/>
                <a:r>
                  <a:rPr lang="en-US" altLang="en-US" sz="2000" smtClean="0"/>
                  <a:t>Then </a:t>
                </a:r>
                <a:r>
                  <a:rPr lang="en-US" altLang="en-US" sz="2000" smtClean="0"/>
                  <a:t>x has a nontrivial factor y.  </a:t>
                </a:r>
                <a:endParaRPr lang="en-US" altLang="en-US" sz="2000"/>
              </a:p>
              <a:p>
                <a:pPr lvl="1"/>
                <a:r>
                  <a:rPr lang="en-US" altLang="en-US" sz="2000" smtClean="0"/>
                  <a:t>Give y to V, and V outputs 1.</a:t>
                </a:r>
              </a:p>
              <a:p>
                <a:pPr>
                  <a:defRPr/>
                </a:pPr>
                <a:r>
                  <a:rPr lang="en-US" sz="2400">
                    <a:solidFill>
                      <a:srgbClr val="1503FB"/>
                    </a:solidFill>
                  </a:rPr>
                  <a:t>If x is no instance</a:t>
                </a:r>
              </a:p>
              <a:p>
                <a:pPr lvl="1"/>
                <a:r>
                  <a:rPr lang="en-US" altLang="en-US" sz="2000" smtClean="0"/>
                  <a:t>Then </a:t>
                </a:r>
                <a:r>
                  <a:rPr lang="en-US" altLang="en-US" sz="2000" smtClean="0"/>
                  <a:t>every factor of x is either 1 or x.</a:t>
                </a:r>
              </a:p>
              <a:p>
                <a:pPr lvl="1"/>
                <a:r>
                  <a:rPr lang="en-US" altLang="en-US" sz="2000" smtClean="0"/>
                  <a:t>So for any y</a:t>
                </a:r>
                <a:r>
                  <a:rPr lang="en-US" altLang="en-US" sz="200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000" smtClean="0">
                    <a:latin typeface="Symbol" panose="05050102010706020507" pitchFamily="18" charset="2"/>
                  </a:rPr>
                  <a:t>¹</a:t>
                </a:r>
                <a:r>
                  <a:rPr lang="en-US" altLang="en-US" sz="2000" smtClean="0"/>
                  <a:t> 1,x given to V, V outputs 0.</a:t>
                </a:r>
              </a:p>
              <a:p>
                <a:r>
                  <a:rPr lang="en-US" altLang="en-US" sz="2400" smtClean="0">
                    <a:solidFill>
                      <a:srgbClr val="1503FB"/>
                    </a:solidFill>
                  </a:rPr>
                  <a:t>V runs in polytime.</a:t>
                </a:r>
              </a:p>
              <a:p>
                <a:pPr lvl="1"/>
                <a:r>
                  <a:rPr lang="en-US" altLang="en-US" sz="2000" smtClean="0"/>
                  <a:t>Dividing x by y takes polynomial time.</a:t>
                </a:r>
              </a:p>
              <a:p>
                <a:pPr>
                  <a:defRPr/>
                </a:pPr>
                <a:r>
                  <a:rPr lang="en-US" sz="2400"/>
                  <a:t>However, factoring does not seem to be in P.</a:t>
                </a:r>
              </a:p>
              <a:p>
                <a:pPr lvl="1">
                  <a:defRPr/>
                </a:pPr>
                <a:r>
                  <a:rPr lang="en-US" sz="2000" smtClean="0"/>
                  <a:t>Given an n digit number, there’s no known way determine if it has a nontrivial factor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smtClean="0"/>
                  <a:t> time, for any constant k.</a:t>
                </a:r>
                <a:endParaRPr lang="en-US" sz="2000"/>
              </a:p>
              <a:p>
                <a:endParaRPr lang="en-US" altLang="en-US" sz="240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266339" cy="5029200"/>
              </a:xfrm>
              <a:blipFill>
                <a:blip r:embed="rId2"/>
                <a:stretch>
                  <a:fillRect l="-295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74153" y="2192111"/>
            <a:ext cx="3171825" cy="646331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1503FB"/>
                </a:solidFill>
              </a:rPr>
              <a:t>999999866000004473 = </a:t>
            </a:r>
            <a:r>
              <a:rPr lang="en-US" smtClean="0">
                <a:solidFill>
                  <a:srgbClr val="1503FB"/>
                </a:solidFill>
              </a:rPr>
              <a:t>999999929 x 999999937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1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Traveling salesman is in NP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6078311" cy="502920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defRPr/>
                </a:pPr>
                <a:r>
                  <a:rPr lang="en-US" sz="2400" dirty="0" smtClean="0"/>
                  <a:t>Given a set of n cities, and distances between each pair of cities, is there a path visit each city exactly once, and has distance at most D, for a given D?</a:t>
                </a:r>
              </a:p>
              <a:p>
                <a:pPr>
                  <a:defRPr/>
                </a:pPr>
                <a:r>
                  <a:rPr lang="en-US" sz="2400" dirty="0" smtClean="0">
                    <a:solidFill>
                      <a:srgbClr val="1503FB"/>
                    </a:solidFill>
                  </a:rPr>
                  <a:t>Verifier </a:t>
                </a:r>
              </a:p>
              <a:p>
                <a:pPr lvl="1">
                  <a:defRPr/>
                </a:pPr>
                <a:r>
                  <a:rPr lang="en-US" sz="2000"/>
                  <a:t>C</a:t>
                </a:r>
                <a:r>
                  <a:rPr lang="en-US" sz="2000" smtClean="0"/>
                  <a:t>ertificate </a:t>
                </a:r>
                <a:r>
                  <a:rPr lang="en-US" sz="2000" dirty="0" smtClean="0"/>
                  <a:t>y is a path through the graph.</a:t>
                </a:r>
              </a:p>
              <a:p>
                <a:pPr lvl="1">
                  <a:defRPr/>
                </a:pPr>
                <a:r>
                  <a:rPr lang="en-US" sz="2000" dirty="0" smtClean="0"/>
                  <a:t>Check y goes through every vertex once, and total length </a:t>
                </a:r>
                <a:r>
                  <a:rPr lang="en-US" sz="2000" smtClean="0"/>
                  <a:t>of 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smtClean="0"/>
                  <a:t>.  </a:t>
                </a:r>
                <a:r>
                  <a:rPr lang="en-US" sz="2000" dirty="0" smtClean="0"/>
                  <a:t>If so, </a:t>
                </a:r>
                <a:r>
                  <a:rPr lang="en-US" sz="2000" smtClean="0"/>
                  <a:t>output 1, </a:t>
                </a:r>
                <a:r>
                  <a:rPr lang="en-US" sz="2000" dirty="0" smtClean="0"/>
                  <a:t>else </a:t>
                </a:r>
                <a:r>
                  <a:rPr lang="en-US" sz="2000" smtClean="0"/>
                  <a:t>output 0.</a:t>
                </a:r>
                <a:endParaRPr lang="en-US" sz="2000" dirty="0" smtClean="0"/>
              </a:p>
              <a:p>
                <a:pPr>
                  <a:defRPr/>
                </a:pPr>
                <a:r>
                  <a:rPr lang="en-US" sz="2400">
                    <a:solidFill>
                      <a:srgbClr val="1503FB"/>
                    </a:solidFill>
                  </a:rPr>
                  <a:t>If x is yes instance</a:t>
                </a:r>
              </a:p>
              <a:p>
                <a:pPr lvl="1">
                  <a:defRPr/>
                </a:pPr>
                <a:r>
                  <a:rPr lang="en-US" sz="2000" smtClean="0"/>
                  <a:t>Then </a:t>
                </a:r>
                <a:r>
                  <a:rPr lang="en-US" sz="2000" dirty="0" smtClean="0"/>
                  <a:t>there is a path going through each vertex once with total length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smtClean="0"/>
                  <a:t>.  </a:t>
                </a:r>
              </a:p>
              <a:p>
                <a:pPr lvl="1">
                  <a:defRPr/>
                </a:pPr>
                <a:r>
                  <a:rPr lang="en-US" sz="2000" smtClean="0"/>
                  <a:t>Call </a:t>
                </a:r>
                <a:r>
                  <a:rPr lang="en-US" sz="2000" dirty="0" smtClean="0"/>
                  <a:t>the path y and give it to V.</a:t>
                </a:r>
              </a:p>
              <a:p>
                <a:pPr lvl="1">
                  <a:defRPr/>
                </a:pPr>
                <a:r>
                  <a:rPr lang="en-US" sz="2000" dirty="0" smtClean="0"/>
                  <a:t>Clearly V </a:t>
                </a:r>
                <a:r>
                  <a:rPr lang="en-US" sz="2000" smtClean="0"/>
                  <a:t>outputs </a:t>
                </a:r>
                <a:r>
                  <a:rPr lang="en-US" sz="2000"/>
                  <a:t>1</a:t>
                </a:r>
                <a:r>
                  <a:rPr lang="en-US" sz="2000" smtClean="0"/>
                  <a:t>.</a:t>
                </a:r>
                <a:endParaRPr lang="en-US" sz="2000" dirty="0" smtClean="0"/>
              </a:p>
              <a:p>
                <a:pPr>
                  <a:defRPr/>
                </a:pPr>
                <a:r>
                  <a:rPr lang="en-US" sz="2400">
                    <a:solidFill>
                      <a:srgbClr val="1503FB"/>
                    </a:solidFill>
                  </a:rPr>
                  <a:t>If x is no instance</a:t>
                </a:r>
              </a:p>
              <a:p>
                <a:pPr lvl="1">
                  <a:defRPr/>
                </a:pPr>
                <a:r>
                  <a:rPr lang="en-US" sz="2000" smtClean="0"/>
                  <a:t>Then </a:t>
                </a:r>
                <a:r>
                  <a:rPr lang="en-US" sz="2000" dirty="0" smtClean="0"/>
                  <a:t>no matter what path y you use, either y doesn’t go </a:t>
                </a:r>
                <a:r>
                  <a:rPr lang="en-US" sz="2000" smtClean="0"/>
                  <a:t>through each city once</a:t>
                </a:r>
                <a:r>
                  <a:rPr lang="en-US" sz="2000" dirty="0" smtClean="0"/>
                  <a:t>, or y has length &gt; D.</a:t>
                </a:r>
              </a:p>
              <a:p>
                <a:pPr lvl="1">
                  <a:defRPr/>
                </a:pPr>
                <a:r>
                  <a:rPr lang="en-US" sz="2000" dirty="0" smtClean="0"/>
                  <a:t>So V </a:t>
                </a:r>
                <a:r>
                  <a:rPr lang="en-US" sz="2000" smtClean="0"/>
                  <a:t>outputs 0, </a:t>
                </a:r>
                <a:r>
                  <a:rPr lang="en-US" sz="2000" dirty="0" smtClean="0"/>
                  <a:t>no matter what y it gets.</a:t>
                </a:r>
              </a:p>
              <a:p>
                <a:pPr>
                  <a:defRPr/>
                </a:pPr>
                <a:r>
                  <a:rPr lang="en-US" sz="2400" dirty="0" smtClean="0">
                    <a:solidFill>
                      <a:srgbClr val="1503FB"/>
                    </a:solidFill>
                  </a:rPr>
                  <a:t>V runs in </a:t>
                </a:r>
                <a:r>
                  <a:rPr lang="en-US" sz="2400" dirty="0" err="1" smtClean="0">
                    <a:solidFill>
                      <a:srgbClr val="1503FB"/>
                    </a:solidFill>
                  </a:rPr>
                  <a:t>polytime</a:t>
                </a:r>
                <a:r>
                  <a:rPr lang="en-US" sz="2400" dirty="0" smtClean="0">
                    <a:solidFill>
                      <a:srgbClr val="1503FB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 sz="2000" dirty="0" smtClean="0"/>
                  <a:t>If the graph has n vertices, then all of V’s checks can be done in O(n) time.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6078311" cy="5029200"/>
              </a:xfrm>
              <a:blipFill>
                <a:blip r:embed="rId2"/>
                <a:stretch>
                  <a:fillRect l="-201" t="-1818" r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https://www-m9.ma.tum.de/games/tsp-game/img/tour_1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144" y="1247775"/>
            <a:ext cx="2279339" cy="305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k-Clique is in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355771" cy="5165271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2000" dirty="0" smtClean="0"/>
              <a:t>Given a graph with n nodes and a number k, are there k nodes that form a clique, i.e. that are all connected to each other?</a:t>
            </a:r>
          </a:p>
          <a:p>
            <a:pPr>
              <a:defRPr/>
            </a:pPr>
            <a:r>
              <a:rPr lang="en-US" sz="2400" dirty="0" smtClean="0">
                <a:solidFill>
                  <a:srgbClr val="1503FB"/>
                </a:solidFill>
              </a:rPr>
              <a:t>Verifier </a:t>
            </a:r>
          </a:p>
          <a:p>
            <a:pPr lvl="1">
              <a:defRPr/>
            </a:pPr>
            <a:r>
              <a:rPr lang="en-US" sz="2000"/>
              <a:t>C</a:t>
            </a:r>
            <a:r>
              <a:rPr lang="en-US" sz="2000" smtClean="0"/>
              <a:t>ertificate </a:t>
            </a:r>
            <a:r>
              <a:rPr lang="en-US" sz="2000" dirty="0" smtClean="0"/>
              <a:t>y is a set of k nodes in x.</a:t>
            </a:r>
          </a:p>
          <a:p>
            <a:pPr lvl="1">
              <a:defRPr/>
            </a:pPr>
            <a:r>
              <a:rPr lang="en-US" sz="2000" dirty="0" smtClean="0"/>
              <a:t>Check each pair of the k nodes is connected by an </a:t>
            </a:r>
            <a:r>
              <a:rPr lang="en-US" sz="2000" smtClean="0"/>
              <a:t>edge.  If so, output 1.  Otherwise output 0.</a:t>
            </a:r>
            <a:endParaRPr lang="en-US" sz="2000" dirty="0" smtClean="0"/>
          </a:p>
          <a:p>
            <a:pPr>
              <a:defRPr/>
            </a:pPr>
            <a:r>
              <a:rPr lang="en-US" sz="2400">
                <a:solidFill>
                  <a:srgbClr val="1503FB"/>
                </a:solidFill>
              </a:rPr>
              <a:t>If x is yes instance</a:t>
            </a:r>
          </a:p>
          <a:p>
            <a:pPr lvl="1">
              <a:defRPr/>
            </a:pPr>
            <a:r>
              <a:rPr lang="en-US" sz="2000" smtClean="0"/>
              <a:t>Then </a:t>
            </a:r>
            <a:r>
              <a:rPr lang="en-US" sz="2000" dirty="0" smtClean="0"/>
              <a:t>there are k nodes that are mutually connected</a:t>
            </a:r>
            <a:r>
              <a:rPr lang="en-US" sz="2000" smtClean="0"/>
              <a:t>.  </a:t>
            </a:r>
          </a:p>
          <a:p>
            <a:pPr lvl="1">
              <a:defRPr/>
            </a:pPr>
            <a:r>
              <a:rPr lang="en-US" sz="2000" smtClean="0"/>
              <a:t>Call </a:t>
            </a:r>
            <a:r>
              <a:rPr lang="en-US" sz="2000" dirty="0" smtClean="0"/>
              <a:t>this set y and give it to V.</a:t>
            </a:r>
          </a:p>
          <a:p>
            <a:pPr lvl="1">
              <a:defRPr/>
            </a:pPr>
            <a:r>
              <a:rPr lang="en-US" sz="2000" dirty="0" smtClean="0"/>
              <a:t>Clearly V </a:t>
            </a:r>
            <a:r>
              <a:rPr lang="en-US" sz="2000" smtClean="0"/>
              <a:t>outputs 1.</a:t>
            </a:r>
            <a:endParaRPr lang="en-US" sz="2000" dirty="0" smtClean="0"/>
          </a:p>
          <a:p>
            <a:pPr>
              <a:defRPr/>
            </a:pPr>
            <a:r>
              <a:rPr lang="en-US" sz="2400">
                <a:solidFill>
                  <a:srgbClr val="1503FB"/>
                </a:solidFill>
              </a:rPr>
              <a:t>If x is no instance</a:t>
            </a:r>
          </a:p>
          <a:p>
            <a:pPr lvl="1">
              <a:defRPr/>
            </a:pPr>
            <a:r>
              <a:rPr lang="en-US" sz="2000" smtClean="0"/>
              <a:t>Then </a:t>
            </a:r>
            <a:r>
              <a:rPr lang="en-US" sz="2000" dirty="0" smtClean="0"/>
              <a:t>in any set of k nodes, some 2 nodes aren’t connected.</a:t>
            </a:r>
          </a:p>
          <a:p>
            <a:pPr lvl="1">
              <a:defRPr/>
            </a:pPr>
            <a:r>
              <a:rPr lang="en-US" sz="2000" dirty="0" smtClean="0"/>
              <a:t>So V </a:t>
            </a:r>
            <a:r>
              <a:rPr lang="en-US" sz="2000" smtClean="0"/>
              <a:t>outputs 0, </a:t>
            </a:r>
            <a:r>
              <a:rPr lang="en-US" sz="2000" dirty="0" smtClean="0"/>
              <a:t>no matter what set of k nodes it gets.</a:t>
            </a:r>
          </a:p>
          <a:p>
            <a:pPr>
              <a:defRPr/>
            </a:pPr>
            <a:r>
              <a:rPr lang="en-US" sz="2400" dirty="0" smtClean="0">
                <a:solidFill>
                  <a:srgbClr val="1503FB"/>
                </a:solidFill>
              </a:rPr>
              <a:t>V runs in </a:t>
            </a:r>
            <a:r>
              <a:rPr lang="en-US" sz="2400" dirty="0" err="1" smtClean="0">
                <a:solidFill>
                  <a:srgbClr val="1503FB"/>
                </a:solidFill>
              </a:rPr>
              <a:t>polytime</a:t>
            </a:r>
            <a:r>
              <a:rPr lang="en-US" sz="2400" dirty="0" smtClean="0">
                <a:solidFill>
                  <a:srgbClr val="1503FB"/>
                </a:solidFill>
              </a:rPr>
              <a:t>.</a:t>
            </a:r>
          </a:p>
          <a:p>
            <a:pPr lvl="1">
              <a:defRPr/>
            </a:pPr>
            <a:r>
              <a:rPr lang="en-US" sz="2000" dirty="0" smtClean="0"/>
              <a:t>Checking k nodes are mutually connected takes </a:t>
            </a:r>
            <a:r>
              <a:rPr lang="en-US" sz="1800" dirty="0" smtClean="0">
                <a:solidFill>
                  <a:srgbClr val="000000"/>
                </a:solidFill>
              </a:rPr>
              <a:t>O(k</a:t>
            </a:r>
            <a:r>
              <a:rPr lang="en-US" sz="1800" baseline="30000" dirty="0" smtClean="0"/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) time.</a:t>
            </a:r>
            <a:endParaRPr lang="en-US" sz="2000" dirty="0" smtClean="0"/>
          </a:p>
        </p:txBody>
      </p:sp>
      <p:pic>
        <p:nvPicPr>
          <p:cNvPr id="10242" name="Picture 2" descr="http://skipperkongen.dk/wp-content/uploads/2010/11/bigcliq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220" y="1500867"/>
            <a:ext cx="3103219" cy="256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98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All problems in P are in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39818" cy="5218339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 smtClean="0"/>
              <a:t>Let A be a problem in P.  I.e. there’s a </a:t>
            </a:r>
            <a:r>
              <a:rPr lang="en-US" dirty="0" err="1" smtClean="0"/>
              <a:t>polytime</a:t>
            </a:r>
            <a:r>
              <a:rPr lang="en-US" dirty="0" smtClean="0"/>
              <a:t> algorithm S </a:t>
            </a:r>
            <a:r>
              <a:rPr lang="en-US" dirty="0" err="1" smtClean="0"/>
              <a:t>s.t</a:t>
            </a:r>
            <a:r>
              <a:rPr lang="en-US" dirty="0" smtClean="0"/>
              <a:t>. on every instance x of A</a:t>
            </a:r>
          </a:p>
          <a:p>
            <a:pPr lvl="1">
              <a:defRPr/>
            </a:pPr>
            <a:r>
              <a:rPr lang="en-US" dirty="0" smtClean="0"/>
              <a:t>If x has a solution, S returns a solution.</a:t>
            </a:r>
          </a:p>
          <a:p>
            <a:pPr lvl="1">
              <a:defRPr/>
            </a:pPr>
            <a:r>
              <a:rPr lang="en-US" dirty="0" smtClean="0"/>
              <a:t>If x has no solution, S returns fail.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Verifier</a:t>
            </a:r>
          </a:p>
          <a:p>
            <a:pPr lvl="1">
              <a:defRPr/>
            </a:pPr>
            <a:r>
              <a:rPr lang="en-US" dirty="0" smtClean="0"/>
              <a:t>V runs S</a:t>
            </a:r>
            <a:r>
              <a:rPr lang="en-US" smtClean="0"/>
              <a:t>. </a:t>
            </a:r>
            <a:r>
              <a:rPr lang="en-US"/>
              <a:t> </a:t>
            </a:r>
            <a:r>
              <a:rPr lang="en-US" smtClean="0"/>
              <a:t>If </a:t>
            </a:r>
            <a:r>
              <a:rPr lang="en-US" dirty="0" smtClean="0"/>
              <a:t>S finds a solution, V </a:t>
            </a:r>
            <a:r>
              <a:rPr lang="en-US" smtClean="0"/>
              <a:t>outputs 1.  </a:t>
            </a:r>
            <a:r>
              <a:rPr lang="en-US" dirty="0" smtClean="0"/>
              <a:t>Otherwise V </a:t>
            </a:r>
            <a:r>
              <a:rPr lang="en-US" smtClean="0"/>
              <a:t>outputs 0.</a:t>
            </a:r>
            <a:endParaRPr lang="en-US" dirty="0" smtClean="0"/>
          </a:p>
          <a:p>
            <a:pPr>
              <a:defRPr/>
            </a:pPr>
            <a:r>
              <a:rPr lang="en-US">
                <a:solidFill>
                  <a:srgbClr val="1503FB"/>
                </a:solidFill>
              </a:rPr>
              <a:t>If x is yes instance</a:t>
            </a:r>
          </a:p>
          <a:p>
            <a:pPr lvl="1">
              <a:defRPr/>
            </a:pPr>
            <a:r>
              <a:rPr lang="en-US" smtClean="0"/>
              <a:t>S </a:t>
            </a:r>
            <a:r>
              <a:rPr lang="en-US" dirty="0" smtClean="0"/>
              <a:t>finds a solution, so V </a:t>
            </a:r>
            <a:r>
              <a:rPr lang="en-US" smtClean="0"/>
              <a:t>outputs 1.</a:t>
            </a:r>
            <a:endParaRPr lang="en-US" dirty="0" smtClean="0"/>
          </a:p>
          <a:p>
            <a:pPr>
              <a:defRPr/>
            </a:pPr>
            <a:r>
              <a:rPr lang="en-US">
                <a:solidFill>
                  <a:srgbClr val="1503FB"/>
                </a:solidFill>
              </a:rPr>
              <a:t>If x is no instance</a:t>
            </a:r>
          </a:p>
          <a:p>
            <a:pPr lvl="1">
              <a:defRPr/>
            </a:pPr>
            <a:r>
              <a:rPr lang="en-US" smtClean="0"/>
              <a:t>S </a:t>
            </a:r>
            <a:r>
              <a:rPr lang="en-US" dirty="0" smtClean="0"/>
              <a:t>returns fail, so V </a:t>
            </a:r>
            <a:r>
              <a:rPr lang="en-US" smtClean="0"/>
              <a:t>outputs 0.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V runs in </a:t>
            </a:r>
            <a:r>
              <a:rPr lang="en-US" dirty="0" err="1" smtClean="0">
                <a:solidFill>
                  <a:srgbClr val="1503FB"/>
                </a:solidFill>
              </a:rPr>
              <a:t>polytime</a:t>
            </a:r>
            <a:r>
              <a:rPr lang="en-US" dirty="0" smtClean="0">
                <a:solidFill>
                  <a:srgbClr val="1503FB"/>
                </a:solidFill>
              </a:rPr>
              <a:t>.</a:t>
            </a:r>
          </a:p>
          <a:p>
            <a:pPr lvl="1">
              <a:defRPr/>
            </a:pPr>
            <a:r>
              <a:rPr lang="en-US" dirty="0" smtClean="0"/>
              <a:t>Because V just runs S, which runs in </a:t>
            </a:r>
            <a:r>
              <a:rPr lang="en-US" err="1" smtClean="0"/>
              <a:t>polytime</a:t>
            </a:r>
            <a:r>
              <a:rPr lang="en-US" smtClean="0"/>
              <a:t>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300"/>
              <a:t>Notice that for problems in P, V doesn’t need a </a:t>
            </a:r>
            <a:r>
              <a:rPr lang="en-US" sz="3300" smtClean="0"/>
              <a:t>certificate </a:t>
            </a:r>
            <a:r>
              <a:rPr lang="en-US" sz="3300"/>
              <a:t>y.</a:t>
            </a:r>
          </a:p>
          <a:p>
            <a:pPr lvl="1">
              <a:defRPr/>
            </a:pPr>
            <a:r>
              <a:rPr lang="en-US" smtClean="0"/>
              <a:t>For problems in P, it’s easy to determine if they’re solvable or not.</a:t>
            </a:r>
          </a:p>
          <a:p>
            <a:pPr>
              <a:defRPr/>
            </a:pPr>
            <a:r>
              <a:rPr lang="en-US" smtClean="0"/>
              <a:t>But for hard problems (not in P), V isn’t powerful enough to determine solvability by itself.</a:t>
            </a:r>
          </a:p>
          <a:p>
            <a:pPr lvl="1">
              <a:defRPr/>
            </a:pPr>
            <a:r>
              <a:rPr lang="en-US" smtClean="0"/>
              <a:t>So it needs a hint / witness / certificate.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factoring, a polytime verifier isn’t powerful enough to find a nontrivial factor of an input.  </a:t>
            </a:r>
          </a:p>
          <a:p>
            <a:pPr lvl="1">
              <a:defRPr/>
            </a:pPr>
            <a:r>
              <a:rPr lang="en-US" smtClean="0"/>
              <a:t>But if it’s given a nontrivial factor, it can check the factor works in polytime, and therefore verify the input is composite.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Primes is in NP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84289"/>
                <a:ext cx="8074479" cy="5263468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Proving a problem is in NP isn’t always so easy...</a:t>
                </a:r>
              </a:p>
              <a:p>
                <a:pPr>
                  <a:defRPr/>
                </a:pPr>
                <a:r>
                  <a:rPr lang="en-US" dirty="0" smtClean="0"/>
                  <a:t>Given a number x, is x prime?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Verifier</a:t>
                </a:r>
              </a:p>
              <a:p>
                <a:pPr lvl="1">
                  <a:defRPr/>
                </a:pPr>
                <a:r>
                  <a:rPr lang="en-US" dirty="0" smtClean="0"/>
                  <a:t>What should </a:t>
                </a:r>
                <a:r>
                  <a:rPr lang="en-US" smtClean="0"/>
                  <a:t>the certificate </a:t>
                </a:r>
                <a:r>
                  <a:rPr lang="en-US" dirty="0" smtClean="0"/>
                  <a:t>y </a:t>
                </a:r>
                <a:r>
                  <a:rPr lang="en-US" smtClean="0"/>
                  <a:t>be?</a:t>
                </a:r>
              </a:p>
              <a:p>
                <a:pPr lvl="1">
                  <a:defRPr/>
                </a:pPr>
                <a:r>
                  <a:rPr lang="en-US" smtClean="0"/>
                  <a:t>If y is a single number 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, then y doesn’t certify that x is prime.</a:t>
                </a:r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Suppose </a:t>
                </a:r>
                <a:r>
                  <a:rPr lang="en-US" smtClean="0"/>
                  <a:t>y a vector giving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mtClean="0"/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V returns 1 if all </a:t>
                </a:r>
                <a:r>
                  <a:rPr lang="en-US" dirty="0" smtClean="0"/>
                  <a:t>these </a:t>
                </a:r>
                <a:r>
                  <a:rPr lang="en-US" smtClean="0"/>
                  <a:t>aren’t integers, and 0 otherwise.</a:t>
                </a:r>
                <a:endParaRPr lang="en-US" dirty="0" smtClean="0"/>
              </a:p>
              <a:p>
                <a:pPr>
                  <a:defRPr/>
                </a:pPr>
                <a:r>
                  <a:rPr lang="en-US">
                    <a:solidFill>
                      <a:srgbClr val="1503FB"/>
                    </a:solidFill>
                  </a:rPr>
                  <a:t>If x is yes instance</a:t>
                </a:r>
              </a:p>
              <a:p>
                <a:pPr lvl="1">
                  <a:defRPr/>
                </a:pPr>
                <a:r>
                  <a:rPr lang="en-US" smtClean="0"/>
                  <a:t>I.e</a:t>
                </a:r>
                <a:r>
                  <a:rPr lang="en-US" dirty="0" smtClean="0"/>
                  <a:t>., x is prime.  Then all the quotients are non-integer, so V </a:t>
                </a:r>
                <a:r>
                  <a:rPr lang="en-US" smtClean="0"/>
                  <a:t>returns 1.</a:t>
                </a:r>
                <a:endParaRPr lang="en-US" dirty="0" smtClean="0"/>
              </a:p>
              <a:p>
                <a:pPr>
                  <a:defRPr/>
                </a:pPr>
                <a:r>
                  <a:rPr lang="en-US">
                    <a:solidFill>
                      <a:srgbClr val="1503FB"/>
                    </a:solidFill>
                  </a:rPr>
                  <a:t>If x is no instance</a:t>
                </a:r>
              </a:p>
              <a:p>
                <a:pPr lvl="1">
                  <a:defRPr/>
                </a:pPr>
                <a:r>
                  <a:rPr lang="en-US" smtClean="0"/>
                  <a:t>Then </a:t>
                </a:r>
                <a:r>
                  <a:rPr lang="en-US" dirty="0" smtClean="0"/>
                  <a:t>x is composite, so x has a factor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 smtClean="0"/>
                  <a:t>, </a:t>
                </a:r>
                <a:r>
                  <a:rPr lang="en-US" smtClean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mtClean="0"/>
                  <a:t> </a:t>
                </a:r>
                <a:r>
                  <a:rPr lang="en-US" dirty="0" smtClean="0"/>
                  <a:t>is integer, and V </a:t>
                </a:r>
                <a:r>
                  <a:rPr lang="en-US" smtClean="0"/>
                  <a:t>outputs </a:t>
                </a:r>
                <a:r>
                  <a:rPr lang="en-US"/>
                  <a:t>0</a:t>
                </a:r>
                <a:r>
                  <a:rPr lang="en-US" smtClean="0"/>
                  <a:t>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1503FB"/>
                    </a:solidFill>
                  </a:rPr>
                  <a:t>V runs in </a:t>
                </a:r>
                <a:r>
                  <a:rPr lang="en-US" dirty="0" err="1" smtClean="0">
                    <a:solidFill>
                      <a:srgbClr val="1503FB"/>
                    </a:solidFill>
                  </a:rPr>
                  <a:t>polytime</a:t>
                </a:r>
                <a:r>
                  <a:rPr lang="en-US" dirty="0" smtClean="0">
                    <a:solidFill>
                      <a:srgbClr val="1503FB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No </a:t>
                </a:r>
                <a:r>
                  <a:rPr lang="en-US" dirty="0" smtClean="0"/>
                  <a:t>it doesn’t!</a:t>
                </a:r>
              </a:p>
              <a:p>
                <a:pPr lvl="1">
                  <a:defRPr/>
                </a:pPr>
                <a:r>
                  <a:rPr lang="en-US" dirty="0" smtClean="0"/>
                  <a:t>Say x </a:t>
                </a:r>
                <a:r>
                  <a:rPr lang="en-US" smtClean="0"/>
                  <a:t>has n </a:t>
                </a:r>
                <a:r>
                  <a:rPr lang="en-US" dirty="0" smtClean="0"/>
                  <a:t>digits.  Then there are </a:t>
                </a:r>
                <a:r>
                  <a:rPr lang="en-US" smtClean="0"/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mtClean="0"/>
                  <a:t>numbers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 smtClean="0"/>
                  <a:t>, so y has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/>
                  <a:t>).</a:t>
                </a:r>
              </a:p>
              <a:p>
                <a:pPr lvl="1">
                  <a:defRPr/>
                </a:pPr>
                <a:r>
                  <a:rPr lang="en-US" smtClean="0"/>
                  <a:t>Since V has to check all values in y, it doesn’t run in poly(n) time.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So, this verifier is incorrect.  This verifier does not show Primes is in </a:t>
                </a:r>
                <a:r>
                  <a:rPr lang="en-US" smtClean="0"/>
                  <a:t>NP.</a:t>
                </a:r>
              </a:p>
              <a:p>
                <a:pPr>
                  <a:defRPr/>
                </a:pPr>
                <a:r>
                  <a:rPr lang="en-US" smtClean="0"/>
                  <a:t>That doesn’t mean Primes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NP, it just means our verifier doesn’t work.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We can show Primes is in NP using another verifier </a:t>
                </a:r>
                <a:r>
                  <a:rPr lang="en-US" smtClean="0"/>
                  <a:t>and some </a:t>
                </a:r>
                <a:r>
                  <a:rPr lang="en-US" dirty="0" smtClean="0"/>
                  <a:t>number theory.  This is called Pratt’s Theorem, and is beyond our scope.</a:t>
                </a:r>
              </a:p>
              <a:p>
                <a:pPr lvl="1">
                  <a:defRPr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4289"/>
                <a:ext cx="8074479" cy="5263468"/>
              </a:xfrm>
              <a:blipFill>
                <a:blip r:embed="rId2"/>
                <a:stretch>
                  <a:fillRect l="-75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68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Incorrect verifiers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5539469" cy="5246914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We showed k-Clique is in NP by giving a correct verifier.</a:t>
                </a:r>
              </a:p>
              <a:p>
                <a:pPr>
                  <a:defRPr/>
                </a:pPr>
                <a:r>
                  <a:rPr lang="en-US" dirty="0" smtClean="0"/>
                  <a:t>Let’s see some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incorrect verifiers</a:t>
                </a:r>
                <a:r>
                  <a:rPr lang="en-US" dirty="0" smtClean="0"/>
                  <a:t>.</a:t>
                </a:r>
              </a:p>
              <a:p>
                <a:pPr lvl="1">
                  <a:defRPr/>
                </a:pPr>
                <a:r>
                  <a:rPr lang="en-US" dirty="0" smtClean="0"/>
                  <a:t>None of these verifiers can be used to prove k-Clique is in NP.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Verifier 1 </a:t>
                </a:r>
                <a:r>
                  <a:rPr lang="en-US" dirty="0" smtClean="0"/>
                  <a:t>Always </a:t>
                </a:r>
                <a:r>
                  <a:rPr lang="en-US" smtClean="0"/>
                  <a:t>outputs 1, </a:t>
                </a:r>
                <a:r>
                  <a:rPr lang="en-US" dirty="0" smtClean="0"/>
                  <a:t>regardless of y.</a:t>
                </a:r>
              </a:p>
              <a:p>
                <a:pPr lvl="1">
                  <a:defRPr/>
                </a:pPr>
                <a:r>
                  <a:rPr lang="en-US" dirty="0" smtClean="0"/>
                  <a:t>Wrong, because when graph doesn’t contain a k-clique, V is supposed to </a:t>
                </a:r>
                <a:r>
                  <a:rPr lang="en-US" smtClean="0"/>
                  <a:t>output 0.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Verifier 2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Always </a:t>
                </a:r>
                <a:r>
                  <a:rPr lang="en-US" smtClean="0">
                    <a:solidFill>
                      <a:srgbClr val="000000"/>
                    </a:solidFill>
                  </a:rPr>
                  <a:t>output 0,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regardless of y.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Wrong, because when the graph </a:t>
                </a:r>
                <a:r>
                  <a:rPr lang="en-US" dirty="0" smtClean="0"/>
                  <a:t>does contain a k-clique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V is supposed to </a:t>
                </a:r>
                <a:r>
                  <a:rPr lang="en-US" smtClean="0">
                    <a:solidFill>
                      <a:srgbClr val="000000"/>
                    </a:solidFill>
                  </a:rPr>
                  <a:t>output 1,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for some y.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Verifier 3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Check all subsets of k nodes.  If any form a clique, </a:t>
                </a:r>
                <a:r>
                  <a:rPr lang="en-US" smtClean="0">
                    <a:solidFill>
                      <a:srgbClr val="000000"/>
                    </a:solidFill>
                  </a:rPr>
                  <a:t>output 1,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else </a:t>
                </a:r>
                <a:r>
                  <a:rPr lang="en-US" smtClean="0">
                    <a:solidFill>
                      <a:srgbClr val="000000"/>
                    </a:solidFill>
                  </a:rPr>
                  <a:t>output 0.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Seems OK.  When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x has a k-clique, V </a:t>
                </a:r>
                <a:r>
                  <a:rPr lang="en-US" smtClean="0">
                    <a:solidFill>
                      <a:srgbClr val="000000"/>
                    </a:solidFill>
                  </a:rPr>
                  <a:t>outputs 1,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and when x doesn’t, it </a:t>
                </a:r>
                <a:r>
                  <a:rPr lang="en-US" smtClean="0">
                    <a:solidFill>
                      <a:srgbClr val="000000"/>
                    </a:solidFill>
                  </a:rPr>
                  <a:t>outputs 0.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But V </a:t>
                </a:r>
                <a:r>
                  <a:rPr lang="en-US" smtClean="0">
                    <a:solidFill>
                      <a:srgbClr val="000000"/>
                    </a:solidFill>
                  </a:rPr>
                  <a:t>is still wrong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because it </a:t>
                </a:r>
                <a:r>
                  <a:rPr lang="en-US" dirty="0" smtClean="0"/>
                  <a:t>doesn’t run in </a:t>
                </a:r>
                <a:r>
                  <a:rPr lang="en-US" dirty="0" err="1" smtClean="0"/>
                  <a:t>polytime</a:t>
                </a:r>
                <a:r>
                  <a:rPr lang="en-US" smtClean="0"/>
                  <a:t>.  </a:t>
                </a:r>
              </a:p>
              <a:p>
                <a:pPr lvl="2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subsets of k nodes, and V checks all of them.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5539469" cy="5246914"/>
              </a:xfrm>
              <a:blipFill>
                <a:blip r:embed="rId2"/>
                <a:stretch>
                  <a:fillRect l="-330" t="-1742" r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://skipperkongen.dk/wp-content/uploads/2010/11/bigcliq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220" y="1500867"/>
            <a:ext cx="3103219" cy="256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96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 vs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176532" cy="4908096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Does </a:t>
                </a:r>
                <a:r>
                  <a:rPr lang="en-US" smtClean="0">
                    <a:solidFill>
                      <a:srgbClr val="FF0000"/>
                    </a:solidFill>
                  </a:rPr>
                  <a:t>P=NP?</a:t>
                </a:r>
                <a:r>
                  <a:rPr lang="en-US" smtClean="0"/>
                  <a:t>  </a:t>
                </a:r>
              </a:p>
              <a:p>
                <a:pPr lvl="1">
                  <a:defRPr/>
                </a:pPr>
                <a:r>
                  <a:rPr lang="en-US" smtClean="0"/>
                  <a:t>I.e. suppose there’s a problem for which we can </a:t>
                </a:r>
                <a:r>
                  <a:rPr lang="en-US" smtClean="0">
                    <a:solidFill>
                      <a:srgbClr val="FF0000"/>
                    </a:solidFill>
                  </a:rPr>
                  <a:t>verify solvability </a:t>
                </a:r>
                <a:r>
                  <a:rPr lang="en-US" smtClean="0"/>
                  <a:t>in polynomial time.  Does that mean we can actually </a:t>
                </a:r>
                <a:r>
                  <a:rPr lang="en-US" smtClean="0">
                    <a:solidFill>
                      <a:srgbClr val="FF0000"/>
                    </a:solidFill>
                  </a:rPr>
                  <a:t>find a solution </a:t>
                </a:r>
                <a:r>
                  <a:rPr lang="en-US" smtClean="0"/>
                  <a:t>in polynomial time?</a:t>
                </a:r>
              </a:p>
              <a:p>
                <a:pPr>
                  <a:defRPr/>
                </a:pPr>
                <a:r>
                  <a:rPr lang="en-US" smtClean="0"/>
                  <a:t>This </a:t>
                </a:r>
                <a:r>
                  <a:rPr lang="en-US" dirty="0" smtClean="0"/>
                  <a:t>is </a:t>
                </a:r>
                <a:r>
                  <a:rPr lang="en-US" smtClean="0"/>
                  <a:t>the arguably the most </a:t>
                </a:r>
                <a:r>
                  <a:rPr lang="en-US" dirty="0" smtClean="0"/>
                  <a:t>important question in computer </a:t>
                </a:r>
                <a:r>
                  <a:rPr lang="en-US" smtClean="0"/>
                  <a:t>science.</a:t>
                </a:r>
              </a:p>
              <a:p>
                <a:pPr lvl="1">
                  <a:defRPr/>
                </a:pPr>
                <a:r>
                  <a:rPr lang="en-US" smtClean="0"/>
                  <a:t>The other would be to produce general AI.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Many real-world problems are in NP.  If P=NP, we can solve them efficiently.  If P</a:t>
                </a:r>
                <a:r>
                  <a:rPr lang="en-US" dirty="0" smtClean="0">
                    <a:latin typeface="Symbol" pitchFamily="18" charset="2"/>
                  </a:rPr>
                  <a:t>¹</a:t>
                </a:r>
                <a:r>
                  <a:rPr lang="en-US" dirty="0" smtClean="0"/>
                  <a:t>NP, then we can’t.</a:t>
                </a:r>
              </a:p>
              <a:p>
                <a:pPr>
                  <a:defRPr/>
                </a:pPr>
                <a:r>
                  <a:rPr lang="en-US" dirty="0" smtClean="0"/>
                  <a:t>Every P problem is </a:t>
                </a:r>
                <a:r>
                  <a:rPr lang="en-US" smtClean="0"/>
                  <a:t>in NP, as we saw. 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defRPr/>
                </a:pPr>
                <a:r>
                  <a:rPr lang="en-US" smtClean="0"/>
                  <a:t>Is </a:t>
                </a:r>
                <a:r>
                  <a:rPr lang="en-US" dirty="0" smtClean="0"/>
                  <a:t>every NP problem </a:t>
                </a:r>
                <a:r>
                  <a:rPr lang="en-US" smtClean="0"/>
                  <a:t>in P, 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>
                  <a:defRPr/>
                </a:pPr>
                <a:r>
                  <a:rPr lang="en-US" smtClean="0"/>
                  <a:t>After 50 </a:t>
                </a:r>
                <a:r>
                  <a:rPr lang="en-US" dirty="0" smtClean="0"/>
                  <a:t>years, nobody knows</a:t>
                </a:r>
                <a:r>
                  <a:rPr lang="en-US" smtClean="0"/>
                  <a:t>.  </a:t>
                </a:r>
              </a:p>
              <a:p>
                <a:pPr lvl="1">
                  <a:defRPr/>
                </a:pPr>
                <a:r>
                  <a:rPr lang="en-US" smtClean="0"/>
                  <a:t>Most, but not all researchers think </a:t>
                </a:r>
                <a:r>
                  <a:rPr lang="en-US" dirty="0" smtClean="0"/>
                  <a:t>not all NP problems are in P.</a:t>
                </a:r>
              </a:p>
              <a:p>
                <a:pPr lvl="1">
                  <a:defRPr/>
                </a:pPr>
                <a:r>
                  <a:rPr lang="en-US" dirty="0" smtClean="0"/>
                  <a:t>There are probably problems we can </a:t>
                </a:r>
                <a:r>
                  <a:rPr lang="en-US" smtClean="0"/>
                  <a:t>efficiently verify but </a:t>
                </a:r>
                <a:r>
                  <a:rPr lang="en-US" dirty="0" smtClean="0"/>
                  <a:t>not </a:t>
                </a:r>
                <a:r>
                  <a:rPr lang="en-US" smtClean="0"/>
                  <a:t>efficiently solve.</a:t>
                </a:r>
                <a:endParaRPr lang="en-US" dirty="0" smtClean="0"/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Factoring is something we can efficiently verify, but not solve.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If you can </a:t>
                </a:r>
                <a:r>
                  <a:rPr lang="en-US" smtClean="0"/>
                  <a:t>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mtClean="0"/>
                  <a:t>, or even better,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mtClean="0"/>
                  <a:t>, </a:t>
                </a:r>
                <a:r>
                  <a:rPr lang="en-US" dirty="0" smtClean="0"/>
                  <a:t>then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you </a:t>
                </a:r>
                <a:r>
                  <a:rPr lang="en-US" dirty="0" smtClean="0">
                    <a:solidFill>
                      <a:srgbClr val="000000"/>
                    </a:solidFill>
                    <a:latin typeface="Symbol" pitchFamily="18" charset="2"/>
                  </a:rPr>
                  <a:t>³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Newton </a:t>
                </a:r>
                <a:r>
                  <a:rPr lang="en-US" dirty="0" smtClean="0">
                    <a:solidFill>
                      <a:srgbClr val="000000"/>
                    </a:solidFill>
                    <a:latin typeface="Symbol" pitchFamily="18" charset="2"/>
                  </a:rPr>
                  <a:t>³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Einstein </a:t>
                </a:r>
                <a:r>
                  <a:rPr lang="en-US" dirty="0" smtClean="0">
                    <a:solidFill>
                      <a:srgbClr val="000000"/>
                    </a:solidFill>
                    <a:latin typeface="Symbol" pitchFamily="18" charset="2"/>
                  </a:rPr>
                  <a:t>³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…</a:t>
                </a:r>
              </a:p>
              <a:p>
                <a:pPr lvl="1">
                  <a:defRPr/>
                </a:pPr>
                <a:r>
                  <a:rPr lang="en-US" dirty="0" smtClean="0"/>
                  <a:t>You also </a:t>
                </a:r>
                <a:r>
                  <a:rPr lang="en-US" smtClean="0"/>
                  <a:t>get $1M from </a:t>
                </a:r>
                <a:r>
                  <a:rPr lang="en-US" dirty="0" smtClean="0"/>
                  <a:t>the Clay Math Institute.</a:t>
                </a:r>
              </a:p>
              <a:p>
                <a:pPr>
                  <a:defRPr/>
                </a:pPr>
                <a:r>
                  <a:rPr lang="en-US" dirty="0" smtClean="0"/>
                  <a:t>Answering this question </a:t>
                </a:r>
                <a:r>
                  <a:rPr lang="en-US" smtClean="0"/>
                  <a:t>has vast and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profound implications </a:t>
                </a:r>
                <a:r>
                  <a:rPr lang="en-US" dirty="0" smtClean="0"/>
                  <a:t>for CS, AI, math, physics, etc.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176532" cy="4908096"/>
              </a:xfrm>
              <a:blipFill>
                <a:blip r:embed="rId2"/>
                <a:stretch>
                  <a:fillRect l="-75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3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510588" cy="5000625"/>
          </a:xfrm>
        </p:spPr>
        <p:txBody>
          <a:bodyPr>
            <a:normAutofit fontScale="92500"/>
          </a:bodyPr>
          <a:lstStyle/>
          <a:p>
            <a:r>
              <a:rPr lang="en-US" altLang="en-US" smtClean="0"/>
              <a:t>Out of all the NP problems, there’s a subset of NP problems called </a:t>
            </a:r>
            <a:r>
              <a:rPr lang="en-US" altLang="en-US" smtClean="0">
                <a:solidFill>
                  <a:srgbClr val="FF0000"/>
                </a:solidFill>
              </a:rPr>
              <a:t>NP-complete</a:t>
            </a:r>
            <a:r>
              <a:rPr lang="en-US" altLang="en-US" smtClean="0"/>
              <a:t> (NPC) problems that are the </a:t>
            </a:r>
            <a:r>
              <a:rPr lang="en-US" altLang="en-US" smtClean="0">
                <a:solidFill>
                  <a:srgbClr val="000000"/>
                </a:solidFill>
              </a:rPr>
              <a:t>“hardest” NP </a:t>
            </a:r>
            <a:r>
              <a:rPr lang="en-US" altLang="en-US" smtClean="0"/>
              <a:t>problems.</a:t>
            </a:r>
          </a:p>
          <a:p>
            <a:r>
              <a:rPr lang="en-US" altLang="en-US" smtClean="0"/>
              <a:t>To determine whether P=NP, it suffices to know whether </a:t>
            </a:r>
            <a:r>
              <a:rPr lang="en-US" altLang="en-US" smtClean="0">
                <a:solidFill>
                  <a:srgbClr val="000000"/>
                </a:solidFill>
              </a:rPr>
              <a:t>P=NPC.</a:t>
            </a:r>
          </a:p>
          <a:p>
            <a:pPr lvl="1"/>
            <a:r>
              <a:rPr lang="en-US" altLang="en-US" smtClean="0"/>
              <a:t>If the hardest problems can be solved in polytime, then all NP problems can be solved in polytime.  I.e. P=NP.</a:t>
            </a:r>
          </a:p>
          <a:p>
            <a:r>
              <a:rPr lang="en-US" altLang="en-US" smtClean="0"/>
              <a:t>So the study of P vs NP focuses on NPC problems.</a:t>
            </a:r>
          </a:p>
        </p:txBody>
      </p:sp>
    </p:spTree>
    <p:extLst>
      <p:ext uri="{BB962C8B-B14F-4D97-AF65-F5344CB8AC3E}">
        <p14:creationId xmlns:p14="http://schemas.microsoft.com/office/powerpoint/2010/main" val="255341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Hardness and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176532" cy="500198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What does it mean to say problem B is harder than problem A?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It means </a:t>
                </a:r>
                <a:r>
                  <a:rPr lang="en-US" smtClean="0">
                    <a:solidFill>
                      <a:srgbClr val="000000"/>
                    </a:solidFill>
                  </a:rPr>
                  <a:t>if you can solve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B, you can also solve A.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Ex</a:t>
                </a:r>
                <a:r>
                  <a:rPr lang="en-US" dirty="0" smtClean="0"/>
                  <a:t> Algebra is harder than arithmetic, because </a:t>
                </a:r>
                <a:r>
                  <a:rPr lang="en-US" smtClean="0"/>
                  <a:t>if you </a:t>
                </a:r>
                <a:r>
                  <a:rPr lang="en-US" dirty="0" smtClean="0"/>
                  <a:t>can do algebra</a:t>
                </a:r>
                <a:r>
                  <a:rPr lang="en-US" smtClean="0"/>
                  <a:t>, you </a:t>
                </a:r>
                <a:r>
                  <a:rPr lang="en-US" dirty="0" smtClean="0"/>
                  <a:t>can also do arithmetic.</a:t>
                </a:r>
              </a:p>
              <a:p>
                <a:pPr lvl="1">
                  <a:defRPr/>
                </a:pPr>
                <a:r>
                  <a:rPr lang="en-US" smtClean="0"/>
                  <a:t>So </a:t>
                </a:r>
                <a:r>
                  <a:rPr lang="en-US" dirty="0" smtClean="0"/>
                  <a:t>if I have an algorithm for solving B, I can use it to solve A.</a:t>
                </a:r>
              </a:p>
              <a:p>
                <a:pPr>
                  <a:defRPr/>
                </a:pPr>
                <a:r>
                  <a:rPr lang="en-US" dirty="0" smtClean="0"/>
                  <a:t>We say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reduces to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B.</a:t>
                </a:r>
              </a:p>
              <a:p>
                <a:pPr lvl="1">
                  <a:defRPr/>
                </a:pPr>
                <a:r>
                  <a:rPr lang="en-US" dirty="0" smtClean="0"/>
                  <a:t>Write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Read this as “A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is equally or less difficult </a:t>
                </a:r>
                <a:r>
                  <a:rPr lang="en-US" smtClean="0">
                    <a:solidFill>
                      <a:srgbClr val="000000"/>
                    </a:solidFill>
                  </a:rPr>
                  <a:t>than B”.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176532" cy="5001986"/>
              </a:xfrm>
              <a:blipFill>
                <a:blip r:embed="rId2"/>
                <a:stretch>
                  <a:fillRect l="-820" t="-2561" r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69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Limits of efficiency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What is the fastest way to solve a problem?</a:t>
            </a:r>
          </a:p>
          <a:p>
            <a:pPr lvl="1"/>
            <a:r>
              <a:rPr lang="en-US" altLang="en-US" smtClean="0"/>
              <a:t>E.g. sorting n numbers takes O(n log n) operations using mergesort.</a:t>
            </a:r>
          </a:p>
          <a:p>
            <a:pPr lvl="1"/>
            <a:r>
              <a:rPr lang="en-US" altLang="en-US" smtClean="0"/>
              <a:t>Is there a different algorithm that sorts n numbers faster, say in O(n) time?</a:t>
            </a:r>
          </a:p>
          <a:p>
            <a:pPr lvl="1"/>
            <a:r>
              <a:rPr lang="en-US" altLang="en-US" smtClean="0"/>
              <a:t>No.  Sorting n numbers takes </a:t>
            </a:r>
            <a:r>
              <a:rPr lang="en-US" altLang="en-US" smtClean="0">
                <a:latin typeface="Symbol" panose="05050102010706020507" pitchFamily="18" charset="2"/>
              </a:rPr>
              <a:t>W</a:t>
            </a:r>
            <a:r>
              <a:rPr lang="en-US" altLang="en-US" smtClean="0"/>
              <a:t>(n log n) time if the algorithm can only compare numbers.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473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27546" cy="487543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FACTOR-ALL(n) </a:t>
                </a:r>
                <a:r>
                  <a:rPr lang="en-US" dirty="0" smtClean="0"/>
                  <a:t>finds all the factors of a number n</a:t>
                </a:r>
                <a:r>
                  <a:rPr lang="en-US" smtClean="0"/>
                  <a:t>.  </a:t>
                </a:r>
              </a:p>
              <a:p>
                <a:pPr>
                  <a:defRPr/>
                </a:pPr>
                <a:r>
                  <a:rPr lang="en-US" smtClean="0"/>
                  <a:t>FACTOR-1(n</a:t>
                </a:r>
                <a:r>
                  <a:rPr lang="en-US" dirty="0" smtClean="0"/>
                  <a:t>) finds one </a:t>
                </a:r>
                <a:r>
                  <a:rPr lang="en-US" smtClean="0"/>
                  <a:t>factor.</a:t>
                </a:r>
              </a:p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Of course, </a:t>
                </a:r>
                <a:r>
                  <a:rPr lang="en-US" smtClean="0">
                    <a:solidFill>
                      <a:srgbClr val="000000"/>
                    </a:solidFill>
                  </a:rPr>
                  <a:t>FACTOR-1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000000"/>
                    </a:solidFill>
                  </a:rPr>
                  <a:t> FACTOR-ALL</a:t>
                </a:r>
                <a:r>
                  <a:rPr lang="en-US">
                    <a:solidFill>
                      <a:srgbClr val="000000"/>
                    </a:solidFill>
                  </a:rPr>
                  <a:t>.  </a:t>
                </a:r>
                <a:endParaRPr lang="en-US" smtClean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If we can find all the factors, we can certainly find one.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FACTOR-ALL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FACTOR-1.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We use FACTOR-1(n) to find one factor m of n</a:t>
                </a:r>
                <a:r>
                  <a:rPr lang="en-US" smtClean="0">
                    <a:solidFill>
                      <a:srgbClr val="000000"/>
                    </a:solidFill>
                  </a:rPr>
                  <a:t>.  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Then </a:t>
                </a:r>
                <a:r>
                  <a:rPr lang="en-US" dirty="0" smtClean="0"/>
                  <a:t>divide n by m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and run FACTOR-1 on </a:t>
                </a:r>
                <a:r>
                  <a:rPr lang="en-US" smtClean="0">
                    <a:solidFill>
                      <a:srgbClr val="000000"/>
                    </a:solidFill>
                  </a:rPr>
                  <a:t>the result, to find another factor of n.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Keep repeating the previous steps until we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get all the factors.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The hard part about factoring a number, is just to find one factor.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Since </a:t>
                </a:r>
                <a:r>
                  <a:rPr lang="en-US">
                    <a:solidFill>
                      <a:srgbClr val="000000"/>
                    </a:solidFill>
                  </a:rPr>
                  <a:t>FACTOR-1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000000"/>
                    </a:solidFill>
                  </a:rPr>
                  <a:t> </a:t>
                </a:r>
                <a:r>
                  <a:rPr lang="en-US" smtClean="0">
                    <a:solidFill>
                      <a:srgbClr val="000000"/>
                    </a:solidFill>
                  </a:rPr>
                  <a:t>FACTOR-ALL, </a:t>
                </a:r>
                <a:r>
                  <a:rPr lang="en-US" dirty="0">
                    <a:solidFill>
                      <a:srgbClr val="000000"/>
                    </a:solidFill>
                  </a:rPr>
                  <a:t>FACTOR-ALL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smtClean="0">
                    <a:solidFill>
                      <a:srgbClr val="000000"/>
                    </a:solidFill>
                  </a:rPr>
                  <a:t>FACTOR-1, these problems have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the </a:t>
                </a:r>
                <a:r>
                  <a:rPr lang="en-US" dirty="0" smtClean="0"/>
                  <a:t>same hardness.</a:t>
                </a: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buFont typeface="Wingdings" panose="05000000000000000000" pitchFamily="2" charset="2"/>
                  <a:buNone/>
                  <a:defRPr/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27546" cy="4875439"/>
              </a:xfrm>
              <a:blipFill>
                <a:blip r:embed="rId2"/>
                <a:stretch>
                  <a:fillRect l="-525" t="-2625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4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Reductions, formally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11244" cy="507138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Let A and B be two decision problems.</a:t>
                </a:r>
              </a:p>
              <a:p>
                <a:pPr>
                  <a:defRPr/>
                </a:pPr>
                <a:r>
                  <a:rPr lang="en-US" smtClean="0"/>
                  <a:t>Let X and Y be the set of yes instances for A and B, resp.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Say A = PRIME and B = k-CLIQUE.</a:t>
                </a:r>
              </a:p>
              <a:p>
                <a:pPr lvl="1">
                  <a:defRPr/>
                </a:pPr>
                <a:r>
                  <a:rPr lang="en-US" smtClean="0"/>
                  <a:t>X is the set of prime numbers.</a:t>
                </a:r>
              </a:p>
              <a:p>
                <a:pPr lvl="1">
                  <a:defRPr/>
                </a:pPr>
                <a:r>
                  <a:rPr lang="en-US" smtClean="0"/>
                  <a:t>Y is the set of graphs containing a k-clique.</a:t>
                </a:r>
              </a:p>
              <a:p>
                <a:pPr>
                  <a:defRPr/>
                </a:pPr>
                <a:r>
                  <a:rPr lang="en-US" smtClean="0"/>
                  <a:t>Let </a:t>
                </a:r>
                <a:r>
                  <a:rPr lang="en-US" dirty="0" smtClean="0"/>
                  <a:t>f be a function that maps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instances of A to instances of B. 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Def</a:t>
                </a:r>
                <a:r>
                  <a:rPr lang="en-US" dirty="0" smtClean="0"/>
                  <a:t>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reduces to </a:t>
                </a:r>
                <a:r>
                  <a:rPr lang="en-US" dirty="0" smtClean="0"/>
                  <a:t>B if </a:t>
                </a:r>
                <a:r>
                  <a:rPr lang="en-US" smtClean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</a:t>
                </a:r>
                <a:r>
                  <a:rPr lang="en-US" dirty="0" smtClean="0"/>
                  <a:t>. for all instances x of </a:t>
                </a:r>
                <a:r>
                  <a:rPr lang="en-US" smtClean="0"/>
                  <a:t>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To show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>
                    <a:solidFill>
                      <a:srgbClr val="000000"/>
                    </a:solidFill>
                  </a:rPr>
                  <a:t>, just give the mapping f.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, then we </a:t>
                </a:r>
                <a:r>
                  <a:rPr lang="en-US" dirty="0" smtClean="0"/>
                  <a:t>can use an algorithm for B to solve A.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To solve an instance of A, first map it to an instance of B using f.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Then run the B algorithm.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Return the same answer for A as the B algorithm gives.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By definition, A is true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 smtClean="0">
                    <a:latin typeface="Symbol" pitchFamily="18" charset="2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f(A) is true.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11244" cy="5071381"/>
              </a:xfrm>
              <a:blipFill>
                <a:blip r:embed="rId2"/>
                <a:stretch>
                  <a:fillRect l="-293" t="-2043" r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smtClean="0"/>
                  <a:t>Suppose we want to show </a:t>
                </a:r>
                <a:r>
                  <a:rPr lang="en-US" smtClean="0">
                    <a:solidFill>
                      <a:srgbClr val="000000"/>
                    </a:solidFill>
                  </a:rPr>
                  <a:t>PRIME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000000"/>
                    </a:solidFill>
                  </a:rPr>
                  <a:t> k-CLIQUE.  </a:t>
                </a:r>
              </a:p>
              <a:p>
                <a:pPr>
                  <a:defRPr/>
                </a:pPr>
                <a:r>
                  <a:rPr lang="en-US" smtClean="0"/>
                  <a:t>This </a:t>
                </a:r>
                <a:r>
                  <a:rPr lang="en-US" dirty="0" smtClean="0"/>
                  <a:t>means there’s some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mapping f</a:t>
                </a:r>
                <a:r>
                  <a:rPr lang="en-US" dirty="0" smtClean="0"/>
                  <a:t> such that.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Given an instance of PRIME, i.e. a number n.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f(n) is an instance of k-CLIQUE, i.e. f(n) is a graph G.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n is prime if and only if f(n) contains a k-clique. </a:t>
                </a:r>
              </a:p>
              <a:p>
                <a:pPr>
                  <a:defRPr/>
                </a:pPr>
                <a:r>
                  <a:rPr lang="en-US" dirty="0" smtClean="0"/>
                  <a:t>If we have an algorithm to solve k-CLIQUE, we can use it solve PRIME.</a:t>
                </a:r>
              </a:p>
              <a:p>
                <a:pPr lvl="1">
                  <a:defRPr/>
                </a:pPr>
                <a:r>
                  <a:rPr lang="en-US" dirty="0" smtClean="0"/>
                  <a:t>To tell if n is prime, map n to a graph G and run the k-CLIQUE algorithm on G</a:t>
                </a:r>
                <a:r>
                  <a:rPr lang="en-US" smtClean="0"/>
                  <a:t>.  </a:t>
                </a:r>
              </a:p>
              <a:p>
                <a:pPr lvl="1">
                  <a:defRPr/>
                </a:pPr>
                <a:r>
                  <a:rPr lang="en-US" smtClean="0"/>
                  <a:t>If </a:t>
                </a:r>
                <a:r>
                  <a:rPr lang="en-US" dirty="0" smtClean="0"/>
                  <a:t>it returns true, n is prime.  Otherwise n isn’t.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54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Polynomial time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270421" cy="5148943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If the mapping function from A to B runs in polynomial time, then it’s </a:t>
                </a:r>
                <a:r>
                  <a:rPr lang="en-US" smtClean="0"/>
                  <a:t>a </a:t>
                </a:r>
                <a:r>
                  <a:rPr lang="en-US" smtClean="0">
                    <a:solidFill>
                      <a:srgbClr val="FF0000"/>
                    </a:solidFill>
                  </a:rPr>
                  <a:t>polynomial time reduction</a:t>
                </a:r>
                <a:r>
                  <a:rPr lang="en-US" smtClean="0">
                    <a:solidFill>
                      <a:srgbClr val="000000"/>
                    </a:solidFill>
                  </a:rPr>
                  <a:t>, and we write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/>
                  <a:t>.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If we’re </a:t>
                </a:r>
                <a:r>
                  <a:rPr lang="en-US" dirty="0" smtClean="0"/>
                  <a:t>reducing PRIME to k-CLIQUE, then the function to generate a graph from a number must run in </a:t>
                </a:r>
                <a:r>
                  <a:rPr lang="en-US" err="1" smtClean="0"/>
                  <a:t>polytime</a:t>
                </a:r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Thm 1</a:t>
                </a:r>
                <a:r>
                  <a:rPr lang="en-US" smtClean="0"/>
                  <a:t> Let A, B and C be three problems, and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, there’s a polytime mapping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mtClean="0"/>
                  <a:t> from instances of A to instances of B.</a:t>
                </a:r>
              </a:p>
              <a:p>
                <a:pPr lvl="1">
                  <a:defRPr/>
                </a:pPr>
                <a:r>
                  <a:rPr lang="en-US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, </a:t>
                </a:r>
                <a:r>
                  <a:rPr lang="en-US"/>
                  <a:t>there’s a polytime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/>
                  <a:t> from instances of </a:t>
                </a:r>
                <a:r>
                  <a:rPr lang="en-US" smtClean="0"/>
                  <a:t>B </a:t>
                </a:r>
                <a:r>
                  <a:rPr lang="en-US"/>
                  <a:t>to instances of </a:t>
                </a:r>
                <a:r>
                  <a:rPr lang="en-US" smtClean="0"/>
                  <a:t>C.</a:t>
                </a:r>
                <a:endParaRPr lang="en-US"/>
              </a:p>
              <a:p>
                <a:pPr lvl="1">
                  <a:defRPr/>
                </a:pPr>
                <a:r>
                  <a:rPr lang="en-US" smtClean="0"/>
                  <a:t>Given an instance X of A,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Then X is a yes instance of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mtClean="0"/>
                  <a:t> Y </a:t>
                </a:r>
                <a:r>
                  <a:rPr lang="en-US"/>
                  <a:t>is a yes instance of </a:t>
                </a:r>
                <a:r>
                  <a:rPr lang="en-US" smtClean="0"/>
                  <a:t>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/>
                  <a:t> Z</a:t>
                </a:r>
                <a:r>
                  <a:rPr lang="en-US" smtClean="0"/>
                  <a:t> </a:t>
                </a:r>
                <a:r>
                  <a:rPr lang="en-US"/>
                  <a:t>is a yes instance of </a:t>
                </a:r>
                <a:r>
                  <a:rPr lang="en-US" smtClean="0"/>
                  <a:t>C.</a:t>
                </a:r>
              </a:p>
              <a:p>
                <a:pPr lvl="1">
                  <a:defRPr/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mtClean="0"/>
                  <a:t> is a valid mapping of A to C.</a:t>
                </a:r>
              </a:p>
              <a:p>
                <a:pPr lvl="1">
                  <a:defRPr/>
                </a:pPr>
                <a:r>
                  <a:rPr lang="en-US" smtClean="0"/>
                  <a:t>Since f and g are both polytime,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mtClean="0"/>
                  <a:t> is also polytime.</a:t>
                </a:r>
              </a:p>
              <a:p>
                <a:pPr>
                  <a:defRPr/>
                </a:pPr>
                <a:endParaRPr lang="en-US" smtClean="0"/>
              </a:p>
              <a:p>
                <a:pPr>
                  <a:defRPr/>
                </a:pPr>
                <a:endParaRPr lang="en-US" smtClean="0"/>
              </a:p>
              <a:p>
                <a:pPr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270421" cy="5148943"/>
              </a:xfrm>
              <a:blipFill>
                <a:blip r:embed="rId2"/>
                <a:stretch>
                  <a:fillRect l="-295" t="-2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62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NP-completeness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>
                    <a:solidFill>
                      <a:srgbClr val="1503FB"/>
                    </a:solidFill>
                  </a:rPr>
                  <a:t>Def</a:t>
                </a:r>
                <a:r>
                  <a:rPr lang="en-US" altLang="en-US"/>
                  <a:t> A problem A is </a:t>
                </a:r>
                <a:r>
                  <a:rPr lang="en-US" altLang="en-US">
                    <a:solidFill>
                      <a:srgbClr val="FF0000"/>
                    </a:solidFill>
                  </a:rPr>
                  <a:t>NP-complete</a:t>
                </a:r>
                <a:r>
                  <a:rPr lang="en-US" altLang="en-US"/>
                  <a:t> (NPC) if the following are true.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en-US"/>
                  <a:t>.</a:t>
                </a:r>
              </a:p>
              <a:p>
                <a:pPr lvl="1"/>
                <a:r>
                  <a:rPr lang="en-US" altLang="en-US"/>
                  <a:t>Given any other problem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en-US"/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mtClean="0"/>
                  <a:t>.</a:t>
                </a:r>
              </a:p>
              <a:p>
                <a:r>
                  <a:rPr lang="en-US" altLang="en-US" smtClean="0"/>
                  <a:t>Thus, a NP-complete problem is an NP problem that can be used to solve any other NP problem.</a:t>
                </a:r>
              </a:p>
              <a:p>
                <a:pPr lvl="1"/>
                <a:r>
                  <a:rPr lang="en-US" altLang="en-US" smtClean="0"/>
                  <a:t>It’s a “hardest” NP problem.</a:t>
                </a:r>
                <a:endParaRPr lang="en-US" alt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90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NP-completeness and 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051800" cy="507047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Do NP-complete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problems really exist?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Can we really find an NP problem that can be used to </a:t>
                </a:r>
                <a:r>
                  <a:rPr lang="en-US" dirty="0" smtClean="0"/>
                  <a:t>solve every other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NP problem?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One problem to rule them all?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Yes!  Steve Cook and Leonid Levin proved around 1970 </a:t>
                </a:r>
                <a:r>
                  <a:rPr lang="en-US" dirty="0" smtClean="0"/>
                  <a:t>that SAT is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NP-complete. 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SAT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=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satisfiable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Boolean formulas.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Given a Boolean formula, is there any </a:t>
                </a:r>
                <a:r>
                  <a:rPr lang="en-US" dirty="0" smtClean="0"/>
                  <a:t>setting for the variables which makes the formula true?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mtClean="0">
                    <a:solidFill>
                      <a:srgbClr val="000000"/>
                    </a:solidFill>
                  </a:rPr>
                  <a:t>.</a:t>
                </a:r>
              </a:p>
              <a:p>
                <a:pPr lvl="2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Setting A=B=C=true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D=false makes the formula true.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mtClean="0">
                    <a:solidFill>
                      <a:srgbClr val="000000"/>
                    </a:solidFill>
                  </a:rPr>
                  <a:t>.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2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The formula’s false for all settings of A.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000000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051800" cy="5070475"/>
              </a:xfrm>
              <a:blipFill>
                <a:blip r:embed="rId2"/>
                <a:stretch>
                  <a:fillRect l="-681" t="-2764" r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73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NP-completeness and 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21461" cy="53122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en-US" smtClean="0">
                    <a:solidFill>
                      <a:srgbClr val="FF0000"/>
                    </a:solidFill>
                  </a:rPr>
                  <a:t>Cook-Levin theorem </a:t>
                </a:r>
                <a:r>
                  <a:rPr lang="en-US" altLang="en-US" smtClean="0">
                    <a:solidFill>
                      <a:srgbClr val="000000"/>
                    </a:solidFill>
                  </a:rPr>
                  <a:t>says 2 things.</a:t>
                </a:r>
              </a:p>
              <a:p>
                <a:pPr lvl="1"/>
                <a:r>
                  <a:rPr lang="en-US" altLang="en-US" smtClean="0">
                    <a:solidFill>
                      <a:srgbClr val="000000"/>
                    </a:solidFill>
                  </a:rPr>
                  <a:t>SAT</a:t>
                </a:r>
                <a:r>
                  <a:rPr lang="en-US" altLang="en-US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Î</a:t>
                </a:r>
                <a:r>
                  <a:rPr lang="en-US" altLang="en-US" smtClean="0">
                    <a:solidFill>
                      <a:srgbClr val="000000"/>
                    </a:solidFill>
                  </a:rPr>
                  <a:t>NP.  </a:t>
                </a:r>
              </a:p>
              <a:p>
                <a:pPr lvl="2"/>
                <a:r>
                  <a:rPr lang="en-US" altLang="en-US" smtClean="0">
                    <a:solidFill>
                      <a:srgbClr val="000000"/>
                    </a:solidFill>
                  </a:rPr>
                  <a:t>Prove this yourself.</a:t>
                </a:r>
              </a:p>
              <a:p>
                <a:pPr lvl="1"/>
                <a:r>
                  <a:rPr lang="en-US" altLang="en-US" smtClean="0">
                    <a:solidFill>
                      <a:srgbClr val="000000"/>
                    </a:solidFill>
                  </a:rPr>
                  <a:t>Every NP problem reduces to SAT.  </a:t>
                </a:r>
                <a:r>
                  <a:rPr lang="en-US" altLang="en-US" smtClean="0"/>
                  <a:t>I.e. every problem A in NP can be mapped to an SAT formula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smtClean="0"/>
                  <a:t> in polytime, such that  </a:t>
                </a:r>
              </a:p>
              <a:p>
                <a:pPr lvl="2"/>
                <a:r>
                  <a:rPr lang="en-US" altLang="en-US" smtClean="0">
                    <a:solidFill>
                      <a:srgbClr val="000000"/>
                    </a:solidFill>
                  </a:rPr>
                  <a:t>If A is true,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 is satisfiable.</a:t>
                </a:r>
              </a:p>
              <a:p>
                <a:pPr lvl="2"/>
                <a:r>
                  <a:rPr lang="en-US" altLang="en-US" smtClean="0">
                    <a:solidFill>
                      <a:srgbClr val="000000"/>
                    </a:solidFill>
                  </a:rPr>
                  <a:t>If A is false,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 is not satisfiable.</a:t>
                </a:r>
              </a:p>
              <a:p>
                <a:r>
                  <a:rPr lang="en-US" altLang="en-US" smtClean="0">
                    <a:solidFill>
                      <a:srgbClr val="000000"/>
                    </a:solidFill>
                  </a:rPr>
                  <a:t>Basic idea of the theorem is to use the logical operations in a SAT formula to emulate the logical operations in any algorithm.</a:t>
                </a:r>
              </a:p>
              <a:p>
                <a:pPr lvl="1"/>
                <a:r>
                  <a:rPr lang="en-US" altLang="en-US" smtClean="0">
                    <a:solidFill>
                      <a:srgbClr val="000000"/>
                    </a:solidFill>
                  </a:rPr>
                  <a:t>Any NP problem X has a polytime verifier V.  The Cook-Levin theorem uses a SAT formula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 to emulate the verifier’s operations.</a:t>
                </a:r>
              </a:p>
              <a:p>
                <a:pPr lvl="1"/>
                <a:r>
                  <a:rPr lang="en-US" altLang="en-US" smtClean="0">
                    <a:solidFill>
                      <a:srgbClr val="000000"/>
                    </a:solidFill>
                  </a:rPr>
                  <a:t>For a yes instance of X, there’s some certificate making V return 1.</a:t>
                </a:r>
              </a:p>
              <a:p>
                <a:pPr lvl="2"/>
                <a:r>
                  <a:rPr lang="en-US" altLang="en-US" smtClean="0">
                    <a:solidFill>
                      <a:srgbClr val="000000"/>
                    </a:solidFill>
                  </a:rPr>
                  <a:t>The certificate can be transformed to a satisfying truth setting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.</a:t>
                </a:r>
              </a:p>
              <a:p>
                <a:pPr lvl="1"/>
                <a:r>
                  <a:rPr lang="en-US" altLang="en-US" smtClean="0">
                    <a:solidFill>
                      <a:srgbClr val="000000"/>
                    </a:solidFill>
                  </a:rPr>
                  <a:t>Any certificate making V return 0 corresponds to a non-satisfying truth setting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.</a:t>
                </a:r>
              </a:p>
              <a:p>
                <a:pPr lvl="1"/>
                <a:r>
                  <a:rPr lang="en-US" altLang="en-US" smtClean="0">
                    <a:solidFill>
                      <a:srgbClr val="000000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 if and only if X is a yes instance,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21461" cy="5312230"/>
              </a:xfrm>
              <a:blipFill>
                <a:blip r:embed="rId2"/>
                <a:stretch>
                  <a:fillRect l="-290" t="-1952" r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25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web of NP-completeness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5812971" cy="5173436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For every problem in the picture, if A points to B, </a:t>
                </a:r>
                <a:r>
                  <a:rPr lang="en-US" smtClean="0"/>
                  <a:t>it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So A can be </a:t>
                </a:r>
                <a:r>
                  <a:rPr lang="en-US" dirty="0" smtClean="0"/>
                  <a:t>solved using B.</a:t>
                </a:r>
              </a:p>
              <a:p>
                <a:pPr>
                  <a:defRPr/>
                </a:pPr>
                <a:r>
                  <a:rPr lang="en-US" dirty="0" smtClean="0"/>
                  <a:t>CIRCUIT-SAT was the original problem that Cook-Levin proved was NP-complete.</a:t>
                </a:r>
              </a:p>
              <a:p>
                <a:pPr>
                  <a:defRPr/>
                </a:pPr>
                <a:r>
                  <a:rPr lang="en-US" dirty="0" smtClean="0"/>
                  <a:t>So every problem in NP can be solved using CIRCUIT-SAT.</a:t>
                </a:r>
              </a:p>
              <a:p>
                <a:pPr>
                  <a:defRPr/>
                </a:pPr>
                <a:r>
                  <a:rPr lang="en-US" smtClean="0"/>
                  <a:t>But </a:t>
                </a:r>
                <a:r>
                  <a:rPr lang="en-US" dirty="0" smtClean="0"/>
                  <a:t>CIRCUIT-SAT can be solved using SAT, because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CIRCUIT-SAT</a:t>
                </a:r>
                <a:r>
                  <a:rPr lang="en-US" dirty="0" smtClean="0">
                    <a:solidFill>
                      <a:srgbClr val="000000"/>
                    </a:solidFill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SAT.</a:t>
                </a:r>
              </a:p>
              <a:p>
                <a:pPr lvl="1">
                  <a:defRPr/>
                </a:pPr>
                <a:r>
                  <a:rPr lang="en-US" smtClean="0"/>
                  <a:t>So every problem in NP can </a:t>
                </a:r>
                <a:r>
                  <a:rPr lang="en-US" dirty="0" smtClean="0"/>
                  <a:t>be solved using </a:t>
                </a:r>
                <a:r>
                  <a:rPr lang="en-US" smtClean="0"/>
                  <a:t>SAT.</a:t>
                </a:r>
              </a:p>
              <a:p>
                <a:pPr lvl="1">
                  <a:defRPr/>
                </a:pPr>
                <a:r>
                  <a:rPr lang="en-US" smtClean="0"/>
                  <a:t>So </a:t>
                </a:r>
                <a:r>
                  <a:rPr lang="en-US" dirty="0" smtClean="0"/>
                  <a:t>SAT </a:t>
                </a:r>
                <a:r>
                  <a:rPr lang="en-US" smtClean="0"/>
                  <a:t>is also NP-complete</a:t>
                </a:r>
                <a:r>
                  <a:rPr lang="en-US" dirty="0"/>
                  <a:t>!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SAT can be solved using 3-CNF-SAT.</a:t>
                </a:r>
              </a:p>
              <a:p>
                <a:pPr lvl="1">
                  <a:defRPr/>
                </a:pPr>
                <a:r>
                  <a:rPr lang="en-US" dirty="0" smtClean="0"/>
                  <a:t>So every NP problem can be solved </a:t>
                </a:r>
                <a:r>
                  <a:rPr lang="en-US" smtClean="0"/>
                  <a:t>using 3-CNF-SAT.</a:t>
                </a:r>
              </a:p>
              <a:p>
                <a:pPr lvl="1">
                  <a:defRPr/>
                </a:pPr>
                <a:r>
                  <a:rPr lang="en-US" smtClean="0"/>
                  <a:t>So </a:t>
                </a:r>
                <a:r>
                  <a:rPr lang="en-US" dirty="0" smtClean="0"/>
                  <a:t>3-CNF-SAT is also NP-complete.</a:t>
                </a:r>
              </a:p>
              <a:p>
                <a:pPr>
                  <a:defRPr/>
                </a:pPr>
                <a:r>
                  <a:rPr lang="en-US" dirty="0" smtClean="0"/>
                  <a:t>All problems in the diagram are </a:t>
                </a:r>
                <a:r>
                  <a:rPr lang="en-US" smtClean="0"/>
                  <a:t>NP-complete.</a:t>
                </a:r>
              </a:p>
              <a:p>
                <a:pPr>
                  <a:defRPr/>
                </a:pPr>
                <a:r>
                  <a:rPr lang="en-US" smtClean="0"/>
                  <a:t>Of course, each of the reductions requires a proof, which is sometimes tricky.</a:t>
                </a:r>
              </a:p>
              <a:p>
                <a:pPr lvl="1">
                  <a:defRPr/>
                </a:pPr>
                <a:r>
                  <a:rPr lang="en-US" smtClean="0"/>
                  <a:t>We’ll see some reduction proofs next lecture.  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There are thousands of other NPC problems.</a:t>
                </a:r>
              </a:p>
              <a:p>
                <a:pPr>
                  <a:defRPr/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buFont typeface="Wingdings" panose="05000000000000000000" pitchFamily="2" charset="2"/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5812971" cy="5173436"/>
              </a:xfrm>
              <a:blipFill>
                <a:blip r:embed="rId2"/>
                <a:stretch>
                  <a:fillRect l="-105" t="-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899" y="1390651"/>
            <a:ext cx="2943777" cy="28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1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web of NP-completeness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531304" cy="515778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Thm </a:t>
                </a:r>
                <a:r>
                  <a:rPr lang="en-US" smtClean="0"/>
                  <a:t>Given two NP problems </a:t>
                </a:r>
                <a:r>
                  <a:rPr lang="en-US" dirty="0" smtClean="0"/>
                  <a:t>A and B, </a:t>
                </a:r>
                <a:r>
                  <a:rPr lang="en-US" smtClean="0"/>
                  <a:t>suppose A </a:t>
                </a:r>
                <a:r>
                  <a:rPr lang="en-US" dirty="0" smtClean="0"/>
                  <a:t>is NP-complete, </a:t>
                </a:r>
                <a:r>
                  <a:rPr lang="en-US" smtClean="0"/>
                  <a:t>and A</a:t>
                </a:r>
                <a:r>
                  <a:rPr lang="en-US" smtClean="0">
                    <a:latin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/>
                  <a:t>B</a:t>
                </a:r>
                <a:r>
                  <a:rPr lang="en-US" dirty="0" smtClean="0"/>
                  <a:t>.  </a:t>
                </a:r>
                <a:r>
                  <a:rPr lang="en-US" smtClean="0"/>
                  <a:t>Then B </a:t>
                </a:r>
                <a:r>
                  <a:rPr lang="en-US" dirty="0" smtClean="0"/>
                  <a:t>is also NP-complete.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Let C be any NP problem.  Then 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mtClean="0"/>
                  <a:t> A, since A </a:t>
                </a:r>
                <a:r>
                  <a:rPr lang="en-US" dirty="0" smtClean="0"/>
                  <a:t>is </a:t>
                </a:r>
                <a:r>
                  <a:rPr lang="en-US" smtClean="0"/>
                  <a:t>NP-complete.</a:t>
                </a:r>
              </a:p>
              <a:p>
                <a:pPr lvl="1">
                  <a:defRPr/>
                </a:pPr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, then by Theorem 1,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Since 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mtClean="0"/>
                  <a:t>, then B is NPC.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To prove a </a:t>
                </a:r>
                <a:r>
                  <a:rPr lang="en-US" smtClean="0"/>
                  <a:t>problem B is NP-complete</a:t>
                </a:r>
              </a:p>
              <a:p>
                <a:pPr lvl="1">
                  <a:defRPr/>
                </a:pPr>
                <a:r>
                  <a:rPr lang="en-US" smtClean="0"/>
                  <a:t>Take </a:t>
                </a:r>
                <a:r>
                  <a:rPr lang="en-US" dirty="0" smtClean="0"/>
                  <a:t>a </a:t>
                </a:r>
                <a:r>
                  <a:rPr lang="en-US" smtClean="0"/>
                  <a:t>problem A </a:t>
                </a:r>
                <a:r>
                  <a:rPr lang="en-US" dirty="0" smtClean="0"/>
                  <a:t>you know is NPC, </a:t>
                </a:r>
                <a:r>
                  <a:rPr lang="en-US" smtClean="0"/>
                  <a:t>and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E.g., A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can be any problem in the previous </a:t>
                </a:r>
                <a:r>
                  <a:rPr lang="en-US" smtClean="0">
                    <a:solidFill>
                      <a:srgbClr val="000000"/>
                    </a:solidFill>
                  </a:rPr>
                  <a:t>diagram.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>
                    <a:solidFill>
                      <a:srgbClr val="000000"/>
                    </a:solidFill>
                  </a:rPr>
                  <a:t>, you need to give a polytime reduction from A to B.</a:t>
                </a:r>
              </a:p>
              <a:p>
                <a:pPr lvl="2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This can sometimes be quite challenging.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dirty="0" smtClean="0"/>
                  <a:t>You also have to </a:t>
                </a:r>
                <a:r>
                  <a:rPr lang="en-US" smtClean="0"/>
                  <a:t>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 smtClean="0"/>
                  <a:t>, but that’s </a:t>
                </a:r>
                <a:r>
                  <a:rPr lang="en-US" smtClean="0"/>
                  <a:t>usually not hard.</a:t>
                </a:r>
                <a:endParaRPr lang="en-US" dirty="0" smtClean="0"/>
              </a:p>
              <a:p>
                <a:pPr lvl="1"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531304" cy="5157788"/>
              </a:xfrm>
              <a:blipFill>
                <a:blip r:embed="rId2"/>
                <a:stretch>
                  <a:fillRect l="-441" t="-2009" r="-2867" b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899" y="1390651"/>
            <a:ext cx="2943777" cy="28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8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NP-completeness and P vs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054068" cy="510403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en-US" smtClean="0">
                    <a:solidFill>
                      <a:srgbClr val="1503FB"/>
                    </a:solidFill>
                  </a:rPr>
                  <a:t>Thm 2</a:t>
                </a:r>
                <a:r>
                  <a:rPr lang="en-US" altLang="en-US" smtClean="0"/>
                  <a:t> Suppose a problem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mtClean="0"/>
                  <a:t> is NP-complete,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mtClean="0"/>
                  <a:t>.  Then P=NP.</a:t>
                </a:r>
              </a:p>
              <a:p>
                <a:r>
                  <a:rPr lang="en-US" alt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altLang="en-US" smtClean="0"/>
                  <a:t> Consider any other NP problem B.  We’ll show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mtClean="0"/>
                  <a:t>.</a:t>
                </a:r>
              </a:p>
              <a:p>
                <a:pPr lvl="1"/>
                <a:r>
                  <a:rPr lang="en-US" altLang="en-US" smtClean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mtClean="0"/>
                  <a:t> is NPC, there’s a polytime mapping f from B to A.</a:t>
                </a:r>
              </a:p>
              <a:p>
                <a:pPr lvl="1"/>
                <a:r>
                  <a:rPr lang="en-US" altLang="en-US" smtClean="0"/>
                  <a:t>Given an instance X of B, run f on X to get an instance Y of A.</a:t>
                </a:r>
              </a:p>
              <a:p>
                <a:pPr lvl="1"/>
                <a:r>
                  <a:rPr lang="en-US" altLang="en-US" smtClean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mtClean="0"/>
                  <a:t>, there’s a polytime algorithm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en-US" smtClean="0"/>
                  <a:t> to solve A.</a:t>
                </a:r>
              </a:p>
              <a:p>
                <a:pPr lvl="1"/>
                <a:r>
                  <a:rPr lang="en-US" altLang="en-US" smtClean="0"/>
                  <a:t>Run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mtClean="0"/>
                  <a:t>, and return the same answer for X.</a:t>
                </a:r>
              </a:p>
              <a:p>
                <a:pPr lvl="1"/>
                <a:r>
                  <a:rPr lang="en-US" altLang="en-US" smtClean="0"/>
                  <a:t>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en-US" smtClean="0"/>
                  <a:t>,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mtClean="0"/>
                  <a:t> is true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en-US" smtClean="0"/>
                  <a:t> X is true.</a:t>
                </a:r>
              </a:p>
              <a:p>
                <a:pPr lvl="1"/>
                <a:r>
                  <a:rPr lang="en-US" altLang="en-US" smtClean="0"/>
                  <a:t>Running f and g both take polytime.  So we can solve B in polytime.</a:t>
                </a:r>
              </a:p>
              <a:p>
                <a:r>
                  <a:rPr lang="en-US" altLang="en-US" smtClean="0">
                    <a:solidFill>
                      <a:srgbClr val="1503FB"/>
                    </a:solidFill>
                  </a:rPr>
                  <a:t>Cor</a:t>
                </a:r>
                <a:r>
                  <a:rPr lang="en-US" altLang="en-US" smtClean="0"/>
                  <a:t> Suppose a problem A is NP-complete,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mtClean="0"/>
                  <a:t>.  Then for any NP-complete problem B,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mtClean="0"/>
                  <a:t>.</a:t>
                </a:r>
              </a:p>
              <a:p>
                <a:pPr lvl="1"/>
                <a:r>
                  <a:rPr lang="en-US" altLang="en-US" smtClean="0"/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mtClean="0"/>
                  <a:t>, then since B is NPC, we have P = NP by Theorem 2.  So 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en-US" smtClean="0"/>
                  <a:t>, we have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mtClean="0"/>
                  <a:t>, a contradiction.</a:t>
                </a:r>
              </a:p>
              <a:p>
                <a:r>
                  <a:rPr lang="en-US" altLang="en-US" smtClean="0"/>
                  <a:t>To prove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en-US" smtClean="0"/>
                  <a:t> (which is what most people think), it’s enough to show one NPC problem is not solvable in polytime, by the corollary.</a:t>
                </a:r>
              </a:p>
              <a:p>
                <a:pPr lvl="1"/>
                <a:r>
                  <a:rPr lang="en-US" altLang="en-US" smtClean="0"/>
                  <a:t>But after 50 years, no one has any such proof.</a:t>
                </a:r>
              </a:p>
              <a:p>
                <a:pPr lvl="1"/>
                <a:r>
                  <a:rPr lang="en-US" altLang="en-US" smtClean="0"/>
                  <a:t>Nor has anyone shown a polytime algorithm for any NPC problem.</a:t>
                </a:r>
              </a:p>
              <a:p>
                <a:endParaRPr lang="en-US" alt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054068" cy="5104039"/>
              </a:xfrm>
              <a:blipFill>
                <a:blip r:embed="rId2"/>
                <a:stretch>
                  <a:fillRect l="-227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45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Limits of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419224"/>
                <a:ext cx="5223450" cy="5275321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How much time does it take to solve a more difficult problem, </a:t>
                </a:r>
                <a:r>
                  <a:rPr lang="en-US" smtClean="0"/>
                  <a:t>like coloring</a:t>
                </a:r>
                <a:r>
                  <a:rPr lang="en-US" dirty="0" smtClean="0"/>
                  <a:t>?</a:t>
                </a:r>
              </a:p>
              <a:p>
                <a:pPr>
                  <a:defRPr/>
                </a:pPr>
                <a:r>
                  <a:rPr lang="en-US" smtClean="0"/>
                  <a:t>Four Color Theorem says </a:t>
                </a:r>
                <a:r>
                  <a:rPr lang="en-US" dirty="0" smtClean="0"/>
                  <a:t>every map can be colored with 4 colors, </a:t>
                </a:r>
                <a:r>
                  <a:rPr lang="en-US" dirty="0" err="1" smtClean="0"/>
                  <a:t>s.t</a:t>
                </a:r>
                <a:r>
                  <a:rPr lang="en-US" dirty="0" smtClean="0"/>
                  <a:t>. adjacent regions have different </a:t>
                </a:r>
                <a:r>
                  <a:rPr lang="en-US" smtClean="0"/>
                  <a:t>colors.</a:t>
                </a:r>
              </a:p>
              <a:p>
                <a:pPr>
                  <a:defRPr/>
                </a:pPr>
                <a:r>
                  <a:rPr lang="en-US" smtClean="0"/>
                  <a:t>So given a map, we can always efficiently answer the question whether the map can be 4-colored.  Namely, yes.</a:t>
                </a:r>
              </a:p>
              <a:p>
                <a:pPr>
                  <a:defRPr/>
                </a:pPr>
                <a:r>
                  <a:rPr lang="en-US" smtClean="0"/>
                  <a:t>But sometimes 3 colors are enough to color the map.</a:t>
                </a:r>
              </a:p>
              <a:p>
                <a:pPr>
                  <a:defRPr/>
                </a:pPr>
                <a:r>
                  <a:rPr lang="en-US" smtClean="0"/>
                  <a:t>Can we efficiently determine whether a map can be 3-colored?</a:t>
                </a:r>
                <a:endParaRPr lang="en-US" dirty="0" smtClean="0"/>
              </a:p>
              <a:p>
                <a:pPr>
                  <a:defRPr/>
                </a:pPr>
                <a:r>
                  <a:rPr lang="en-US" smtClean="0"/>
                  <a:t>If there </a:t>
                </a:r>
                <a:r>
                  <a:rPr lang="en-US" dirty="0" smtClean="0"/>
                  <a:t>are n regions, we can find </a:t>
                </a:r>
                <a:r>
                  <a:rPr lang="en-US" smtClean="0"/>
                  <a:t>a 3-coloring </a:t>
                </a:r>
                <a:r>
                  <a:rPr lang="en-US" dirty="0" smtClean="0"/>
                  <a:t>by trying all possible colorings.</a:t>
                </a:r>
              </a:p>
              <a:p>
                <a:pPr lvl="1">
                  <a:defRPr/>
                </a:pPr>
                <a:r>
                  <a:rPr lang="en-US" dirty="0" smtClean="0"/>
                  <a:t>There </a:t>
                </a:r>
                <a:r>
                  <a:rPr lang="en-US" smtClean="0"/>
                  <a:t>are 3</a:t>
                </a:r>
                <a:r>
                  <a:rPr lang="en-US" baseline="30000" smtClean="0"/>
                  <a:t>n</a:t>
                </a:r>
                <a:r>
                  <a:rPr lang="en-US" smtClean="0"/>
                  <a:t> </a:t>
                </a:r>
                <a:r>
                  <a:rPr lang="en-US" dirty="0" smtClean="0"/>
                  <a:t>possible colorings.</a:t>
                </a:r>
              </a:p>
              <a:p>
                <a:pPr lvl="1">
                  <a:defRPr/>
                </a:pPr>
                <a:r>
                  <a:rPr lang="en-US" smtClean="0"/>
                  <a:t>There are 195 countries in the world,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93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possible colorings!</a:t>
                </a:r>
                <a:endParaRPr lang="en-US" dirty="0" smtClean="0"/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419224"/>
                <a:ext cx="5223450" cy="5275321"/>
              </a:xfrm>
              <a:blipFill>
                <a:blip r:embed="rId2"/>
                <a:stretch>
                  <a:fillRect l="-350" t="-1734" r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2" name="Picture 2" descr="https://scheung10.files.wordpress.com/2013/04/m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94" y="2596243"/>
            <a:ext cx="3066852" cy="172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2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Beyond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6164036" cy="5242832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NP includes many important and practical problems.</a:t>
                </a:r>
              </a:p>
              <a:p>
                <a:pPr>
                  <a:defRPr/>
                </a:pPr>
                <a:r>
                  <a:rPr lang="en-US" smtClean="0"/>
                  <a:t>But </a:t>
                </a:r>
                <a:r>
                  <a:rPr lang="en-US" dirty="0" smtClean="0"/>
                  <a:t>not all problems are in NP.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In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graph </a:t>
                </a:r>
                <a:r>
                  <a:rPr lang="en-US" smtClean="0">
                    <a:solidFill>
                      <a:srgbClr val="FF0000"/>
                    </a:solidFill>
                  </a:rPr>
                  <a:t>isomorphism </a:t>
                </a:r>
                <a:r>
                  <a:rPr lang="en-US" smtClean="0"/>
                  <a:t>(GRAPH-ISO) </a:t>
                </a:r>
                <a:r>
                  <a:rPr lang="en-US" smtClean="0">
                    <a:solidFill>
                      <a:srgbClr val="000000"/>
                    </a:solidFill>
                  </a:rPr>
                  <a:t>problem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we ask whether two graphs simply </a:t>
                </a:r>
                <a:r>
                  <a:rPr lang="en-US" dirty="0" err="1" smtClean="0"/>
                  <a:t>relabelings</a:t>
                </a:r>
                <a:r>
                  <a:rPr lang="en-US" dirty="0" smtClean="0"/>
                  <a:t> o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f each </a:t>
                </a:r>
                <a:r>
                  <a:rPr lang="en-US" smtClean="0">
                    <a:solidFill>
                      <a:srgbClr val="000000"/>
                    </a:solidFill>
                  </a:rPr>
                  <a:t>other.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I.e. Given two graphs G = (V,E) and G’=(V, E’), is there a permutation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mtClean="0">
                    <a:solidFill>
                      <a:srgbClr val="000000"/>
                    </a:solidFill>
                  </a:rPr>
                  <a:t>s.t.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This is </a:t>
                </a:r>
                <a:r>
                  <a:rPr lang="en-US" dirty="0" smtClean="0"/>
                  <a:t>in NP,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because on “yes” instances, we just give the relabeling to the verifier.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graph </a:t>
                </a:r>
                <a:r>
                  <a:rPr lang="en-US" smtClean="0">
                    <a:solidFill>
                      <a:srgbClr val="FF0000"/>
                    </a:solidFill>
                  </a:rPr>
                  <a:t>non-isomorphism </a:t>
                </a:r>
                <a:r>
                  <a:rPr lang="en-US" smtClean="0"/>
                  <a:t>(GRAPH-NONISO) </a:t>
                </a:r>
                <a:r>
                  <a:rPr lang="en-US" smtClean="0">
                    <a:solidFill>
                      <a:srgbClr val="000000"/>
                    </a:solidFill>
                  </a:rPr>
                  <a:t>problem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is the opposite: are two graphs </a:t>
                </a:r>
                <a:r>
                  <a:rPr lang="en-US" dirty="0" smtClean="0"/>
                  <a:t>really different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and not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relabelings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of each other.</a:t>
                </a:r>
              </a:p>
              <a:p>
                <a:pPr lvl="1">
                  <a:defRPr/>
                </a:pPr>
                <a:r>
                  <a:rPr lang="en-US" dirty="0" smtClean="0"/>
                  <a:t>We don’t know </a:t>
                </a:r>
                <a:r>
                  <a:rPr lang="en-US" smtClean="0"/>
                  <a:t>if </a:t>
                </a:r>
                <a:r>
                  <a:rPr lang="en-US"/>
                  <a:t>GRAPH-NONISO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mtClean="0"/>
                  <a:t> NP.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If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two graphs are really different, </a:t>
                </a:r>
                <a:r>
                  <a:rPr lang="en-US" dirty="0" smtClean="0"/>
                  <a:t>how </a:t>
                </a:r>
                <a:r>
                  <a:rPr lang="en-US" smtClean="0"/>
                  <a:t>do we produce a certificate to prove </a:t>
                </a:r>
                <a:r>
                  <a:rPr lang="en-US" smtClean="0">
                    <a:solidFill>
                      <a:srgbClr val="000000"/>
                    </a:solidFill>
                  </a:rPr>
                  <a:t>this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to a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polytime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verifier?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We could give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the verifier a </a:t>
                </a:r>
                <a:r>
                  <a:rPr lang="en-US" dirty="0" smtClean="0"/>
                  <a:t>list of all possible </a:t>
                </a:r>
                <a:r>
                  <a:rPr lang="en-US" dirty="0" err="1" smtClean="0"/>
                  <a:t>relabelings</a:t>
                </a:r>
                <a:r>
                  <a:rPr lang="en-US" dirty="0" smtClean="0"/>
                  <a:t>, and show the graphs are different under each.</a:t>
                </a:r>
              </a:p>
              <a:p>
                <a:pPr lvl="2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But </a:t>
                </a:r>
                <a:r>
                  <a:rPr lang="en-US" dirty="0" smtClean="0"/>
                  <a:t>this isn’t </a:t>
                </a:r>
                <a:r>
                  <a:rPr lang="en-US" dirty="0" err="1" smtClean="0"/>
                  <a:t>polytime</a:t>
                </a:r>
                <a:r>
                  <a:rPr lang="en-US" dirty="0" smtClean="0"/>
                  <a:t> because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there are n! </a:t>
                </a:r>
                <a:r>
                  <a:rPr lang="en-US" err="1" smtClean="0">
                    <a:solidFill>
                      <a:srgbClr val="000000"/>
                    </a:solidFill>
                  </a:rPr>
                  <a:t>relabelings</a:t>
                </a:r>
                <a:r>
                  <a:rPr lang="en-US" smtClean="0">
                    <a:solidFill>
                      <a:srgbClr val="000000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/>
                  <a:t>We also don’t know if GRAPH-NONISO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/>
                  <a:t> P</a:t>
                </a:r>
                <a:r>
                  <a:rPr lang="en-US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6164036" cy="5242832"/>
              </a:xfrm>
              <a:blipFill>
                <a:blip r:embed="rId2"/>
                <a:stretch>
                  <a:fillRect l="-99" t="-1744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60" name="Picture 3" descr="100px-Graph_isomorphism_a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50" y="1239838"/>
            <a:ext cx="11906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 descr="500px-Graph_isomorphism_b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4003675"/>
            <a:ext cx="2125662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38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More complexity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84696" cy="487135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co-NP</a:t>
            </a:r>
            <a:r>
              <a:rPr lang="en-US" dirty="0" smtClean="0"/>
              <a:t> All problems whose “complement” is in NP.</a:t>
            </a:r>
          </a:p>
          <a:p>
            <a:pPr lvl="1">
              <a:defRPr/>
            </a:pPr>
            <a:r>
              <a:rPr lang="en-US" dirty="0" smtClean="0"/>
              <a:t>E.g. GRAPH-ISO</a:t>
            </a:r>
            <a:r>
              <a:rPr lang="en-US" dirty="0" smtClean="0">
                <a:latin typeface="Symbol" pitchFamily="18" charset="2"/>
              </a:rPr>
              <a:t>Î</a:t>
            </a:r>
            <a:r>
              <a:rPr lang="en-US" dirty="0" smtClean="0"/>
              <a:t>NP, so GRAPH-</a:t>
            </a:r>
            <a:r>
              <a:rPr lang="en-US" dirty="0" err="1" smtClean="0"/>
              <a:t>NONISO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co</a:t>
            </a:r>
            <a:r>
              <a:rPr lang="en-US" dirty="0" smtClean="0"/>
              <a:t>-NP.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PSPACE</a:t>
            </a:r>
            <a:r>
              <a:rPr lang="en-US" dirty="0" smtClean="0"/>
              <a:t> All problems whose computation takes polynomial amount of space.</a:t>
            </a:r>
          </a:p>
          <a:p>
            <a:pPr lvl="1">
              <a:defRPr/>
            </a:pPr>
            <a:r>
              <a:rPr lang="en-US" dirty="0" smtClean="0"/>
              <a:t>Includes all problems in P.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EXPTIME</a:t>
            </a:r>
            <a:r>
              <a:rPr lang="en-US" dirty="0" smtClean="0"/>
              <a:t> All problems whose computation takes at most exponential amount of time.</a:t>
            </a:r>
          </a:p>
          <a:p>
            <a:pPr lvl="1">
              <a:defRPr/>
            </a:pPr>
            <a:r>
              <a:rPr lang="en-US" dirty="0" smtClean="0"/>
              <a:t>Includes all problems in P and NP.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NEXPTIME</a:t>
            </a:r>
            <a:r>
              <a:rPr lang="en-US" dirty="0" smtClean="0"/>
              <a:t> All problems whose correct answer can be verified in at most exponential amount of time.</a:t>
            </a:r>
          </a:p>
          <a:p>
            <a:pPr lvl="1">
              <a:defRPr/>
            </a:pPr>
            <a:r>
              <a:rPr lang="en-US" dirty="0" smtClean="0"/>
              <a:t>NEXPTIME is to EXPTIME what NP is to P.</a:t>
            </a:r>
          </a:p>
          <a:p>
            <a:pPr>
              <a:defRPr/>
            </a:pPr>
            <a:r>
              <a:rPr lang="en-US" dirty="0" smtClean="0"/>
              <a:t>Each of these is called a </a:t>
            </a:r>
            <a:r>
              <a:rPr lang="en-US" dirty="0" smtClean="0">
                <a:solidFill>
                  <a:srgbClr val="FF0000"/>
                </a:solidFill>
              </a:rPr>
              <a:t>complexity class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Many, many other complexity classes, some very obscure.</a:t>
            </a:r>
          </a:p>
          <a:p>
            <a:pPr lvl="1">
              <a:defRPr/>
            </a:pPr>
            <a:r>
              <a:rPr lang="en-US" dirty="0" smtClean="0"/>
              <a:t>“Complexity zoo</a:t>
            </a:r>
            <a:r>
              <a:rPr lang="en-US" smtClean="0"/>
              <a:t>”: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complexityzoo.uwaterloo.ca/Complexity_Zoo</a:t>
            </a:r>
            <a:endParaRPr lang="en-US" smtClean="0"/>
          </a:p>
          <a:p>
            <a:pPr marL="457200" lvl="1" indent="0">
              <a:buNone/>
              <a:defRPr/>
            </a:pPr>
            <a:endParaRPr lang="en-US" dirty="0" smtClean="0"/>
          </a:p>
          <a:p>
            <a:pPr lvl="2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2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hp_venn_diagr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107" y="1419226"/>
            <a:ext cx="3010393" cy="271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5461907" cy="519384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A central goal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complexity theory </a:t>
                </a:r>
                <a:r>
                  <a:rPr lang="en-US" dirty="0" smtClean="0"/>
                  <a:t>and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theoretical computer science </a:t>
                </a:r>
                <a:r>
                  <a:rPr lang="en-US" dirty="0" smtClean="0"/>
                  <a:t>is to study the relationship between complexity classes.</a:t>
                </a:r>
              </a:p>
              <a:p>
                <a:pPr>
                  <a:defRPr/>
                </a:pPr>
                <a:r>
                  <a:rPr lang="en-US" dirty="0" smtClean="0"/>
                  <a:t>We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know </a:t>
                </a:r>
                <a:r>
                  <a:rPr lang="en-US" dirty="0" smtClean="0"/>
                  <a:t>some trivial things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</a:t>
                </a:r>
                <a:r>
                  <a:rPr lang="en-US" smtClean="0"/>
                  <a:t>like 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smtClean="0"/>
                  <a:t>NP</a:t>
                </a:r>
                <a:r>
                  <a:rPr lang="en-US" dirty="0" smtClean="0"/>
                  <a:t>, </a:t>
                </a:r>
                <a:r>
                  <a:rPr lang="en-US" smtClean="0"/>
                  <a:t>or NP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mtClean="0"/>
                  <a:t>EXPTIME</a:t>
                </a:r>
                <a:r>
                  <a:rPr lang="en-US" dirty="0" smtClean="0"/>
                  <a:t>. </a:t>
                </a:r>
              </a:p>
              <a:p>
                <a:pPr>
                  <a:defRPr/>
                </a:pPr>
                <a:r>
                  <a:rPr lang="en-US" dirty="0" smtClean="0"/>
                  <a:t>We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know a few </a:t>
                </a:r>
                <a:r>
                  <a:rPr lang="en-US" dirty="0" smtClean="0"/>
                  <a:t>nontrivial things, like PSPACE=NPSPACE=IP, and NL=</a:t>
                </a:r>
                <a:r>
                  <a:rPr lang="en-US" dirty="0" err="1" smtClean="0"/>
                  <a:t>coNL</a:t>
                </a:r>
                <a:r>
                  <a:rPr lang="en-US" dirty="0" smtClean="0"/>
                  <a:t>.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>
                  <a:defRPr/>
                </a:pPr>
                <a:r>
                  <a:rPr lang="en-US" dirty="0" smtClean="0"/>
                  <a:t>Beyond this, we really know hardly anything!</a:t>
                </a:r>
              </a:p>
              <a:p>
                <a:pPr>
                  <a:defRPr/>
                </a:pPr>
                <a:r>
                  <a:rPr lang="en-US" dirty="0" smtClean="0"/>
                  <a:t>P</a:t>
                </a:r>
                <a:r>
                  <a:rPr lang="en-US" smtClean="0"/>
                  <a:t>?=NP, </a:t>
                </a:r>
                <a:r>
                  <a:rPr lang="en-US" dirty="0" smtClean="0"/>
                  <a:t>P </a:t>
                </a:r>
                <a:r>
                  <a:rPr lang="en-US" smtClean="0"/>
                  <a:t>?=co-NP</a:t>
                </a:r>
                <a:r>
                  <a:rPr lang="en-US"/>
                  <a:t>,</a:t>
                </a:r>
                <a:r>
                  <a:rPr lang="en-US" smtClean="0"/>
                  <a:t> </a:t>
                </a:r>
                <a:r>
                  <a:rPr lang="en-US" dirty="0" smtClean="0"/>
                  <a:t>NP</a:t>
                </a:r>
                <a:r>
                  <a:rPr lang="en-US" smtClean="0"/>
                  <a:t>?=co-NP, </a:t>
                </a:r>
                <a:r>
                  <a:rPr lang="en-US" dirty="0" smtClean="0"/>
                  <a:t>NP</a:t>
                </a:r>
                <a:r>
                  <a:rPr lang="en-US" smtClean="0"/>
                  <a:t>?=PSPACE</a:t>
                </a:r>
                <a:r>
                  <a:rPr lang="en-US"/>
                  <a:t>,</a:t>
                </a:r>
                <a:r>
                  <a:rPr lang="en-US" smtClean="0"/>
                  <a:t> </a:t>
                </a:r>
                <a:r>
                  <a:rPr lang="en-US" dirty="0" smtClean="0"/>
                  <a:t>NP</a:t>
                </a:r>
                <a:r>
                  <a:rPr lang="en-US" smtClean="0"/>
                  <a:t>?=EXPTIME.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In the </a:t>
                </a:r>
                <a:r>
                  <a:rPr lang="en-US" smtClean="0">
                    <a:solidFill>
                      <a:srgbClr val="000000"/>
                    </a:solidFill>
                  </a:rPr>
                  <a:t>last 50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years</a:t>
                </a:r>
                <a:r>
                  <a:rPr lang="en-US" smtClean="0">
                    <a:solidFill>
                      <a:srgbClr val="000000"/>
                    </a:solidFill>
                  </a:rPr>
                  <a:t>, we haven’t gotten much closer.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Maybe our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techniques </a:t>
                </a:r>
                <a:r>
                  <a:rPr lang="en-US" smtClean="0">
                    <a:solidFill>
                      <a:srgbClr val="000000"/>
                    </a:solidFill>
                  </a:rPr>
                  <a:t>are wrong?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dirty="0" smtClean="0"/>
                  <a:t>Understanding any of the relationships </a:t>
                </a:r>
                <a:r>
                  <a:rPr lang="en-US" smtClean="0"/>
                  <a:t>would have many </a:t>
                </a:r>
                <a:r>
                  <a:rPr lang="en-US" dirty="0" smtClean="0"/>
                  <a:t>profound implications.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5461907" cy="5193846"/>
              </a:xfrm>
              <a:blipFill>
                <a:blip r:embed="rId4"/>
                <a:stretch>
                  <a:fillRect l="-335" t="-1761" r="-1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88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Limits of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31279" cy="513669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Is there a much more efficient algorithm?</a:t>
            </a:r>
          </a:p>
          <a:p>
            <a:pPr>
              <a:defRPr/>
            </a:pPr>
            <a:r>
              <a:rPr lang="en-US" dirty="0" smtClean="0"/>
              <a:t>Nobody knows of one.  And almost everybody thinks no such algorithm exists.</a:t>
            </a:r>
          </a:p>
          <a:p>
            <a:pPr>
              <a:defRPr/>
            </a:pP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 one can prove </a:t>
            </a:r>
            <a:r>
              <a:rPr lang="en-US" dirty="0" smtClean="0"/>
              <a:t>it doesn’t exist either.</a:t>
            </a:r>
          </a:p>
          <a:p>
            <a:pPr>
              <a:defRPr/>
            </a:pPr>
            <a:r>
              <a:rPr lang="en-US" dirty="0" smtClean="0"/>
              <a:t>The theory of </a:t>
            </a:r>
            <a:r>
              <a:rPr lang="en-US" dirty="0" smtClean="0">
                <a:solidFill>
                  <a:srgbClr val="FF0000"/>
                </a:solidFill>
              </a:rPr>
              <a:t>NP-completeness</a:t>
            </a:r>
            <a:r>
              <a:rPr lang="en-US" dirty="0" smtClean="0"/>
              <a:t> is a mathematical attempt to prove some problems have no efficient solutions.</a:t>
            </a:r>
          </a:p>
          <a:p>
            <a:pPr lvl="1">
              <a:defRPr/>
            </a:pPr>
            <a:r>
              <a:rPr lang="en-US" dirty="0" smtClean="0"/>
              <a:t>So far, it’s led to more questions than answers...</a:t>
            </a:r>
          </a:p>
          <a:p>
            <a:pPr>
              <a:defRPr/>
            </a:pPr>
            <a:r>
              <a:rPr lang="en-US" smtClean="0"/>
              <a:t>We’ll define P, NP, and NP-completeness.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6" name="Picture 2" descr="https://scheung10.files.wordpress.com/2013/04/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94" y="2596243"/>
            <a:ext cx="3066852" cy="172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7976507" cy="5197929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polynomial time 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polytime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dirty="0" smtClean="0"/>
                  <a:t> algorithm is one that runs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time, for some constant k, when input has size n.</a:t>
                </a:r>
              </a:p>
              <a:p>
                <a:pPr>
                  <a:defRPr/>
                </a:pPr>
                <a:r>
                  <a:rPr lang="en-US" dirty="0" smtClean="0"/>
                  <a:t>P is the set of all problems that can be solved by a </a:t>
                </a:r>
                <a:r>
                  <a:rPr lang="en-US" dirty="0" err="1" smtClean="0"/>
                  <a:t>polytime</a:t>
                </a:r>
                <a:r>
                  <a:rPr lang="en-US" dirty="0" smtClean="0"/>
                  <a:t> algorithm.</a:t>
                </a:r>
              </a:p>
              <a:p>
                <a:pPr lvl="1">
                  <a:defRPr/>
                </a:pPr>
                <a:r>
                  <a:rPr lang="en-US" smtClean="0"/>
                  <a:t>These problems are called </a:t>
                </a:r>
                <a:r>
                  <a:rPr lang="en-US" dirty="0" smtClean="0"/>
                  <a:t>“efficiently </a:t>
                </a:r>
                <a:r>
                  <a:rPr lang="en-US" smtClean="0"/>
                  <a:t>computable”, because a polytime algorithm is considered efficient.</a:t>
                </a:r>
              </a:p>
              <a:p>
                <a:pPr lvl="1">
                  <a:defRPr/>
                </a:pPr>
                <a:r>
                  <a:rPr lang="en-US" smtClean="0"/>
                  <a:t>In practice though, an e.g.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algorithm is quite slow, even for moderate sized n.  </a:t>
                </a:r>
                <a:endParaRPr lang="en-US" dirty="0" smtClean="0"/>
              </a:p>
              <a:p>
                <a:pPr>
                  <a:defRPr/>
                </a:pPr>
                <a:r>
                  <a:rPr lang="en-US" smtClean="0"/>
                  <a:t>If a problem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time, for any constant k, it’s considered not efficiently solvable.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 dirty="0" smtClean="0"/>
                  <a:t>time </a:t>
                </a:r>
                <a:r>
                  <a:rPr lang="en-US" smtClean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 smtClean="0"/>
                  <a:t> time algorithm isn’t efficient.</a:t>
                </a:r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We only know how </a:t>
                </a:r>
                <a:r>
                  <a:rPr lang="en-US" smtClean="0"/>
                  <a:t>to 3-color </a:t>
                </a:r>
                <a:r>
                  <a:rPr lang="en-US" dirty="0" smtClean="0"/>
                  <a:t>a map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 (more or less), </a:t>
                </a:r>
                <a:r>
                  <a:rPr lang="en-US" smtClean="0"/>
                  <a:t>so </a:t>
                </a:r>
                <a:r>
                  <a:rPr lang="en-US"/>
                  <a:t>3</a:t>
                </a:r>
                <a:r>
                  <a:rPr lang="en-US" smtClean="0"/>
                  <a:t>-coloring (currently) can’t be solved efficiently.</a:t>
                </a:r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 algorithm is much slower than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algorithm. </a:t>
                </a:r>
              </a:p>
              <a:p>
                <a:pPr lvl="2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If n=10000, </a:t>
                </a: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 smtClean="0"/>
                  <a:t>, but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4771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7976507" cy="5197929"/>
              </a:xfrm>
              <a:blipFill>
                <a:blip r:embed="rId2"/>
                <a:stretch>
                  <a:fillRect l="-306" t="-1995" r="-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72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class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396968" cy="515710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NP = Nondeterministic </a:t>
            </a:r>
            <a:r>
              <a:rPr lang="en-US" dirty="0" smtClean="0"/>
              <a:t>polynomial </a:t>
            </a:r>
            <a:r>
              <a:rPr lang="en-US" smtClean="0"/>
              <a:t>time.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Def</a:t>
            </a:r>
            <a:r>
              <a:rPr lang="en-US" smtClean="0"/>
              <a:t> An </a:t>
            </a:r>
            <a:r>
              <a:rPr lang="en-US" smtClean="0">
                <a:solidFill>
                  <a:srgbClr val="FF0000"/>
                </a:solidFill>
              </a:rPr>
              <a:t>instance</a:t>
            </a:r>
            <a:r>
              <a:rPr lang="en-US" smtClean="0"/>
              <a:t> of a problem consists of an input for the problem.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An instance of the sorting problem is a set {3,1,2,4} that we want to sort.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An instance of the SSSP problem is a weighted graph along with a source node.</a:t>
            </a:r>
            <a:endParaRPr lang="en-US" dirty="0" smtClean="0"/>
          </a:p>
          <a:p>
            <a:pPr>
              <a:defRPr/>
            </a:pPr>
            <a:r>
              <a:rPr lang="en-US" smtClean="0"/>
              <a:t>P is the class of problems for which all instances can be </a:t>
            </a:r>
            <a:r>
              <a:rPr lang="en-US" smtClean="0">
                <a:solidFill>
                  <a:srgbClr val="FF0000"/>
                </a:solidFill>
              </a:rPr>
              <a:t>solved</a:t>
            </a:r>
            <a:r>
              <a:rPr lang="en-US" smtClean="0"/>
              <a:t> in polynomial time by some algorithm.</a:t>
            </a:r>
          </a:p>
          <a:p>
            <a:pPr>
              <a:defRPr/>
            </a:pPr>
            <a:r>
              <a:rPr lang="en-US" smtClean="0"/>
              <a:t>NP is the class of problems for which the solvability of an instance can be </a:t>
            </a:r>
            <a:r>
              <a:rPr lang="en-US" smtClean="0">
                <a:solidFill>
                  <a:srgbClr val="FF0000"/>
                </a:solidFill>
              </a:rPr>
              <a:t>verified</a:t>
            </a:r>
            <a:r>
              <a:rPr lang="en-US" smtClean="0"/>
              <a:t> in polynomial time.</a:t>
            </a:r>
          </a:p>
          <a:p>
            <a:pPr lvl="1">
              <a:defRPr/>
            </a:pPr>
            <a:r>
              <a:rPr lang="en-US" smtClean="0"/>
              <a:t>The verification is done by a “</a:t>
            </a:r>
            <a:r>
              <a:rPr lang="en-US" smtClean="0">
                <a:solidFill>
                  <a:srgbClr val="FF0000"/>
                </a:solidFill>
              </a:rPr>
              <a:t>verifier</a:t>
            </a:r>
            <a:r>
              <a:rPr lang="en-US" smtClean="0"/>
              <a:t>” algorithm.</a:t>
            </a:r>
            <a:endParaRPr lang="en-US" dirty="0" smtClean="0"/>
          </a:p>
          <a:p>
            <a:pPr lvl="1">
              <a:defRPr/>
            </a:pPr>
            <a:r>
              <a:rPr lang="en-US" smtClean="0"/>
              <a:t>The verifier needs an additional “hint” to work correctly.</a:t>
            </a:r>
          </a:p>
          <a:p>
            <a:pPr lvl="2">
              <a:defRPr/>
            </a:pPr>
            <a:r>
              <a:rPr lang="en-US" smtClean="0"/>
              <a:t>The hint is also called a “witness” or “</a:t>
            </a:r>
            <a:r>
              <a:rPr lang="en-US" smtClean="0">
                <a:solidFill>
                  <a:srgbClr val="FF0000"/>
                </a:solidFill>
              </a:rPr>
              <a:t>certificate</a:t>
            </a:r>
            <a:r>
              <a:rPr lang="en-US" smtClean="0"/>
              <a:t>”.</a:t>
            </a:r>
          </a:p>
          <a:p>
            <a:pPr lvl="1">
              <a:defRPr/>
            </a:pPr>
            <a:r>
              <a:rPr lang="en-US" smtClean="0"/>
              <a:t>The verifier doesn’t find a solution to a problem instance, but only checks that the instance has been solved.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class NP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024606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The verifier has the </a:t>
            </a:r>
            <a:r>
              <a:rPr lang="en-US"/>
              <a:t>following properties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The verifier’s input is a problem instance x, and a certificate y.</a:t>
            </a:r>
          </a:p>
          <a:p>
            <a:pPr lvl="1">
              <a:defRPr/>
            </a:pPr>
            <a:r>
              <a:rPr lang="en-US" smtClean="0"/>
              <a:t>The verifier’s output is either “accept” or “reject”.</a:t>
            </a:r>
            <a:endParaRPr lang="en-US"/>
          </a:p>
          <a:p>
            <a:pPr lvl="1">
              <a:defRPr/>
            </a:pPr>
            <a:r>
              <a:rPr lang="en-US"/>
              <a:t>If </a:t>
            </a:r>
            <a:r>
              <a:rPr lang="en-US" smtClean="0"/>
              <a:t>x </a:t>
            </a:r>
            <a:r>
              <a:rPr lang="en-US"/>
              <a:t>has a solution, then </a:t>
            </a:r>
            <a:r>
              <a:rPr lang="en-US" smtClean="0"/>
              <a:t>if y is a “good</a:t>
            </a:r>
            <a:r>
              <a:rPr lang="en-US"/>
              <a:t>” </a:t>
            </a:r>
            <a:r>
              <a:rPr lang="en-US" smtClean="0"/>
              <a:t>certificate, the verifier will output accept.</a:t>
            </a:r>
            <a:endParaRPr lang="en-US"/>
          </a:p>
          <a:p>
            <a:pPr lvl="2">
              <a:defRPr/>
            </a:pPr>
            <a:r>
              <a:rPr lang="en-US"/>
              <a:t>If </a:t>
            </a:r>
            <a:r>
              <a:rPr lang="en-US" smtClean="0"/>
              <a:t>y is not a “good” certificate, the verifier can either accept or reject.</a:t>
            </a:r>
            <a:endParaRPr lang="en-US"/>
          </a:p>
          <a:p>
            <a:pPr lvl="1">
              <a:defRPr/>
            </a:pPr>
            <a:r>
              <a:rPr lang="en-US"/>
              <a:t>If </a:t>
            </a:r>
            <a:r>
              <a:rPr lang="en-US" smtClean="0"/>
              <a:t>x has </a:t>
            </a:r>
            <a:r>
              <a:rPr lang="en-US"/>
              <a:t>no solution, </a:t>
            </a:r>
            <a:r>
              <a:rPr lang="en-US" smtClean="0"/>
              <a:t>the verifier rejects no matter what y is.</a:t>
            </a:r>
          </a:p>
          <a:p>
            <a:pPr lvl="1">
              <a:defRPr/>
            </a:pPr>
            <a:r>
              <a:rPr lang="en-US" smtClean="0"/>
              <a:t>Intuitively, the certificate y indicates x is solvable.</a:t>
            </a:r>
          </a:p>
          <a:p>
            <a:pPr lvl="2">
              <a:defRPr/>
            </a:pPr>
            <a:r>
              <a:rPr lang="en-US" smtClean="0"/>
              <a:t>For example, y can be a solution to x.</a:t>
            </a:r>
          </a:p>
          <a:p>
            <a:pPr lvl="2">
              <a:defRPr/>
            </a:pPr>
            <a:r>
              <a:rPr lang="en-US" smtClean="0"/>
              <a:t>But y can also be an indirect representation of a solution.</a:t>
            </a:r>
          </a:p>
          <a:p>
            <a:pPr lvl="1">
              <a:defRPr/>
            </a:pPr>
            <a:r>
              <a:rPr lang="en-US" smtClean="0"/>
              <a:t>The </a:t>
            </a:r>
            <a:r>
              <a:rPr lang="en-US"/>
              <a:t>verifier is efficient, i.e. runs in polynomial time.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class NP, formally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86750" cy="514078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Def</a:t>
                </a:r>
                <a:r>
                  <a:rPr lang="en-US" smtClean="0"/>
                  <a:t> A </a:t>
                </a:r>
                <a:r>
                  <a:rPr lang="en-US" smtClean="0">
                    <a:solidFill>
                      <a:srgbClr val="FF0000"/>
                    </a:solidFill>
                  </a:rPr>
                  <a:t>decision problem </a:t>
                </a:r>
                <a:r>
                  <a:rPr lang="en-US" smtClean="0"/>
                  <a:t>is a problem with a yes / no answer.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 </a:t>
                </a:r>
                <a:r>
                  <a:rPr lang="en-US" smtClean="0"/>
                  <a:t>Given a graph, is there a path from node s to t?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 </a:t>
                </a:r>
                <a:r>
                  <a:rPr lang="en-US" smtClean="0"/>
                  <a:t>Given a map, is there a way to 3-color it?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 </a:t>
                </a:r>
                <a:r>
                  <a:rPr lang="en-US" smtClean="0"/>
                  <a:t>Given a number, is it prime?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Def</a:t>
                </a:r>
                <a:r>
                  <a:rPr lang="en-US" smtClean="0"/>
                  <a:t> Given a decision problem, the set of </a:t>
                </a:r>
                <a:r>
                  <a:rPr lang="en-US" smtClean="0">
                    <a:solidFill>
                      <a:srgbClr val="FF0000"/>
                    </a:solidFill>
                  </a:rPr>
                  <a:t>yes</a:t>
                </a:r>
                <a:r>
                  <a:rPr lang="en-US" smtClean="0"/>
                  <a:t> (resp. </a:t>
                </a:r>
                <a:r>
                  <a:rPr lang="en-US" smtClean="0">
                    <a:solidFill>
                      <a:srgbClr val="FF0000"/>
                    </a:solidFill>
                  </a:rPr>
                  <a:t>no</a:t>
                </a:r>
                <a:r>
                  <a:rPr lang="en-US" smtClean="0"/>
                  <a:t>) </a:t>
                </a:r>
                <a:r>
                  <a:rPr lang="en-US" smtClean="0">
                    <a:solidFill>
                      <a:srgbClr val="FF0000"/>
                    </a:solidFill>
                  </a:rPr>
                  <a:t>instances</a:t>
                </a:r>
                <a:r>
                  <a:rPr lang="en-US" smtClean="0"/>
                  <a:t> are the instances of the problem for which the answer is yes (resp. no).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11 is a yes instance to the prime problem, 10 is a no instance.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Def</a:t>
                </a:r>
                <a:r>
                  <a:rPr lang="en-US" smtClean="0"/>
                  <a:t> Given a decision problem </a:t>
                </a:r>
                <a:r>
                  <a:rPr lang="en-US" dirty="0" smtClean="0"/>
                  <a:t>A, </a:t>
                </a:r>
                <a:r>
                  <a:rPr lang="en-US" smtClean="0"/>
                  <a:t>a </a:t>
                </a:r>
                <a:r>
                  <a:rPr lang="en-US" smtClean="0">
                    <a:solidFill>
                      <a:srgbClr val="FF0000"/>
                    </a:solidFill>
                  </a:rPr>
                  <a:t>polynomial time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verifier </a:t>
                </a:r>
                <a:r>
                  <a:rPr lang="en-US" dirty="0" smtClean="0"/>
                  <a:t>V for A is an algorithm that does the following</a:t>
                </a:r>
              </a:p>
              <a:p>
                <a:pPr lvl="1">
                  <a:defRPr/>
                </a:pPr>
                <a:r>
                  <a:rPr lang="en-US" dirty="0" smtClean="0"/>
                  <a:t>V’s input is an </a:t>
                </a:r>
                <a:r>
                  <a:rPr lang="en-US" smtClean="0"/>
                  <a:t>instance x </a:t>
                </a:r>
                <a:r>
                  <a:rPr lang="en-US" dirty="0" smtClean="0"/>
                  <a:t>of A, and </a:t>
                </a:r>
                <a:r>
                  <a:rPr lang="en-US" smtClean="0"/>
                  <a:t>a certificate string y.</a:t>
                </a:r>
                <a:endParaRPr lang="en-US" dirty="0" smtClean="0"/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mtClean="0"/>
                  <a:t>, representing “reject” and “accept”, resp.</a:t>
                </a:r>
              </a:p>
              <a:p>
                <a:pPr lvl="1">
                  <a:defRPr/>
                </a:pPr>
                <a:r>
                  <a:rPr lang="en-US" smtClean="0"/>
                  <a:t>If x is a yes instance, there exists a y for which V outputs 1, i.e.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If x is a no instance, </a:t>
                </a:r>
                <a:r>
                  <a:rPr lang="en-US" dirty="0" smtClean="0"/>
                  <a:t>every y makes V </a:t>
                </a:r>
                <a:r>
                  <a:rPr lang="en-US" smtClean="0"/>
                  <a:t>output 0,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.</a:t>
                </a:r>
                <a:endParaRPr lang="en-US" dirty="0" smtClean="0"/>
              </a:p>
              <a:p>
                <a:pPr lvl="1">
                  <a:defRPr/>
                </a:pPr>
                <a:r>
                  <a:rPr lang="en-US" smtClean="0"/>
                  <a:t>V runs </a:t>
                </a:r>
                <a:r>
                  <a:rPr lang="en-US" dirty="0" smtClean="0"/>
                  <a:t>in polynomial time.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</a:rPr>
                  <a:t>NP</a:t>
                </a:r>
                <a:r>
                  <a:rPr lang="en-US" dirty="0" smtClean="0"/>
                  <a:t> is the set of </a:t>
                </a:r>
                <a:r>
                  <a:rPr lang="en-US" smtClean="0"/>
                  <a:t>all decision problems </a:t>
                </a:r>
                <a:r>
                  <a:rPr lang="en-US" dirty="0" smtClean="0"/>
                  <a:t>with </a:t>
                </a:r>
                <a:r>
                  <a:rPr lang="en-US" dirty="0" err="1" smtClean="0"/>
                  <a:t>polytime</a:t>
                </a:r>
                <a:r>
                  <a:rPr lang="en-US" dirty="0" smtClean="0"/>
                  <a:t> </a:t>
                </a:r>
                <a:r>
                  <a:rPr lang="en-US" smtClean="0"/>
                  <a:t>verifiers.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86750" cy="5140780"/>
              </a:xfrm>
              <a:blipFill>
                <a:blip r:embed="rId2"/>
                <a:stretch>
                  <a:fillRect l="-221" t="-1779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38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Showing a problem is in P or NP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To show a problem is in P, give an algorithm solving the problem that runs in polynomial time.</a:t>
            </a:r>
          </a:p>
          <a:p>
            <a:r>
              <a:rPr lang="en-US" smtClean="0"/>
              <a:t>To show a decision problem is in NP, give a polynomial time verifier for the problem satisfying the properties on the previous slide.</a:t>
            </a:r>
          </a:p>
          <a:p>
            <a:pPr lvl="1"/>
            <a:r>
              <a:rPr lang="en-US" smtClean="0"/>
              <a:t>This requires specifying what the cerficates are, and how the verifier operates, given an instance of the problem and a certificate.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25891</TotalTime>
  <Words>3197</Words>
  <Application>Microsoft Office PowerPoint</Application>
  <PresentationFormat>On-screen Show (4:3)</PresentationFormat>
  <Paragraphs>366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NP and  NP-completeness</vt:lpstr>
      <vt:lpstr>Limits of efficiency </vt:lpstr>
      <vt:lpstr>Limits of efficiency</vt:lpstr>
      <vt:lpstr>Limits of efficiency</vt:lpstr>
      <vt:lpstr>The class P</vt:lpstr>
      <vt:lpstr>The class NP</vt:lpstr>
      <vt:lpstr>The class NP</vt:lpstr>
      <vt:lpstr>The class NP, formally</vt:lpstr>
      <vt:lpstr>Showing a problem is in P or NP</vt:lpstr>
      <vt:lpstr>4-coloring is in NP</vt:lpstr>
      <vt:lpstr>Factoring is in NP</vt:lpstr>
      <vt:lpstr>Traveling salesman is in NP</vt:lpstr>
      <vt:lpstr>k-Clique is in NP</vt:lpstr>
      <vt:lpstr>All problems in P are in NP</vt:lpstr>
      <vt:lpstr>Primes is in NP </vt:lpstr>
      <vt:lpstr>Incorrect verifiers</vt:lpstr>
      <vt:lpstr>P vs NP</vt:lpstr>
      <vt:lpstr>NP-completeness</vt:lpstr>
      <vt:lpstr>Hardness and reductions</vt:lpstr>
      <vt:lpstr>Example</vt:lpstr>
      <vt:lpstr>Reductions, formally</vt:lpstr>
      <vt:lpstr>Example</vt:lpstr>
      <vt:lpstr>Polynomial time reductions</vt:lpstr>
      <vt:lpstr>NP-completeness</vt:lpstr>
      <vt:lpstr>NP-completeness and SAT</vt:lpstr>
      <vt:lpstr>NP-completeness and SAT</vt:lpstr>
      <vt:lpstr>The web of NP-completeness</vt:lpstr>
      <vt:lpstr>The web of NP-completeness</vt:lpstr>
      <vt:lpstr>NP-completeness and P vs NP</vt:lpstr>
      <vt:lpstr>Beyond NP</vt:lpstr>
      <vt:lpstr> More complexity classes</vt:lpstr>
      <vt:lpstr>Complexity theory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 Fan</dc:creator>
  <cp:lastModifiedBy>Rui</cp:lastModifiedBy>
  <cp:revision>1863</cp:revision>
  <cp:lastPrinted>2018-11-12T12:51:08Z</cp:lastPrinted>
  <dcterms:created xsi:type="dcterms:W3CDTF">2004-01-06T19:40:29Z</dcterms:created>
  <dcterms:modified xsi:type="dcterms:W3CDTF">2023-03-13T07:23:25Z</dcterms:modified>
</cp:coreProperties>
</file>