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3" r:id="rId4"/>
    <p:sldId id="274" r:id="rId5"/>
    <p:sldId id="275" r:id="rId6"/>
    <p:sldId id="280" r:id="rId7"/>
    <p:sldId id="284" r:id="rId8"/>
    <p:sldId id="287" r:id="rId9"/>
    <p:sldId id="288" r:id="rId10"/>
    <p:sldId id="289" r:id="rId11"/>
    <p:sldId id="295" r:id="rId12"/>
    <p:sldId id="281" r:id="rId13"/>
    <p:sldId id="290" r:id="rId14"/>
    <p:sldId id="291" r:id="rId15"/>
    <p:sldId id="277" r:id="rId16"/>
    <p:sldId id="282" r:id="rId17"/>
    <p:sldId id="285" r:id="rId18"/>
    <p:sldId id="316" r:id="rId19"/>
    <p:sldId id="296" r:id="rId20"/>
    <p:sldId id="313" r:id="rId21"/>
    <p:sldId id="314" r:id="rId22"/>
    <p:sldId id="297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FF00"/>
    <a:srgbClr val="FF0000"/>
    <a:srgbClr val="FF6600"/>
    <a:srgbClr val="01FD61"/>
    <a:srgbClr val="FF5050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5463" autoAdjust="0"/>
  </p:normalViewPr>
  <p:slideViewPr>
    <p:cSldViewPr snapToGrid="0">
      <p:cViewPr varScale="1">
        <p:scale>
          <a:sx n="127" d="100"/>
          <a:sy n="127" d="100"/>
        </p:scale>
        <p:origin x="450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17382B13-485E-49F9-871E-2F865A5A2B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20T04:15:56.0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12010 16380 1605 0,'0'0'45'0,"0"0"11"0,0 0-45 16,0 0-11-16,0 0 0 0,0 0 0 0,0 0 138 0,0 0 26 0,0 0 4 0,0 0 2 15,0 0-52-15,0 0-10 0,0 0-3 0,0 0 0 16,0 0-46-16,0 0-10 0,3-8-1 0,-3 8-1 15,3-2-31-15,0-1-7 0,2 0-1 0,1 3 0 0,0 0-8 16,0 0 0-16,0 0 0 0,0 3 0 0,0 0-28 0,0 2 3 16,0-2 0-16,-3-1 0 15,3 4-13-15,-3-1-2 0,0-2-1 0,0 2 0 16,-3 0-3-16,0 0-1 0,-3 1 0 0,3 2 0 16,-3-3 33-16,0 0 12 0,-3 1 0 0,0-1-9 15,0 0 24-15,0 0 5 0,0 1 0 0,0-1 1 0,-3 0 16 0,3 1 3 0,0-4 1 16,1 1 0-16,-1 0 11 0,0-3 3 0,6 0 0 15,-6 2 0-15,6-2-9 0,0 0-2 16,0 0 0-16,0 0 0 0,0 0-16 0,0 0-3 0,0 0-1 0,0 0 0 16,0 0-24-16,0 0 0 15,0 0 0-15,3 0 0 16,3 3-14-16,0-3 5 0,0 2 1 0,-1-2 0 16,1 6-24-16,3-4-5 0,-3 1-1 0,0 0 0 0,0 2 18 0,-3 0 4 15,0 1 1-15,3-1 0 0,-3 3 5 0,-3-3 1 0,3 3 0 16,-3-3 0-16,0 1 1 0,-3 2 0 0,3 0 0 15,-3-3 0-15,0 3 37 0,0 0 8 0,-3 0 2 0,0-3 0 16,3-2 17-16,-3 2 3 0,0 0 1 0,0 0 0 16,0-2 8-16,1 0 1 0,-4-3 1 0,0 2 0 15,3-2-10-15,-3 0-1 0,3 0-1 0,0 0 0 16,-3 0-28-16,0-2-6 0,9 2 0 0,-3-3-1 16,-6 0-23-16,9 3 0 0,0 0 0 0,0 0-8 15,0 0-126-15,0 0-25 0,0 0-5 0</inkml:trace>
  <inkml:trace contextRef="#ctx0" brushRef="#br0" timeOffset="1857.205">12013 15513 1325 0,'0'0'37'0,"0"0"9"0,0 0-37 0,3-6-9 0,-3 6 0 0,0-5 0 0,0 5 145 15,3-5 27-15,-3 2 6 0,0 3 1 0,3-5-20 0,-3 5-4 16,0 0-1-16,0 0 0 0,0 0-56 0,0 0-11 16,0 0-3-16,0 0 0 0,0 0-13 0,0 0-3 15,0 0-1-15,0 0 0 0,-6 5-35 0,0 3-6 16,0 0-2-16,-3 2 0 0,3 4-15 0,-6-1-9 15,0 3 10-15,3-3-10 0,0 3 9 0,-3 0-9 16,3-3 8-16,0 3-8 0,0-3 10 0,0 0-10 16,4 1 12-16,-1-4-12 0,-3-2 23 0,6 3-3 15,0-3 0-15,-3-3 0 0,6 3 1 0,-3-6 0 0,0 4 0 16,3-6 0-16,3 2-11 0,-3 4-2 0,3-4-8 16,0-2 12-16,0 0-12 0,3 3-15 0,0-3 3 0,0 0 1 15,2 0 11 1,1 0 0-16,3-3 0 0,0 1 0 0,0 2 0 0,0-3 9 15,3 3 0-15,-3 0 0 0,3-3-9 0,-3 3 0 16,0-2 0-16,-1 2 0 0,1 0-16 0,-3-3 2 0,0 3 0 16,0 3 0-16,-3-3 3 0,0 0 1 0,3 0 0 15,-9 0 0 1,0 0-14-16,0 0-4 0,3 0 0 0,-3 0 0 16,0 0-68-16,0 0-13 0,0 0-3 0,0 0-748 0,0 0-148 0</inkml:trace>
  <inkml:trace contextRef="#ctx0" brushRef="#br0" timeOffset="2169.2937">12060 15560 2094 0,'0'0'60'0,"0"0"12"15,0 0-58-15,-3-2-14 0,3 2 0 0,0 0 0 0,0 0 104 0,0 0 19 16,-3-3 3-16,3 3 1 0,0 0-56 0,0 0-11 15,0 0-3-15,0 0 0 0,-3 3-19 0,3 2-4 0,0 0-1 0,0 0 0 16,0 6-2-16,0 0-1 0,0-1 0 0,0 1 0 16,0 2-4-16,-3 0-1 0,3 3 0 0,-3 0 0 15,3 2 3-15,-3-2 0 16,0 3 0-16,0-1 0 0,0 1 1 0,-3-3 1 16,3 2 0-16,3-2 0 0,-2-3-30 0,-1 3 0 15,3-5 0-15,0-1 0 0,0 1 0 0,0-3 0 16,3 0 0-16,-3-5 9 0,2 2-9 0,1 0 0 15,0-2 0-15,0-3 0 16,3-3-174-16,0 0-27 0</inkml:trace>
  <inkml:trace contextRef="#ctx0" brushRef="#br0" timeOffset="3455.7495">12661 15573 1384 0,'0'0'39'0,"0"0"9"0,0 0-38 0,0 0-10 0,0 0 0 0,0 0 0 16,0 0 155-16,0 0 29 0,0 0 5 0,0 0 2 15,0 0-75-15,0-5-16 0,0 5-2 0,0-5-1 0,-3 0-1 16,3-1 0-16,3 1 0 0,-3 5 0 0,0-5-51 0,3-1-10 16,0 1-3-16,-3 5 0 0,0 0 0 0,6-3-1 15,-6 3 0-15,0 0 0 16,6-2-50-16,-3 2-9 0,3 2-3 0,-3-2 0 0,0 6 18 15,3-4 3-15,-3 4 1 0,-3 2 0 16,0 0-38-16,0-1-7 0,0 1-2 0,-3 3 0 16,0 0 19-16,0-4 3 0,-3 4 1 0,0 0 0 0,3-1 33 0,-3 1 9 15,-3-3 1-15,3 0 0 16,1 0-10-16,-4 0 12 0,0-3-12 0,3-2 12 0,0 2 39 0,-3-3 8 16,6 1 1-16,-3 0 1 0,6-3-13 0,0 0-2 15,-3 0-1-15,3 0 0 0,0 0-10 0,0 0-3 16,0 0 0-16,0 0 0 0,0 0-32 0,0 0 0 15,0 0 0-15,6-3 0 0,0 0 0 0,3 1-14 16,-3-1 2-16,0 3 1 16,3 0-26-16,0 3-6 0,-4-1-1 0,1 1 0 15,3 0 10-15,-6 2 2 0,3 0 0 0,0 1 0 0,-3 2 32 0,-3-3 0 0,3 3 0 0,-6 0 0 16,3 0 0-16,0 2 0 0,-6-2 8 0,3 0-8 16,0-3 59-16,-3 3 5 0,0 0 2 15,0 0 0-15,-2-2 1 0,2-4 0 0,-3 3 0 16,3-2 0-16,-3 0 0 0,3-1 0 15,-3 1 0-15,3-3 0 0,-3 0-14 0,3 0-2 0,3 0-1 0,-3 0 0 16,6 0-50-16,0 0 0 0,-6-3-9 0,6 3 1 16,0 0-83-16,0-8-16 0,0 3-3 15,3 0-1384-15</inkml:trace>
  <inkml:trace contextRef="#ctx0" brushRef="#br0" timeOffset="4929.3141">12647 14568 1882 0,'0'0'41'0,"0"0"9"0,0 0 2 0,0 0 1 0,3-5-42 0,0 2-11 0,-3 3 0 0,3-5 0 0,-3 5 110 0,0 0 20 16,0 0 4-16,0 0 1 0,0 0-21 0,0 0-4 16,0 0-1-16,0 0 0 0,0 0-31 0,0 0-6 15,0 0-2-15,0 0 0 0,-3 5-31 0,-3 0-7 16,0 3 0-16,0 0-1 0,-3 0-7 0,0 5-2 16,-3-2 0-16,3 5 0 0,0 0-22 0,-3-3 0 15,3 3 0-15,0 0 0 0,0-3 10 0,3 0 1 16,-3 0 0-16,1-2 0 0,2 0 1 0,3-1 0 15,0-2 0-15,-3-3 0 0,3 1 4 16,3-1 2-16,-3-2 0 0,3-3 0 0,0 5-18 16,0-5 10-16,0 0-10 0,0 0 8 0,0 0-8 0,6 0 0 15,0 0 0-15,0 0 0 0,0 0 0 16,2-3 0-16,1 3 0 0,0-2 0 0,0-1 0 0,3 3 0 16,-3-3 0-16,3 1 0 0,0-1-11 0,3 3-7 15,-3-3-2-15,0 3 0 0,0-2 20 0,-1 2-10 0,-2 0 10 16,0-3-8-16,0 3-12 0,-3 0-1 0,-3 3-1 15,3-3 0 1,-6 0-32-16,0 0-6 0,0 0-2 0,0 0 0 0,0 0-136 16,0 0-27-16,0 0-6 0</inkml:trace>
  <inkml:trace contextRef="#ctx0" brushRef="#br0" timeOffset="5177.7217">12715 14560 2232 0,'0'0'64'0,"0"0"12"0,-3 0-60 0,-3 0-16 16,0 3 0-16,0-1 0 0,3 1 96 0,0 0 17 16,-3 5 3-16,3-3 1 0,0 3-52 0,0 2-10 15,0 4-3-15,0-1 0 16,3 3-16-16,-3 0-3 0,0-1-1 0,3 4 0 16,-3-3-9-16,3 2-3 0,0 1 0 0,0-1 0 15,0 1-9-15,0-1-3 0,0 1 0 0,3-3 0 0,-3 0-8 16,0-3 0-16,3-2 9 0,-3 2-9 0,0-3 8 0,0-2-8 15,0 0 10-15,0 0-10 0,0-3 8 0,0 1-8 16,0-4 0-16,0-2 0 16,0 0-162-16,0 0-38 0</inkml:trace>
  <inkml:trace contextRef="#ctx0" brushRef="#br0" timeOffset="6401.8381">13212 14618 1947 0,'0'0'43'0,"0"0"9"0,0 0 1 0,0 0 2 0,0 0-44 0,0 0-11 0,0 0 0 0,0-5 0 16,0 5 92-16,0 0 17 0,0-5 3 0,3-1 1 15,-3 1-37-15,3 0-8 0,0-1-2 0,-3 6 0 16,0-2-30-16,6-1-7 0,-3 1-1 0,0-1 0 16,3 3-18-16,-3-3-10 0,3 3 10 0,-3 0-10 15,3 0 0-15,0 3 0 0,0-3-13 0,0 3 4 16,0 2-16-16,-3 0-3 0,0 0-1 16,0 3 0-1,0-2-24-15,-3 2-5 0,0 0-1 0,0-3 0 0,0 0 35 0,0 3 8 0,-3 3 0 0,-3-1 1 0,3 1 28 16,-3-3 6-16,0 0 1 0,0 0 0 0,3 0 28 15,-3-3 5-15,0 3 2 0,0-3 0 16,0 0 5-16,0 1 2 0,3-4 0 16,-3 1 0-16,3 0-12 0,3-3-2 0,0 0-1 0,0 0 0 15,0 0-16-15,0 0-3 0,0 0-1 0,0 0 0 16,0 0-27-16,0 0 0 0,0 0 8 0,0 0-8 0,0 0-14 16,3-3-5-16,3 3-1 0,0 0 0 15,0 0-8-15,-3 3-3 0,3-3 0 16,0 2 0-16,0 1-4 0,0 0-1 0,0-1 0 15,-3 1 0-15,3 2 23 0,-3 0 4 0,0 1 1 0,0-1 0 0,0 3 8 0,-3-3 0 16,0 3 0-16,0 0 0 0,-3 0 34 0,3 0 2 16,-3 0 1-16,-3-3 0 0,3 3 19 0,0-3 3 15,0 1 1-15,0-1 0 0,-3 0 3 0,3-2 1 0,-3 0 0 16,0-1 0-16,3 1-15 0,3-3-2 0,0 0-1 0,-6 3 0 16,0-3-28-16,6 0-6 0,0 0 0 0,-6-3-1 15,3 0-31 1,3 3-7-16,-6-2-1 0,3-1 0 15,3 3-185-15,-3-5-38 0,3-6-7 0,0 11-2 0</inkml:trace>
  <inkml:trace contextRef="#ctx0" brushRef="#br0" timeOffset="14713.6337">11435 16322 1489 0,'0'0'42'0,"0"0"10"0,0 0-42 0,0 0-10 16,0 0 0-16,0 0 0 0,0 0 133 0,0 0 25 15,0 0 5-15,-6 5 1 0,3 1-64 0,0 2-13 16,-3-3-3-16,3 0 0 0,-3 3-25 0,3-3-6 16,-3 3-1-16,0 0 0 0,1 0-20 0,-4 0-5 0,3-2-1 15,0 1 0-15,-3 1 19 0,3 0 4 0,0 0 1 0,-3-2 0 16,0 2 2-16,0-1 0 0,3 1 0 15,0 0 0-15,-3 0 1 0,3-2 1 0,0 1 0 0,0-1 0 16,0 2-36-16,0-3-7 0,6-5-2 0,0 3 0 16,0-3 0-16,-3 5 0 15,3-5 0-15,3 5 0 0,0-2-9 0,0 0 8 0,0-1-8 0,6-2 8 16,0 0-8-16,0 0 0 0,3 0 0 0,-3 0 0 16,0 0 0-16,3 0-14 0,0-2 3 0,-3-1 1 15,3 3 10-15,-3 0-10 0,2 0 10 0,-5 0-10 0,3 0 10 16,0 0-10-16,-3 0 10 0,-6 0-10 15,0 0 10-15,6 0 0 0,-6 0 0 0,0 0 0 16,3 3 0-16,-3-3 0 0,0 0 0 0,0 0 0 0,0 0-20 0,0 2 0 16,0-2 1-16,0 0 0 15,-3 5-72-15,3-5-14 0,0 3-3 0,0-3-1 16,0 0-139-16,0 0-28 0</inkml:trace>
  <inkml:trace contextRef="#ctx0" brushRef="#br0" timeOffset="15065.8309">11462 16404 1796 0,'0'0'40'0,"0"0"8"0,0 0 1 0,0 0 1 0,0 0-40 0,0 0-10 0,0 0 0 0,0 0 0 16,0 0 114-16,0-5 21 0,0 5 4 0,0 0 1 15,0 0-45-15,0 0-9 0,0 0-2 0,0 0 0 16,0 0-25-16,0 0-6 0,0 0-1 0,0 8 0 0,-3 0-33 0,3 2-7 16,-3 1-2-16,3 2 0 0,-3 0 18 0,0 3 3 15,0 0 1-15,0 0 0 0,-3 0-32 0,3-3 0 16,0 6 0-16,3-6 0 0,-3 3 14 0,0-6-3 15,3 1-1-15,0-1 0 0,0 1-10 0,0-6 0 16,0-5 0-16,3 6-11 0,-3-6 11 0,0 0-12 16,0 0 12-16,0 0-1316 15</inkml:trace>
  <inkml:trace contextRef="#ctx0" brushRef="#br0" timeOffset="16930.2155">13215 13645 1825 0,'0'-11'40'0,"0"11"8"0,0 0 1 0,0 0 3 0,0 0-41 0,0 0-11 16,-3 5 0-16,-3 3 0 0,3-5 104 0,-3 2 20 0,0 3 3 15,0-3 1-15,0 3-53 0,-3 0-11 0,4 3-1 0,-7-1-1 16,3 1-23-16,0 2-5 0,0-2-1 0,-3-1 0 15,3 4 3-15,-3-4 1 0,3 1 0 0,0-3 0 16,0 2 12-16,3-4 3 0,0 2 0 0,3-3 0 16,0-3-35-16,3-2-6 0,0 0-2 0,0 0 0 15,0 0 1-15,0 0 0 0,3 3 0 0,3 0 0 16,3-1-10-16,0-2 0 0,0-2 0 0,6 2 8 16,-3 0-8-16,3 0 0 0,0-3 0 0,-3 0 0 15,2 1 0-15,-2-1 0 0,3 1 0 0,-6 2 0 16,3-3 0-16,0 3-9 0,-3 0 9 0,-3-3-13 15,3 3-2-15,-6 0 0 0,6 0 0 0,-6 0 0 16,0 3-141-16,-3-3-28 0,0 0-5 0,0 0-569 16,0 0-114-16</inkml:trace>
  <inkml:trace contextRef="#ctx0" brushRef="#br0" timeOffset="17186.2897">13218 13666 2484 0,'0'0'55'0,"0"0"11"0,-3 2 2 15,0 1 1-15,0 2-55 0,-3 1-14 0,6-1 0 0,-3 3 0 0,0 2 76 0,0 1 13 16,3 0 3-16,-3 2 0 0,0 0-46 0,3 3-9 16,-3-3-1-16,3 3-1 0,-3 0-21 0,3 0-4 15,0 0-1-15,0 0 0 0,0-1-9 0,3-1 10 0,-3-1-10 16,0-3 10-16,0 1-10 0,3 2 0 0,-3-2 9 0,0-3-9 15,0-3 8-15,3 0-8 0,-3 1 8 0,0-1-8 16,0-2-11-16,0-3-6 0,0 0-2 0,0 0-863 16,0 0-173-16</inkml:trace>
  <inkml:trace contextRef="#ctx0" brushRef="#br0" timeOffset="18378.5714">13793 13687 2052 0,'0'0'45'16,"0"0"10"-16,0 0 1 0,0 0 1 0,0 0-45 0,0 0-12 0,0-5 0 0,0 5 0 15,0-6 104-15,3-2 18 0,-3 3 4 0,0 5 1 0,0 0-61 0,5-5-12 16,-2 0-2-16,3 2-1 0,0-2-30 0,0 5-5 16,3-3-2-16,-3 0 0 0,3 1-14 0,-3 2 0 15,3 2 0-15,-3 1 0 0,0 2 0 0,0-2 0 16,0 2 8-16,-3 0-8 0,0 1 0 0,0 2-15 16,-3-3 3-16,0 6 1 15,0-4-17-15,-3 1-3 0,-3 3-1 0,3-3 0 16,-3 3 32-16,0-1 0 0,-3-2 13 0,3 0-4 15,-3 0 13-15,0 0 2 0,3 0 1 0,0-3 0 0,0 0-9 16,-3-2-3-16,6 0 0 0,3-3 0 0,0 0 6 0,-6 2 1 16,6-2 0-16,0 0 0 0,0 0 9 0,0 0 3 15,0 0 0-15,0 0 0 0,0 0-43 0,0 0-8 16,0 0-1-16,6 0-1 0,0-2 3 0,0 2 1 16,3 0 0-16,-3 0 0 15,0 2-27-15,3-2-6 0,-3 3-1 0,3 0 0 16,-3-1 11-16,0 4 1 0,0-1 1 0,-3 0 0 0,0 0 30 0,0 1 8 15,-3-1 0-15,0 0 0 0,0 3 21 0,-3 0 9 0,0-3 2 0,-3 1 0 16,0 2 50-16,0-3 10 0,-3 3 3 0,3-3 0 16,-6 3-5-16,6-5-1 0,-3-1 0 0,0-2 0 15,3 3-28-15,-3 0-5 0,1-3-2 0,-1 0 0 16,0 0-29-16,3-3-5 0,0 3-2 0,6 0 0 16,-6-3-66-16,6 3-14 15,-3-5-2-15,0 0-1438 0</inkml:trace>
  <inkml:trace contextRef="#ctx0" brushRef="#br0" timeOffset="29432.4374">12664 16388 1825 0,'0'0'40'0,"0"0"8"0,0 0 1 0,0 0 3 0,0 0-41 0,-3-2-11 15,3 2 0-15,0 0 0 0,0 0 104 0,0 0 20 16,0 0 3-16,0 0 1 0,0 0-42 0,0 0-8 16,0 0-2-16,0 0 0 0,0 0-16 0,0 0-3 15,-3 2-1-15,-2 1 0 16,2 5-28-16,-3-3-7 0,3 3-1 0,-3 5 0 0,3-2 19 0,0 2 3 16,-3 0 1-16,0 1 0 0,3-1-16 0,-3 3-3 15,0-3-1-15,3 0 0 0,-3 3-10 0,6-5-1 16,-3-1-1-16,0 1 0 0,0-3-1 0,3 0 0 15,0-3 0-15,0-5 0 0,0 5-10 0,0-5 0 0,0 0 0 0,0 0 0 16,0 0 0-16,6 0-19 0,-3-2 3 0,3-4-908 16,0 1-183-16</inkml:trace>
  <inkml:trace contextRef="#ctx0" brushRef="#br0" timeOffset="33549.7661">12772 16404 2134 0,'0'0'47'0,"0"0"9"0,0 0 3 0,0 0 1 0,0 0-48 0,0 0-12 0,-3-5 0 0,3 5 0 16,0 0 106-16,0 0 18 0,-3-3 4 0,3 3 1 15,0-5-51-15,0 5-10 0,0-5-3 0,0 5 0 16,3-3-37-16,0 0-8 15,3-2-2-15,-3 2 0 0,2 1-18 0,1 2 0 0,0 0 0 0,0 0 0 16,0 2 0-16,0 1 0 0,0 0 0 0,0 2 0 16,-3-2-11-16,3 2-5 0,-3 3-2 0,-3-3 0 15,0 3 18-15,0 0 0 0,0 3 0 0,-3-1 9 0,-3 1-9 16,3-1 0-16,-6 4 0 0,3-4 0 16,-3 3 0-16,0 1 0 0,0-4 0 0,-2 1-11 15,-1 2 44-15,3-5 9 0,0 3 2 0,-3-3 0 0,6-3 6 16,-3 3 2-16,3-3 0 0,0-2 0 15,3-1-26-15,3-2-5 0,0 0-1 0,0 0 0 0,0 0-9 16,0 0-3-16,0 3 0 0,3-6 0 16,3 1-8-16,0-1 0 0,0 0 0 15,3-2 0-15,0 2 0 0,0 1 0 0,3-1 0 0,-3 3 0 16,0-2-8-16,-1 2 8 0,1 0 0 0,-3 0 0 16,3 0 0-16,-3 0 0 0,0 0 0 15,0 2 0-15,0 1-9 0,-3-1 9 0,3 1 0 16,0 0 0-16,-3-1 0 0,3-2 0 0,-3 3 0 0,-3-3 0 15,3 3 0-15,-3-3-12 0,3 2 12 0,3-2-10 16,-6 0-80-16,0 0-16 0,3-2-3 0,-3 2-785 16,3-3-157-16</inkml:trace>
  <inkml:trace contextRef="#ctx0" brushRef="#br0" timeOffset="34278.5602">13063 16433 1566 0,'0'0'34'0,"0"0"7"0,0 0 2 0,0 0 1 0,0 0-35 0,0 0-9 15,0 0 0-15,0 0 0 0,0 0 156 0,0 0 28 16,0 0 7-16,0 0 1 0,-6-2-52 0,0 2-9 0,6 0-3 0,-6 2 0 16,0 1-35-16,-2 2-7 0,2 3-2 0,-3 0 0 15,0 0-26-15,3 3-6 0,-3 2 0 16,3 0-1-16,-3 0-32 0,6 1-7 0,-3-1 0 0,3 0-1 16,0-2-11-16,0-1 0 0,6 1 0 0,0-3 0 15,0 0 0-15,-3-8-12 0,9 5 0 0,0-2 1 16,3-3-23-1,0 0-5-15,0-6-1 0,0 1 0 0,-1 0 23 0,1-3 4 0,0-3 1 0,0 3 0 16,-3-2 0-16,0-1 0 0,0-2 0 0,-3 2 0 0,0 1 12 0,0-4 0 16,-6 1 0-16,0 3 10 0,0-1 20 0,0 0 4 15,-6 4 1-15,-3-4 0 0,3 3 21 0,-3 3 4 16,0-3 0-16,-3 2 1 0,3 4-17 0,-3-1-4 16,0 3-1-16,1 0 0 15,2 0-21-15,-3 3-4 0,6-1-1 0,0 1 0 16,0 2-36-16,0-2-7 0,6-3-2 0,0 0-992 15,3 5-200-15</inkml:trace>
  <inkml:trace contextRef="#ctx0" brushRef="#br0" timeOffset="42412.6761">13218 15581 1612 0,'0'0'45'0,"0"0"11"0,0 0-44 0,0 0-12 0,0 0 0 0,0 0 0 15,-3-2 138-15,3 2 26 0,0 0 4 0,-6-3 2 16,6 3-47-16,0 0-10 16,-3-5-1-16,3 5-1 0,0 0-45 0,0 0-9 15,0-6-1-15,0 1-1 0,0 5-19 0,3-5-3 0,0 0-1 16,-3 5 0-16,3-6-21 0,3 1-11 0,-3 2 10 0,3 1-10 16,0 2 0-16,0-3 0 0,0 3 0 0,0 0 0 15,3 0 11-15,-3 3 2 0,0-1 1 0,0 4 0 31,0-1-45-31,-3 0-9 0,0 3-1 0,-1 0-1 0,1 0 25 0,-3 3 5 0,-3 2 0 0,1-3 1 16,-1 4 11-16,-6 2 0 0,3-3 0 0,-3 0 0 16,3 3 16-16,-3-3 0 0,0 0-1 0,0 1 0 15,0 1 2-15,0-1 1 0,0-4 0 0,0 1 0 16,3-1 18-16,-3-2 4 0,3 0 1 0,3-2 0 16,0-4-9-16,0 1-3 0,3-3 0 0,0 0 0 0,0 0-17 15,0 0-3-15,6 3-1 0,3-3 0 0,-3-3-8 16,3 3 0-16,0-3 0 0,0 1 0 0,0-1 8 0,0 0-8 15,0 1 8-15,0-1-8 0,3 0 0 0,-3 3 0 16,0 0 0-16,0 0 0 0,-4 0 0 0,4 0 0 0,0 3 0 0,-3-3 0 16,3 3 0-16,-3-1 0 0,0-2 0 0,0 3 0 31,0 0 0-31,-3-1 0 0,0 1 0 0,0 0 0 0,3-3 12 0,-3 2-4 16,-3-2 0-16,0 0 0 0,6 0-8 0,-3 0 0 15,0-2 0-15,0-1 0 0,0 0 10 0,0 1-10 16,-3 2 12-16,3-3-12 15,0 0-40-15,-3-2-14 0,0 5-3 0,3-3-865 0,-3 3-173 16</inkml:trace>
  <inkml:trace contextRef="#ctx0" brushRef="#br0" timeOffset="49563.8338">13468 15558 2559 0,'0'0'56'0,"0"0"12"0,0 0 3 0,0 0 1 0,0 0-58 0,0 0-14 0,-3 2 0 0,-3 3 0 16,0 1 48-16,0-1 6 0,-3 3 2 0,6 3 0 15,-3-1-29-15,0 1-6 0,1 2-1 0,-1 0 0 16,0 3 10-16,0-3 2 0,3 3 0 0,0-3 0 15,3 3-32-15,-3-3 0 0,6-2 0 0,0 0 0 16,0-1 0-16,3-4 0 0,0-1 0 0,2-3 0 31,1 1-20-31,0-6-9 0,3 1-3 0,-3-3 0 0,3-1 7 0,0-4 1 0,0-1 0 0,0 0 0 16,-3 1 12-16,0-3 4 0,-3 2 0 0,0-2 0 16,-3 0 8-16,0-1 11 0,0 1-3 0,-3 0 0 15,-3 0 44-15,0-3 8 0,0 3 1 0,0-1 1 16,-3 4 2-16,-3-1 0 0,3 3 0 0,-3 0 0 15,0 6-7-15,-3-1-1 0,3 0 0 16,3 3 0-16,0 3-43 0,-3 0-13 0,3-1 0 0,0 4 8 16,3-1-8-16,3 0 0 0,0 1 0 0,3-1-1009 15,3 0-203-15</inkml:trace>
  <inkml:trace contextRef="#ctx0" brushRef="#br0" timeOffset="58034.0717">13685 15547 2286 0,'0'0'50'0,"0"0"10"0,0 0 3 0,0 0 1 0,0 0-51 0,0 0-13 0,0 0 0 0,0 0 0 0,-3-5 72 0,3 5 11 16,0 0 2-16,0 0 1 0,-6 2-6 0,1 4-2 16,-1-1 0-16,0 3 0 0,0 2-28 0,-3 1-6 15,3 2 0-15,-3 0-1 0,3 1-2 0,0 2 0 16,0-1 0-16,0 1 0 0,3 3-33 0,-3-3-8 16,3 0 0-16,3-3 0 0,0 0-8 0,0 0-1 0,3-2 0 15,0-3 0-15,3-3 9 0,0 0-12 0,3-2 12 0,0-3-12 16,0-3-17-1,3 1-4-15,0-6-1 0,0-3 0 0,2 1 16 0,-2-4 3 0,0 4 1 16,-3-3 0-16,3-3-14 0,-3 2-4 16,-3 1 0-16,0-3 0 0,-3 3 57 0,-3 3 11 0,0-4 3 0,0 4 0 15,-3-1 19-15,-3 3 4 0,0-2 1 0,0 2 0 0,-3 2-7 0,0 1-2 16,0 0 0-16,-3 2 0 0,0 3-26 16,3 3-4-16,1-3-2 0,-1 2 0 15,3 4-14-15,-3-4-8 0,6 1 10 0,3-3-10 16,-3 5-23-1,3-5-10-15,0 0-3 0,3 3-976 0,0-3-196 0</inkml:trace>
  <inkml:trace contextRef="#ctx0" brushRef="#br0" timeOffset="108208.4755">14346 13695 2365 0,'0'0'52'0,"0"0"10"0,0 0 2 0,0 0 4 0,0 0-55 0,0 0-13 0,0 0 0 0,0 0 0 0,0 0 86 16,0 0 14-16,0 0 4 0,0 0 0 15,0 0-37-15,0-5-7 0,0-1-2 0,0 6 0 0,0-5-38 16,3 2-7-16,0-2-1 0,3 2-1 16,-3 1-11-16,3-1 0 0,0 0 0 0,3 3 0 15,-3-2 0-15,0 2 0 0,0 0 0 0,0 0 0 16,0 2 0-16,0-2 0 0,0 3 0 0,-3 0 0 15,0 2-14-15,0 0 5 0,0 1 1 0,-1 2 0 16,-4-1 8-16,2 1 0 0,-3 0 0 0,0 0 0 0,0 0 0 16,-3 0 0-16,0 0 0 0,0 0 0 0,0 0 0 15,3 0 11-15,-3 0-3 0,0-3 0 0,3-2-8 16,-3 2 0-16,0-2 0 0,3-1 0 0,3-2 16 16,0 0 2-16,0 0 0 0,0 0 0 0,0 0-10 15,-3 3-8-15,0 0 12 0,3-3-12 0,0 0 15 16,0 0-4-16,0 0-1 0,0 0 0 0,0 0-10 0,3-3 0 0,3 3-12 15,0 0 12-15,0 0-14 0,0 3 5 0,-3-3 1 16,3 2 0-16,0 1 0 0,0 2 0 0,0 3 0 0,0-3 0 16,-3 3-4-16,3 0-1 0,-3 3 0 0,-1 0 0 15,1-4-27 1,0 4-6-16,0-3-1 0,-3 3 0 0,0-3 35 0,0 2 12 0,-3-2-9 0,0 0 9 16,3 0 0-16,-5 0 12 0,-1 0 0 0,0-3-1 15,0 0 43-15,0 1 9 0,-3-1 1 0,0-2 1 16,3-1-1-16,-3 1 0 0,0 2 0 0,0-5 0 15,3 3-20-15,-3-6-5 0,0 3-1 0,3-2 0 16,-3-1-30-16,6 3-8 0,-3-3 0 0,1-2 0 16,2 0-78-1,3 5-20-15,0 0-4 0</inkml:trace>
  <inkml:trace contextRef="#ctx0" brushRef="#br0" timeOffset="109085.8718">14686 13671 2487 0,'0'0'55'0,"0"0"11"0,0 0 2 0,0 0 2 0,0 0-56 0,0 0-14 0,0 0 0 0,-6-3 0 15,6 3 68-15,-3-2 10 16,-3 2 2-16,0 0 1 0,3 2-8 0,-3 1-1 16,0 2-1-16,-3 1 0 0,3 2-15 0,-3 2-4 0,0 3 0 15,-3 1 0-15,3 1-25 0,-3 4-6 0,3-3-1 0,0 2 0 16,1 1-4-16,2-1 0 0,3 1-1 15,0-1 0-15,0-2-15 0,6 3 0 0,-3-6 0 16,3 0 0-16,3-2-14 0,0-1-2 0,2-2-1 16,4-2 0-1,0-4-37-15,0-2-7 0,0 0-2 0,-3-2 0 16,3-1-11-16,0-2-2 0,-3-1-1 0,0-1 0 0,0 1 48 16,-3-2 9-16,0-2 3 0,-4-1 0 0,1 1 17 0,-3-1 0 15,0 6-8-15,0-3 8 0,-3 2 56 0,-2 1 14 0,-1-3 3 0,0 3 1 16,-3 2-10-16,0-2-1 0,0 2-1 0,-3 3 0 15,0 0-18-15,-3 3-3 0,3 0-1 0,0-1 0 0,0 1-19 16,3 2-4-16,4 1-1 0,-4-4 0 0,3 3-16 16,3-2 0-16,0 2 0 0,3-5-9 15,0 6-113-15,3-4-22 0</inkml:trace>
  <inkml:trace contextRef="#ctx0" brushRef="#br0" timeOffset="109839.2922">14837 13729 2718 0,'0'0'60'0,"0"0"12"0,0 0 2 0,0 0 2 0,0 0-60 0,0 0-16 0,0 0 0 0,-6 0 0 16,6 0 48-16,-6 0 6 0,0 3 2 0,1 0 0 15,-1 2-11-15,3 3-1 0,-3-3-1 0,0 3 0 16,0 5-8-16,0-5-2 0,0 5 0 0,3-2 0 15,-3 2-13-15,3 0-4 0,0 1 0 0,3-1 0 16,-3-3-16-16,6-2 0 0,0 3 0 0,-3 0 0 16,6-3-14-16,0-3 3 0,0-3 1 0,3 1 0 15,0 0-33-15,0-6-6 0,0 0-2 0,2-2 0 16,1 0-2-16,-3-3-1 16,0 0 0-16,0-3 0 0,0 1 19 15,-3-1 4-15,3 1 1 0,-3-1 0 0,0 0 30 0,-6 1 0 0,0-1 0 16,0 3 0-16,0-2 45 0,-3-1 15 0,0 3 4 0,-3 0 0 15,0 0 3-15,0 0 1 0,0 3 0 0,-6 0 0 0,3 2-16 16,0 1-4-16,0 2 0 0,-3 0 0 0,7 2-25 16,-1-2-6-16,0 3-1 0,6-3 0 15,-3 3-64-15,3-3-14 16,0 0-2-16,0 0-1 0</inkml:trace>
  <inkml:trace contextRef="#ctx0" brushRef="#br0" timeOffset="128899.9749">13787 14631 2250 0,'0'0'49'0,"0"0"11"0,0 0 1 16,0 0 3-16,0 0-52 0,0 0-12 0,0 0 0 0,3-5 0 0,-3 3 113 0,0 2 20 15,3-6 4-15,3 4 1 0,-4-1-66 0,1-2-12 16,3 2-4-16,-3 0 0 16,3 1-35-16,-3 2-7 0,3-3-2 0,0 3 0 15,0 0-12-15,0 3 8 0,0-3-8 0,-3 2 0 16,3 1 0-16,-3 2 8 0,0 1-8 0,0-1 0 15,-3 3 0-15,0 0 8 0,0 2-8 0,0-2 0 16,-3 0 0-16,0 3 8 0,-3-1-8 0,-3 1 0 16,3 0 0-16,0-1 0 0,-3 1 0 0,0-1 0 0,0 1 24 15,0-1-2-15,1 4 0 0,-1-4 0 0,-3-2 13 16,3 3 2-16,0-3 1 0,0 0 0 0,3 0-3 0,0-3-1 16,3-2 0-16,0-1 0 0,3-2-20 0,0 0-4 15,0 0-1-15,0 0 0 0,0 0-9 0,3 3 0 16,3-3 0-16,0 0 0 0,3 0 0 0,0 0 0 15,0-3 0-15,0 1 0 0,0 2 0 0,0-3 0 0,2 0 0 0,-2 3 0 16,0-2 0-16,3 2 0 0,-3 0 9 0,3-3-9 16,-3 3 0-16,-3 0 0 0,3 0 0 15,-3 0-8-15,0 0 8 0,-6 0 0 0,6 0 10 0,-6 0-10 16,6 3 0-16,-6-3 0 0,0 0 0 0,0 0 0 16,0 0 0-16,0 0 0 0,0 0 8 0,0 0-8 15,0 0 0-15,0 0-15 0,0 0 2 0,0 0 0 31,0 0-135-31,0 0-26 0,0 0-6 0,0 0 0 0</inkml:trace>
  <inkml:trace contextRef="#ctx0" brushRef="#br0" timeOffset="130003.475">14096 14671 1265 0,'0'0'36'0,"0"0"8"0,0 0-36 15,0 0-8-15,0 0 0 0,0 0 0 0,0 0 149 0,0 0 28 16,0 0 6-16,3-5 1 0,0 2-58 0,-3-2-11 15,3 0-3-15,-3-1 0 0,0 6-28 0,3-8-7 16,0 3-1-16,-3-3 0 0,3 3-9 0,0 0-3 0,-3 5 0 0,0-6 0 16,0 1-7-16,0 0-1 0,0 5-1 15,0-8 0-15,0 8-19 0,-3-6-4 0,0 4-1 0,-3-3 0 16,6 5-7-16,-6-3 0 0,0 0-1 0,0 1 0 16,-3-1-7-16,3 3-2 15,-3 0 0-15,3 3 0 0,-2-3-4 0,-1 2-1 16,3 1 0-16,0 2 0 0,0-2-9 0,0 2 12 0,0-2-12 15,0 2 12-15,3 0-12 0,0 3 0 0,0-2 0 0,3 2 0 16,-3-1 0-16,3 1 0 0,3-2 0 0,-3 2 0 16,3 2-15-16,-3-2 5 0,3-3 1 0,3 3 0 15,-3 0-8-15,0 0-2 0,3 0 0 0,-3 0 0 16,3 0-5-16,-3 0-2 0,3 0 0 16,-3-3 0-16,3 3 6 0,-3 0 0 0,0 0 1 0,0 0 0 15,-1 0 7-15,-2-3 0 0,0 3 1 0,0 3 0 0,0-3 11 16,0-3 0-16,-2 3 8 0,-4-3-8 0,3 3 16 0,0-3 0 15,0 1-1-15,0-4 0 0,-3 1 19 0,3 0 4 16,-3-3 1-16,0 0 0 0,0 2 17 0,3-2 4 16,-3-2 1-16,0 2 0 0,0-3-37 0,3 0-8 15,3 3-2-15,-3-5 0 16,0 2-6-16,0-5 0 0,3 3-8 0,0-3 12 16,0 3-12-16,3-6 0 0,0 1 0 0,3-1-10 15,0 3-1-15,0-2 0 0,3 2 0 0,0-3 0 0,-3 3-10 0,3 0-3 16,0-2 0-16,3 2 0 0,-4 0 4 0,4 0 0 15,-3 0 0-15,0 3 0 0,-3-1 10 0,3-2 10 16,-3 3-13-16,0 3 5 0,-3-1 8 0,0 0 0 0,3 1 0 0,-6 2 0 16,0 0 0-16,0 0 8 0,0 0-8 15,0 0 8-15,0 0-8 0,0 0 9 0,0 0-9 0,0 0 10 16,0 0-10-16,0 0-9 0,0 0 9 0,0 0-13 16,0 0-150-16,0 0-29 15,0 0-7-15,0 0-1 0</inkml:trace>
  <inkml:trace contextRef="#ctx0" brushRef="#br0" timeOffset="130944.6852">14272 14642 1668 0,'0'0'47'0,"0"0"11"0,0 0-46 0,0 0-12 0,0 0 0 0,0 0 0 16,-6 0 159-16,6 0 29 0,-6 0 7 0,0 0 1 15,6 0-59-15,-6 3-11 0,3-1-2 16,-6 4-1-16,6-4-37 0,-3 4-7 0,0 2-2 0,0-1 0 16,0 4-23-16,0-3-5 0,0 3-1 0,3-1 0 15,-3 1-26-15,3 2-6 0,3-2 0 0,-3 2-1 16,6 0-15-16,-3-2 0 0,3-1 0 0,3 1 0 15,0-3 0-15,0 0-10 0,3 0 2 0,0-6 0 16,0 3-57-16,3-5-11 16,-3 0-3-16,3-2 0 15,-3-1 38-15,3-2 7 0,-3 0 2 0,0-3 0 0,-1 0 16 0,1-3 3 0,-3 1 1 0,0-1 0 16,0 3 12-16,-3-3 0 16,0 1 0-16,0-1 10 0,0 1 46 0,-3-1 10 0,-3 1 2 0,3-1 0 15,-3 3 0-15,0-3 0 0,-3 4 0 0,0-1 0 16,3 0-11-16,-3 2-1 0,-3 4-1 0,4-4 0 15,-4 4-23-15,3-1-4 0,0 3 0 0,0 0-1 16,0 0-27-16,3 0 0 0,3 0 0 0,-6 0 0 16,0 3-75-16,6-3-13 15,0 0-4-15,0 0-914 0,0 0-183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20T04:19:42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20770 12211 1796 0,'0'0'40'0,"0"0"8"0,0-6 1 0,0 6 1 0,0-5-40 0,0 0-10 15,0-1 0-15,0 6 0 0,0 0 130 0,0 0 24 16,0 0 5-16,0 0 1 16,0 0-45-16,0 0-9 0,0 0-2 0,0 0 0 15,0 0-38-15,0 0-8 0,0 0-2 0,-6 8 0 16,3 0-28-16,0 3-7 0,0 2-1 0,-3 0 0 15,3 3-4-15,0 0-2 0,-3 0 0 0,3 2 0 0,-3 1-4 16,3-3-1-16,-3 2 0 0,3 1 0 0,0-6-9 0,0 3 0 16,0 0 0-16,0 0 0 0,3-3 0 15,-3-2 0-15,3-1 8 0,-3-2-8 0,3 0 12 0,0-3-4 16,0-2 0-16,0-3 0 0,0 0 5 0,0 0 1 16,0 0 0-16,0 0 0 0,0 0-4 0,0-5-1 0,3-3 0 15,0-3 0-15,-3 1-9 0,3-4 0 0,3-2 9 16,-3 1-9-16,3 1 0 0,-3 1 0 0,3 3 0 0,-3-1 0 15,3 3 0-15,0-3 0 0,0 6 0 0,-3 0 0 16,6 2 0-16,-3 1 0 0,0 2 0 0,3-3 0 16,-4 6-9-16,4-3 9 0,-3 2-10 0,3 3 10 15,-3 1 0-15,3 2-9 16,-3-3 9-16,0 3 0 0,0-3-11 0,-3 3 11 0,0 0-13 0,0 3 5 16,0-3 8-16,-3 0-12 0,-3-1 12 15,0 1-12-15,0 0 23 0,0-2 4 0,-3 2 1 0,0-3 0 16,0 0 31-16,-3 0 6 0,0-2 2 0,0 0 0 15,0 2-19-15,1-2-3 0,-1-1-1 0,-3 1 0 16,3 0-3-16,0-3-1 0,0 0 0 0,0 0 0 16,3 0-28-16,0-3 8 0,6 3-8 0,-6 0 0 15,6 0-46 1,0 0-12-16,-3-5-2 0,3 5-979 0,0-6-195 0</inkml:trace>
  <inkml:trace contextRef="#ctx0" brushRef="#br0" timeOffset="2105.8878">21588 12359 896 0,'0'0'25'0,"0"0"6"0,0 0-31 0,0 0 0 15,0 0 0-15,0 0 0 0,0 0 121 0,0 0 19 16,0 0 3-16,0 0 1 0,0 0-10 0,0 0-2 16,0 0 0-16,-3-6 0 0,3 6-12 0,0 0-4 0,0-5 0 15,0 5 0-15,0 0 5 0,0 0 1 0,0 0 0 0,0 0 0 16,0 0-39-16,0 0-8 0,0 0-2 0,0 0 0 15,0 0-13-15,0 0-4 0,0 0 0 0,0 0 0 16,0 0-36-16,0 0-7 0,0 0-1 0,0 0-1 16,0 5-3-16,0 3 0 0,0-2 0 0,0 2 0 15,0 0-8-15,0 2 0 0,0 1 0 0,0-1 0 16,3 1 0-16,-3-1 0 0,0 1 0 0,3 0 0 16,-3-3 0-16,0-1 0 0,3 1 0 0,-3 0 0 0,3-2 0 15,-3-1 0-15,3-2 0 0,-3-3 0 16,3 2 0-16,-3-2 0 0,6 0 0 0,-3 3 0 15,0-3 0-15,-3 0 0 0,6-3 0 0,-3-2 0 0,3 2 0 16,-3-2 8-16,-3 5-8 0,3-5 0 0,0-3 0 16,-3 2 0-16,6 4 8 0,-3-3-8 15,-3-1 0-15,3 1 0 0,0 0 0 0,-3 5 0 16,3-6 0-16,-3 1 0 0,3 0 8 0,-3-1-8 0,3 1 0 16,0-3 0-16,0 3 0 0,-3 0 0 0,3-3 0 15,2 2 0-15,-5 1 0 0,6-3 0 16,-3 3 0-16,-3-3 0 0,3 3 0 0,0-1 0 15,-3 6 0-15,3-5 0 0,-3 5 0 0,0 0 0 0,0-5 0 0,0 5 0 16,0 0 0-16,0 0 0 0,0 0 0 0,0 0 0 16,0 0 11-16,0 0-11 0,0 0 10 0,0 0-10 0,0 0 10 15,0 0-10-15,0 0 0 0,0 0 8 0,0 0-8 0,0 0 0 16,0 0 0-16,0 0 0 0,0 0 0 0,0 0 0 16,0 0 0-16,0 0 0 0,0 0 0 15,0 0 0-15,0 0 0 0,0 0 0 0,0 0 0 0,0 0 0 16,0 0 0-16,0 0 0 0,0 0 0 0,0 0 0 15,0 0 0-15,0 0 0 0,0 0 0 0,0 5 0 16,0 0 0-16,0 1 0 0,0-1 0 0,-3 3 0 16,3-3 0-16,-3 3 0 0,3-3 8 0,0 3-8 0,0 3 0 15,0-3 0 1,0 2 8-16,0-2-8 0,0 3 0 0,3-3 0 0,-3 0 0 0,3 0 0 16,0 2 0-16,-3-2 0 0,6-2 0 15,-3-1 0-15,0 0 0 0,3 1 0 0,-3-4 0 0,0 1 0 16,3-3-8-16,-6 0 8 0,6 0 0 0,-3-3 0 15,3 1 0-15,0-4 0 0,0 1 0 16,-3 0 0-16,3-3 0 0,-3-3 0 0,3 1 0 16,-3-4 0-16,3 4 0 0,-3-4 0 0,3 4 0 0,-3-1 0 0,3 1 8 0,-4 2-8 15,-2-3 0-15,3 3 0 0,-3 3 8 0,3 0-8 16,0-1 0-16,-3 1 0 0,0 0 8 16,0 5-8-16,3-3 0 0,-3 3 0 0,0 0 8 0,0 0-8 15,0 0 0-15,0 0 9 0,0 0-9 0,0 0 0 16,0 0 0-16,0 0 0 0,0-2-12 0,0 2 3 15,0 0 0-15,0 0 0 16,0 0-86-16,0 0-17 0,3-3-3 0,-3 3-1 16,0 0-129-16,0 0-27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BE5BD90E-9199-4722-9190-B699B35805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B50E-A70B-4FDF-A6B6-C46D6C068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1D9E7-A7A7-4FF6-8FEC-39B839B2F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74A82-66BA-43B6-9FE8-B8A88D80C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AB0B-95F8-4382-ADAB-193CED4469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430A-079F-403A-B580-2D160703A9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8462F-B61C-47FA-8119-AF178DACD6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1C87C-15BA-45E6-95C6-48127AAD98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A66E8-D83C-4C4E-B891-537F0CB21E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E6A7-695A-46EE-913F-D84ADAD2FF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90F06-4523-485F-9191-BF7B9B12CD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91DE9-2716-4D6B-9929-4948355A21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FB80B-C618-4FF4-A27B-E60959F2D1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59F10-CEB8-4618-8BA1-22C0FE3494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37CD9A1-EB34-4841-A512-5E17D834B8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customXml" Target="../ink/ink1.xml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Randomized algorithms </a:t>
            </a:r>
            <a:r>
              <a:rPr lang="en-US" altLang="en-US" sz="3600" smtClean="0"/>
              <a:t>5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 smtClean="0"/>
              <a:t>Linear programming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600"/>
              <a:t>CS240		Spring </a:t>
            </a:r>
            <a:r>
              <a:rPr lang="en-US" altLang="en-US" sz="3600" smtClean="0"/>
              <a:t>2023</a:t>
            </a:r>
            <a:endParaRPr lang="en-US" altLang="en-US" sz="3600"/>
          </a:p>
          <a:p>
            <a:pPr eaLnBrk="1" hangingPunct="1"/>
            <a:r>
              <a:rPr lang="en-US" altLang="en-US" sz="3600" i="1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T(n) be expected time to solve 2D LP with n constraints.</a:t>
            </a:r>
          </a:p>
          <a:p>
            <a:pPr>
              <a:defRPr/>
            </a:pPr>
            <a:r>
              <a:rPr lang="en-US" dirty="0" smtClean="0"/>
              <a:t>T(n)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T(n-1)+O(1)+2/n(O(n)+O(1)).</a:t>
            </a:r>
          </a:p>
          <a:p>
            <a:pPr>
              <a:defRPr/>
            </a:pPr>
            <a:r>
              <a:rPr lang="en-US" dirty="0" smtClean="0"/>
              <a:t>T(n-1) time recursively find opt=B(H-{h}).</a:t>
            </a:r>
          </a:p>
          <a:p>
            <a:pPr>
              <a:defRPr/>
            </a:pPr>
            <a:r>
              <a:rPr lang="en-US" dirty="0" smtClean="0"/>
              <a:t>First O(1) is time to check whether opt violates h.</a:t>
            </a:r>
          </a:p>
          <a:p>
            <a:pPr>
              <a:defRPr/>
            </a:pPr>
            <a:r>
              <a:rPr lang="en-US" dirty="0" smtClean="0"/>
              <a:t>There’s 2/n probability opt violates h, in which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O(n)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Final O(1) to solve 1D LP.</a:t>
            </a:r>
          </a:p>
          <a:p>
            <a:pPr>
              <a:defRPr/>
            </a:pPr>
            <a:r>
              <a:rPr lang="en-US" dirty="0" smtClean="0"/>
              <a:t>T(n) solves to O(n).  </a:t>
            </a:r>
          </a:p>
          <a:p>
            <a:pPr lvl="1">
              <a:defRPr/>
            </a:pPr>
            <a:r>
              <a:rPr lang="en-US" dirty="0" smtClean="0"/>
              <a:t>So we can solve 2D LP with n constraints in expected linear time.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Corner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561388" cy="2833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For simplicity, we ignored several corner cases.</a:t>
            </a:r>
          </a:p>
          <a:p>
            <a:pPr lvl="1">
              <a:defRPr/>
            </a:pPr>
            <a:r>
              <a:rPr lang="en-US" dirty="0" smtClean="0"/>
              <a:t>Infeasible means no points satisfy all the constraints.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Constraints x</a:t>
            </a:r>
            <a:r>
              <a:rPr lang="en-US" baseline="-25000" dirty="0" smtClean="0"/>
              <a:t>1</a:t>
            </a:r>
            <a:r>
              <a:rPr lang="en-US" dirty="0" smtClean="0"/>
              <a:t>&gt;1 and x</a:t>
            </a:r>
            <a:r>
              <a:rPr lang="en-US" baseline="-25000" dirty="0" smtClean="0"/>
              <a:t>1</a:t>
            </a:r>
            <a:r>
              <a:rPr lang="en-US" dirty="0" smtClean="0"/>
              <a:t>&lt;0.</a:t>
            </a:r>
          </a:p>
          <a:p>
            <a:pPr lvl="1">
              <a:defRPr/>
            </a:pPr>
            <a:r>
              <a:rPr lang="en-US" dirty="0" smtClean="0"/>
              <a:t>Unbounded means the optimum is infinite. 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&gt;0.</a:t>
            </a:r>
          </a:p>
          <a:p>
            <a:pPr lvl="1">
              <a:defRPr/>
            </a:pPr>
            <a:r>
              <a:rPr lang="en-US" dirty="0" smtClean="0"/>
              <a:t>Non-unique optimum means an infinite number of points maximize the objective.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0.</a:t>
            </a:r>
          </a:p>
          <a:p>
            <a:pPr>
              <a:defRPr/>
            </a:pPr>
            <a:r>
              <a:rPr lang="en-US" dirty="0" smtClean="0"/>
              <a:t>Preprocess input to check for corner cases.</a:t>
            </a:r>
            <a:endParaRPr lang="en-US" dirty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648075" y="4262438"/>
            <a:ext cx="1473200" cy="2325687"/>
            <a:chOff x="3513660" y="4022653"/>
            <a:chExt cx="1694768" cy="2508158"/>
          </a:xfrm>
        </p:grpSpPr>
        <p:sp>
          <p:nvSpPr>
            <p:cNvPr id="15383" name="Freeform 77"/>
            <p:cNvSpPr>
              <a:spLocks/>
            </p:cNvSpPr>
            <p:nvPr/>
          </p:nvSpPr>
          <p:spPr bwMode="auto">
            <a:xfrm>
              <a:off x="4032683" y="4044076"/>
              <a:ext cx="1119253" cy="1533901"/>
            </a:xfrm>
            <a:custGeom>
              <a:avLst/>
              <a:gdLst>
                <a:gd name="T0" fmla="*/ 2147483647 w 634"/>
                <a:gd name="T1" fmla="*/ 0 h 716"/>
                <a:gd name="T2" fmla="*/ 0 w 634"/>
                <a:gd name="T3" fmla="*/ 2147483647 h 716"/>
                <a:gd name="T4" fmla="*/ 2147483647 w 634"/>
                <a:gd name="T5" fmla="*/ 2147483647 h 716"/>
                <a:gd name="T6" fmla="*/ 2147483647 w 634"/>
                <a:gd name="T7" fmla="*/ 2147483647 h 716"/>
                <a:gd name="T8" fmla="*/ 2147483647 w 634"/>
                <a:gd name="T9" fmla="*/ 2147483647 h 7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716"/>
                <a:gd name="T17" fmla="*/ 634 w 634"/>
                <a:gd name="T18" fmla="*/ 716 h 7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716">
                  <a:moveTo>
                    <a:pt x="109" y="0"/>
                  </a:moveTo>
                  <a:lnTo>
                    <a:pt x="0" y="691"/>
                  </a:lnTo>
                  <a:lnTo>
                    <a:pt x="180" y="716"/>
                  </a:lnTo>
                  <a:lnTo>
                    <a:pt x="372" y="582"/>
                  </a:lnTo>
                  <a:lnTo>
                    <a:pt x="634" y="83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 flipV="1">
              <a:off x="3937352" y="4022653"/>
              <a:ext cx="254215" cy="1748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3513660" y="5462292"/>
              <a:ext cx="1271076" cy="308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 flipH="1">
              <a:off x="4615259" y="4228315"/>
              <a:ext cx="593169" cy="1336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7" name="Line 42"/>
            <p:cNvSpPr>
              <a:spLocks noChangeShapeType="1"/>
            </p:cNvSpPr>
            <p:nvPr/>
          </p:nvSpPr>
          <p:spPr bwMode="auto">
            <a:xfrm flipV="1">
              <a:off x="4062695" y="4999551"/>
              <a:ext cx="1016861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8" name="Rectangle 60"/>
            <p:cNvSpPr>
              <a:spLocks noChangeArrowheads="1"/>
            </p:cNvSpPr>
            <p:nvPr/>
          </p:nvSpPr>
          <p:spPr bwMode="auto">
            <a:xfrm>
              <a:off x="3683137" y="6102346"/>
              <a:ext cx="1237534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Unbounded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86438" y="4498975"/>
            <a:ext cx="1898650" cy="2089150"/>
            <a:chOff x="5651540" y="4277590"/>
            <a:chExt cx="2183778" cy="2253226"/>
          </a:xfrm>
        </p:grpSpPr>
        <p:sp>
          <p:nvSpPr>
            <p:cNvPr id="15377" name="Freeform 44"/>
            <p:cNvSpPr>
              <a:spLocks/>
            </p:cNvSpPr>
            <p:nvPr/>
          </p:nvSpPr>
          <p:spPr bwMode="auto">
            <a:xfrm>
              <a:off x="5971073" y="4639641"/>
              <a:ext cx="1412307" cy="994037"/>
            </a:xfrm>
            <a:custGeom>
              <a:avLst/>
              <a:gdLst>
                <a:gd name="T0" fmla="*/ 2147483647 w 800"/>
                <a:gd name="T1" fmla="*/ 2147483647 h 464"/>
                <a:gd name="T2" fmla="*/ 0 w 800"/>
                <a:gd name="T3" fmla="*/ 0 h 464"/>
                <a:gd name="T4" fmla="*/ 2147483647 w 800"/>
                <a:gd name="T5" fmla="*/ 0 h 464"/>
                <a:gd name="T6" fmla="*/ 2147483647 w 800"/>
                <a:gd name="T7" fmla="*/ 2147483647 h 464"/>
                <a:gd name="T8" fmla="*/ 2147483647 w 800"/>
                <a:gd name="T9" fmla="*/ 2147483647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464"/>
                <a:gd name="T17" fmla="*/ 800 w 800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464">
                  <a:moveTo>
                    <a:pt x="112" y="322"/>
                  </a:moveTo>
                  <a:lnTo>
                    <a:pt x="0" y="0"/>
                  </a:lnTo>
                  <a:lnTo>
                    <a:pt x="800" y="0"/>
                  </a:lnTo>
                  <a:lnTo>
                    <a:pt x="530" y="464"/>
                  </a:lnTo>
                  <a:lnTo>
                    <a:pt x="112" y="322"/>
                  </a:lnTo>
                  <a:close/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8" name="Line 45"/>
            <p:cNvSpPr>
              <a:spLocks noChangeShapeType="1"/>
            </p:cNvSpPr>
            <p:nvPr/>
          </p:nvSpPr>
          <p:spPr bwMode="auto">
            <a:xfrm>
              <a:off x="5651540" y="4586084"/>
              <a:ext cx="20337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9" name="Line 46"/>
            <p:cNvSpPr>
              <a:spLocks noChangeShapeType="1"/>
            </p:cNvSpPr>
            <p:nvPr/>
          </p:nvSpPr>
          <p:spPr bwMode="auto">
            <a:xfrm>
              <a:off x="5821016" y="4277590"/>
              <a:ext cx="423692" cy="1542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0" name="Line 47"/>
            <p:cNvSpPr>
              <a:spLocks noChangeShapeType="1"/>
            </p:cNvSpPr>
            <p:nvPr/>
          </p:nvSpPr>
          <p:spPr bwMode="auto">
            <a:xfrm>
              <a:off x="5736278" y="5203072"/>
              <a:ext cx="1440553" cy="61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1" name="Line 48"/>
            <p:cNvSpPr>
              <a:spLocks noChangeShapeType="1"/>
            </p:cNvSpPr>
            <p:nvPr/>
          </p:nvSpPr>
          <p:spPr bwMode="auto">
            <a:xfrm flipV="1">
              <a:off x="6837877" y="4277590"/>
              <a:ext cx="762646" cy="164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2" name="Rectangle 61"/>
            <p:cNvSpPr>
              <a:spLocks noChangeArrowheads="1"/>
            </p:cNvSpPr>
            <p:nvPr/>
          </p:nvSpPr>
          <p:spPr bwMode="auto">
            <a:xfrm>
              <a:off x="5716858" y="6102351"/>
              <a:ext cx="2118460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Non-unique optimum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427163" y="4071938"/>
            <a:ext cx="2427287" cy="2516187"/>
            <a:chOff x="1292808" y="3816990"/>
            <a:chExt cx="2792836" cy="2713818"/>
          </a:xfrm>
        </p:grpSpPr>
        <p:sp>
          <p:nvSpPr>
            <p:cNvPr id="15368" name="Freeform 32"/>
            <p:cNvSpPr>
              <a:spLocks/>
            </p:cNvSpPr>
            <p:nvPr/>
          </p:nvSpPr>
          <p:spPr bwMode="auto">
            <a:xfrm>
              <a:off x="1426977" y="4573230"/>
              <a:ext cx="1278137" cy="1388224"/>
            </a:xfrm>
            <a:custGeom>
              <a:avLst/>
              <a:gdLst>
                <a:gd name="T0" fmla="*/ 0 w 724"/>
                <a:gd name="T1" fmla="*/ 2147483647 h 648"/>
                <a:gd name="T2" fmla="*/ 2147483647 w 724"/>
                <a:gd name="T3" fmla="*/ 0 h 648"/>
                <a:gd name="T4" fmla="*/ 0 60000 65536"/>
                <a:gd name="T5" fmla="*/ 0 60000 65536"/>
                <a:gd name="T6" fmla="*/ 0 w 724"/>
                <a:gd name="T7" fmla="*/ 0 h 648"/>
                <a:gd name="T8" fmla="*/ 724 w 724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648">
                  <a:moveTo>
                    <a:pt x="0" y="648"/>
                  </a:moveTo>
                  <a:lnTo>
                    <a:pt x="7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9" name="Line 33"/>
            <p:cNvSpPr>
              <a:spLocks noChangeShapeType="1"/>
            </p:cNvSpPr>
            <p:nvPr/>
          </p:nvSpPr>
          <p:spPr bwMode="auto">
            <a:xfrm>
              <a:off x="1788881" y="4742472"/>
              <a:ext cx="1271076" cy="8226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0" name="Freeform 34"/>
            <p:cNvSpPr>
              <a:spLocks/>
            </p:cNvSpPr>
            <p:nvPr/>
          </p:nvSpPr>
          <p:spPr bwMode="auto">
            <a:xfrm>
              <a:off x="1292808" y="4999551"/>
              <a:ext cx="1880134" cy="711250"/>
            </a:xfrm>
            <a:custGeom>
              <a:avLst/>
              <a:gdLst>
                <a:gd name="T0" fmla="*/ 0 w 1065"/>
                <a:gd name="T1" fmla="*/ 2147483647 h 332"/>
                <a:gd name="T2" fmla="*/ 2147483647 w 1065"/>
                <a:gd name="T3" fmla="*/ 0 h 332"/>
                <a:gd name="T4" fmla="*/ 0 60000 65536"/>
                <a:gd name="T5" fmla="*/ 0 60000 65536"/>
                <a:gd name="T6" fmla="*/ 0 w 1065"/>
                <a:gd name="T7" fmla="*/ 0 h 332"/>
                <a:gd name="T8" fmla="*/ 1065 w 1065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332">
                  <a:moveTo>
                    <a:pt x="0" y="332"/>
                  </a:moveTo>
                  <a:lnTo>
                    <a:pt x="106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1" name="Freeform 35"/>
            <p:cNvSpPr>
              <a:spLocks/>
            </p:cNvSpPr>
            <p:nvPr/>
          </p:nvSpPr>
          <p:spPr bwMode="auto">
            <a:xfrm>
              <a:off x="1400497" y="4530383"/>
              <a:ext cx="1249891" cy="1375370"/>
            </a:xfrm>
            <a:custGeom>
              <a:avLst/>
              <a:gdLst>
                <a:gd name="T0" fmla="*/ 0 w 708"/>
                <a:gd name="T1" fmla="*/ 2147483647 h 642"/>
                <a:gd name="T2" fmla="*/ 2147483647 w 708"/>
                <a:gd name="T3" fmla="*/ 0 h 642"/>
                <a:gd name="T4" fmla="*/ 0 60000 65536"/>
                <a:gd name="T5" fmla="*/ 0 60000 65536"/>
                <a:gd name="T6" fmla="*/ 0 w 708"/>
                <a:gd name="T7" fmla="*/ 0 h 642"/>
                <a:gd name="T8" fmla="*/ 708 w 708"/>
                <a:gd name="T9" fmla="*/ 642 h 6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8" h="642">
                  <a:moveTo>
                    <a:pt x="0" y="642"/>
                  </a:moveTo>
                  <a:lnTo>
                    <a:pt x="7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2" name="Freeform 36"/>
            <p:cNvSpPr>
              <a:spLocks/>
            </p:cNvSpPr>
            <p:nvPr/>
          </p:nvSpPr>
          <p:spPr bwMode="auto">
            <a:xfrm>
              <a:off x="1841843" y="4682487"/>
              <a:ext cx="1278137" cy="831220"/>
            </a:xfrm>
            <a:custGeom>
              <a:avLst/>
              <a:gdLst>
                <a:gd name="T0" fmla="*/ 0 w 724"/>
                <a:gd name="T1" fmla="*/ 0 h 388"/>
                <a:gd name="T2" fmla="*/ 2147483647 w 724"/>
                <a:gd name="T3" fmla="*/ 2147483647 h 388"/>
                <a:gd name="T4" fmla="*/ 0 60000 65536"/>
                <a:gd name="T5" fmla="*/ 0 60000 65536"/>
                <a:gd name="T6" fmla="*/ 0 w 724"/>
                <a:gd name="T7" fmla="*/ 0 h 388"/>
                <a:gd name="T8" fmla="*/ 724 w 724"/>
                <a:gd name="T9" fmla="*/ 388 h 3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388">
                  <a:moveTo>
                    <a:pt x="0" y="0"/>
                  </a:moveTo>
                  <a:lnTo>
                    <a:pt x="724" y="3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3" name="Freeform 37"/>
            <p:cNvSpPr>
              <a:spLocks/>
            </p:cNvSpPr>
            <p:nvPr/>
          </p:nvSpPr>
          <p:spPr bwMode="auto">
            <a:xfrm>
              <a:off x="1310462" y="5050966"/>
              <a:ext cx="1918972" cy="724104"/>
            </a:xfrm>
            <a:custGeom>
              <a:avLst/>
              <a:gdLst>
                <a:gd name="T0" fmla="*/ 0 w 1087"/>
                <a:gd name="T1" fmla="*/ 2147483647 h 338"/>
                <a:gd name="T2" fmla="*/ 2147483647 w 1087"/>
                <a:gd name="T3" fmla="*/ 0 h 338"/>
                <a:gd name="T4" fmla="*/ 0 60000 65536"/>
                <a:gd name="T5" fmla="*/ 0 60000 65536"/>
                <a:gd name="T6" fmla="*/ 0 w 1087"/>
                <a:gd name="T7" fmla="*/ 0 h 338"/>
                <a:gd name="T8" fmla="*/ 1087 w 1087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7" h="338">
                  <a:moveTo>
                    <a:pt x="0" y="338"/>
                  </a:moveTo>
                  <a:lnTo>
                    <a:pt x="108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4" name="Rectangle 59"/>
            <p:cNvSpPr>
              <a:spLocks noChangeArrowheads="1"/>
            </p:cNvSpPr>
            <p:nvPr/>
          </p:nvSpPr>
          <p:spPr bwMode="auto">
            <a:xfrm>
              <a:off x="1649415" y="6102343"/>
              <a:ext cx="1062761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Infeasible</a:t>
              </a:r>
              <a:endParaRPr lang="en-US" altLang="en-US" sz="1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5375" name="Line 64"/>
            <p:cNvSpPr>
              <a:spLocks noChangeShapeType="1"/>
            </p:cNvSpPr>
            <p:nvPr/>
          </p:nvSpPr>
          <p:spPr bwMode="auto">
            <a:xfrm flipV="1">
              <a:off x="3767875" y="3919821"/>
              <a:ext cx="0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6" name="Rectangle 65"/>
            <p:cNvSpPr>
              <a:spLocks noChangeArrowheads="1"/>
            </p:cNvSpPr>
            <p:nvPr/>
          </p:nvSpPr>
          <p:spPr bwMode="auto">
            <a:xfrm>
              <a:off x="3767875" y="3816990"/>
              <a:ext cx="317769" cy="45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75213" y="6596063"/>
            <a:ext cx="43799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/>
              <a:t>http://www.cse.yorku.ca/~andy/courses/6114/Slides/CG5-LP.pptx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Higher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553075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In d&gt;2 dimensions, lines become planes and each constraint </a:t>
            </a:r>
            <a:r>
              <a:rPr lang="en-US" smtClean="0"/>
              <a:t>corresponds to the space </a:t>
            </a:r>
            <a:r>
              <a:rPr lang="en-US" dirty="0" smtClean="0"/>
              <a:t>to one side of a plane, called a </a:t>
            </a:r>
            <a:r>
              <a:rPr lang="en-US" dirty="0" err="1" smtClean="0"/>
              <a:t>halfspace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intersection of the </a:t>
            </a:r>
            <a:r>
              <a:rPr lang="en-US" dirty="0" err="1" smtClean="0"/>
              <a:t>halfspaces</a:t>
            </a:r>
            <a:r>
              <a:rPr lang="en-US" dirty="0" smtClean="0"/>
              <a:t> defines the feasible region.</a:t>
            </a:r>
          </a:p>
          <a:p>
            <a:pPr lvl="1">
              <a:defRPr/>
            </a:pPr>
            <a:r>
              <a:rPr lang="en-US" dirty="0" smtClean="0"/>
              <a:t>This is a convex region called a </a:t>
            </a:r>
            <a:r>
              <a:rPr lang="en-US" dirty="0" err="1" smtClean="0"/>
              <a:t>polytope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Each extreme point (corner) of the </a:t>
            </a:r>
            <a:r>
              <a:rPr lang="en-US" dirty="0" err="1" smtClean="0"/>
              <a:t>polytope</a:t>
            </a:r>
            <a:r>
              <a:rPr lang="en-US" dirty="0" smtClean="0"/>
              <a:t> is the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objective function defines a direction.  Take a plane perpendicular to this direction and shift it till it stops touching feasible region.</a:t>
            </a:r>
          </a:p>
          <a:p>
            <a:pPr>
              <a:defRPr/>
            </a:pPr>
            <a:r>
              <a:rPr lang="en-US" dirty="0" smtClean="0"/>
              <a:t>Hence optimum again lies at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Polytopes</a:t>
            </a:r>
            <a:r>
              <a:rPr lang="en-US" dirty="0" smtClean="0"/>
              <a:t> can be very complicated.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43600" y="1006475"/>
            <a:ext cx="2763838" cy="3033713"/>
            <a:chOff x="2544" y="1008"/>
            <a:chExt cx="2208" cy="2256"/>
          </a:xfrm>
        </p:grpSpPr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V="1">
              <a:off x="3552" y="1008"/>
              <a:ext cx="0" cy="48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V="1">
              <a:off x="3552" y="1488"/>
              <a:ext cx="0" cy="9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3552" y="2448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>
              <a:off x="2880" y="2448"/>
              <a:ext cx="672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2880" y="1488"/>
              <a:ext cx="672" cy="15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V="1">
              <a:off x="2880" y="2640"/>
              <a:ext cx="1104" cy="38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3552" y="1488"/>
              <a:ext cx="672" cy="62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H="1">
              <a:off x="3984" y="2448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 flipV="1">
              <a:off x="4224" y="2112"/>
              <a:ext cx="0" cy="3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 flipH="1">
              <a:off x="3984" y="2112"/>
              <a:ext cx="240" cy="5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4224" y="2448"/>
              <a:ext cx="52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>
              <a:off x="2592" y="3024"/>
              <a:ext cx="288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8" name="Text Box 25"/>
            <p:cNvSpPr txBox="1">
              <a:spLocks noChangeArrowheads="1"/>
            </p:cNvSpPr>
            <p:nvPr/>
          </p:nvSpPr>
          <p:spPr bwMode="auto">
            <a:xfrm>
              <a:off x="2544" y="288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09" name="Text Box 26"/>
            <p:cNvSpPr txBox="1">
              <a:spLocks noChangeArrowheads="1"/>
            </p:cNvSpPr>
            <p:nvPr/>
          </p:nvSpPr>
          <p:spPr bwMode="auto">
            <a:xfrm>
              <a:off x="4512" y="211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10" name="Text Box 27"/>
            <p:cNvSpPr txBox="1">
              <a:spLocks noChangeArrowheads="1"/>
            </p:cNvSpPr>
            <p:nvPr/>
          </p:nvSpPr>
          <p:spPr bwMode="auto">
            <a:xfrm>
              <a:off x="3360" y="100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13575" y="1695450"/>
            <a:ext cx="1149350" cy="1014413"/>
            <a:chOff x="7013196" y="1695975"/>
            <a:chExt cx="1149292" cy="1013669"/>
          </a:xfrm>
        </p:grpSpPr>
        <p:cxnSp>
          <p:nvCxnSpPr>
            <p:cNvPr id="1639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7013196" y="1971413"/>
              <a:ext cx="1149292" cy="73823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Text Box 27"/>
            <p:cNvSpPr txBox="1">
              <a:spLocks noChangeArrowheads="1"/>
            </p:cNvSpPr>
            <p:nvPr/>
          </p:nvSpPr>
          <p:spPr bwMode="auto">
            <a:xfrm>
              <a:off x="7687553" y="1695975"/>
              <a:ext cx="2391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83500" y="2490788"/>
            <a:ext cx="998538" cy="1292225"/>
            <a:chOff x="7682918" y="2491530"/>
            <a:chExt cx="999688" cy="1292121"/>
          </a:xfrm>
        </p:grpSpPr>
        <p:sp>
          <p:nvSpPr>
            <p:cNvPr id="16392" name="Freeform 22"/>
            <p:cNvSpPr>
              <a:spLocks/>
            </p:cNvSpPr>
            <p:nvPr/>
          </p:nvSpPr>
          <p:spPr bwMode="auto">
            <a:xfrm>
              <a:off x="7682918" y="2491530"/>
              <a:ext cx="598414" cy="964734"/>
            </a:xfrm>
            <a:custGeom>
              <a:avLst/>
              <a:gdLst>
                <a:gd name="T0" fmla="*/ 303401 w 598414"/>
                <a:gd name="T1" fmla="*/ 0 h 964734"/>
                <a:gd name="T2" fmla="*/ 43343 w 598414"/>
                <a:gd name="T3" fmla="*/ 251670 h 964734"/>
                <a:gd name="T4" fmla="*/ 563460 w 598414"/>
                <a:gd name="T5" fmla="*/ 587230 h 964734"/>
                <a:gd name="T6" fmla="*/ 253067 w 598414"/>
                <a:gd name="T7" fmla="*/ 964734 h 9647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8414"/>
                <a:gd name="T13" fmla="*/ 0 h 964734"/>
                <a:gd name="T14" fmla="*/ 598414 w 598414"/>
                <a:gd name="T15" fmla="*/ 964734 h 9647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8414" h="964734">
                  <a:moveTo>
                    <a:pt x="303401" y="0"/>
                  </a:moveTo>
                  <a:cubicBezTo>
                    <a:pt x="151700" y="76899"/>
                    <a:pt x="0" y="153798"/>
                    <a:pt x="43343" y="251670"/>
                  </a:cubicBezTo>
                  <a:cubicBezTo>
                    <a:pt x="86686" y="349542"/>
                    <a:pt x="528506" y="468386"/>
                    <a:pt x="563460" y="587230"/>
                  </a:cubicBezTo>
                  <a:cubicBezTo>
                    <a:pt x="598414" y="706074"/>
                    <a:pt x="303401" y="929780"/>
                    <a:pt x="253067" y="964734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Box 23"/>
            <p:cNvSpPr txBox="1">
              <a:spLocks noChangeArrowheads="1"/>
            </p:cNvSpPr>
            <p:nvPr/>
          </p:nvSpPr>
          <p:spPr bwMode="auto">
            <a:xfrm>
              <a:off x="7684316" y="3414319"/>
              <a:ext cx="998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1503FB"/>
                  </a:solidFill>
                </a:rPr>
                <a:t>opt</a:t>
              </a:r>
            </a:p>
          </p:txBody>
        </p:sp>
      </p:grpSp>
      <p:pic>
        <p:nvPicPr>
          <p:cNvPr id="27" name="Picture 26" descr="polyt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276725"/>
            <a:ext cx="29940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d-Dimensional LP 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|H|=d, output their intersection.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Pick random constraint h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opt doesn’t violate h, output opt.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Else project H-{h} onto h’s boundary to obtain a d-1 dimensional LP.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solve the d-1 dim LP.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</a:t>
            </a:r>
            <a:r>
              <a:rPr lang="en-US" dirty="0" err="1" smtClean="0"/>
              <a:t>n,d</a:t>
            </a:r>
            <a:r>
              <a:rPr lang="en-US" dirty="0" smtClean="0"/>
              <a:t>) be expected time to solve d-dim LP with n constraints.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T(n-1,d)+O(d)+d/n(O(</a:t>
            </a:r>
            <a:r>
              <a:rPr lang="en-US" dirty="0" err="1" smtClean="0"/>
              <a:t>dn</a:t>
            </a:r>
            <a:r>
              <a:rPr lang="en-US" dirty="0" smtClean="0"/>
              <a:t>)+T(n-1,d-1)).</a:t>
            </a:r>
          </a:p>
          <a:p>
            <a:pPr>
              <a:defRPr/>
            </a:pPr>
            <a:r>
              <a:rPr lang="en-US" dirty="0" smtClean="0"/>
              <a:t>T(n-1,d) time recursively find opt=B(H-{h}).</a:t>
            </a:r>
          </a:p>
          <a:p>
            <a:pPr>
              <a:defRPr/>
            </a:pPr>
            <a:r>
              <a:rPr lang="en-US" dirty="0" smtClean="0"/>
              <a:t>O(d) time to check whether opt violates h.</a:t>
            </a:r>
          </a:p>
          <a:p>
            <a:pPr>
              <a:defRPr/>
            </a:pPr>
            <a:r>
              <a:rPr lang="en-US" dirty="0" smtClean="0"/>
              <a:t>There’s d/n probability opt violates h.</a:t>
            </a:r>
          </a:p>
          <a:p>
            <a:pPr lvl="1">
              <a:defRPr/>
            </a:pPr>
            <a:r>
              <a:rPr lang="en-US" dirty="0" smtClean="0"/>
              <a:t>Because opt is defined by d of the n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In this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</a:t>
            </a:r>
            <a:r>
              <a:rPr lang="en-US" dirty="0" err="1" smtClean="0"/>
              <a:t>dn</a:t>
            </a:r>
            <a:r>
              <a:rPr lang="en-US" dirty="0" smtClean="0"/>
              <a:t>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We obtain a d-1 dim LP with n-1 constraints.</a:t>
            </a:r>
          </a:p>
          <a:p>
            <a:pPr lvl="1">
              <a:defRPr/>
            </a:pPr>
            <a:r>
              <a:rPr lang="en-US" dirty="0" smtClean="0"/>
              <a:t>T(n-1,d-1) time to solve this.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 solves to O(d! n)</a:t>
            </a:r>
          </a:p>
          <a:p>
            <a:pPr lvl="1">
              <a:defRPr/>
            </a:pPr>
            <a:r>
              <a:rPr lang="en-US" dirty="0" smtClean="0"/>
              <a:t>Linear in number of constraints.</a:t>
            </a:r>
          </a:p>
          <a:p>
            <a:pPr lvl="1">
              <a:defRPr/>
            </a:pPr>
            <a:r>
              <a:rPr lang="en-US" dirty="0" smtClean="0"/>
              <a:t>Exponential in dimensions.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formulation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73650"/>
          </a:xfrm>
        </p:spPr>
        <p:txBody>
          <a:bodyPr/>
          <a:lstStyle/>
          <a:p>
            <a:r>
              <a:rPr lang="en-US" altLang="en-US" sz="2200" b="1" smtClean="0"/>
              <a:t>maximize</a:t>
            </a:r>
            <a:r>
              <a:rPr lang="en-US" altLang="en-US" sz="2200" smtClean="0"/>
              <a:t> </a:t>
            </a:r>
            <a:r>
              <a:rPr lang="en-US" altLang="en-US" sz="2200" smtClean="0"/>
              <a:t>4w+3b </a:t>
            </a:r>
            <a:r>
              <a:rPr lang="en-US" altLang="en-US" sz="2200" b="1" smtClean="0"/>
              <a:t>subject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w+b </a:t>
            </a:r>
            <a:r>
              <a:rPr lang="en-US" altLang="en-US" sz="2200" smtClean="0">
                <a:latin typeface="Symbol" panose="05050102010706020507" pitchFamily="18" charset="2"/>
              </a:rPr>
              <a:t>£</a:t>
            </a:r>
            <a:r>
              <a:rPr lang="en-US" altLang="en-US" sz="2200" smtClean="0"/>
              <a:t>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3w+5b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420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2w+b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160</a:t>
            </a:r>
          </a:p>
          <a:p>
            <a:r>
              <a:rPr lang="en-US" altLang="en-US" smtClean="0"/>
              <a:t> </a:t>
            </a:r>
          </a:p>
          <a:p>
            <a:endParaRPr lang="en-US" altLang="en-US" smtClean="0"/>
          </a:p>
          <a:p>
            <a:endParaRPr lang="en-US" altLang="en-US" sz="4000" smtClean="0"/>
          </a:p>
          <a:p>
            <a:r>
              <a:rPr lang="en-US" altLang="en-US" smtClean="0"/>
              <a:t>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099038"/>
              </p:ext>
            </p:extLst>
          </p:nvPr>
        </p:nvGraphicFramePr>
        <p:xfrm>
          <a:off x="939800" y="3001963"/>
          <a:ext cx="24622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1434960" imgH="1193760" progId="Equation.3">
                  <p:embed/>
                </p:oleObj>
              </mc:Choice>
              <mc:Fallback>
                <p:oleObj name="Equation" r:id="rId3" imgW="143496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001963"/>
                        <a:ext cx="2462213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40760"/>
              </p:ext>
            </p:extLst>
          </p:nvPr>
        </p:nvGraphicFramePr>
        <p:xfrm>
          <a:off x="857250" y="5057775"/>
          <a:ext cx="46545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2489040" imgH="660240" progId="Equation.3">
                  <p:embed/>
                </p:oleObj>
              </mc:Choice>
              <mc:Fallback>
                <p:oleObj name="Equation" r:id="rId5" imgW="248904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57775"/>
                        <a:ext cx="46545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97563" y="1535113"/>
            <a:ext cx="2308225" cy="1624012"/>
            <a:chOff x="679508" y="3531765"/>
            <a:chExt cx="2308371" cy="1624668"/>
          </a:xfrm>
        </p:grpSpPr>
        <p:sp>
          <p:nvSpPr>
            <p:cNvPr id="2068" name="Rectangle 8"/>
            <p:cNvSpPr>
              <a:spLocks noChangeArrowheads="1"/>
            </p:cNvSpPr>
            <p:nvPr/>
          </p:nvSpPr>
          <p:spPr bwMode="auto">
            <a:xfrm>
              <a:off x="679508" y="3565320"/>
              <a:ext cx="1593909" cy="327171"/>
            </a:xfrm>
            <a:prstGeom prst="rect">
              <a:avLst/>
            </a:prstGeom>
            <a:solidFill>
              <a:srgbClr val="FF505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9" name="Rectangle 9"/>
            <p:cNvSpPr>
              <a:spLocks noChangeArrowheads="1"/>
            </p:cNvSpPr>
            <p:nvPr/>
          </p:nvSpPr>
          <p:spPr bwMode="auto">
            <a:xfrm rot="-5400000">
              <a:off x="1830198" y="4195893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0" name="TextBox 10"/>
            <p:cNvSpPr txBox="1">
              <a:spLocks noChangeArrowheads="1"/>
            </p:cNvSpPr>
            <p:nvPr/>
          </p:nvSpPr>
          <p:spPr bwMode="auto">
            <a:xfrm>
              <a:off x="1325461" y="3531765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071" name="TextBox 11"/>
            <p:cNvSpPr txBox="1">
              <a:spLocks noChangeArrowheads="1"/>
            </p:cNvSpPr>
            <p:nvPr/>
          </p:nvSpPr>
          <p:spPr bwMode="auto">
            <a:xfrm>
              <a:off x="2467762" y="4120392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56288" y="3482975"/>
            <a:ext cx="3103562" cy="2373313"/>
            <a:chOff x="5856913" y="3742886"/>
            <a:chExt cx="3102529" cy="2374086"/>
          </a:xfrm>
        </p:grpSpPr>
        <p:grpSp>
          <p:nvGrpSpPr>
            <p:cNvPr id="2061" name="Group 14"/>
            <p:cNvGrpSpPr>
              <a:grpSpLocks/>
            </p:cNvGrpSpPr>
            <p:nvPr/>
          </p:nvGrpSpPr>
          <p:grpSpPr bwMode="auto">
            <a:xfrm>
              <a:off x="5856913" y="3742886"/>
              <a:ext cx="1668012" cy="2355910"/>
              <a:chOff x="5856913" y="3742887"/>
              <a:chExt cx="1600899" cy="1642846"/>
            </a:xfrm>
          </p:grpSpPr>
          <p:sp>
            <p:nvSpPr>
              <p:cNvPr id="2066" name="Rectangle 8"/>
              <p:cNvSpPr>
                <a:spLocks noChangeArrowheads="1"/>
              </p:cNvSpPr>
              <p:nvPr/>
            </p:nvSpPr>
            <p:spPr bwMode="auto">
              <a:xfrm>
                <a:off x="5856913" y="3742887"/>
                <a:ext cx="1600899" cy="164284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7" name="TextBox 19"/>
              <p:cNvSpPr txBox="1">
                <a:spLocks noChangeArrowheads="1"/>
              </p:cNvSpPr>
              <p:nvPr/>
            </p:nvSpPr>
            <p:spPr bwMode="auto">
              <a:xfrm>
                <a:off x="6517958" y="4338506"/>
                <a:ext cx="52011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</p:grp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 rot="-5400000">
              <a:off x="7057937" y="4376255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3" name="TextBox 15"/>
            <p:cNvSpPr txBox="1">
              <a:spLocks noChangeArrowheads="1"/>
            </p:cNvSpPr>
            <p:nvPr/>
          </p:nvSpPr>
          <p:spPr bwMode="auto">
            <a:xfrm>
              <a:off x="8162488" y="4253218"/>
              <a:ext cx="3529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Symbol" panose="05050102010706020507" pitchFamily="18" charset="2"/>
                </a:rPr>
                <a:t>£</a:t>
              </a:r>
            </a:p>
          </p:txBody>
        </p:sp>
        <p:sp>
          <p:nvSpPr>
            <p:cNvPr id="2064" name="TextBox 16"/>
            <p:cNvSpPr txBox="1">
              <a:spLocks noChangeArrowheads="1"/>
            </p:cNvSpPr>
            <p:nvPr/>
          </p:nvSpPr>
          <p:spPr bwMode="auto">
            <a:xfrm>
              <a:off x="7720668" y="4289570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x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 rot="-5400000">
              <a:off x="7608814" y="4766344"/>
              <a:ext cx="2374085" cy="327171"/>
            </a:xfrm>
            <a:prstGeom prst="rect">
              <a:avLst/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5872163" y="3305175"/>
            <a:ext cx="3095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623300" y="40338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b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462588" y="1149350"/>
            <a:ext cx="1577975" cy="3494088"/>
            <a:chOff x="5463165" y="1149703"/>
            <a:chExt cx="1577953" cy="3493532"/>
          </a:xfrm>
        </p:grpSpPr>
        <p:sp>
          <p:nvSpPr>
            <p:cNvPr id="2059" name="TextBox 22"/>
            <p:cNvSpPr txBox="1">
              <a:spLocks noChangeArrowheads="1"/>
            </p:cNvSpPr>
            <p:nvPr/>
          </p:nvSpPr>
          <p:spPr bwMode="auto">
            <a:xfrm>
              <a:off x="6521001" y="11497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060" name="TextBox 23"/>
            <p:cNvSpPr txBox="1">
              <a:spLocks noChangeArrowheads="1"/>
            </p:cNvSpPr>
            <p:nvPr/>
          </p:nvSpPr>
          <p:spPr bwMode="auto">
            <a:xfrm>
              <a:off x="5463165" y="42739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Deterministic LP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34050" cy="51165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Simplex method (</a:t>
            </a:r>
            <a:r>
              <a:rPr lang="en-US" dirty="0" err="1" smtClean="0"/>
              <a:t>Dantzig</a:t>
            </a:r>
            <a:r>
              <a:rPr lang="en-US" dirty="0" smtClean="0"/>
              <a:t> 1947)</a:t>
            </a:r>
          </a:p>
          <a:p>
            <a:pPr lvl="1">
              <a:defRPr/>
            </a:pPr>
            <a:r>
              <a:rPr lang="en-US" dirty="0" smtClean="0"/>
              <a:t>Optimum lies at the farthest corner in direction of c.</a:t>
            </a:r>
          </a:p>
          <a:p>
            <a:pPr lvl="1">
              <a:defRPr/>
            </a:pPr>
            <a:r>
              <a:rPr lang="en-US" dirty="0" smtClean="0"/>
              <a:t>Walk along boundary of </a:t>
            </a:r>
            <a:r>
              <a:rPr lang="en-US" dirty="0" err="1" smtClean="0"/>
              <a:t>polytope</a:t>
            </a:r>
            <a:r>
              <a:rPr lang="en-US" dirty="0" smtClean="0"/>
              <a:t> in directions that improve c.</a:t>
            </a:r>
          </a:p>
          <a:p>
            <a:pPr lvl="1">
              <a:defRPr/>
            </a:pPr>
            <a:r>
              <a:rPr lang="en-US" dirty="0" smtClean="0"/>
              <a:t>Number of steps can be exponential in worst case.</a:t>
            </a:r>
          </a:p>
          <a:p>
            <a:pPr lvl="1">
              <a:defRPr/>
            </a:pPr>
            <a:r>
              <a:rPr lang="en-US" dirty="0" smtClean="0"/>
              <a:t>But works fast in practice.</a:t>
            </a:r>
          </a:p>
          <a:p>
            <a:pPr>
              <a:defRPr/>
            </a:pPr>
            <a:r>
              <a:rPr lang="en-US" dirty="0" smtClean="0"/>
              <a:t>Ellipsoid method </a:t>
            </a:r>
            <a:r>
              <a:rPr lang="en-US" smtClean="0"/>
              <a:t>(Khachiyan </a:t>
            </a:r>
            <a:r>
              <a:rPr lang="en-US" dirty="0" smtClean="0"/>
              <a:t>1979)</a:t>
            </a:r>
          </a:p>
          <a:p>
            <a:pPr lvl="1">
              <a:defRPr/>
            </a:pPr>
            <a:r>
              <a:rPr lang="en-US" dirty="0" smtClean="0"/>
              <a:t>First polynomial solution.</a:t>
            </a:r>
          </a:p>
          <a:p>
            <a:pPr lvl="1">
              <a:defRPr/>
            </a:pPr>
            <a:r>
              <a:rPr lang="en-US" dirty="0" smtClean="0"/>
              <a:t>Interesting mostly in theory.</a:t>
            </a:r>
          </a:p>
          <a:p>
            <a:pPr>
              <a:defRPr/>
            </a:pPr>
            <a:r>
              <a:rPr lang="en-US" dirty="0" smtClean="0"/>
              <a:t>Interior point method (</a:t>
            </a:r>
            <a:r>
              <a:rPr lang="en-US" dirty="0" err="1" smtClean="0"/>
              <a:t>Karmarker</a:t>
            </a:r>
            <a:r>
              <a:rPr lang="en-US" dirty="0" smtClean="0"/>
              <a:t> 1984)</a:t>
            </a:r>
          </a:p>
          <a:p>
            <a:pPr lvl="1">
              <a:defRPr/>
            </a:pPr>
            <a:r>
              <a:rPr lang="en-US" dirty="0" smtClean="0"/>
              <a:t>Practical polynomial method.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 descr="simpl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82625"/>
            <a:ext cx="2489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45313" y="4781550"/>
            <a:ext cx="1727200" cy="1849438"/>
            <a:chOff x="914400" y="1981200"/>
            <a:chExt cx="3200400" cy="342900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4400" y="2287308"/>
              <a:ext cx="2929778" cy="3122892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0" y="0"/>
                </a:cxn>
                <a:cxn ang="0">
                  <a:pos x="816" y="0"/>
                </a:cxn>
                <a:cxn ang="0">
                  <a:pos x="1824" y="1584"/>
                </a:cxn>
                <a:cxn ang="0">
                  <a:pos x="912" y="1968"/>
                </a:cxn>
                <a:cxn ang="0">
                  <a:pos x="0" y="1968"/>
                </a:cxn>
              </a:cxnLst>
              <a:rect l="0" t="0" r="r" b="b"/>
              <a:pathLst>
                <a:path w="1824" h="1968">
                  <a:moveTo>
                    <a:pt x="0" y="1968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1824" y="1584"/>
                  </a:lnTo>
                  <a:lnTo>
                    <a:pt x="912" y="1968"/>
                  </a:lnTo>
                  <a:lnTo>
                    <a:pt x="0" y="196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914400" y="1981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947738" y="5410200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Oval 26"/>
            <p:cNvSpPr>
              <a:spLocks noChangeArrowheads="1"/>
            </p:cNvSpPr>
            <p:nvPr/>
          </p:nvSpPr>
          <p:spPr bwMode="auto">
            <a:xfrm>
              <a:off x="129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27"/>
            <p:cNvSpPr>
              <a:spLocks noChangeArrowheads="1"/>
            </p:cNvSpPr>
            <p:nvPr/>
          </p:nvSpPr>
          <p:spPr bwMode="auto">
            <a:xfrm>
              <a:off x="2209800" y="220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1371600" y="4648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V="1">
              <a:off x="1828800" y="44958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2133600" y="4114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V="1">
              <a:off x="2362200" y="3733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4384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2362200" y="28194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 flipH="1" flipV="1">
              <a:off x="2286000" y="23622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6" name="Picture 35" descr="ellipsoi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979738"/>
            <a:ext cx="2730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 smtClean="0"/>
              <a:t>Linear programming is one of the most important and widely used algorithms in the world.</a:t>
            </a:r>
          </a:p>
          <a:p>
            <a:r>
              <a:rPr lang="en-US" altLang="en-US" sz="2900" smtClean="0"/>
              <a:t>NY Times, Nov. 27, 1979</a:t>
            </a:r>
          </a:p>
          <a:p>
            <a:endParaRPr lang="en-US" altLang="en-US" sz="2900" smtClean="0"/>
          </a:p>
          <a:p>
            <a:endParaRPr lang="en-US" altLang="en-US" sz="2900" smtClean="0"/>
          </a:p>
        </p:txBody>
      </p:sp>
      <p:pic>
        <p:nvPicPr>
          <p:cNvPr id="4" name="Picture 5" descr="C:\My Documents\RESEARCH\Mirzaian Papers\Linear Programming\Announce DPA  Invention History\ny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384550"/>
            <a:ext cx="8872537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713" y="5461000"/>
            <a:ext cx="1085850" cy="161925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LP: Network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89525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However, it’s more efficient to solve max flow using e.g. Dinic’s algorithm than more general LP algorithms.</a:t>
            </a:r>
          </a:p>
          <a:p>
            <a:endParaRPr lang="en-US" altLang="en-US" smtClean="0"/>
          </a:p>
        </p:txBody>
      </p:sp>
      <p:pic>
        <p:nvPicPr>
          <p:cNvPr id="21508" name="Picture 3" descr="max 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77988"/>
            <a:ext cx="66230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21250" y="1465263"/>
            <a:ext cx="3067050" cy="457200"/>
            <a:chOff x="4921627" y="1707777"/>
            <a:chExt cx="3065925" cy="457197"/>
          </a:xfrm>
        </p:grpSpPr>
        <p:sp>
          <p:nvSpPr>
            <p:cNvPr id="21519" name="TextBox 4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total flow</a:t>
              </a:r>
            </a:p>
          </p:txBody>
        </p:sp>
        <p:cxnSp>
          <p:nvCxnSpPr>
            <p:cNvPr id="21520" name="Straight Arrow Connector 6"/>
            <p:cNvCxnSpPr>
              <a:cxnSpLocks noChangeShapeType="1"/>
              <a:stCxn id="21519" idx="1"/>
            </p:cNvCxnSpPr>
            <p:nvPr/>
          </p:nvCxnSpPr>
          <p:spPr bwMode="auto">
            <a:xfrm rot="10800000" flipV="1">
              <a:off x="4921627" y="1907831"/>
              <a:ext cx="1196785" cy="25714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4150" y="2089150"/>
            <a:ext cx="4652963" cy="614363"/>
            <a:chOff x="3747252" y="1707777"/>
            <a:chExt cx="4652677" cy="614081"/>
          </a:xfrm>
        </p:grpSpPr>
        <p:sp>
          <p:nvSpPr>
            <p:cNvPr id="21517" name="TextBox 12"/>
            <p:cNvSpPr txBox="1">
              <a:spLocks noChangeArrowheads="1"/>
            </p:cNvSpPr>
            <p:nvPr/>
          </p:nvSpPr>
          <p:spPr bwMode="auto">
            <a:xfrm>
              <a:off x="5791200" y="1707777"/>
              <a:ext cx="2608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capacity constraints</a:t>
              </a:r>
            </a:p>
          </p:txBody>
        </p:sp>
        <p:cxnSp>
          <p:nvCxnSpPr>
            <p:cNvPr id="21518" name="Straight Arrow Connector 13"/>
            <p:cNvCxnSpPr>
              <a:cxnSpLocks noChangeShapeType="1"/>
              <a:stCxn id="21517" idx="1"/>
            </p:cNvCxnSpPr>
            <p:nvPr/>
          </p:nvCxnSpPr>
          <p:spPr bwMode="auto">
            <a:xfrm rot="10800000" flipV="1">
              <a:off x="3747252" y="1907832"/>
              <a:ext cx="2043949" cy="41402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679950" y="2841625"/>
            <a:ext cx="3863975" cy="412750"/>
            <a:chOff x="4123763" y="1707777"/>
            <a:chExt cx="3863789" cy="412375"/>
          </a:xfrm>
        </p:grpSpPr>
        <p:sp>
          <p:nvSpPr>
            <p:cNvPr id="21515" name="TextBox 18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flow symmetry</a:t>
              </a:r>
            </a:p>
          </p:txBody>
        </p:sp>
        <p:cxnSp>
          <p:nvCxnSpPr>
            <p:cNvPr id="21516" name="Straight Arrow Connector 19"/>
            <p:cNvCxnSpPr>
              <a:cxnSpLocks noChangeShapeType="1"/>
              <a:stCxn id="21515" idx="1"/>
            </p:cNvCxnSpPr>
            <p:nvPr/>
          </p:nvCxnSpPr>
          <p:spPr bwMode="auto">
            <a:xfrm rot="10800000" flipV="1">
              <a:off x="4123763" y="1907831"/>
              <a:ext cx="1994649" cy="21232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35338" y="4154488"/>
            <a:ext cx="5029200" cy="485775"/>
            <a:chOff x="4043083" y="1622612"/>
            <a:chExt cx="5029200" cy="485275"/>
          </a:xfrm>
        </p:grpSpPr>
        <p:sp>
          <p:nvSpPr>
            <p:cNvPr id="21513" name="TextBox 23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295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conservation of flow at u</a:t>
              </a:r>
            </a:p>
          </p:txBody>
        </p:sp>
        <p:cxnSp>
          <p:nvCxnSpPr>
            <p:cNvPr id="21514" name="Straight Arrow Connector 24"/>
            <p:cNvCxnSpPr>
              <a:cxnSpLocks noChangeShapeType="1"/>
              <a:stCxn id="21513" idx="1"/>
            </p:cNvCxnSpPr>
            <p:nvPr/>
          </p:nvCxnSpPr>
          <p:spPr bwMode="auto">
            <a:xfrm rot="10800000">
              <a:off x="4043083" y="1622612"/>
              <a:ext cx="2075328" cy="28522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30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1</a:t>
            </a:r>
            <a:br>
              <a:rPr lang="en-US" altLang="en-US" sz="3600" smtClean="0"/>
            </a:br>
            <a:r>
              <a:rPr lang="en-US" altLang="en-US" sz="3600" smtClean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1123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51838" cy="5241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farmer has the following problem.</a:t>
            </a:r>
          </a:p>
          <a:p>
            <a:pPr lvl="1">
              <a:defRPr/>
            </a:pPr>
            <a:r>
              <a:rPr lang="en-US" dirty="0" smtClean="0"/>
              <a:t>He has 100 acres of land, on which he can plant wheat or barley or both.</a:t>
            </a:r>
          </a:p>
          <a:p>
            <a:pPr lvl="1">
              <a:defRPr/>
            </a:pPr>
            <a:r>
              <a:rPr lang="en-US" dirty="0" smtClean="0"/>
              <a:t>He has 420 kg of fertilizer, and 160 kg of pesticide.</a:t>
            </a:r>
          </a:p>
          <a:p>
            <a:pPr lvl="1">
              <a:defRPr/>
            </a:pPr>
            <a:r>
              <a:rPr lang="en-US" dirty="0" smtClean="0"/>
              <a:t>Each acre of barley requires 5 kg of fertilizer and 1 kg of pesticide.</a:t>
            </a:r>
          </a:p>
          <a:p>
            <a:pPr lvl="1">
              <a:defRPr/>
            </a:pPr>
            <a:r>
              <a:rPr lang="en-US" dirty="0" smtClean="0"/>
              <a:t>Each acre of wheat requires 3 kg of fertilizer and 2 kg of pesticide.</a:t>
            </a:r>
          </a:p>
          <a:p>
            <a:pPr lvl="1">
              <a:defRPr/>
            </a:pPr>
            <a:r>
              <a:rPr lang="en-US" dirty="0" smtClean="0"/>
              <a:t>Wheat sells </a:t>
            </a:r>
            <a:r>
              <a:rPr lang="en-US" smtClean="0"/>
              <a:t>for $4 </a:t>
            </a:r>
            <a:r>
              <a:rPr lang="en-US" dirty="0" smtClean="0"/>
              <a:t>per acre, barley sells </a:t>
            </a:r>
            <a:r>
              <a:rPr lang="en-US" smtClean="0"/>
              <a:t>for $3 </a:t>
            </a:r>
            <a:r>
              <a:rPr lang="en-US" dirty="0" smtClean="0"/>
              <a:t>per acre.</a:t>
            </a:r>
          </a:p>
          <a:p>
            <a:pPr lvl="2">
              <a:defRPr/>
            </a:pPr>
            <a:r>
              <a:rPr lang="en-US" dirty="0" smtClean="0"/>
              <a:t>Actually, he could probably </a:t>
            </a:r>
            <a:r>
              <a:rPr lang="en-US" smtClean="0"/>
              <a:t>make $400 </a:t>
            </a:r>
            <a:r>
              <a:rPr lang="en-US" dirty="0" smtClean="0"/>
              <a:t>for wheat </a:t>
            </a:r>
            <a:r>
              <a:rPr lang="en-US" smtClean="0"/>
              <a:t>and $300 </a:t>
            </a:r>
            <a:r>
              <a:rPr lang="en-US" dirty="0" smtClean="0"/>
              <a:t>for barley.  </a:t>
            </a:r>
            <a:r>
              <a:rPr lang="en-US" smtClean="0"/>
              <a:t>Choose  $4 and $3 </a:t>
            </a:r>
            <a:r>
              <a:rPr lang="en-US" dirty="0" smtClean="0"/>
              <a:t>for simplicity.</a:t>
            </a:r>
          </a:p>
          <a:p>
            <a:pPr>
              <a:defRPr/>
            </a:pPr>
            <a:r>
              <a:rPr lang="en-US" dirty="0" smtClean="0"/>
              <a:t>How many acres of wheat and barley should the farmer plant his field to maximize his income?</a:t>
            </a:r>
          </a:p>
          <a:p>
            <a:pPr>
              <a:defRPr/>
            </a:pPr>
            <a:r>
              <a:rPr lang="en-US" dirty="0" smtClean="0"/>
              <a:t>Let w, b be acres of wheat and barley farmer plants.</a:t>
            </a:r>
          </a:p>
          <a:p>
            <a:pPr>
              <a:defRPr/>
            </a:pPr>
            <a:r>
              <a:rPr lang="en-US" dirty="0" smtClean="0"/>
              <a:t>He wants to </a:t>
            </a:r>
            <a:r>
              <a:rPr lang="en-US" smtClean="0"/>
              <a:t>maximize 4w+3b</a:t>
            </a:r>
            <a:r>
              <a:rPr lang="en-US" dirty="0" smtClean="0"/>
              <a:t>, subject to the land, pesticide and fertilizer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329494" cy="5124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 to now</a:t>
            </a:r>
            <a:r>
              <a:rPr lang="en-US" smtClean="0"/>
              <a:t>, most of our </a:t>
            </a:r>
            <a:r>
              <a:rPr lang="en-US" dirty="0" smtClean="0"/>
              <a:t>algorithms have been exact</a:t>
            </a:r>
            <a:r>
              <a:rPr lang="en-US" smtClean="0"/>
              <a:t>.  I.e. they </a:t>
            </a:r>
            <a:r>
              <a:rPr lang="en-US" dirty="0" smtClean="0"/>
              <a:t>find an optimal solution.</a:t>
            </a:r>
          </a:p>
          <a:p>
            <a:r>
              <a:rPr lang="en-US" dirty="0" smtClean="0"/>
              <a:t>But there are many problems for which we don’t know how to find an optimal solution.</a:t>
            </a:r>
          </a:p>
          <a:p>
            <a:pPr lvl="1"/>
            <a:r>
              <a:rPr lang="en-US" dirty="0" smtClean="0"/>
              <a:t>A key example is NP-complete problems.  We don’t know efficient algorithms for any NPC problem.</a:t>
            </a:r>
          </a:p>
          <a:p>
            <a:r>
              <a:rPr lang="en-US" dirty="0" smtClean="0"/>
              <a:t>Many such </a:t>
            </a:r>
            <a:r>
              <a:rPr lang="en-US" smtClean="0"/>
              <a:t>problems are important in practice.  What </a:t>
            </a:r>
            <a:r>
              <a:rPr lang="en-US" dirty="0" smtClean="0"/>
              <a:t>do we do?</a:t>
            </a:r>
          </a:p>
          <a:p>
            <a:r>
              <a:rPr lang="en-US" dirty="0" smtClean="0"/>
              <a:t>If we can’t get find the best answer, let’s try for good enough.</a:t>
            </a:r>
          </a:p>
          <a:p>
            <a:r>
              <a:rPr lang="en-US" dirty="0" smtClean="0"/>
              <a:t>Approximation algorithms find an approximately optimal answer.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45632" y="914276"/>
            <a:ext cx="1955755" cy="5824786"/>
            <a:chOff x="7045632" y="914276"/>
            <a:chExt cx="1955755" cy="5824786"/>
          </a:xfrm>
        </p:grpSpPr>
        <p:pic>
          <p:nvPicPr>
            <p:cNvPr id="5" name="Picture 4" descr="close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632" y="914276"/>
              <a:ext cx="1955755" cy="1512012"/>
            </a:xfrm>
            <a:prstGeom prst="rect">
              <a:avLst/>
            </a:prstGeom>
          </p:spPr>
        </p:pic>
        <p:pic>
          <p:nvPicPr>
            <p:cNvPr id="6" name="Picture 5" descr="close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632" y="2460303"/>
              <a:ext cx="1881798" cy="1503794"/>
            </a:xfrm>
            <a:prstGeom prst="rect">
              <a:avLst/>
            </a:prstGeom>
          </p:spPr>
        </p:pic>
        <p:pic>
          <p:nvPicPr>
            <p:cNvPr id="7" name="Picture 6" descr="close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632" y="3890856"/>
              <a:ext cx="1807841" cy="1470925"/>
            </a:xfrm>
            <a:prstGeom prst="rect">
              <a:avLst/>
            </a:prstGeom>
          </p:spPr>
        </p:pic>
        <p:pic>
          <p:nvPicPr>
            <p:cNvPr id="8" name="Picture 7" descr="close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5632" y="5292789"/>
              <a:ext cx="1791406" cy="1446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7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73562" cy="5271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X be a maximization problem.  Let A be an algorithm for X.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&gt;1 be a constant.</a:t>
            </a:r>
          </a:p>
          <a:p>
            <a:r>
              <a:rPr lang="en-US" dirty="0" smtClean="0"/>
              <a:t>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A always returns an answer that’s at least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max-flow, A is a 2-approx algorithm if it always returns a flow that’s at least ½ the optimal.</a:t>
            </a:r>
          </a:p>
          <a:p>
            <a:pPr lvl="1"/>
            <a:r>
              <a:rPr lang="en-US" dirty="0" smtClean="0"/>
              <a:t>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  <a:p>
            <a:r>
              <a:rPr lang="en-US" dirty="0" smtClean="0"/>
              <a:t>If X is a minimization problem, 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it always returns an answer that’s at most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larger than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min-cut, A is a 2-approx algorithm if it always returns a cut that’s at most 2 times the size of the optimal.</a:t>
            </a:r>
          </a:p>
          <a:p>
            <a:pPr lvl="1"/>
            <a:r>
              <a:rPr lang="en-US" dirty="0" smtClean="0"/>
              <a:t>Again, 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31462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130300"/>
            <a:ext cx="358298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64163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Suppose there’s a set of teachers, and each can teach a certain set of classes.</a:t>
            </a:r>
          </a:p>
          <a:p>
            <a:pPr lvl="1">
              <a:defRPr/>
            </a:pPr>
            <a:r>
              <a:rPr lang="en-US" dirty="0" smtClean="0"/>
              <a:t>Let S</a:t>
            </a:r>
            <a:r>
              <a:rPr lang="en-US" baseline="-25000" dirty="0" smtClean="0"/>
              <a:t>i</a:t>
            </a:r>
            <a:r>
              <a:rPr lang="en-US" dirty="0" smtClean="0"/>
              <a:t> be the set of classes teach </a:t>
            </a:r>
            <a:r>
              <a:rPr lang="en-US" dirty="0" err="1" smtClean="0"/>
              <a:t>i</a:t>
            </a:r>
            <a:r>
              <a:rPr lang="en-US" dirty="0" smtClean="0"/>
              <a:t> can teach.</a:t>
            </a:r>
          </a:p>
          <a:p>
            <a:pPr>
              <a:defRPr/>
            </a:pPr>
            <a:r>
              <a:rPr lang="en-US" dirty="0" smtClean="0"/>
              <a:t>The entire set of classes is X.</a:t>
            </a:r>
          </a:p>
          <a:p>
            <a:pPr>
              <a:defRPr/>
            </a:pPr>
            <a:r>
              <a:rPr lang="en-US" dirty="0" smtClean="0"/>
              <a:t>We want to pick the minimum set of teachers to teach all the classes.</a:t>
            </a:r>
          </a:p>
          <a:p>
            <a:pPr lvl="1">
              <a:defRPr/>
            </a:pPr>
            <a:r>
              <a:rPr lang="en-US" dirty="0" smtClean="0"/>
              <a:t>Let T be set of teachers we pick.  </a:t>
            </a:r>
          </a:p>
          <a:p>
            <a:pPr lvl="1">
              <a:defRPr/>
            </a:pPr>
            <a:r>
              <a:rPr lang="en-US" dirty="0" smtClean="0"/>
              <a:t>We want </a:t>
            </a:r>
            <a:r>
              <a:rPr lang="en-US" sz="4400" dirty="0" err="1" smtClean="0">
                <a:latin typeface="Arial Narrow" pitchFamily="34" charset="0"/>
              </a:rPr>
              <a:t>U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T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en-US" dirty="0" smtClean="0"/>
              <a:t>=X, and T to be the smallest possible.</a:t>
            </a:r>
          </a:p>
        </p:txBody>
      </p:sp>
    </p:spTree>
    <p:extLst>
      <p:ext uri="{BB962C8B-B14F-4D97-AF65-F5344CB8AC3E}">
        <p14:creationId xmlns:p14="http://schemas.microsoft.com/office/powerpoint/2010/main" val="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003550"/>
            <a:ext cx="319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collection F of sets.  Each set has a cost.  The union of all the sets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G of F, whose union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Minimize the total cost of the sets in 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Minimum cost set cover is NP-complete.</a:t>
            </a:r>
          </a:p>
          <a:p>
            <a:pPr>
              <a:defRPr/>
            </a:pPr>
            <a:r>
              <a:rPr lang="en-US" dirty="0" smtClean="0"/>
              <a:t>We’ll see a </a:t>
            </a:r>
            <a:r>
              <a:rPr lang="en-US" dirty="0" err="1" smtClean="0"/>
              <a:t>ln</a:t>
            </a:r>
            <a:r>
              <a:rPr lang="en-US" dirty="0" smtClean="0"/>
              <a:t>(n)-approximation algorithm, where n=|X|.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covering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7750" y="3540125"/>
            <a:ext cx="1868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If all sets have same cost, S</a:t>
            </a:r>
            <a:r>
              <a:rPr lang="en-US" altLang="en-US" i="1" baseline="-25000"/>
              <a:t>3</a:t>
            </a:r>
            <a:r>
              <a:rPr lang="en-US" altLang="en-US" i="1"/>
              <a:t>, S</a:t>
            </a:r>
            <a:r>
              <a:rPr lang="en-US" altLang="en-US" i="1" baseline="-25000"/>
              <a:t>4</a:t>
            </a:r>
            <a:r>
              <a:rPr lang="en-US" altLang="en-US" i="1"/>
              <a:t> and S</a:t>
            </a:r>
            <a:r>
              <a:rPr lang="en-US" altLang="en-US" i="1" baseline="-25000"/>
              <a:t>5</a:t>
            </a:r>
            <a:r>
              <a:rPr lang="en-US" altLang="en-US" i="1"/>
              <a:t> is a min cost set cover of X. </a:t>
            </a:r>
          </a:p>
        </p:txBody>
      </p:sp>
    </p:spTree>
    <p:extLst>
      <p:ext uri="{BB962C8B-B14F-4D97-AF65-F5344CB8AC3E}">
        <p14:creationId xmlns:p14="http://schemas.microsoft.com/office/powerpoint/2010/main" val="2771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natural greedy heuristic is to choose sets which cover points most cheaply.</a:t>
            </a:r>
          </a:p>
          <a:p>
            <a:pPr lvl="1">
              <a:defRPr/>
            </a:pPr>
            <a:r>
              <a:rPr lang="en-US" dirty="0" smtClean="0"/>
              <a:t>For each set, let c be its cost, and m be the number of points it covers.</a:t>
            </a:r>
          </a:p>
          <a:p>
            <a:pPr lvl="1">
              <a:defRPr/>
            </a:pPr>
            <a:r>
              <a:rPr lang="en-US" dirty="0" smtClean="0"/>
              <a:t>We want to use the set with the smallest c/m value, because this is the cheapest way to cover some new points.</a:t>
            </a:r>
          </a:p>
          <a:p>
            <a:pPr>
              <a:defRPr/>
            </a:pPr>
            <a:r>
              <a:rPr lang="en-US" dirty="0" smtClean="0"/>
              <a:t>After we pick this set, remove all the points it covers.  Then we consider the per unit cost of the remaining sets and again choose the cheapest.</a:t>
            </a:r>
          </a:p>
        </p:txBody>
      </p:sp>
    </p:spTree>
    <p:extLst>
      <p:ext uri="{BB962C8B-B14F-4D97-AF65-F5344CB8AC3E}">
        <p14:creationId xmlns:p14="http://schemas.microsoft.com/office/powerpoint/2010/main" val="21476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2900"/>
            <a:ext cx="8229600" cy="368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 = X</a:t>
            </a:r>
          </a:p>
          <a:p>
            <a:pPr>
              <a:defRPr/>
            </a:pPr>
            <a:r>
              <a:rPr lang="en-US" sz="2800" dirty="0" smtClean="0"/>
              <a:t>C = </a:t>
            </a:r>
            <a:r>
              <a:rPr lang="en-US" sz="2800" dirty="0" smtClean="0">
                <a:latin typeface="Symbol" pitchFamily="18" charset="2"/>
              </a:rPr>
              <a:t>Æ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while U</a:t>
            </a:r>
            <a:r>
              <a:rPr lang="en-US" sz="2800" dirty="0" smtClean="0">
                <a:latin typeface="Symbol" pitchFamily="18" charset="2"/>
              </a:rPr>
              <a:t>¹Æ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choose S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F-C with min |cost(S)|/|S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U|</a:t>
            </a:r>
          </a:p>
          <a:p>
            <a:pPr lvl="1">
              <a:defRPr/>
            </a:pPr>
            <a:r>
              <a:rPr lang="en-US" dirty="0" smtClean="0"/>
              <a:t>C = C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{S}</a:t>
            </a:r>
          </a:p>
          <a:p>
            <a:pPr lvl="1">
              <a:defRPr/>
            </a:pPr>
            <a:r>
              <a:rPr lang="en-US" dirty="0" smtClean="0"/>
              <a:t>U = U – S</a:t>
            </a:r>
          </a:p>
          <a:p>
            <a:pPr>
              <a:defRPr/>
            </a:pPr>
            <a:r>
              <a:rPr lang="en-US" sz="2800" dirty="0" smtClean="0"/>
              <a:t>output C</a:t>
            </a:r>
            <a:endParaRPr 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2600" y="1425575"/>
            <a:ext cx="824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F is the entire collection of sets.   The union of these sets is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Each set S in F has a cost cost(S).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U is the set of elements of X we haven’t covered yet.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C is the set cover we eventually output.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10263" y="2901950"/>
            <a:ext cx="2676525" cy="1471613"/>
            <a:chOff x="5910470" y="2902226"/>
            <a:chExt cx="2676939" cy="1470991"/>
          </a:xfrm>
        </p:grpSpPr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5910470" y="2902226"/>
              <a:ext cx="26769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 unit cost to cover new elements.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6606209" y="3916017"/>
              <a:ext cx="768626" cy="14577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6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7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always output a set cover, because the while loop continues till X is covered.</a:t>
            </a:r>
          </a:p>
          <a:p>
            <a:pPr>
              <a:defRPr/>
            </a:pPr>
            <a:r>
              <a:rPr lang="en-US" dirty="0" smtClean="0"/>
              <a:t>We’ll prove the approximation ratio is at most 1+1/2+1/3+...+1/n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 min cost of a set cover is V, our set cover costs at most </a:t>
            </a:r>
            <a:r>
              <a:rPr lang="en-US" dirty="0" err="1" smtClean="0">
                <a:ea typeface="+mn-ea"/>
                <a:cs typeface="+mn-cs"/>
              </a:rPr>
              <a:t>ln</a:t>
            </a:r>
            <a:r>
              <a:rPr lang="en-US" dirty="0" smtClean="0">
                <a:ea typeface="+mn-ea"/>
                <a:cs typeface="+mn-cs"/>
              </a:rPr>
              <a:t>(n)*V.</a:t>
            </a:r>
          </a:p>
          <a:p>
            <a:pPr>
              <a:defRPr/>
            </a:pPr>
            <a:r>
              <a:rPr lang="en-US" dirty="0" smtClean="0"/>
              <a:t>The basic plan is to bound the cost of the set cover the algorithm outputs using the “average cost” per element.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18436" name="Picture 3" descr="harmoni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303713"/>
            <a:ext cx="3057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1990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Order the sets in C by when they’re added to C, earliest set first.</a:t>
            </a:r>
          </a:p>
          <a:p>
            <a:pPr lvl="1">
              <a:defRPr/>
            </a:pPr>
            <a:r>
              <a:rPr lang="en-US" dirty="0" smtClean="0"/>
              <a:t>Let the order be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,...,S</a:t>
            </a:r>
            <a:r>
              <a:rPr lang="en-US" baseline="-25000" dirty="0" smtClean="0"/>
              <a:t>m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Cost of the set cover is L=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cost(S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Order the elements in X by when they’re added, earliest element first.</a:t>
            </a:r>
          </a:p>
          <a:p>
            <a:pPr lvl="1">
              <a:defRPr/>
            </a:pPr>
            <a:r>
              <a:rPr lang="en-US" dirty="0" smtClean="0"/>
              <a:t>Let the order be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So, the first few </a:t>
            </a:r>
            <a:r>
              <a:rPr lang="en-US" dirty="0" err="1" smtClean="0"/>
              <a:t>e’s</a:t>
            </a:r>
            <a:r>
              <a:rPr lang="en-US" dirty="0" smtClean="0"/>
              <a:t> are added by S</a:t>
            </a:r>
            <a:r>
              <a:rPr lang="en-US" baseline="-25000" dirty="0" smtClean="0"/>
              <a:t>1</a:t>
            </a:r>
            <a:r>
              <a:rPr lang="en-US" dirty="0" smtClean="0"/>
              <a:t>, the next few added by S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pPr lvl="1">
              <a:defRPr/>
            </a:pPr>
            <a:r>
              <a:rPr lang="en-US" dirty="0" smtClean="0"/>
              <a:t>Every element in X is in the list, because C covers X.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18513" cy="52752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new elements S</a:t>
            </a:r>
            <a:r>
              <a:rPr lang="en-US" baseline="-25000" dirty="0" smtClean="0"/>
              <a:t>i </a:t>
            </a:r>
            <a:r>
              <a:rPr lang="en-US" dirty="0" smtClean="0"/>
              <a:t>covers.</a:t>
            </a: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elements in S</a:t>
            </a:r>
            <a:r>
              <a:rPr lang="en-US" baseline="-25000" dirty="0" smtClean="0"/>
              <a:t>i</a:t>
            </a:r>
            <a:r>
              <a:rPr lang="en-US" dirty="0" smtClean="0"/>
              <a:t>, but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i-1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Divide the cost of S</a:t>
            </a:r>
            <a:r>
              <a:rPr lang="en-US" baseline="-25000" dirty="0" smtClean="0"/>
              <a:t>i</a:t>
            </a:r>
            <a:r>
              <a:rPr lang="en-US" dirty="0" smtClean="0"/>
              <a:t> evenly among the new elements it covers.</a:t>
            </a:r>
          </a:p>
          <a:p>
            <a:pPr lvl="1">
              <a:defRPr/>
            </a:pPr>
            <a:r>
              <a:rPr lang="en-US" dirty="0" smtClean="0"/>
              <a:t>If e is newly covered by S</a:t>
            </a:r>
            <a:r>
              <a:rPr lang="en-US" baseline="-25000" dirty="0" smtClean="0"/>
              <a:t>i</a:t>
            </a:r>
            <a:r>
              <a:rPr lang="en-US" dirty="0" smtClean="0"/>
              <a:t>, then cost(e)= 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=</a:t>
            </a:r>
            <a:r>
              <a:rPr lang="en-US" sz="36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*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 = L.</a:t>
            </a:r>
          </a:p>
          <a:p>
            <a:pPr lvl="1">
              <a:defRPr/>
            </a:pPr>
            <a:r>
              <a:rPr lang="en-US" dirty="0" smtClean="0"/>
              <a:t>Every element is covered by some S</a:t>
            </a:r>
            <a:r>
              <a:rPr lang="en-US" baseline="-25000" dirty="0" smtClean="0"/>
              <a:t>i</a:t>
            </a:r>
            <a:r>
              <a:rPr lang="en-US" dirty="0" smtClean="0"/>
              <a:t>, and S</a:t>
            </a:r>
            <a:r>
              <a:rPr lang="en-US" baseline="-25000" dirty="0" smtClean="0"/>
              <a:t>i</a:t>
            </a:r>
            <a:r>
              <a:rPr lang="en-US" dirty="0" smtClean="0"/>
              <a:t>  covers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new elements.</a:t>
            </a:r>
          </a:p>
          <a:p>
            <a:pPr>
              <a:defRPr/>
            </a:pPr>
            <a:r>
              <a:rPr lang="en-US" dirty="0" smtClean="0"/>
              <a:t>We’ll prove 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OPT/(n-k+1), for any k.</a:t>
            </a:r>
          </a:p>
          <a:p>
            <a:pPr>
              <a:defRPr/>
            </a:pPr>
            <a:r>
              <a:rPr lang="en-US" dirty="0" smtClean="0"/>
              <a:t>Suppose this is true, then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000" dirty="0" smtClean="0">
                <a:latin typeface="Symbol" pitchFamily="18" charset="2"/>
              </a:rPr>
              <a:t>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focus on some element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be the set which covers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for the first time.</a:t>
            </a:r>
          </a:p>
          <a:p>
            <a:pPr>
              <a:defRPr/>
            </a:pPr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be the sets in an optimal cover, each of which covers some elements of U= {e</a:t>
            </a:r>
            <a:r>
              <a:rPr lang="en-US" baseline="-25000" dirty="0" smtClean="0"/>
              <a:t>k</a:t>
            </a:r>
            <a:r>
              <a:rPr lang="en-US" dirty="0" smtClean="0"/>
              <a:t>,e</a:t>
            </a:r>
            <a:r>
              <a:rPr lang="en-US" baseline="-25000" dirty="0" smtClean="0"/>
              <a:t>k+1</a:t>
            </a:r>
            <a:r>
              <a:rPr lang="en-US" dirty="0" smtClean="0"/>
              <a:t>,e</a:t>
            </a:r>
            <a:r>
              <a:rPr lang="en-US" baseline="-25000" dirty="0" smtClean="0"/>
              <a:t>k+2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}.</a:t>
            </a:r>
          </a:p>
          <a:p>
            <a:pPr lvl="1">
              <a:defRPr/>
            </a:pPr>
            <a:r>
              <a:rPr lang="en-US" dirty="0" smtClean="0"/>
              <a:t>Let n’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m</a:t>
            </a:r>
            <a:r>
              <a:rPr lang="en-US" dirty="0" smtClean="0"/>
              <a:t> be the number of elements of U which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n-k+1.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 U.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2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OPT.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 a subset of an optimal cover, which has cost OPT.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44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13" descr="fertiliz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land, fertilizer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552825"/>
            <a:ext cx="2674937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la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3950" y="6275388"/>
            <a:ext cx="204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constraint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4763" y="6275388"/>
            <a:ext cx="204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fertilizer constraint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38938" y="6275388"/>
            <a:ext cx="204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3 </a:t>
            </a:r>
            <a:r>
              <a:rPr lang="en-US" dirty="0" smtClean="0"/>
              <a:t>None of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 </a:t>
            </a:r>
            <a:r>
              <a:rPr lang="en-US" dirty="0" smtClean="0"/>
              <a:t>are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If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, then since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covers some e in U, e would be covered by {S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}.   So, e would be among the first k-1 elements covered.  Contradiction.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4 </a:t>
            </a:r>
            <a:r>
              <a:rPr lang="en-US" dirty="0" smtClean="0"/>
              <a:t>There exists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among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smtClean="0"/>
              <a:t>If every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has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/>
              <a:t>&gt;OPT/(n-k+1), then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 </a:t>
            </a:r>
            <a:r>
              <a:rPr lang="en-US" sz="2600" dirty="0" smtClean="0">
                <a:latin typeface="Symbol" pitchFamily="18" charset="2"/>
              </a:rPr>
              <a:t>³</a:t>
            </a:r>
            <a:r>
              <a:rPr lang="en-US" sz="32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smtClean="0"/>
              <a:t>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)/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&gt;</a:t>
            </a:r>
            <a:r>
              <a:rPr lang="en-US" sz="2600" dirty="0" smtClean="0">
                <a:latin typeface="Symbol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*OPT/(n-k+1)</a:t>
            </a:r>
            <a:r>
              <a:rPr lang="en-US" sz="2600" dirty="0" smtClean="0">
                <a:latin typeface="Symbol" pitchFamily="18" charset="2"/>
              </a:rPr>
              <a:t> ³ </a:t>
            </a:r>
            <a:r>
              <a:rPr lang="en-US" sz="2600" dirty="0" smtClean="0"/>
              <a:t>OPT/(n-k+1)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>
                <a:latin typeface="Symbol" pitchFamily="18" charset="2"/>
              </a:rPr>
              <a:t> ³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OPT/(n-k+1)*(n-k+1) = OPT.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Contradiction. 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461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approximation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19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When choosing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the only </a:t>
            </a:r>
            <a:r>
              <a:rPr lang="en-US" smtClean="0"/>
              <a:t>sets the algorithm is </a:t>
            </a:r>
            <a:r>
              <a:rPr lang="en-US" dirty="0" smtClean="0"/>
              <a:t>not allowed </a:t>
            </a:r>
            <a:r>
              <a:rPr lang="en-US" smtClean="0"/>
              <a:t>to choose </a:t>
            </a:r>
            <a:r>
              <a:rPr lang="en-US" dirty="0" smtClean="0"/>
              <a:t>are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3,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aren’t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4, there’s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,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was chosen so that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is min among all sets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>
              <a:defRPr/>
            </a:pPr>
            <a:r>
              <a:rPr lang="en-US" dirty="0" smtClean="0"/>
              <a:t>Since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=cost(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), we have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/>
              <a:t>The approx ratio follows because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 descr="land, fertilize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43300"/>
            <a:ext cx="26368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land, fertilizer, pestic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50913" y="6273800"/>
            <a:ext cx="2046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78250" y="6273800"/>
            <a:ext cx="2046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pesticide constraints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05588" y="6273800"/>
            <a:ext cx="2046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all three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</a:p>
        </p:txBody>
      </p:sp>
      <p:pic>
        <p:nvPicPr>
          <p:cNvPr id="15" name="Picture 14" descr="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, 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objectiv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3925888"/>
            <a:ext cx="25574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4055400" y="4908240"/>
              <a:ext cx="1310040" cy="108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0640" y="4896360"/>
                <a:ext cx="133776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7451280" y="4388040"/>
              <a:ext cx="403200" cy="117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36520" y="4374360"/>
                <a:ext cx="432360" cy="14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491163" cy="53260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The feasible region is the area corresponding in which all the constraints are satisfied.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Key Fact </a:t>
            </a:r>
            <a:r>
              <a:rPr lang="en-US" dirty="0" smtClean="0"/>
              <a:t>The optimum lies at an extreme point (corner).</a:t>
            </a:r>
          </a:p>
          <a:p>
            <a:pPr>
              <a:defRPr/>
            </a:pPr>
            <a:r>
              <a:rPr lang="en-US" dirty="0" smtClean="0"/>
              <a:t>Find optimum by taking a line perpendicular to the direction pointed by the objective function, and shifting the line till when it will stop touching the feasible region.</a:t>
            </a:r>
          </a:p>
          <a:p>
            <a:pPr>
              <a:defRPr/>
            </a:pPr>
            <a:r>
              <a:rPr lang="en-US" dirty="0" smtClean="0"/>
              <a:t>The optimum lies at the intersection of two constraints.</a:t>
            </a:r>
          </a:p>
          <a:p>
            <a:pPr lvl="1">
              <a:defRPr/>
            </a:pPr>
            <a:r>
              <a:rPr lang="en-US" dirty="0" smtClean="0"/>
              <a:t>Call these the basis of the optimum.</a:t>
            </a:r>
          </a:p>
          <a:p>
            <a:pPr lvl="1">
              <a:defRPr/>
            </a:pPr>
            <a:r>
              <a:rPr lang="en-US" dirty="0" smtClean="0"/>
              <a:t>For simplicity, assume constraints are general position, i.e. no 3 intersect at a point.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8" descr="objectiv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401763"/>
            <a:ext cx="30765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LP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4993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the optimum is defined by two constraints, the other constraints are redundant!</a:t>
            </a:r>
          </a:p>
          <a:p>
            <a:pPr>
              <a:defRPr/>
            </a:pPr>
            <a:r>
              <a:rPr lang="en-US" dirty="0" smtClean="0"/>
              <a:t>A constraint is tight if it the optimum lies on its defining line.</a:t>
            </a:r>
          </a:p>
          <a:p>
            <a:pPr>
              <a:defRPr/>
            </a:pPr>
            <a:r>
              <a:rPr lang="en-US" dirty="0" smtClean="0"/>
              <a:t>Let H be set of n constraints.  If pick random constraint, there’s only 2/n probability it’s tight.</a:t>
            </a:r>
          </a:p>
          <a:p>
            <a:pPr>
              <a:defRPr/>
            </a:pPr>
            <a:r>
              <a:rPr lang="en-US" dirty="0" smtClean="0"/>
              <a:t>If constraint’s not tight, we can discard it without changing optimum.</a:t>
            </a:r>
          </a:p>
          <a:p>
            <a:pPr>
              <a:defRPr/>
            </a:pPr>
            <a:r>
              <a:rPr lang="en-US" dirty="0" smtClean="0"/>
              <a:t>How do we tell if it’s tight?</a:t>
            </a:r>
          </a:p>
          <a:p>
            <a:pPr lvl="1">
              <a:defRPr/>
            </a:pPr>
            <a:r>
              <a:rPr lang="en-US" dirty="0" smtClean="0"/>
              <a:t>For any constraint set G, let B(G) denote optimum.</a:t>
            </a:r>
          </a:p>
          <a:p>
            <a:pPr>
              <a:defRPr/>
            </a:pP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 is redundant </a:t>
            </a:r>
            <a:r>
              <a:rPr lang="en-US" dirty="0" err="1" smtClean="0"/>
              <a:t>iff</a:t>
            </a:r>
            <a:r>
              <a:rPr lang="en-US" dirty="0" smtClean="0"/>
              <a:t> B(H)=B(H-{h}).</a:t>
            </a:r>
          </a:p>
          <a:p>
            <a:pPr lvl="1">
              <a:defRPr/>
            </a:pPr>
            <a:r>
              <a:rPr lang="en-US" dirty="0" smtClean="0"/>
              <a:t>I.e. the optimum is the same with or without h.  So opt doesn’t lie on h.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38950" y="769938"/>
            <a:ext cx="1104900" cy="952500"/>
            <a:chOff x="6838208" y="769916"/>
            <a:chExt cx="1106384" cy="952006"/>
          </a:xfrm>
        </p:grpSpPr>
        <p:cxnSp>
          <p:nvCxnSpPr>
            <p:cNvPr id="11294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6810499" y="1407226"/>
              <a:ext cx="522514" cy="10687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7137070" y="1199411"/>
              <a:ext cx="807522" cy="46313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6" name="TextBox 34"/>
            <p:cNvSpPr txBox="1">
              <a:spLocks noChangeArrowheads="1"/>
            </p:cNvSpPr>
            <p:nvPr/>
          </p:nvSpPr>
          <p:spPr bwMode="auto">
            <a:xfrm>
              <a:off x="6838208" y="769916"/>
              <a:ext cx="7738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tight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138863" y="1346200"/>
            <a:ext cx="3073400" cy="3889375"/>
            <a:chOff x="6139551" y="1346353"/>
            <a:chExt cx="3072316" cy="3888584"/>
          </a:xfrm>
        </p:grpSpPr>
        <p:grpSp>
          <p:nvGrpSpPr>
            <p:cNvPr id="11279" name="Group 6"/>
            <p:cNvGrpSpPr>
              <a:grpSpLocks/>
            </p:cNvGrpSpPr>
            <p:nvPr/>
          </p:nvGrpSpPr>
          <p:grpSpPr bwMode="auto">
            <a:xfrm rot="-3840000">
              <a:off x="5359298" y="3220459"/>
              <a:ext cx="3888584" cy="140372"/>
              <a:chOff x="1929468" y="4471332"/>
              <a:chExt cx="3204594" cy="55367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29748" y="4475502"/>
                <a:ext cx="3204594" cy="5508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3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0" name="Group 9"/>
            <p:cNvGrpSpPr>
              <a:grpSpLocks/>
            </p:cNvGrpSpPr>
            <p:nvPr/>
          </p:nvGrpSpPr>
          <p:grpSpPr bwMode="auto">
            <a:xfrm rot="-1200000">
              <a:off x="6139551" y="2473229"/>
              <a:ext cx="2596392" cy="135743"/>
              <a:chOff x="1929468" y="4471332"/>
              <a:chExt cx="3204594" cy="55367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29641" y="4471401"/>
                <a:ext cx="3204399" cy="5502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1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1" name="Group 12"/>
            <p:cNvGrpSpPr>
              <a:grpSpLocks/>
            </p:cNvGrpSpPr>
            <p:nvPr/>
          </p:nvGrpSpPr>
          <p:grpSpPr bwMode="auto">
            <a:xfrm rot="3600000">
              <a:off x="5930253" y="3259599"/>
              <a:ext cx="3674407" cy="125194"/>
              <a:chOff x="1929468" y="4471332"/>
              <a:chExt cx="3204594" cy="55367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924387" y="4457960"/>
                <a:ext cx="3204514" cy="5474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2" name="Group 15"/>
            <p:cNvGrpSpPr>
              <a:grpSpLocks/>
            </p:cNvGrpSpPr>
            <p:nvPr/>
          </p:nvGrpSpPr>
          <p:grpSpPr bwMode="auto">
            <a:xfrm rot="-9600000">
              <a:off x="6306058" y="3911865"/>
              <a:ext cx="2905809" cy="115513"/>
              <a:chOff x="1929468" y="4471332"/>
              <a:chExt cx="3204594" cy="55367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1935924" y="4462472"/>
                <a:ext cx="3204461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3" name="Group 35"/>
            <p:cNvGrpSpPr>
              <a:grpSpLocks/>
            </p:cNvGrpSpPr>
            <p:nvPr/>
          </p:nvGrpSpPr>
          <p:grpSpPr bwMode="auto">
            <a:xfrm rot="600000">
              <a:off x="6250235" y="2211714"/>
              <a:ext cx="2905809" cy="115513"/>
              <a:chOff x="1929468" y="4471332"/>
              <a:chExt cx="3204594" cy="55367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30024" y="4476936"/>
                <a:ext cx="3204460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5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472238" y="2517775"/>
            <a:ext cx="2078037" cy="3135313"/>
            <a:chOff x="6472052" y="2517569"/>
            <a:chExt cx="2078185" cy="3136282"/>
          </a:xfrm>
        </p:grpSpPr>
        <p:cxnSp>
          <p:nvCxnSpPr>
            <p:cNvPr id="11275" name="Straight Arrow Connector 22"/>
            <p:cNvCxnSpPr>
              <a:cxnSpLocks noChangeShapeType="1"/>
              <a:endCxn id="11277" idx="0"/>
            </p:cNvCxnSpPr>
            <p:nvPr/>
          </p:nvCxnSpPr>
          <p:spPr bwMode="auto">
            <a:xfrm rot="16200000" flipH="1">
              <a:off x="5715004" y="3844639"/>
              <a:ext cx="2375061" cy="50469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Straight Arrow Connector 24"/>
            <p:cNvCxnSpPr>
              <a:cxnSpLocks noChangeShapeType="1"/>
            </p:cNvCxnSpPr>
            <p:nvPr/>
          </p:nvCxnSpPr>
          <p:spPr bwMode="auto">
            <a:xfrm rot="5400000">
              <a:off x="7012381" y="4352308"/>
              <a:ext cx="1104403" cy="83127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TextBox 27"/>
            <p:cNvSpPr txBox="1">
              <a:spLocks noChangeArrowheads="1"/>
            </p:cNvSpPr>
            <p:nvPr/>
          </p:nvSpPr>
          <p:spPr bwMode="auto">
            <a:xfrm>
              <a:off x="6472052" y="5284519"/>
              <a:ext cx="1365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redundant</a:t>
              </a:r>
            </a:p>
          </p:txBody>
        </p:sp>
        <p:cxnSp>
          <p:nvCxnSpPr>
            <p:cNvPr id="11278" name="Straight Arrow Connector 41"/>
            <p:cNvCxnSpPr>
              <a:cxnSpLocks noChangeShapeType="1"/>
              <a:endCxn id="11277" idx="0"/>
            </p:cNvCxnSpPr>
            <p:nvPr/>
          </p:nvCxnSpPr>
          <p:spPr bwMode="auto">
            <a:xfrm rot="5400000">
              <a:off x="6469085" y="3203367"/>
              <a:ext cx="2766950" cy="139535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5-Point Star 20"/>
          <p:cNvSpPr/>
          <p:nvPr/>
        </p:nvSpPr>
        <p:spPr bwMode="auto">
          <a:xfrm>
            <a:off x="7305675" y="2589213"/>
            <a:ext cx="392113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7866063" y="565150"/>
            <a:ext cx="604837" cy="698500"/>
            <a:chOff x="7866529" y="564776"/>
            <a:chExt cx="605118" cy="699250"/>
          </a:xfrm>
        </p:grpSpPr>
        <p:cxnSp>
          <p:nvCxnSpPr>
            <p:cNvPr id="11273" name="Straight Arrow Connector 51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TextBox 53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LP algorithm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|H|=2, output intersection of the 2 </a:t>
            </a:r>
            <a:r>
              <a:rPr lang="en-US" dirty="0" err="1" smtClean="0"/>
              <a:t>halfplanes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random constraint </a:t>
            </a: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opt doesn’t violate h, output opt.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opt violates h if opt lies outside h.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Else project H-{h} onto </a:t>
            </a:r>
            <a:r>
              <a:rPr lang="en-US" dirty="0" err="1" smtClean="0"/>
              <a:t>h’s</a:t>
            </a:r>
            <a:r>
              <a:rPr lang="en-US" dirty="0" smtClean="0"/>
              <a:t> boundary to obtain a 1D LP.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Output the opt of the 1D LP.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02300" cy="52641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Given constraint h, let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 be its boundary, i.e. the line defining h.</a:t>
            </a:r>
          </a:p>
          <a:p>
            <a:pPr>
              <a:defRPr/>
            </a:pPr>
            <a:r>
              <a:rPr lang="en-US" dirty="0" smtClean="0"/>
              <a:t>Suppose B(H-{h}) violates </a:t>
            </a:r>
            <a:r>
              <a:rPr lang="en-US" smtClean="0"/>
              <a:t>h.</a:t>
            </a:r>
          </a:p>
          <a:p>
            <a:pPr lvl="1">
              <a:defRPr/>
            </a:pPr>
            <a:r>
              <a:rPr lang="en-US" smtClean="0"/>
              <a:t>Then B(H) must lie on the boundary of h.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Project a </a:t>
            </a:r>
            <a:r>
              <a:rPr lang="en-US" dirty="0" err="1" smtClean="0"/>
              <a:t>halfplane</a:t>
            </a:r>
            <a:r>
              <a:rPr lang="en-US" dirty="0" smtClean="0"/>
              <a:t>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reducing it to a line segment bounded on one or two sides.</a:t>
            </a:r>
          </a:p>
          <a:p>
            <a:pPr>
              <a:defRPr/>
            </a:pPr>
            <a:r>
              <a:rPr lang="en-US" dirty="0" smtClean="0"/>
              <a:t>After projecting all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we’re left with a segment representing feasible region to 1D LP.</a:t>
            </a:r>
          </a:p>
          <a:p>
            <a:pPr>
              <a:defRPr/>
            </a:pPr>
            <a:r>
              <a:rPr lang="en-US" dirty="0" smtClean="0"/>
              <a:t>Optimizing this is easy.  The opt is one of the endpoints.   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-1200000">
            <a:off x="5913438" y="2378075"/>
            <a:ext cx="2597150" cy="136525"/>
            <a:chOff x="1929468" y="4471332"/>
            <a:chExt cx="3204594" cy="553674"/>
          </a:xfrm>
        </p:grpSpPr>
        <p:sp>
          <p:nvSpPr>
            <p:cNvPr id="8" name="Rectangle 7"/>
            <p:cNvSpPr/>
            <p:nvPr/>
          </p:nvSpPr>
          <p:spPr bwMode="auto">
            <a:xfrm>
              <a:off x="1929803" y="4471526"/>
              <a:ext cx="3204594" cy="54723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8" name="Straight Connector 8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 rot="3600000">
            <a:off x="5704681" y="3164682"/>
            <a:ext cx="3673475" cy="125412"/>
            <a:chOff x="1929468" y="4471332"/>
            <a:chExt cx="3204594" cy="55367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27601" y="4449147"/>
              <a:ext cx="3204594" cy="54666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6" name="Straight Connector 1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2"/>
          <p:cNvGrpSpPr>
            <a:grpSpLocks/>
          </p:cNvGrpSpPr>
          <p:nvPr/>
        </p:nvGrpSpPr>
        <p:grpSpPr bwMode="auto">
          <a:xfrm rot="-9600000">
            <a:off x="6080125" y="3816350"/>
            <a:ext cx="2906713" cy="115888"/>
            <a:chOff x="1929468" y="4471332"/>
            <a:chExt cx="3204594" cy="55367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932906" y="4449524"/>
              <a:ext cx="3204593" cy="546087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4" name="Straight Connector 1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9"/>
          <p:cNvGrpSpPr>
            <a:grpSpLocks/>
          </p:cNvGrpSpPr>
          <p:nvPr/>
        </p:nvGrpSpPr>
        <p:grpSpPr bwMode="auto">
          <a:xfrm rot="600000">
            <a:off x="6024563" y="2116138"/>
            <a:ext cx="2905125" cy="115887"/>
            <a:chOff x="1929468" y="4471332"/>
            <a:chExt cx="3204594" cy="55367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29620" y="4478857"/>
              <a:ext cx="3204594" cy="546092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2" name="Straight Connector 2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5-Point Star 23"/>
          <p:cNvSpPr/>
          <p:nvPr/>
        </p:nvSpPr>
        <p:spPr bwMode="auto">
          <a:xfrm>
            <a:off x="6900863" y="2206625"/>
            <a:ext cx="392112" cy="392113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 rot="-3840000">
            <a:off x="5133181" y="3124994"/>
            <a:ext cx="3889375" cy="141288"/>
            <a:chOff x="1929468" y="4471332"/>
            <a:chExt cx="3204594" cy="55367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29755" y="4477240"/>
              <a:ext cx="3204594" cy="54745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0" name="Straight Connector 5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754938" y="890588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 rot="-3840000">
            <a:off x="5361781" y="3450432"/>
            <a:ext cx="3122613" cy="158750"/>
            <a:chOff x="1929468" y="4471332"/>
            <a:chExt cx="3204594" cy="553674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929468" y="4476868"/>
              <a:ext cx="3204594" cy="54260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8" name="Straight Connector 3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2"/>
          <p:cNvGrpSpPr>
            <a:grpSpLocks/>
          </p:cNvGrpSpPr>
          <p:nvPr/>
        </p:nvGrpSpPr>
        <p:grpSpPr bwMode="auto">
          <a:xfrm rot="-3840000">
            <a:off x="5384007" y="3550444"/>
            <a:ext cx="2973387" cy="130175"/>
            <a:chOff x="1929468" y="4471332"/>
            <a:chExt cx="3204594" cy="55367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929093" y="4471674"/>
              <a:ext cx="3204594" cy="54692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6" name="Straight Connector 3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35"/>
          <p:cNvGrpSpPr>
            <a:grpSpLocks/>
          </p:cNvGrpSpPr>
          <p:nvPr/>
        </p:nvGrpSpPr>
        <p:grpSpPr bwMode="auto">
          <a:xfrm rot="-3840000">
            <a:off x="6414294" y="2937669"/>
            <a:ext cx="1527175" cy="112713"/>
            <a:chOff x="1929468" y="4471332"/>
            <a:chExt cx="3204594" cy="55367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30198" y="4478738"/>
              <a:ext cx="3204594" cy="545873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4" name="Straight Connector 37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38"/>
          <p:cNvGrpSpPr>
            <a:grpSpLocks/>
          </p:cNvGrpSpPr>
          <p:nvPr/>
        </p:nvGrpSpPr>
        <p:grpSpPr bwMode="auto">
          <a:xfrm rot="-3840000">
            <a:off x="6538913" y="3160713"/>
            <a:ext cx="1038225" cy="117475"/>
            <a:chOff x="1929468" y="4471332"/>
            <a:chExt cx="3204594" cy="5536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928394" y="4471711"/>
              <a:ext cx="3204594" cy="54619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2" name="Straight Connector 40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-Point Star 41"/>
          <p:cNvSpPr/>
          <p:nvPr/>
        </p:nvSpPr>
        <p:spPr bwMode="auto">
          <a:xfrm>
            <a:off x="7088188" y="2484438"/>
            <a:ext cx="392112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7073900" y="619125"/>
            <a:ext cx="604838" cy="698500"/>
            <a:chOff x="7866529" y="564776"/>
            <a:chExt cx="605118" cy="699250"/>
          </a:xfrm>
        </p:grpSpPr>
        <p:cxnSp>
          <p:nvCxnSpPr>
            <p:cNvPr id="13329" name="Straight Arrow Connector 43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0" name="TextBox 44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63529</TotalTime>
  <Words>2455</Words>
  <Application>Microsoft Office PowerPoint</Application>
  <PresentationFormat>On-screen Show (4:3)</PresentationFormat>
  <Paragraphs>279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Arial Narrow</vt:lpstr>
      <vt:lpstr>Symbol</vt:lpstr>
      <vt:lpstr>Times New Roman</vt:lpstr>
      <vt:lpstr>Wingdings</vt:lpstr>
      <vt:lpstr>Pixel</vt:lpstr>
      <vt:lpstr>Equation</vt:lpstr>
      <vt:lpstr>Microsoft Equation 3.0</vt:lpstr>
      <vt:lpstr>Randomized algorithms 5 Linear programming</vt:lpstr>
      <vt:lpstr>Linear programming</vt:lpstr>
      <vt:lpstr>Linear programming</vt:lpstr>
      <vt:lpstr>Linear programming</vt:lpstr>
      <vt:lpstr>Linear programming</vt:lpstr>
      <vt:lpstr>Linear programming</vt:lpstr>
      <vt:lpstr>Randomized LP in 2D</vt:lpstr>
      <vt:lpstr>2D LP algorithm</vt:lpstr>
      <vt:lpstr>Projection</vt:lpstr>
      <vt:lpstr>Analysis</vt:lpstr>
      <vt:lpstr>Corner cases</vt:lpstr>
      <vt:lpstr>Higher dimensions</vt:lpstr>
      <vt:lpstr>d-Dimensional LP algorithm</vt:lpstr>
      <vt:lpstr>Analysis</vt:lpstr>
      <vt:lpstr>Matrix formulation</vt:lpstr>
      <vt:lpstr>Deterministic LP algorithms</vt:lpstr>
      <vt:lpstr>Applications of LP</vt:lpstr>
      <vt:lpstr>Applications of LP: Network flow</vt:lpstr>
      <vt:lpstr>Approximation algorithms 1 Set cover</vt:lpstr>
      <vt:lpstr>Approximation algorithms</vt:lpstr>
      <vt:lpstr>Approximation ratio</vt:lpstr>
      <vt:lpstr>Coverings</vt:lpstr>
      <vt:lpstr>Set covering</vt:lpstr>
      <vt:lpstr>A greedy approximation alg</vt:lpstr>
      <vt:lpstr>A greedy approximation alg</vt:lpstr>
      <vt:lpstr>Proof of correctness</vt:lpstr>
      <vt:lpstr>Proof of correctness</vt:lpstr>
      <vt:lpstr>Proof of correctness</vt:lpstr>
      <vt:lpstr>The per element cost</vt:lpstr>
      <vt:lpstr>The per element cost</vt:lpstr>
      <vt:lpstr>Proof of approximation ratio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3915</cp:revision>
  <cp:lastPrinted>2023-04-19T13:38:05Z</cp:lastPrinted>
  <dcterms:created xsi:type="dcterms:W3CDTF">2004-01-06T19:40:29Z</dcterms:created>
  <dcterms:modified xsi:type="dcterms:W3CDTF">2023-04-20T04:48:20Z</dcterms:modified>
</cp:coreProperties>
</file>