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4"/>
  </p:notesMasterIdLst>
  <p:handoutMasterIdLst>
    <p:handoutMasterId r:id="rId35"/>
  </p:handoutMasterIdLst>
  <p:sldIdLst>
    <p:sldId id="288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10" r:id="rId15"/>
    <p:sldId id="311" r:id="rId16"/>
    <p:sldId id="312" r:id="rId17"/>
    <p:sldId id="313" r:id="rId18"/>
    <p:sldId id="314" r:id="rId19"/>
    <p:sldId id="328" r:id="rId20"/>
    <p:sldId id="329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000000"/>
    <a:srgbClr val="FFFF00"/>
    <a:srgbClr val="56FF21"/>
    <a:srgbClr val="FFCCCC"/>
    <a:srgbClr val="996633"/>
    <a:srgbClr val="66FF33"/>
    <a:srgbClr val="33CC33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5" autoAdjust="0"/>
    <p:restoredTop sz="95463" autoAdjust="0"/>
  </p:normalViewPr>
  <p:slideViewPr>
    <p:cSldViewPr snapToGrid="0">
      <p:cViewPr varScale="1">
        <p:scale>
          <a:sx n="175" d="100"/>
          <a:sy n="175" d="100"/>
        </p:scale>
        <p:origin x="1984" y="8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3171371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7" tIns="47829" rIns="95657" bIns="4782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622" y="1"/>
            <a:ext cx="3171371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7" tIns="47829" rIns="95657" bIns="4782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119893"/>
            <a:ext cx="3171371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7" tIns="47829" rIns="95657" bIns="4782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622" y="9119893"/>
            <a:ext cx="3171371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7" tIns="47829" rIns="95657" bIns="4782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78D61FA-4B87-41D2-8B3A-319934D9D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68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3171371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6" tIns="48282" rIns="96566" bIns="48282" numCol="1" anchor="t" anchorCtr="0" compatLnSpc="1">
            <a:prstTxWarp prst="textNoShape">
              <a:avLst/>
            </a:prstTxWarp>
          </a:bodyPr>
          <a:lstStyle>
            <a:lvl1pPr defTabSz="96487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830" y="1"/>
            <a:ext cx="3171371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6" tIns="48282" rIns="96566" bIns="48282" numCol="1" anchor="t" anchorCtr="0" compatLnSpc="1">
            <a:prstTxWarp prst="textNoShape">
              <a:avLst/>
            </a:prstTxWarp>
          </a:bodyPr>
          <a:lstStyle>
            <a:lvl1pPr algn="r" defTabSz="96487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877" y="4560990"/>
            <a:ext cx="5365448" cy="4319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6" tIns="48282" rIns="96566" bIns="482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121975"/>
            <a:ext cx="3171371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6" tIns="48282" rIns="96566" bIns="48282" numCol="1" anchor="b" anchorCtr="0" compatLnSpc="1">
            <a:prstTxWarp prst="textNoShape">
              <a:avLst/>
            </a:prstTxWarp>
          </a:bodyPr>
          <a:lstStyle>
            <a:lvl1pPr defTabSz="96487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830" y="9121975"/>
            <a:ext cx="3171371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6" tIns="48282" rIns="96566" bIns="48282" numCol="1" anchor="b" anchorCtr="0" compatLnSpc="1">
            <a:prstTxWarp prst="textNoShape">
              <a:avLst/>
            </a:prstTxWarp>
          </a:bodyPr>
          <a:lstStyle>
            <a:lvl1pPr algn="r" defTabSz="96487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347438D-BA6F-40D9-ABA6-566D443CB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9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47438D-BA6F-40D9-ABA6-566D443CBBC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7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DBEE5-E17D-4BF3-9847-9CA3FDCFE2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A90B0-002B-4919-AB3A-FBF5F685B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5D51E-6119-4C79-84FA-8E3351F13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48907-AA9A-4436-BDDF-5D3276C37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30ADC-1C36-4D29-8719-BDC44AB610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0AB9E-3DA0-4F3D-81B0-99715C5EB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C98EA-20AD-458E-ACBD-6A81A9AAD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81A28-A41B-4AF1-A84C-38FD00CF3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DB787-519F-4BFC-AEDB-9A73C1B94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7C16D-E411-4860-8891-770A1F104A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6FAD6-513B-41B8-B2EB-F6D6275D3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B7874-BF14-4A9D-9E72-D8D206372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4FC9E-DD07-479A-8BC6-A8BBE8DA5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867478C0-D0BD-46E2-A9AE-2FC9372F4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715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6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Approximation algorithms </a:t>
            </a:r>
            <a:r>
              <a:rPr lang="en-US" altLang="en-US" sz="3600"/>
              <a:t>1</a:t>
            </a:r>
            <a:r>
              <a:rPr lang="en-US" altLang="en-US" sz="3600" smtClean="0"/>
              <a:t/>
            </a:r>
            <a:br>
              <a:rPr lang="en-US" altLang="en-US" sz="3600" smtClean="0"/>
            </a:br>
            <a:r>
              <a:rPr lang="en-US" altLang="en-US" sz="3600" smtClean="0"/>
              <a:t>Set cover, vertex </a:t>
            </a:r>
            <a:r>
              <a:rPr lang="en-US" altLang="en-US" sz="3600" smtClean="0"/>
              <a:t>cover, scheduling</a:t>
            </a:r>
            <a:endParaRPr lang="en-US" altLang="en-US" sz="3600" smtClean="0"/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3200" smtClean="0"/>
              <a:t>CS240		Spring </a:t>
            </a:r>
            <a:r>
              <a:rPr lang="en-US" altLang="en-US" sz="3200" smtClean="0"/>
              <a:t>2023</a:t>
            </a:r>
            <a:endParaRPr lang="en-US" altLang="en-US" sz="3200" smtClean="0"/>
          </a:p>
          <a:p>
            <a:pPr eaLnBrk="1" hangingPunct="1"/>
            <a:r>
              <a:rPr lang="en-US" altLang="en-US" sz="3200" i="1" smtClean="0"/>
              <a:t>Rui Fan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2947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18513" cy="5275263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Let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be the number of new elements S</a:t>
            </a:r>
            <a:r>
              <a:rPr lang="en-US" baseline="-25000" dirty="0" smtClean="0"/>
              <a:t>i </a:t>
            </a:r>
            <a:r>
              <a:rPr lang="en-US" dirty="0" smtClean="0"/>
              <a:t>covers.</a:t>
            </a:r>
          </a:p>
          <a:p>
            <a:pPr lvl="1">
              <a:defRPr/>
            </a:pPr>
            <a:r>
              <a:rPr lang="en-US" dirty="0" smtClean="0"/>
              <a:t>So,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is the number of elements in S</a:t>
            </a:r>
            <a:r>
              <a:rPr lang="en-US" baseline="-25000" dirty="0" smtClean="0"/>
              <a:t>i</a:t>
            </a:r>
            <a:r>
              <a:rPr lang="en-US" dirty="0" smtClean="0"/>
              <a:t>, but not in S</a:t>
            </a:r>
            <a:r>
              <a:rPr lang="en-US" baseline="-25000" dirty="0" smtClean="0"/>
              <a:t>1</a:t>
            </a:r>
            <a:r>
              <a:rPr lang="en-US" dirty="0" smtClean="0"/>
              <a:t>,...,S</a:t>
            </a:r>
            <a:r>
              <a:rPr lang="en-US" baseline="-25000" dirty="0" smtClean="0"/>
              <a:t>i-1</a:t>
            </a:r>
            <a:r>
              <a:rPr lang="en-US" dirty="0" smtClean="0"/>
              <a:t>. </a:t>
            </a:r>
          </a:p>
          <a:p>
            <a:pPr>
              <a:defRPr/>
            </a:pPr>
            <a:r>
              <a:rPr lang="en-US" dirty="0" smtClean="0"/>
              <a:t>Divide the cost of S</a:t>
            </a:r>
            <a:r>
              <a:rPr lang="en-US" baseline="-25000" dirty="0" smtClean="0"/>
              <a:t>i</a:t>
            </a:r>
            <a:r>
              <a:rPr lang="en-US" dirty="0" smtClean="0"/>
              <a:t> evenly among the new elements it covers.</a:t>
            </a:r>
          </a:p>
          <a:p>
            <a:pPr lvl="1">
              <a:defRPr/>
            </a:pPr>
            <a:r>
              <a:rPr lang="en-US" dirty="0" smtClean="0"/>
              <a:t>If e is newly covered by S</a:t>
            </a:r>
            <a:r>
              <a:rPr lang="en-US" baseline="-25000" dirty="0" smtClean="0"/>
              <a:t>i</a:t>
            </a:r>
            <a:r>
              <a:rPr lang="en-US" dirty="0" smtClean="0"/>
              <a:t>, then cost(e)= cost(S</a:t>
            </a:r>
            <a:r>
              <a:rPr lang="en-US" baseline="-25000" dirty="0" smtClean="0"/>
              <a:t>i</a:t>
            </a:r>
            <a:r>
              <a:rPr lang="en-US" dirty="0" smtClean="0"/>
              <a:t>)/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sz="3600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cost(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) =</a:t>
            </a:r>
            <a:r>
              <a:rPr lang="en-US" sz="3600" dirty="0" smtClean="0">
                <a:latin typeface="Symbol" pitchFamily="18" charset="2"/>
              </a:rPr>
              <a:t> S</a:t>
            </a:r>
            <a:r>
              <a:rPr lang="en-US" baseline="-25000" dirty="0" smtClean="0"/>
              <a:t>i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*</a:t>
            </a:r>
            <a:r>
              <a:rPr lang="en-US" dirty="0" smtClean="0"/>
              <a:t>cost(S</a:t>
            </a:r>
            <a:r>
              <a:rPr lang="en-US" baseline="-25000" dirty="0" smtClean="0"/>
              <a:t>i</a:t>
            </a:r>
            <a:r>
              <a:rPr lang="en-US" dirty="0" smtClean="0"/>
              <a:t>)/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= 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i </a:t>
            </a:r>
            <a:r>
              <a:rPr lang="en-US" dirty="0" smtClean="0"/>
              <a:t>cost(S</a:t>
            </a:r>
            <a:r>
              <a:rPr lang="en-US" baseline="-25000" dirty="0" smtClean="0"/>
              <a:t>i</a:t>
            </a:r>
            <a:r>
              <a:rPr lang="en-US" dirty="0" smtClean="0"/>
              <a:t>) = L.</a:t>
            </a:r>
          </a:p>
          <a:p>
            <a:pPr lvl="1">
              <a:defRPr/>
            </a:pPr>
            <a:r>
              <a:rPr lang="en-US" dirty="0" smtClean="0"/>
              <a:t>Every element is covered by some S</a:t>
            </a:r>
            <a:r>
              <a:rPr lang="en-US" baseline="-25000" dirty="0" smtClean="0"/>
              <a:t>i</a:t>
            </a:r>
            <a:r>
              <a:rPr lang="en-US" dirty="0" smtClean="0"/>
              <a:t>, and S</a:t>
            </a:r>
            <a:r>
              <a:rPr lang="en-US" baseline="-25000" dirty="0" smtClean="0"/>
              <a:t>i</a:t>
            </a:r>
            <a:r>
              <a:rPr lang="en-US" dirty="0" smtClean="0"/>
              <a:t>  covers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new elements.</a:t>
            </a:r>
          </a:p>
          <a:p>
            <a:pPr>
              <a:defRPr/>
            </a:pPr>
            <a:r>
              <a:rPr lang="en-US" dirty="0" smtClean="0"/>
              <a:t>We’ll prove cost(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)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OPT/(n-k+1), for any k.</a:t>
            </a:r>
          </a:p>
          <a:p>
            <a:pPr>
              <a:defRPr/>
            </a:pPr>
            <a:r>
              <a:rPr lang="en-US" dirty="0" smtClean="0"/>
              <a:t>Suppose this is true, then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4000" dirty="0" smtClean="0">
                <a:latin typeface="Symbol" pitchFamily="18" charset="2"/>
              </a:rPr>
              <a:t>  </a:t>
            </a:r>
            <a:r>
              <a:rPr lang="en-US" dirty="0" smtClean="0"/>
              <a:t>L =</a:t>
            </a:r>
            <a:r>
              <a:rPr lang="en-US" sz="3600" dirty="0" smtClean="0">
                <a:latin typeface="Symbol" pitchFamily="18" charset="2"/>
              </a:rPr>
              <a:t> </a:t>
            </a:r>
            <a:r>
              <a:rPr lang="en-US" sz="4000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cost(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)</a:t>
            </a:r>
            <a:r>
              <a:rPr lang="en-US" dirty="0" smtClean="0">
                <a:latin typeface="Symbol" pitchFamily="18" charset="2"/>
              </a:rPr>
              <a:t> £ </a:t>
            </a:r>
            <a:r>
              <a:rPr lang="en-US" sz="4000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OPT/(n-k+1) </a:t>
            </a:r>
            <a:r>
              <a:rPr lang="en-US" dirty="0" smtClean="0">
                <a:latin typeface="Symbol" pitchFamily="18" charset="2"/>
              </a:rPr>
              <a:t>» </a:t>
            </a:r>
            <a:r>
              <a:rPr lang="en-US" dirty="0" err="1" smtClean="0"/>
              <a:t>ln</a:t>
            </a:r>
            <a:r>
              <a:rPr lang="en-US" dirty="0" smtClean="0"/>
              <a:t>(n)*OPT</a:t>
            </a:r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29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per element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43877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Let’s focus on some element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, and let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 be the set which covers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 for the first time.</a:t>
            </a:r>
          </a:p>
          <a:p>
            <a:pPr>
              <a:defRPr/>
            </a:pPr>
            <a:r>
              <a:rPr lang="en-US" dirty="0" smtClean="0"/>
              <a:t>Let C</a:t>
            </a:r>
            <a:r>
              <a:rPr lang="en-US" baseline="-25000" dirty="0" smtClean="0"/>
              <a:t>1</a:t>
            </a:r>
            <a:r>
              <a:rPr lang="en-US" smtClean="0"/>
              <a:t>,...,C</a:t>
            </a:r>
            <a:r>
              <a:rPr lang="en-US" baseline="-25000" dirty="0"/>
              <a:t>r</a:t>
            </a:r>
            <a:r>
              <a:rPr lang="en-US" smtClean="0"/>
              <a:t> </a:t>
            </a:r>
            <a:r>
              <a:rPr lang="en-US" dirty="0" smtClean="0"/>
              <a:t>be the sets in an optimal cover, each of which covers some elements of U= {e</a:t>
            </a:r>
            <a:r>
              <a:rPr lang="en-US" baseline="-25000" dirty="0" smtClean="0"/>
              <a:t>k</a:t>
            </a:r>
            <a:r>
              <a:rPr lang="en-US" dirty="0" smtClean="0"/>
              <a:t>,e</a:t>
            </a:r>
            <a:r>
              <a:rPr lang="en-US" baseline="-25000" dirty="0" smtClean="0"/>
              <a:t>k+1</a:t>
            </a:r>
            <a:r>
              <a:rPr lang="en-US" dirty="0" smtClean="0"/>
              <a:t>,e</a:t>
            </a:r>
            <a:r>
              <a:rPr lang="en-US" baseline="-25000" dirty="0" smtClean="0"/>
              <a:t>k+2</a:t>
            </a:r>
            <a:r>
              <a:rPr lang="en-US" dirty="0" smtClean="0"/>
              <a:t>,...,e</a:t>
            </a:r>
            <a:r>
              <a:rPr lang="en-US" baseline="-25000" dirty="0" smtClean="0"/>
              <a:t>n</a:t>
            </a:r>
            <a:r>
              <a:rPr lang="en-US" dirty="0" smtClean="0"/>
              <a:t>}.</a:t>
            </a:r>
          </a:p>
          <a:p>
            <a:pPr lvl="1">
              <a:defRPr/>
            </a:pPr>
            <a:r>
              <a:rPr lang="en-US" dirty="0" smtClean="0"/>
              <a:t>Let n’</a:t>
            </a:r>
            <a:r>
              <a:rPr lang="en-US" baseline="-25000" dirty="0" smtClean="0"/>
              <a:t>1</a:t>
            </a:r>
            <a:r>
              <a:rPr lang="en-US" smtClean="0"/>
              <a:t>,...,n’</a:t>
            </a:r>
            <a:r>
              <a:rPr lang="en-US" baseline="-25000" dirty="0" err="1"/>
              <a:t>r</a:t>
            </a:r>
            <a:r>
              <a:rPr lang="en-US" smtClean="0"/>
              <a:t> </a:t>
            </a:r>
            <a:r>
              <a:rPr lang="en-US" dirty="0" smtClean="0"/>
              <a:t>be the number of elements of U which C</a:t>
            </a:r>
            <a:r>
              <a:rPr lang="en-US" baseline="-25000" dirty="0" smtClean="0"/>
              <a:t>1</a:t>
            </a:r>
            <a:r>
              <a:rPr lang="en-US" smtClean="0"/>
              <a:t>,...,C</a:t>
            </a:r>
            <a:r>
              <a:rPr lang="en-US" baseline="-25000" dirty="0"/>
              <a:t>r</a:t>
            </a:r>
            <a:r>
              <a:rPr lang="en-US" smtClean="0"/>
              <a:t> </a:t>
            </a:r>
            <a:r>
              <a:rPr lang="en-US" dirty="0" smtClean="0"/>
              <a:t>cover.</a:t>
            </a:r>
          </a:p>
          <a:p>
            <a:pPr>
              <a:defRPr/>
            </a:pPr>
            <a:r>
              <a:rPr lang="en-US" dirty="0" err="1" smtClean="0">
                <a:solidFill>
                  <a:srgbClr val="1503FB"/>
                </a:solidFill>
              </a:rPr>
              <a:t>Obs</a:t>
            </a:r>
            <a:r>
              <a:rPr lang="en-US" dirty="0" smtClean="0">
                <a:solidFill>
                  <a:srgbClr val="1503FB"/>
                </a:solidFill>
              </a:rPr>
              <a:t> 1 </a:t>
            </a:r>
            <a:r>
              <a:rPr lang="en-US" sz="4000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i </a:t>
            </a:r>
            <a:r>
              <a:rPr lang="en-US" dirty="0" err="1" smtClean="0"/>
              <a:t>n’</a:t>
            </a:r>
            <a:r>
              <a:rPr lang="en-US" baseline="-25000" dirty="0" err="1" smtClean="0"/>
              <a:t>i</a:t>
            </a:r>
            <a:r>
              <a:rPr lang="en-US" dirty="0" smtClean="0">
                <a:latin typeface="Symbol" pitchFamily="18" charset="2"/>
              </a:rPr>
              <a:t> ³ </a:t>
            </a:r>
            <a:r>
              <a:rPr lang="en-US" dirty="0" smtClean="0"/>
              <a:t>n-k+1.</a:t>
            </a:r>
          </a:p>
          <a:p>
            <a:pPr lvl="1">
              <a:defRPr/>
            </a:pPr>
            <a:r>
              <a:rPr lang="en-US" dirty="0" smtClean="0"/>
              <a:t>Because C</a:t>
            </a:r>
            <a:r>
              <a:rPr lang="en-US" baseline="-25000" dirty="0" smtClean="0"/>
              <a:t>1</a:t>
            </a:r>
            <a:r>
              <a:rPr lang="en-US" smtClean="0"/>
              <a:t>,...,C</a:t>
            </a:r>
            <a:r>
              <a:rPr lang="en-US" baseline="-25000" dirty="0"/>
              <a:t>r</a:t>
            </a:r>
            <a:r>
              <a:rPr lang="en-US" smtClean="0"/>
              <a:t> </a:t>
            </a:r>
            <a:r>
              <a:rPr lang="en-US" dirty="0" smtClean="0"/>
              <a:t>cover U.</a:t>
            </a:r>
          </a:p>
          <a:p>
            <a:pPr>
              <a:defRPr/>
            </a:pPr>
            <a:r>
              <a:rPr lang="en-US" dirty="0" err="1" smtClean="0">
                <a:solidFill>
                  <a:srgbClr val="1503FB"/>
                </a:solidFill>
              </a:rPr>
              <a:t>Obs</a:t>
            </a:r>
            <a:r>
              <a:rPr lang="en-US" dirty="0" smtClean="0">
                <a:solidFill>
                  <a:srgbClr val="1503FB"/>
                </a:solidFill>
              </a:rPr>
              <a:t> 2 </a:t>
            </a:r>
            <a:r>
              <a:rPr lang="en-US" sz="4000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i </a:t>
            </a:r>
            <a:r>
              <a:rPr lang="en-US" dirty="0" smtClean="0"/>
              <a:t>cost(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  <a:r>
              <a:rPr lang="en-US" dirty="0" smtClean="0">
                <a:latin typeface="Symbol" pitchFamily="18" charset="2"/>
              </a:rPr>
              <a:t> £ </a:t>
            </a:r>
            <a:r>
              <a:rPr lang="en-US" dirty="0" smtClean="0"/>
              <a:t>OPT.</a:t>
            </a:r>
          </a:p>
          <a:p>
            <a:pPr lvl="1">
              <a:defRPr/>
            </a:pPr>
            <a:r>
              <a:rPr lang="en-US" dirty="0" smtClean="0"/>
              <a:t>Because C</a:t>
            </a:r>
            <a:r>
              <a:rPr lang="en-US" baseline="-25000" dirty="0" smtClean="0"/>
              <a:t>1</a:t>
            </a:r>
            <a:r>
              <a:rPr lang="en-US" smtClean="0"/>
              <a:t>,...,C</a:t>
            </a:r>
            <a:r>
              <a:rPr lang="en-US" baseline="-25000" dirty="0"/>
              <a:t>r</a:t>
            </a:r>
            <a:r>
              <a:rPr lang="en-US" smtClean="0"/>
              <a:t> </a:t>
            </a:r>
            <a:r>
              <a:rPr lang="en-US" dirty="0" smtClean="0"/>
              <a:t>are a subset of an optimal cover, which has cost OPT.</a:t>
            </a:r>
            <a:endParaRPr lang="en-US" dirty="0" smtClean="0"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1302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per element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7367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err="1" smtClean="0">
                <a:solidFill>
                  <a:srgbClr val="1503FB"/>
                </a:solidFill>
              </a:rPr>
              <a:t>Obs</a:t>
            </a:r>
            <a:r>
              <a:rPr lang="en-US" dirty="0" smtClean="0">
                <a:solidFill>
                  <a:srgbClr val="1503FB"/>
                </a:solidFill>
              </a:rPr>
              <a:t> 3 </a:t>
            </a:r>
            <a:r>
              <a:rPr lang="en-US" dirty="0" smtClean="0"/>
              <a:t>None of C</a:t>
            </a:r>
            <a:r>
              <a:rPr lang="en-US" baseline="-25000" dirty="0" smtClean="0"/>
              <a:t>1</a:t>
            </a:r>
            <a:r>
              <a:rPr lang="en-US" smtClean="0"/>
              <a:t>,...,C</a:t>
            </a:r>
            <a:r>
              <a:rPr lang="en-US" baseline="-25000" dirty="0"/>
              <a:t>r</a:t>
            </a:r>
            <a:r>
              <a:rPr lang="en-US" baseline="-25000" smtClean="0"/>
              <a:t> </a:t>
            </a:r>
            <a:r>
              <a:rPr lang="en-US" dirty="0" smtClean="0"/>
              <a:t>are among S</a:t>
            </a:r>
            <a:r>
              <a:rPr lang="en-US" baseline="-25000" dirty="0" smtClean="0"/>
              <a:t>1</a:t>
            </a:r>
            <a:r>
              <a:rPr lang="en-US" dirty="0" smtClean="0"/>
              <a:t>,...,S</a:t>
            </a:r>
            <a:r>
              <a:rPr lang="en-US" baseline="-25000" dirty="0" smtClean="0"/>
              <a:t>j-1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If some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is among S</a:t>
            </a:r>
            <a:r>
              <a:rPr lang="en-US" baseline="-25000" dirty="0" smtClean="0"/>
              <a:t>1</a:t>
            </a:r>
            <a:r>
              <a:rPr lang="en-US" dirty="0" smtClean="0"/>
              <a:t>,...,S</a:t>
            </a:r>
            <a:r>
              <a:rPr lang="en-US" baseline="-25000" dirty="0" smtClean="0"/>
              <a:t>j-1</a:t>
            </a:r>
            <a:r>
              <a:rPr lang="en-US" dirty="0" smtClean="0"/>
              <a:t>, then since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covers some e in U, e would be covered by {S</a:t>
            </a:r>
            <a:r>
              <a:rPr lang="en-US" baseline="-25000" dirty="0" smtClean="0"/>
              <a:t>1</a:t>
            </a:r>
            <a:r>
              <a:rPr lang="en-US" dirty="0" smtClean="0"/>
              <a:t>,...,S</a:t>
            </a:r>
            <a:r>
              <a:rPr lang="en-US" baseline="-25000" dirty="0" smtClean="0"/>
              <a:t>j-1</a:t>
            </a:r>
            <a:r>
              <a:rPr lang="en-US" dirty="0" smtClean="0"/>
              <a:t>}.   So, e would be among the first k-1 elements covered.  Contradiction.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 smtClean="0"/>
          </a:p>
          <a:p>
            <a:pPr>
              <a:defRPr/>
            </a:pPr>
            <a:r>
              <a:rPr lang="en-US" dirty="0" err="1" smtClean="0">
                <a:solidFill>
                  <a:srgbClr val="1503FB"/>
                </a:solidFill>
              </a:rPr>
              <a:t>Obs</a:t>
            </a:r>
            <a:r>
              <a:rPr lang="en-US" dirty="0" smtClean="0">
                <a:solidFill>
                  <a:srgbClr val="1503FB"/>
                </a:solidFill>
              </a:rPr>
              <a:t> 4 </a:t>
            </a:r>
            <a:r>
              <a:rPr lang="en-US" dirty="0" smtClean="0"/>
              <a:t>There exists some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among C</a:t>
            </a:r>
            <a:r>
              <a:rPr lang="en-US" baseline="-25000" dirty="0" smtClean="0"/>
              <a:t>1</a:t>
            </a:r>
            <a:r>
              <a:rPr lang="en-US" smtClean="0"/>
              <a:t>,...,C</a:t>
            </a:r>
            <a:r>
              <a:rPr lang="en-US" baseline="-25000" dirty="0"/>
              <a:t>r</a:t>
            </a:r>
            <a:r>
              <a:rPr lang="en-US" smtClean="0"/>
              <a:t> </a:t>
            </a:r>
            <a:r>
              <a:rPr lang="en-US" dirty="0" smtClean="0"/>
              <a:t>with cost(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)/</a:t>
            </a:r>
            <a:r>
              <a:rPr lang="en-US" dirty="0" err="1" smtClean="0"/>
              <a:t>n’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OPT/(n-k+1).</a:t>
            </a:r>
          </a:p>
          <a:p>
            <a:pPr lvl="1">
              <a:defRPr/>
            </a:pPr>
            <a:r>
              <a:rPr lang="en-US" dirty="0" smtClean="0"/>
              <a:t>If every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 in C</a:t>
            </a:r>
            <a:r>
              <a:rPr lang="en-US" baseline="-25000" dirty="0" smtClean="0"/>
              <a:t>1</a:t>
            </a:r>
            <a:r>
              <a:rPr lang="en-US" smtClean="0"/>
              <a:t>,...,C</a:t>
            </a:r>
            <a:r>
              <a:rPr lang="en-US" baseline="-25000" dirty="0"/>
              <a:t>r</a:t>
            </a:r>
            <a:r>
              <a:rPr lang="en-US" smtClean="0"/>
              <a:t> </a:t>
            </a:r>
            <a:r>
              <a:rPr lang="en-US" dirty="0" smtClean="0"/>
              <a:t>has cost(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)/</a:t>
            </a:r>
            <a:r>
              <a:rPr lang="en-US" dirty="0" err="1" smtClean="0"/>
              <a:t>n’</a:t>
            </a:r>
            <a:r>
              <a:rPr lang="en-US" baseline="-25000" dirty="0" err="1" smtClean="0"/>
              <a:t>i</a:t>
            </a:r>
            <a:r>
              <a:rPr lang="en-US" dirty="0" smtClean="0"/>
              <a:t>&gt;OPT/(n-k+1), then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2600" dirty="0" smtClean="0"/>
              <a:t>OPT </a:t>
            </a:r>
            <a:r>
              <a:rPr lang="en-US" sz="2600" dirty="0" smtClean="0">
                <a:latin typeface="Symbol" pitchFamily="18" charset="2"/>
              </a:rPr>
              <a:t>³</a:t>
            </a:r>
            <a:r>
              <a:rPr lang="en-US" sz="3200" dirty="0" smtClean="0">
                <a:latin typeface="Symbol" pitchFamily="18" charset="2"/>
              </a:rPr>
              <a:t> </a:t>
            </a:r>
            <a:r>
              <a:rPr lang="en-US" sz="3000" dirty="0" smtClean="0">
                <a:latin typeface="Symbol" pitchFamily="18" charset="2"/>
              </a:rPr>
              <a:t>S</a:t>
            </a:r>
            <a:r>
              <a:rPr lang="en-US" sz="2600" baseline="-25000" dirty="0" smtClean="0"/>
              <a:t>i </a:t>
            </a:r>
            <a:r>
              <a:rPr lang="en-US" sz="2600" dirty="0" smtClean="0"/>
              <a:t>cost(</a:t>
            </a:r>
            <a:r>
              <a:rPr lang="en-US" sz="2600" dirty="0" err="1" smtClean="0"/>
              <a:t>C</a:t>
            </a:r>
            <a:r>
              <a:rPr lang="en-US" sz="2600" baseline="-25000" dirty="0" err="1" smtClean="0"/>
              <a:t>i</a:t>
            </a:r>
            <a:r>
              <a:rPr lang="en-US" sz="2600" dirty="0" smtClean="0"/>
              <a:t>)</a:t>
            </a:r>
            <a:r>
              <a:rPr lang="en-US" sz="2600" dirty="0" smtClean="0">
                <a:latin typeface="Symbol" pitchFamily="18" charset="2"/>
              </a:rPr>
              <a:t> </a:t>
            </a:r>
            <a:r>
              <a:rPr lang="en-US" sz="2600" dirty="0" smtClean="0"/>
              <a:t>= </a:t>
            </a:r>
            <a:r>
              <a:rPr lang="en-US" sz="2600" dirty="0" smtClean="0">
                <a:latin typeface="Symbol" pitchFamily="18" charset="2"/>
              </a:rPr>
              <a:t>S</a:t>
            </a:r>
            <a:r>
              <a:rPr lang="en-US" sz="2600" baseline="-25000" dirty="0" smtClean="0"/>
              <a:t>i </a:t>
            </a:r>
            <a:r>
              <a:rPr lang="en-US" sz="2600" dirty="0" err="1" smtClean="0"/>
              <a:t>n’</a:t>
            </a:r>
            <a:r>
              <a:rPr lang="en-US" sz="2600" baseline="-25000" dirty="0" err="1" smtClean="0"/>
              <a:t>i</a:t>
            </a:r>
            <a:r>
              <a:rPr lang="en-US" sz="2600" dirty="0" smtClean="0"/>
              <a:t>*cost(</a:t>
            </a:r>
            <a:r>
              <a:rPr lang="en-US" sz="2600" dirty="0" err="1" smtClean="0"/>
              <a:t>C</a:t>
            </a:r>
            <a:r>
              <a:rPr lang="en-US" sz="2600" baseline="-25000" dirty="0" err="1" smtClean="0"/>
              <a:t>i</a:t>
            </a:r>
            <a:r>
              <a:rPr lang="en-US" sz="2600" dirty="0" smtClean="0"/>
              <a:t>)/</a:t>
            </a:r>
            <a:r>
              <a:rPr lang="en-US" sz="2600" dirty="0" err="1" smtClean="0"/>
              <a:t>n’</a:t>
            </a:r>
            <a:r>
              <a:rPr lang="en-US" sz="2600" baseline="-25000" dirty="0" err="1" smtClean="0"/>
              <a:t>i</a:t>
            </a:r>
            <a:r>
              <a:rPr lang="en-US" sz="2600" dirty="0" smtClean="0"/>
              <a:t> &gt;</a:t>
            </a:r>
            <a:r>
              <a:rPr lang="en-US" sz="2600" dirty="0" smtClean="0">
                <a:latin typeface="Symbol" pitchFamily="18" charset="2"/>
              </a:rPr>
              <a:t>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3000" dirty="0" smtClean="0">
                <a:latin typeface="Symbol" pitchFamily="18" charset="2"/>
              </a:rPr>
              <a:t>S</a:t>
            </a:r>
            <a:r>
              <a:rPr lang="en-US" sz="2600" baseline="-25000" dirty="0" smtClean="0"/>
              <a:t>i </a:t>
            </a:r>
            <a:r>
              <a:rPr lang="en-US" sz="2600" dirty="0" err="1" smtClean="0"/>
              <a:t>n’</a:t>
            </a:r>
            <a:r>
              <a:rPr lang="en-US" sz="2600" baseline="-25000" dirty="0" err="1" smtClean="0"/>
              <a:t>i</a:t>
            </a:r>
            <a:r>
              <a:rPr lang="en-US" sz="2600" dirty="0" smtClean="0"/>
              <a:t>*OPT/(n-k+1)</a:t>
            </a:r>
            <a:r>
              <a:rPr lang="en-US" sz="2600" dirty="0" smtClean="0">
                <a:latin typeface="Symbol" pitchFamily="18" charset="2"/>
              </a:rPr>
              <a:t> ³ </a:t>
            </a:r>
            <a:r>
              <a:rPr lang="en-US" sz="2600" dirty="0" smtClean="0"/>
              <a:t>OPT/(n-k+1)</a:t>
            </a:r>
            <a:r>
              <a:rPr lang="en-US" sz="2600" dirty="0" smtClean="0">
                <a:latin typeface="Symbol" pitchFamily="18" charset="2"/>
              </a:rPr>
              <a:t> </a:t>
            </a:r>
            <a:r>
              <a:rPr lang="en-US" sz="3000" dirty="0" smtClean="0">
                <a:latin typeface="Symbol" pitchFamily="18" charset="2"/>
              </a:rPr>
              <a:t>S</a:t>
            </a:r>
            <a:r>
              <a:rPr lang="en-US" sz="2600" baseline="-25000" dirty="0" smtClean="0"/>
              <a:t>i </a:t>
            </a:r>
            <a:r>
              <a:rPr lang="en-US" sz="2600" dirty="0" err="1" smtClean="0"/>
              <a:t>n’</a:t>
            </a:r>
            <a:r>
              <a:rPr lang="en-US" sz="2600" baseline="-25000" dirty="0" err="1" smtClean="0"/>
              <a:t>i</a:t>
            </a:r>
            <a:r>
              <a:rPr lang="en-US" sz="2600" dirty="0" smtClean="0">
                <a:latin typeface="Symbol" pitchFamily="18" charset="2"/>
              </a:rPr>
              <a:t> ³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2600" dirty="0" smtClean="0"/>
              <a:t>OPT/(n-k+1)*(n-k+1) = OPT.</a:t>
            </a:r>
            <a:r>
              <a:rPr lang="en-US" dirty="0" smtClean="0"/>
              <a:t>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dirty="0" smtClean="0"/>
              <a:t>Contradiction. </a:t>
            </a:r>
          </a:p>
          <a:p>
            <a:pPr>
              <a:defRPr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60145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approximation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419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Lemma</a:t>
            </a:r>
            <a:r>
              <a:rPr lang="en-US" dirty="0" smtClean="0"/>
              <a:t> cost(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)/</a:t>
            </a:r>
            <a:r>
              <a:rPr lang="en-US" dirty="0" err="1" smtClean="0"/>
              <a:t>n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OPT/(n-k+1)</a:t>
            </a:r>
            <a:r>
              <a:rPr lang="en-US" dirty="0" smtClean="0">
                <a:latin typeface="Symbol" pitchFamily="18" charset="2"/>
              </a:rPr>
              <a:t>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When choosing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, the only </a:t>
            </a:r>
            <a:r>
              <a:rPr lang="en-US" smtClean="0"/>
              <a:t>sets the algorithm is </a:t>
            </a:r>
            <a:r>
              <a:rPr lang="en-US" dirty="0" smtClean="0"/>
              <a:t>not allowed </a:t>
            </a:r>
            <a:r>
              <a:rPr lang="en-US" smtClean="0"/>
              <a:t>to choose </a:t>
            </a:r>
            <a:r>
              <a:rPr lang="en-US" dirty="0" smtClean="0"/>
              <a:t>are S</a:t>
            </a:r>
            <a:r>
              <a:rPr lang="en-US" baseline="-25000" dirty="0" smtClean="0"/>
              <a:t>1</a:t>
            </a:r>
            <a:r>
              <a:rPr lang="en-US" dirty="0" smtClean="0"/>
              <a:t>,...,S</a:t>
            </a:r>
            <a:r>
              <a:rPr lang="en-US" baseline="-25000" dirty="0" smtClean="0"/>
              <a:t>j-1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By </a:t>
            </a:r>
            <a:r>
              <a:rPr lang="en-US" dirty="0" err="1" smtClean="0"/>
              <a:t>obs</a:t>
            </a:r>
            <a:r>
              <a:rPr lang="en-US" dirty="0" smtClean="0"/>
              <a:t> 3, C</a:t>
            </a:r>
            <a:r>
              <a:rPr lang="en-US" baseline="-25000" dirty="0" smtClean="0"/>
              <a:t>1</a:t>
            </a:r>
            <a:r>
              <a:rPr lang="en-US" smtClean="0"/>
              <a:t>,...,C</a:t>
            </a:r>
            <a:r>
              <a:rPr lang="en-US" baseline="-25000" dirty="0"/>
              <a:t>r</a:t>
            </a:r>
            <a:r>
              <a:rPr lang="en-US" smtClean="0"/>
              <a:t> </a:t>
            </a:r>
            <a:r>
              <a:rPr lang="en-US" dirty="0" smtClean="0"/>
              <a:t>aren’t in S</a:t>
            </a:r>
            <a:r>
              <a:rPr lang="en-US" baseline="-25000" dirty="0" smtClean="0"/>
              <a:t>1</a:t>
            </a:r>
            <a:r>
              <a:rPr lang="en-US" dirty="0" smtClean="0"/>
              <a:t>,...,S</a:t>
            </a:r>
            <a:r>
              <a:rPr lang="en-US" baseline="-25000" dirty="0" smtClean="0"/>
              <a:t>j-1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By </a:t>
            </a:r>
            <a:r>
              <a:rPr lang="en-US" dirty="0" err="1" smtClean="0"/>
              <a:t>obs</a:t>
            </a:r>
            <a:r>
              <a:rPr lang="en-US" dirty="0" smtClean="0"/>
              <a:t> 4, there’s some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 in C</a:t>
            </a:r>
            <a:r>
              <a:rPr lang="en-US" baseline="-25000" dirty="0" smtClean="0"/>
              <a:t>1</a:t>
            </a:r>
            <a:r>
              <a:rPr lang="en-US" smtClean="0"/>
              <a:t>,...,C</a:t>
            </a:r>
            <a:r>
              <a:rPr lang="en-US" baseline="-25000" dirty="0"/>
              <a:t>r</a:t>
            </a:r>
            <a:r>
              <a:rPr lang="en-US" smtClean="0"/>
              <a:t>, </a:t>
            </a:r>
            <a:r>
              <a:rPr lang="en-US" dirty="0" smtClean="0"/>
              <a:t>with cost(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)/</a:t>
            </a:r>
            <a:r>
              <a:rPr lang="en-US" dirty="0" err="1" smtClean="0"/>
              <a:t>n’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OPT/(n-k+1).</a:t>
            </a:r>
          </a:p>
          <a:p>
            <a:pPr lvl="1">
              <a:defRPr/>
            </a:pP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was chosen so that cost(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)/</a:t>
            </a:r>
            <a:r>
              <a:rPr lang="en-US" dirty="0" err="1" smtClean="0"/>
              <a:t>n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 </a:t>
            </a:r>
            <a:r>
              <a:rPr lang="en-US" dirty="0" smtClean="0"/>
              <a:t>is min among all sets not in S</a:t>
            </a:r>
            <a:r>
              <a:rPr lang="en-US" baseline="-25000" dirty="0" smtClean="0"/>
              <a:t>1</a:t>
            </a:r>
            <a:r>
              <a:rPr lang="en-US" dirty="0" smtClean="0"/>
              <a:t>,...,S</a:t>
            </a:r>
            <a:r>
              <a:rPr lang="en-US" baseline="-25000" dirty="0" smtClean="0"/>
              <a:t>j-1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So cost(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)/</a:t>
            </a:r>
            <a:r>
              <a:rPr lang="en-US" dirty="0" err="1" smtClean="0"/>
              <a:t>n</a:t>
            </a:r>
            <a:r>
              <a:rPr lang="en-US" baseline="-25000" dirty="0" err="1" smtClean="0"/>
              <a:t>j</a:t>
            </a:r>
            <a:r>
              <a:rPr lang="en-US" dirty="0" smtClean="0">
                <a:latin typeface="Symbol" pitchFamily="18" charset="2"/>
              </a:rPr>
              <a:t> £</a:t>
            </a:r>
            <a:r>
              <a:rPr lang="en-US" dirty="0" smtClean="0"/>
              <a:t> cost(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)/</a:t>
            </a:r>
            <a:r>
              <a:rPr lang="en-US" dirty="0" err="1" smtClean="0"/>
              <a:t>n’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OPT/(n-k+1).</a:t>
            </a:r>
          </a:p>
          <a:p>
            <a:pPr>
              <a:defRPr/>
            </a:pPr>
            <a:r>
              <a:rPr lang="en-US" dirty="0" smtClean="0"/>
              <a:t>Since cost(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)/</a:t>
            </a:r>
            <a:r>
              <a:rPr lang="en-US" dirty="0" err="1" smtClean="0"/>
              <a:t>n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=cost(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), we have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cost(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)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OPT/(n-k+1)</a:t>
            </a:r>
            <a:r>
              <a:rPr lang="en-US" dirty="0" smtClean="0">
                <a:latin typeface="Symbol" pitchFamily="18" charset="2"/>
              </a:rPr>
              <a:t>.</a:t>
            </a:r>
          </a:p>
          <a:p>
            <a:pPr>
              <a:defRPr/>
            </a:pPr>
            <a:r>
              <a:rPr lang="en-US" dirty="0" smtClean="0"/>
              <a:t>The approx ratio follows because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smtClean="0"/>
              <a:t>L =</a:t>
            </a:r>
            <a:r>
              <a:rPr lang="en-US" sz="3600" dirty="0" smtClean="0">
                <a:latin typeface="Symbol" pitchFamily="18" charset="2"/>
              </a:rPr>
              <a:t> </a:t>
            </a:r>
            <a:r>
              <a:rPr lang="en-US" sz="4000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cost(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)=</a:t>
            </a:r>
            <a:r>
              <a:rPr lang="en-US" sz="4000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OPT/(n-k+1) </a:t>
            </a:r>
            <a:r>
              <a:rPr lang="en-US" dirty="0" smtClean="0">
                <a:latin typeface="Symbol" pitchFamily="18" charset="2"/>
              </a:rPr>
              <a:t>» </a:t>
            </a:r>
            <a:r>
              <a:rPr lang="en-US" dirty="0" err="1" smtClean="0"/>
              <a:t>ln</a:t>
            </a:r>
            <a:r>
              <a:rPr lang="en-US" dirty="0" smtClean="0"/>
              <a:t>(n)*OPT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4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9112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Input</a:t>
            </a:r>
            <a:r>
              <a:rPr lang="en-US" dirty="0" smtClean="0"/>
              <a:t> A graph with vertices V and edges E.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Output</a:t>
            </a:r>
            <a:r>
              <a:rPr lang="en-US" dirty="0" smtClean="0"/>
              <a:t> A subset V’ of the vertices, so that every edge in E touches some vertex in V’.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Goal</a:t>
            </a:r>
            <a:r>
              <a:rPr lang="en-US" dirty="0" smtClean="0"/>
              <a:t> Make |V’| as small as possible.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Finding the minimum vertex cover </a:t>
            </a:r>
            <a:r>
              <a:rPr lang="en-US" smtClean="0"/>
              <a:t>is NP-complete.</a:t>
            </a:r>
          </a:p>
          <a:p>
            <a:pPr>
              <a:defRPr/>
            </a:pPr>
            <a:r>
              <a:rPr lang="en-US" smtClean="0"/>
              <a:t>Vertex cover is a special case of (unweighted) set cover, where each element (edge) can be covered by at most two sets (vertices).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We’ll see a simple 2 approximation </a:t>
            </a:r>
            <a:r>
              <a:rPr lang="en-US" smtClean="0"/>
              <a:t>for this problem.</a:t>
            </a:r>
            <a:endParaRPr lang="en-US" dirty="0" smtClean="0"/>
          </a:p>
        </p:txBody>
      </p:sp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2971800"/>
            <a:ext cx="4403725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Vertex cover</a:t>
            </a:r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759" y="2882289"/>
            <a:ext cx="4303713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7"/>
          <p:cNvSpPr txBox="1">
            <a:spLocks noChangeArrowheads="1"/>
          </p:cNvSpPr>
          <p:nvPr/>
        </p:nvSpPr>
        <p:spPr bwMode="auto">
          <a:xfrm>
            <a:off x="6665913" y="4232275"/>
            <a:ext cx="2235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source: </a:t>
            </a:r>
            <a:r>
              <a:rPr lang="en-US" altLang="en-US" sz="1400" i="1"/>
              <a:t>Introduction to Algorithms</a:t>
            </a:r>
            <a:r>
              <a:rPr lang="en-US" altLang="en-US" sz="1400"/>
              <a:t>, Cormen et al.</a:t>
            </a:r>
          </a:p>
        </p:txBody>
      </p:sp>
    </p:spTree>
    <p:extLst>
      <p:ext uri="{BB962C8B-B14F-4D97-AF65-F5344CB8AC3E}">
        <p14:creationId xmlns:p14="http://schemas.microsoft.com/office/powerpoint/2010/main" val="21699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vertex cover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Initially, let D be all the edges in the graph, and C be the empty set.</a:t>
            </a:r>
          </a:p>
          <a:p>
            <a:pPr lvl="1"/>
            <a:r>
              <a:rPr lang="en-US" altLang="en-US" smtClean="0"/>
              <a:t>C is our eventual vertex cover.</a:t>
            </a:r>
          </a:p>
          <a:p>
            <a:r>
              <a:rPr lang="en-US" altLang="en-US" smtClean="0"/>
              <a:t>Repeat as long as there are edge left in D.</a:t>
            </a:r>
          </a:p>
          <a:p>
            <a:pPr lvl="1"/>
            <a:r>
              <a:rPr lang="en-US" altLang="en-US" smtClean="0"/>
              <a:t>Take any edge (u,v) in D.</a:t>
            </a:r>
          </a:p>
          <a:p>
            <a:pPr lvl="1"/>
            <a:r>
              <a:rPr lang="en-US" altLang="en-US" smtClean="0"/>
              <a:t>Add {u,v} to C.</a:t>
            </a:r>
          </a:p>
          <a:p>
            <a:pPr lvl="1"/>
            <a:r>
              <a:rPr lang="en-US" altLang="en-US" smtClean="0"/>
              <a:t>Remove all the edges adjacent to u or v from D.</a:t>
            </a:r>
          </a:p>
          <a:p>
            <a:r>
              <a:rPr lang="en-US" altLang="en-US" smtClean="0"/>
              <a:t>Output C as the vertex cover.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954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8195" name="TextBox 4"/>
          <p:cNvSpPr txBox="1">
            <a:spLocks noChangeArrowheads="1"/>
          </p:cNvSpPr>
          <p:nvPr/>
        </p:nvSpPr>
        <p:spPr bwMode="auto">
          <a:xfrm>
            <a:off x="6440488" y="1038225"/>
            <a:ext cx="2093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source: CLRS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654175"/>
            <a:ext cx="6737350" cy="457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97" name="Straight Connector 8"/>
          <p:cNvCxnSpPr>
            <a:cxnSpLocks noChangeShapeType="1"/>
          </p:cNvCxnSpPr>
          <p:nvPr/>
        </p:nvCxnSpPr>
        <p:spPr bwMode="auto">
          <a:xfrm>
            <a:off x="5456238" y="1836738"/>
            <a:ext cx="541337" cy="0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8" name="Straight Connector 14"/>
          <p:cNvCxnSpPr>
            <a:cxnSpLocks noChangeShapeType="1"/>
          </p:cNvCxnSpPr>
          <p:nvPr/>
        </p:nvCxnSpPr>
        <p:spPr bwMode="auto">
          <a:xfrm>
            <a:off x="5456238" y="3441700"/>
            <a:ext cx="542925" cy="0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9" name="Straight Connector 15"/>
          <p:cNvCxnSpPr>
            <a:cxnSpLocks noChangeShapeType="1"/>
          </p:cNvCxnSpPr>
          <p:nvPr/>
        </p:nvCxnSpPr>
        <p:spPr bwMode="auto">
          <a:xfrm>
            <a:off x="6267450" y="4238625"/>
            <a:ext cx="541338" cy="0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0" name="Straight Connector 16"/>
          <p:cNvCxnSpPr>
            <a:cxnSpLocks noChangeShapeType="1"/>
          </p:cNvCxnSpPr>
          <p:nvPr/>
        </p:nvCxnSpPr>
        <p:spPr bwMode="auto">
          <a:xfrm>
            <a:off x="1716088" y="3436938"/>
            <a:ext cx="542925" cy="0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1" name="Straight Connector 17"/>
          <p:cNvCxnSpPr>
            <a:cxnSpLocks noChangeShapeType="1"/>
          </p:cNvCxnSpPr>
          <p:nvPr/>
        </p:nvCxnSpPr>
        <p:spPr bwMode="auto">
          <a:xfrm>
            <a:off x="2524125" y="4243388"/>
            <a:ext cx="541338" cy="0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2" name="Straight Connector 18"/>
          <p:cNvCxnSpPr>
            <a:cxnSpLocks noChangeShapeType="1"/>
          </p:cNvCxnSpPr>
          <p:nvPr/>
        </p:nvCxnSpPr>
        <p:spPr bwMode="auto">
          <a:xfrm rot="16200000" flipH="1">
            <a:off x="7017544" y="3540919"/>
            <a:ext cx="609600" cy="601662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3" name="Oval 21"/>
          <p:cNvSpPr>
            <a:spLocks noChangeArrowheads="1"/>
          </p:cNvSpPr>
          <p:nvPr/>
        </p:nvSpPr>
        <p:spPr bwMode="auto">
          <a:xfrm>
            <a:off x="3856038" y="5716588"/>
            <a:ext cx="263525" cy="265112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04" name="Oval 28"/>
          <p:cNvSpPr>
            <a:spLocks noChangeArrowheads="1"/>
          </p:cNvSpPr>
          <p:nvPr/>
        </p:nvSpPr>
        <p:spPr bwMode="auto">
          <a:xfrm>
            <a:off x="3055938" y="5713413"/>
            <a:ext cx="263525" cy="263525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05" name="Oval 29"/>
          <p:cNvSpPr>
            <a:spLocks noChangeArrowheads="1"/>
          </p:cNvSpPr>
          <p:nvPr/>
        </p:nvSpPr>
        <p:spPr bwMode="auto">
          <a:xfrm>
            <a:off x="2255838" y="5716588"/>
            <a:ext cx="263525" cy="263525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06" name="Oval 30"/>
          <p:cNvSpPr>
            <a:spLocks noChangeArrowheads="1"/>
          </p:cNvSpPr>
          <p:nvPr/>
        </p:nvSpPr>
        <p:spPr bwMode="auto">
          <a:xfrm>
            <a:off x="1454150" y="4916488"/>
            <a:ext cx="265113" cy="263525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07" name="Oval 31"/>
          <p:cNvSpPr>
            <a:spLocks noChangeArrowheads="1"/>
          </p:cNvSpPr>
          <p:nvPr/>
        </p:nvSpPr>
        <p:spPr bwMode="auto">
          <a:xfrm>
            <a:off x="2257425" y="4908550"/>
            <a:ext cx="265113" cy="263525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08" name="Oval 32"/>
          <p:cNvSpPr>
            <a:spLocks noChangeArrowheads="1"/>
          </p:cNvSpPr>
          <p:nvPr/>
        </p:nvSpPr>
        <p:spPr bwMode="auto">
          <a:xfrm>
            <a:off x="3052763" y="4914900"/>
            <a:ext cx="265112" cy="263525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09" name="Oval 33"/>
          <p:cNvSpPr>
            <a:spLocks noChangeArrowheads="1"/>
          </p:cNvSpPr>
          <p:nvPr/>
        </p:nvSpPr>
        <p:spPr bwMode="auto">
          <a:xfrm>
            <a:off x="5191125" y="4918075"/>
            <a:ext cx="263525" cy="263525"/>
          </a:xfrm>
          <a:prstGeom prst="ellipse">
            <a:avLst/>
          </a:prstGeom>
          <a:solidFill>
            <a:srgbClr val="1503FB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10" name="Oval 34"/>
          <p:cNvSpPr>
            <a:spLocks noChangeArrowheads="1"/>
          </p:cNvSpPr>
          <p:nvPr/>
        </p:nvSpPr>
        <p:spPr bwMode="auto">
          <a:xfrm>
            <a:off x="6797675" y="4918075"/>
            <a:ext cx="263525" cy="263525"/>
          </a:xfrm>
          <a:prstGeom prst="ellipse">
            <a:avLst/>
          </a:prstGeom>
          <a:solidFill>
            <a:srgbClr val="1503FB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11" name="Oval 35"/>
          <p:cNvSpPr>
            <a:spLocks noChangeArrowheads="1"/>
          </p:cNvSpPr>
          <p:nvPr/>
        </p:nvSpPr>
        <p:spPr bwMode="auto">
          <a:xfrm>
            <a:off x="5989638" y="5722938"/>
            <a:ext cx="265112" cy="265112"/>
          </a:xfrm>
          <a:prstGeom prst="ellipse">
            <a:avLst/>
          </a:prstGeom>
          <a:solidFill>
            <a:srgbClr val="1503FB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12" name="TextBox 36"/>
          <p:cNvSpPr txBox="1">
            <a:spLocks noChangeArrowheads="1"/>
          </p:cNvSpPr>
          <p:nvPr/>
        </p:nvSpPr>
        <p:spPr bwMode="auto">
          <a:xfrm>
            <a:off x="1419225" y="6316663"/>
            <a:ext cx="2647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Algorithm’s vertex cover</a:t>
            </a:r>
          </a:p>
        </p:txBody>
      </p:sp>
      <p:sp>
        <p:nvSpPr>
          <p:cNvPr id="8213" name="TextBox 37"/>
          <p:cNvSpPr txBox="1">
            <a:spLocks noChangeArrowheads="1"/>
          </p:cNvSpPr>
          <p:nvPr/>
        </p:nvSpPr>
        <p:spPr bwMode="auto">
          <a:xfrm>
            <a:off x="5181600" y="6337300"/>
            <a:ext cx="2646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1503FB"/>
                </a:solidFill>
              </a:rPr>
              <a:t>Optimal vertex cover</a:t>
            </a:r>
          </a:p>
        </p:txBody>
      </p:sp>
    </p:spTree>
    <p:extLst>
      <p:ext uri="{BB962C8B-B14F-4D97-AF65-F5344CB8AC3E}">
        <p14:creationId xmlns:p14="http://schemas.microsoft.com/office/powerpoint/2010/main" val="350848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4922838"/>
          </a:xfrm>
        </p:spPr>
        <p:txBody>
          <a:bodyPr/>
          <a:lstStyle/>
          <a:p>
            <a:r>
              <a:rPr lang="en-US" altLang="en-US" smtClean="0"/>
              <a:t>The output is certainly a vertex cover. 	</a:t>
            </a:r>
          </a:p>
          <a:p>
            <a:pPr lvl="1"/>
            <a:r>
              <a:rPr lang="en-US" altLang="en-US" smtClean="0"/>
              <a:t>In each iteration, we only take out edges that get covered.</a:t>
            </a:r>
          </a:p>
          <a:p>
            <a:pPr lvl="1"/>
            <a:r>
              <a:rPr lang="en-US" altLang="en-US" smtClean="0"/>
              <a:t>We keep adding vertices till all edges are covered.</a:t>
            </a:r>
          </a:p>
          <a:p>
            <a:r>
              <a:rPr lang="en-US" altLang="en-US" smtClean="0"/>
              <a:t>Now, we show it’s a 2 approximation.</a:t>
            </a:r>
          </a:p>
          <a:p>
            <a:r>
              <a:rPr lang="en-US" altLang="en-US" smtClean="0"/>
              <a:t>Let C* be an optimal vertex cover.</a:t>
            </a:r>
          </a:p>
          <a:p>
            <a:r>
              <a:rPr lang="en-US" altLang="en-US" smtClean="0"/>
              <a:t>Let A be the set of edges the algorithm picked.</a:t>
            </a:r>
          </a:p>
        </p:txBody>
      </p:sp>
    </p:spTree>
    <p:extLst>
      <p:ext uri="{BB962C8B-B14F-4D97-AF65-F5344CB8AC3E}">
        <p14:creationId xmlns:p14="http://schemas.microsoft.com/office/powerpoint/2010/main" val="108878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07363" cy="391636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None of the edges in A touch each other.</a:t>
            </a:r>
          </a:p>
          <a:p>
            <a:pPr lvl="1">
              <a:defRPr/>
            </a:pPr>
            <a:r>
              <a:rPr lang="en-US" dirty="0" smtClean="0"/>
              <a:t>Each time we pick an edge, we remove all adjacent edges.</a:t>
            </a:r>
          </a:p>
          <a:p>
            <a:pPr>
              <a:defRPr/>
            </a:pPr>
            <a:r>
              <a:rPr lang="en-US" dirty="0" smtClean="0"/>
              <a:t>So each vertex in C* covers at most one edge in A.</a:t>
            </a:r>
          </a:p>
          <a:p>
            <a:pPr lvl="1">
              <a:defRPr/>
            </a:pPr>
            <a:r>
              <a:rPr lang="en-US" dirty="0" smtClean="0"/>
              <a:t>The edges covered by a vertex all touch each other.</a:t>
            </a:r>
          </a:p>
          <a:p>
            <a:pPr>
              <a:defRPr/>
            </a:pPr>
            <a:r>
              <a:rPr lang="en-US" dirty="0" smtClean="0"/>
              <a:t>Every edge in A is covered by a vertex in C*.</a:t>
            </a:r>
          </a:p>
          <a:p>
            <a:pPr lvl="1">
              <a:defRPr/>
            </a:pPr>
            <a:r>
              <a:rPr lang="en-US" dirty="0" smtClean="0"/>
              <a:t>Because C* is a vertex cover.</a:t>
            </a:r>
          </a:p>
          <a:p>
            <a:pPr>
              <a:defRPr/>
            </a:pPr>
            <a:r>
              <a:rPr lang="en-US" dirty="0" smtClean="0"/>
              <a:t>So |C*| 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 |A|.</a:t>
            </a:r>
          </a:p>
          <a:p>
            <a:pPr>
              <a:defRPr/>
            </a:pPr>
            <a:r>
              <a:rPr lang="en-US" dirty="0" smtClean="0"/>
              <a:t>The number of vertices the algorithm uses is 2|A|.</a:t>
            </a:r>
          </a:p>
          <a:p>
            <a:pPr lvl="1">
              <a:defRPr/>
            </a:pPr>
            <a:r>
              <a:rPr lang="en-US" dirty="0" smtClean="0"/>
              <a:t>If </a:t>
            </a:r>
            <a:r>
              <a:rPr lang="en-US" dirty="0" err="1" smtClean="0"/>
              <a:t>alg</a:t>
            </a:r>
            <a:r>
              <a:rPr lang="en-US" dirty="0" smtClean="0"/>
              <a:t> picks edge (</a:t>
            </a:r>
            <a:r>
              <a:rPr lang="en-US" dirty="0" err="1" smtClean="0"/>
              <a:t>u,v</a:t>
            </a:r>
            <a:r>
              <a:rPr lang="en-US" dirty="0" smtClean="0"/>
              <a:t>), it uses {</a:t>
            </a:r>
            <a:r>
              <a:rPr lang="en-US" dirty="0" err="1" smtClean="0"/>
              <a:t>u,v</a:t>
            </a:r>
            <a:r>
              <a:rPr lang="en-US" dirty="0" smtClean="0"/>
              <a:t>} in the cover.</a:t>
            </a:r>
          </a:p>
          <a:p>
            <a:pPr>
              <a:defRPr/>
            </a:pPr>
            <a:r>
              <a:rPr lang="en-US" dirty="0" smtClean="0"/>
              <a:t>So (# vertices </a:t>
            </a:r>
            <a:r>
              <a:rPr lang="en-US" dirty="0" err="1" smtClean="0"/>
              <a:t>alg</a:t>
            </a:r>
            <a:r>
              <a:rPr lang="en-US" dirty="0" smtClean="0"/>
              <a:t> uses) / (# vertices in opt cover) = 2|A| / |C*|</a:t>
            </a:r>
            <a:r>
              <a:rPr lang="en-US" dirty="0" smtClean="0">
                <a:latin typeface="Symbol" pitchFamily="18" charset="2"/>
              </a:rPr>
              <a:t> £ </a:t>
            </a:r>
            <a:r>
              <a:rPr lang="en-US" dirty="0" smtClean="0"/>
              <a:t>2|A| / |A| = 2.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25" y="4933950"/>
            <a:ext cx="3465513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352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re-i7-botto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0796" y="3122041"/>
            <a:ext cx="2090866" cy="1805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Parallel computing and scheduling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3"/>
            <a:ext cx="5993934" cy="531713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Computers today are parallel.</a:t>
            </a:r>
          </a:p>
          <a:p>
            <a:pPr lvl="1"/>
            <a:r>
              <a:rPr lang="en-US" dirty="0" smtClean="0"/>
              <a:t>Multiple processors in a system.</a:t>
            </a:r>
          </a:p>
          <a:p>
            <a:pPr lvl="1"/>
            <a:r>
              <a:rPr lang="en-US" dirty="0" smtClean="0"/>
              <a:t>Multiple tasks for the processors to run.</a:t>
            </a:r>
          </a:p>
          <a:p>
            <a:r>
              <a:rPr lang="en-US" dirty="0" smtClean="0"/>
              <a:t>Multiprocessor scheduling is the problem of deciding which tasks to run on </a:t>
            </a:r>
            <a:r>
              <a:rPr lang="en-US" smtClean="0"/>
              <a:t>which processors at what time.</a:t>
            </a:r>
            <a:endParaRPr lang="en-US" dirty="0" smtClean="0"/>
          </a:p>
          <a:p>
            <a:r>
              <a:rPr lang="en-US" dirty="0" smtClean="0"/>
              <a:t>Many possible objectives.</a:t>
            </a:r>
          </a:p>
          <a:p>
            <a:pPr lvl="1"/>
            <a:r>
              <a:rPr lang="en-US" dirty="0" smtClean="0"/>
              <a:t>Throughput, fairness, energy usage.</a:t>
            </a:r>
          </a:p>
          <a:p>
            <a:pPr lvl="1"/>
            <a:r>
              <a:rPr lang="en-US" dirty="0" smtClean="0"/>
              <a:t>Latency, i.e. finishing all jobs as fast as </a:t>
            </a:r>
            <a:r>
              <a:rPr lang="en-US" smtClean="0"/>
              <a:t>possible.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 descr="800px-IBM_Blue_Gene_P_super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90669" y="1271457"/>
            <a:ext cx="2753331" cy="1824082"/>
          </a:xfrm>
          <a:prstGeom prst="rect">
            <a:avLst/>
          </a:prstGeom>
        </p:spPr>
      </p:pic>
      <p:pic>
        <p:nvPicPr>
          <p:cNvPr id="7" name="Picture 6" descr="nvidia-corporation-tesla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2233" y="4886829"/>
            <a:ext cx="2671767" cy="197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8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329494" cy="512445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Up to now</a:t>
            </a:r>
            <a:r>
              <a:rPr lang="en-US" smtClean="0"/>
              <a:t>, most of our </a:t>
            </a:r>
            <a:r>
              <a:rPr lang="en-US" dirty="0" smtClean="0"/>
              <a:t>algorithms have been exact</a:t>
            </a:r>
            <a:r>
              <a:rPr lang="en-US" smtClean="0"/>
              <a:t>.  I.e. they </a:t>
            </a:r>
            <a:r>
              <a:rPr lang="en-US" dirty="0" smtClean="0"/>
              <a:t>find an optimal solution.</a:t>
            </a:r>
          </a:p>
          <a:p>
            <a:r>
              <a:rPr lang="en-US" dirty="0" smtClean="0"/>
              <a:t>But there are many problems for which we don’t know how to find an optimal solution.</a:t>
            </a:r>
          </a:p>
          <a:p>
            <a:pPr lvl="1"/>
            <a:r>
              <a:rPr lang="en-US" dirty="0" smtClean="0"/>
              <a:t>A key example is NP-complete problems.  We don’t know efficient algorithms for any NPC problem.</a:t>
            </a:r>
          </a:p>
          <a:p>
            <a:r>
              <a:rPr lang="en-US" dirty="0" smtClean="0"/>
              <a:t>Many such </a:t>
            </a:r>
            <a:r>
              <a:rPr lang="en-US" smtClean="0"/>
              <a:t>problems are important in practice.  What </a:t>
            </a:r>
            <a:r>
              <a:rPr lang="en-US" dirty="0" smtClean="0"/>
              <a:t>do we do?</a:t>
            </a:r>
          </a:p>
          <a:p>
            <a:r>
              <a:rPr lang="en-US" dirty="0" smtClean="0"/>
              <a:t>If we can’t get find the best answer, let’s try for good enough.</a:t>
            </a:r>
          </a:p>
          <a:p>
            <a:r>
              <a:rPr lang="en-US" dirty="0" smtClean="0"/>
              <a:t>Approximation algorithms find an approximately optimal answer.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045632" y="914276"/>
            <a:ext cx="1955755" cy="5824786"/>
            <a:chOff x="7045632" y="914276"/>
            <a:chExt cx="1955755" cy="5824786"/>
          </a:xfrm>
        </p:grpSpPr>
        <p:pic>
          <p:nvPicPr>
            <p:cNvPr id="5" name="Picture 4" descr="close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5632" y="914276"/>
              <a:ext cx="1955755" cy="1512012"/>
            </a:xfrm>
            <a:prstGeom prst="rect">
              <a:avLst/>
            </a:prstGeom>
          </p:spPr>
        </p:pic>
        <p:pic>
          <p:nvPicPr>
            <p:cNvPr id="6" name="Picture 5" descr="close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5632" y="2460303"/>
              <a:ext cx="1881798" cy="1503794"/>
            </a:xfrm>
            <a:prstGeom prst="rect">
              <a:avLst/>
            </a:prstGeom>
          </p:spPr>
        </p:pic>
        <p:pic>
          <p:nvPicPr>
            <p:cNvPr id="7" name="Picture 6" descr="close3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45632" y="3890856"/>
              <a:ext cx="1807841" cy="1470925"/>
            </a:xfrm>
            <a:prstGeom prst="rect">
              <a:avLst/>
            </a:prstGeom>
          </p:spPr>
        </p:pic>
        <p:pic>
          <p:nvPicPr>
            <p:cNvPr id="8" name="Picture 7" descr="close4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45632" y="5292789"/>
              <a:ext cx="1791406" cy="14462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971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Makespan</a:t>
            </a:r>
            <a:r>
              <a:rPr lang="en-US" dirty="0" smtClean="0"/>
              <a:t>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78800" cy="35591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 independent jobs.</a:t>
            </a:r>
          </a:p>
          <a:p>
            <a:pPr lvl="1"/>
            <a:r>
              <a:rPr lang="en-US" dirty="0" smtClean="0"/>
              <a:t>Jobs have different sizes, i.e. time needed to perform job.</a:t>
            </a:r>
          </a:p>
          <a:p>
            <a:pPr lvl="1"/>
            <a:r>
              <a:rPr lang="en-US" dirty="0" smtClean="0"/>
              <a:t>Jobs can be done in any order.</a:t>
            </a:r>
          </a:p>
          <a:p>
            <a:pPr lvl="1"/>
            <a:r>
              <a:rPr lang="en-US" dirty="0" smtClean="0"/>
              <a:t>Any job can be done on any machine.</a:t>
            </a:r>
          </a:p>
          <a:p>
            <a:r>
              <a:rPr lang="en-US" dirty="0" smtClean="0"/>
              <a:t>m processors.</a:t>
            </a:r>
          </a:p>
          <a:p>
            <a:pPr lvl="1"/>
            <a:r>
              <a:rPr lang="en-US" dirty="0" smtClean="0"/>
              <a:t>All have the same speed.</a:t>
            </a:r>
          </a:p>
          <a:p>
            <a:pPr lvl="1"/>
            <a:r>
              <a:rPr lang="en-US" dirty="0" smtClean="0"/>
              <a:t>Each processors can do one job at a time.</a:t>
            </a:r>
          </a:p>
          <a:p>
            <a:r>
              <a:rPr lang="en-US" dirty="0" smtClean="0"/>
              <a:t>Assign the jobs to the processors.</a:t>
            </a:r>
          </a:p>
          <a:p>
            <a:r>
              <a:rPr lang="en-US" dirty="0" err="1" smtClean="0"/>
              <a:t>Makespan</a:t>
            </a:r>
            <a:r>
              <a:rPr lang="en-US" dirty="0" smtClean="0"/>
              <a:t> is when the last processor finishes all its jobs.</a:t>
            </a:r>
          </a:p>
          <a:p>
            <a:r>
              <a:rPr lang="en-US" dirty="0" smtClean="0"/>
              <a:t>Minimize the </a:t>
            </a:r>
            <a:r>
              <a:rPr lang="en-US" dirty="0" err="1" smtClean="0"/>
              <a:t>makespan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I.e., finish all the jobs as fast as possible.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66093" y="4668716"/>
            <a:ext cx="5926015" cy="2136532"/>
            <a:chOff x="1266093" y="4668716"/>
            <a:chExt cx="5926015" cy="2136532"/>
          </a:xfrm>
        </p:grpSpPr>
        <p:grpSp>
          <p:nvGrpSpPr>
            <p:cNvPr id="38" name="Group 37"/>
            <p:cNvGrpSpPr/>
            <p:nvPr/>
          </p:nvGrpSpPr>
          <p:grpSpPr>
            <a:xfrm>
              <a:off x="1266093" y="4668716"/>
              <a:ext cx="5926015" cy="1866900"/>
              <a:chOff x="1274885" y="4800600"/>
              <a:chExt cx="5926015" cy="1866900"/>
            </a:xfrm>
          </p:grpSpPr>
          <p:grpSp>
            <p:nvGrpSpPr>
              <p:cNvPr id="5" name="Group 3"/>
              <p:cNvGrpSpPr/>
              <p:nvPr/>
            </p:nvGrpSpPr>
            <p:grpSpPr>
              <a:xfrm>
                <a:off x="1274885" y="5172362"/>
                <a:ext cx="5227515" cy="1444337"/>
                <a:chOff x="-194786" y="1363453"/>
                <a:chExt cx="6155639" cy="1725763"/>
              </a:xfrm>
            </p:grpSpPr>
            <p:grpSp>
              <p:nvGrpSpPr>
                <p:cNvPr id="7" name="Group 13"/>
                <p:cNvGrpSpPr/>
                <p:nvPr/>
              </p:nvGrpSpPr>
              <p:grpSpPr>
                <a:xfrm>
                  <a:off x="1506267" y="1363453"/>
                  <a:ext cx="2297981" cy="431800"/>
                  <a:chOff x="1506268" y="1363453"/>
                  <a:chExt cx="2297981" cy="431800"/>
                </a:xfrm>
              </p:grpSpPr>
              <p:sp>
                <p:nvSpPr>
                  <p:cNvPr id="33" name="Rounded Rectangle 2"/>
                  <p:cNvSpPr/>
                  <p:nvPr/>
                </p:nvSpPr>
                <p:spPr bwMode="auto">
                  <a:xfrm>
                    <a:off x="1506268" y="1363453"/>
                    <a:ext cx="1435100" cy="431800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4" name="Rounded Rectangle 4"/>
                  <p:cNvSpPr/>
                  <p:nvPr/>
                </p:nvSpPr>
                <p:spPr bwMode="auto">
                  <a:xfrm>
                    <a:off x="2941367" y="1363453"/>
                    <a:ext cx="862882" cy="431800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8" name="Group 14"/>
                <p:cNvGrpSpPr/>
                <p:nvPr/>
              </p:nvGrpSpPr>
              <p:grpSpPr>
                <a:xfrm>
                  <a:off x="1506267" y="2657416"/>
                  <a:ext cx="3695459" cy="431800"/>
                  <a:chOff x="4879197" y="819989"/>
                  <a:chExt cx="3695459" cy="431800"/>
                </a:xfrm>
                <a:solidFill>
                  <a:srgbClr val="FFFF00"/>
                </a:solidFill>
              </p:grpSpPr>
              <p:sp>
                <p:nvSpPr>
                  <p:cNvPr id="31" name="Rounded Rectangle 5"/>
                  <p:cNvSpPr/>
                  <p:nvPr/>
                </p:nvSpPr>
                <p:spPr bwMode="auto">
                  <a:xfrm>
                    <a:off x="4879197" y="819989"/>
                    <a:ext cx="1392207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2" name="Rounded Rectangle 6"/>
                  <p:cNvSpPr/>
                  <p:nvPr/>
                </p:nvSpPr>
                <p:spPr bwMode="auto">
                  <a:xfrm>
                    <a:off x="6276675" y="819989"/>
                    <a:ext cx="2297981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9" name="Group 15"/>
                <p:cNvGrpSpPr/>
                <p:nvPr/>
              </p:nvGrpSpPr>
              <p:grpSpPr>
                <a:xfrm>
                  <a:off x="1506267" y="2226095"/>
                  <a:ext cx="2755182" cy="431800"/>
                  <a:chOff x="4905075" y="1527355"/>
                  <a:chExt cx="2755182" cy="431800"/>
                </a:xfrm>
                <a:solidFill>
                  <a:srgbClr val="56FF21"/>
                </a:solidFill>
              </p:grpSpPr>
              <p:sp>
                <p:nvSpPr>
                  <p:cNvPr id="28" name="Rounded Rectangle 7"/>
                  <p:cNvSpPr/>
                  <p:nvPr/>
                </p:nvSpPr>
                <p:spPr bwMode="auto">
                  <a:xfrm>
                    <a:off x="4905075" y="1527355"/>
                    <a:ext cx="2116827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9" name="Rounded Rectangle 8"/>
                  <p:cNvSpPr/>
                  <p:nvPr/>
                </p:nvSpPr>
                <p:spPr bwMode="auto">
                  <a:xfrm>
                    <a:off x="7027175" y="1527355"/>
                    <a:ext cx="633082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0" name="Group 12"/>
                <p:cNvGrpSpPr/>
                <p:nvPr/>
              </p:nvGrpSpPr>
              <p:grpSpPr>
                <a:xfrm>
                  <a:off x="1506267" y="1803399"/>
                  <a:ext cx="4454586" cy="431800"/>
                  <a:chOff x="1506267" y="1803399"/>
                  <a:chExt cx="4454586" cy="431800"/>
                </a:xfrm>
                <a:solidFill>
                  <a:srgbClr val="FF0000"/>
                </a:solidFill>
              </p:grpSpPr>
              <p:sp>
                <p:nvSpPr>
                  <p:cNvPr id="26" name="Rounded Rectangle 25"/>
                  <p:cNvSpPr/>
                  <p:nvPr/>
                </p:nvSpPr>
                <p:spPr bwMode="auto">
                  <a:xfrm>
                    <a:off x="1506267" y="1803399"/>
                    <a:ext cx="1927045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 bwMode="auto">
                  <a:xfrm>
                    <a:off x="3444335" y="1803399"/>
                    <a:ext cx="2516518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2" name="Group 37"/>
                <p:cNvGrpSpPr/>
                <p:nvPr/>
              </p:nvGrpSpPr>
              <p:grpSpPr>
                <a:xfrm>
                  <a:off x="-194786" y="1423359"/>
                  <a:ext cx="1695782" cy="1575859"/>
                  <a:chOff x="-194786" y="1423359"/>
                  <a:chExt cx="1695782" cy="1575859"/>
                </a:xfrm>
              </p:grpSpPr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035168" y="1423359"/>
                    <a:ext cx="4658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p</a:t>
                    </a:r>
                    <a:r>
                      <a:rPr lang="en-US" sz="1400" baseline="-25000" dirty="0" smtClean="0"/>
                      <a:t>1</a:t>
                    </a:r>
                    <a:endParaRPr lang="en-US" sz="1400" baseline="-25000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026544" y="1837426"/>
                    <a:ext cx="4658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p</a:t>
                    </a:r>
                    <a:r>
                      <a:rPr lang="en-US" sz="1400" baseline="-25000" dirty="0"/>
                      <a:t>2</a:t>
                    </a:r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035170" y="2286000"/>
                    <a:ext cx="4658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p</a:t>
                    </a:r>
                    <a:r>
                      <a:rPr lang="en-US" sz="1400" baseline="-25000" dirty="0"/>
                      <a:t>3</a:t>
                    </a:r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026544" y="2691441"/>
                    <a:ext cx="4658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p</a:t>
                    </a:r>
                    <a:r>
                      <a:rPr lang="en-US" sz="1400" baseline="-25000" dirty="0" smtClean="0"/>
                      <a:t>4</a:t>
                    </a:r>
                    <a:endParaRPr lang="en-US" sz="1400" baseline="-25000" dirty="0"/>
                  </a:p>
                </p:txBody>
              </p:sp>
              <p:sp>
                <p:nvSpPr>
                  <p:cNvPr id="22" name="Left Brace 21"/>
                  <p:cNvSpPr/>
                  <p:nvPr/>
                </p:nvSpPr>
                <p:spPr bwMode="auto">
                  <a:xfrm>
                    <a:off x="785003" y="1526876"/>
                    <a:ext cx="319177" cy="1380227"/>
                  </a:xfrm>
                  <a:prstGeom prst="leftBrac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-194786" y="2028204"/>
                    <a:ext cx="1092942" cy="3677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m CPU’s</a:t>
                    </a:r>
                    <a:endParaRPr lang="en-US" sz="1400" baseline="-25000" dirty="0"/>
                  </a:p>
                </p:txBody>
              </p:sp>
            </p:grpSp>
          </p:grpSp>
          <p:grpSp>
            <p:nvGrpSpPr>
              <p:cNvPr id="37" name="Group 36"/>
              <p:cNvGrpSpPr/>
              <p:nvPr/>
            </p:nvGrpSpPr>
            <p:grpSpPr>
              <a:xfrm>
                <a:off x="5936705" y="4800600"/>
                <a:ext cx="1264195" cy="1866900"/>
                <a:chOff x="5835105" y="1025824"/>
                <a:chExt cx="1264195" cy="2517429"/>
              </a:xfrm>
            </p:grpSpPr>
            <p:cxnSp>
              <p:nvCxnSpPr>
                <p:cNvPr id="35" name="Straight Connector 34"/>
                <p:cNvCxnSpPr/>
                <p:nvPr/>
              </p:nvCxnSpPr>
              <p:spPr bwMode="auto">
                <a:xfrm rot="5400000">
                  <a:off x="5274771" y="2424666"/>
                  <a:ext cx="2237174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5835105" y="1025824"/>
                  <a:ext cx="126419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 smtClean="0"/>
                    <a:t>makespan</a:t>
                  </a:r>
                  <a:endParaRPr lang="en-US" sz="1400" baseline="-25000" dirty="0"/>
                </a:p>
              </p:txBody>
            </p:sp>
          </p:grpSp>
        </p:grpSp>
        <p:sp>
          <p:nvSpPr>
            <p:cNvPr id="39" name="TextBox 38"/>
            <p:cNvSpPr txBox="1"/>
            <p:nvPr/>
          </p:nvSpPr>
          <p:spPr>
            <a:xfrm>
              <a:off x="3651737" y="6497471"/>
              <a:ext cx="7444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time</a:t>
              </a:r>
              <a:endParaRPr lang="en-US" sz="1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271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Graham’s list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Since scheduling is NPC, it’s unlikely we can find the min </a:t>
            </a:r>
            <a:r>
              <a:rPr lang="en-US" dirty="0" err="1" smtClean="0"/>
              <a:t>makespan</a:t>
            </a:r>
            <a:r>
              <a:rPr lang="en-US" dirty="0" smtClean="0"/>
              <a:t> in </a:t>
            </a:r>
            <a:r>
              <a:rPr lang="en-US" dirty="0" err="1" smtClean="0"/>
              <a:t>polytime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List scheduling is a simple greedy algorithm.</a:t>
            </a:r>
          </a:p>
          <a:p>
            <a:pPr lvl="1"/>
            <a:r>
              <a:rPr lang="en-US" dirty="0" smtClean="0"/>
              <a:t>Finds a schedule with </a:t>
            </a:r>
            <a:r>
              <a:rPr lang="en-US" dirty="0" err="1" smtClean="0"/>
              <a:t>makespan</a:t>
            </a:r>
            <a:r>
              <a:rPr lang="en-US" dirty="0" smtClean="0"/>
              <a:t> at most twice the minimum.</a:t>
            </a:r>
          </a:p>
          <a:p>
            <a:pPr lvl="1"/>
            <a:r>
              <a:rPr lang="en-US" dirty="0" smtClean="0"/>
              <a:t>A 2-approximation.</a:t>
            </a:r>
          </a:p>
          <a:p>
            <a:r>
              <a:rPr lang="en-US" dirty="0" smtClean="0"/>
              <a:t>If there are n tasks and m processors, list scheduling only takes O(n </a:t>
            </a:r>
            <a:r>
              <a:rPr lang="en-US" smtClean="0"/>
              <a:t>log m) </a:t>
            </a:r>
            <a:r>
              <a:rPr lang="en-US" dirty="0" smtClean="0"/>
              <a:t>time.</a:t>
            </a:r>
          </a:p>
          <a:p>
            <a:pPr lvl="1"/>
            <a:r>
              <a:rPr lang="en-US" dirty="0" smtClean="0"/>
              <a:t>Compare this to n! C(n+m-1, m-1) time to try all possible schedules and pick the best.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15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Graham’s list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the jobs in any order.  </a:t>
            </a:r>
          </a:p>
          <a:p>
            <a:r>
              <a:rPr lang="en-US" dirty="0" smtClean="0"/>
              <a:t>As long as there are unfinished jobs.</a:t>
            </a:r>
          </a:p>
          <a:p>
            <a:pPr lvl="1"/>
            <a:r>
              <a:rPr lang="en-US" dirty="0" smtClean="0"/>
              <a:t>If any processor doesn’t have a job now, give it the next job in the list.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93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6955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3 processors.  The jobs have length 2, 3, 3, 4, 5, 6, 8.</a:t>
            </a:r>
          </a:p>
          <a:p>
            <a:r>
              <a:rPr lang="en-US" dirty="0" smtClean="0"/>
              <a:t>List them in any order.  Say 4, 5, 3, 2, 6, 8, 3.</a:t>
            </a:r>
          </a:p>
          <a:p>
            <a:r>
              <a:rPr lang="en-US" dirty="0" smtClean="0"/>
              <a:t>Initially, no proc has a job.  Give first 3 jobs to the 3 </a:t>
            </a:r>
            <a:r>
              <a:rPr lang="en-US" dirty="0" err="1" smtClean="0"/>
              <a:t>procs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At time 3, proc 3 is done.  Give it next job in list, 2.</a:t>
            </a:r>
          </a:p>
          <a:p>
            <a:r>
              <a:rPr lang="en-US" dirty="0" smtClean="0"/>
              <a:t>At time 4, proc 2 is done.  Give it next job in list, 6.</a:t>
            </a:r>
          </a:p>
          <a:p>
            <a:r>
              <a:rPr lang="en-US" dirty="0" smtClean="0"/>
              <a:t>At time 5, both 1, 3 are done. Give them next jobs in list, 8,3.</a:t>
            </a:r>
          </a:p>
          <a:p>
            <a:r>
              <a:rPr lang="en-US" dirty="0" smtClean="0"/>
              <a:t>Everybody finishes by time 13.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makespan</a:t>
            </a:r>
            <a:r>
              <a:rPr lang="en-US" dirty="0" smtClean="0"/>
              <a:t> of this schedule is 13.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372175" y="4610907"/>
            <a:ext cx="2526504" cy="1516702"/>
            <a:chOff x="1372175" y="4610907"/>
            <a:chExt cx="2526504" cy="1516702"/>
          </a:xfrm>
        </p:grpSpPr>
        <p:grpSp>
          <p:nvGrpSpPr>
            <p:cNvPr id="21" name="Group 20"/>
            <p:cNvGrpSpPr/>
            <p:nvPr/>
          </p:nvGrpSpPr>
          <p:grpSpPr>
            <a:xfrm>
              <a:off x="1372175" y="4610907"/>
              <a:ext cx="1996890" cy="498628"/>
              <a:chOff x="1372175" y="4610907"/>
              <a:chExt cx="1996890" cy="498628"/>
            </a:xfrm>
          </p:grpSpPr>
          <p:sp>
            <p:nvSpPr>
              <p:cNvPr id="4" name="Rounded Rectangle 3"/>
              <p:cNvSpPr/>
              <p:nvPr/>
            </p:nvSpPr>
            <p:spPr bwMode="auto">
              <a:xfrm>
                <a:off x="1372175" y="4610907"/>
                <a:ext cx="1996890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286000" y="46609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378554" y="5122530"/>
              <a:ext cx="2520125" cy="498628"/>
              <a:chOff x="1378554" y="5122530"/>
              <a:chExt cx="2520125" cy="498628"/>
            </a:xfrm>
          </p:grpSpPr>
          <p:sp>
            <p:nvSpPr>
              <p:cNvPr id="5" name="Rounded Rectangle 4"/>
              <p:cNvSpPr/>
              <p:nvPr/>
            </p:nvSpPr>
            <p:spPr bwMode="auto">
              <a:xfrm>
                <a:off x="1378554" y="5122530"/>
                <a:ext cx="2520125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324100" y="51689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381141" y="5628981"/>
              <a:ext cx="1532153" cy="498628"/>
              <a:chOff x="1381141" y="5628981"/>
              <a:chExt cx="1532153" cy="498628"/>
            </a:xfrm>
          </p:grpSpPr>
          <p:sp>
            <p:nvSpPr>
              <p:cNvPr id="6" name="Rounded Rectangle 5"/>
              <p:cNvSpPr/>
              <p:nvPr/>
            </p:nvSpPr>
            <p:spPr bwMode="auto">
              <a:xfrm>
                <a:off x="1381141" y="5628981"/>
                <a:ext cx="1532153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955800" y="56515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2922390" y="5622716"/>
            <a:ext cx="1205110" cy="498628"/>
            <a:chOff x="2922390" y="5622716"/>
            <a:chExt cx="1205110" cy="498628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2922390" y="5622716"/>
              <a:ext cx="1003504" cy="498628"/>
            </a:xfrm>
            <a:prstGeom prst="roundRect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3500000" scaled="1"/>
              <a:tileRect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87700" y="5651500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398493" y="4597400"/>
            <a:ext cx="3022778" cy="498628"/>
            <a:chOff x="3398493" y="4597400"/>
            <a:chExt cx="3022778" cy="498628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3398493" y="4597400"/>
              <a:ext cx="3022778" cy="498628"/>
            </a:xfrm>
            <a:prstGeom prst="roundRect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3500000" scaled="1"/>
              <a:tileRect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62500" y="4660900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883910" y="5103735"/>
            <a:ext cx="4028080" cy="1000885"/>
            <a:chOff x="3883910" y="5103735"/>
            <a:chExt cx="4028080" cy="1000885"/>
          </a:xfrm>
        </p:grpSpPr>
        <p:grpSp>
          <p:nvGrpSpPr>
            <p:cNvPr id="26" name="Group 25"/>
            <p:cNvGrpSpPr/>
            <p:nvPr/>
          </p:nvGrpSpPr>
          <p:grpSpPr>
            <a:xfrm>
              <a:off x="3883910" y="5103735"/>
              <a:ext cx="4028080" cy="498628"/>
              <a:chOff x="3883910" y="5103735"/>
              <a:chExt cx="4028080" cy="498628"/>
            </a:xfrm>
          </p:grpSpPr>
          <p:sp>
            <p:nvSpPr>
              <p:cNvPr id="9" name="Rounded Rectangle 8"/>
              <p:cNvSpPr/>
              <p:nvPr/>
            </p:nvSpPr>
            <p:spPr bwMode="auto">
              <a:xfrm>
                <a:off x="3883910" y="5103735"/>
                <a:ext cx="4028080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524500" y="51689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8</a:t>
                </a:r>
                <a:endParaRPr lang="en-US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925635" y="5605992"/>
              <a:ext cx="1532153" cy="498628"/>
              <a:chOff x="3925635" y="5605992"/>
              <a:chExt cx="1532153" cy="498628"/>
            </a:xfrm>
          </p:grpSpPr>
          <p:sp>
            <p:nvSpPr>
              <p:cNvPr id="10" name="Rounded Rectangle 9"/>
              <p:cNvSpPr/>
              <p:nvPr/>
            </p:nvSpPr>
            <p:spPr bwMode="auto">
              <a:xfrm>
                <a:off x="3925635" y="5605992"/>
                <a:ext cx="1532153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470400" y="56515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719192" y="4563593"/>
            <a:ext cx="625514" cy="1507251"/>
            <a:chOff x="719192" y="4563593"/>
            <a:chExt cx="625514" cy="1507251"/>
          </a:xfrm>
        </p:grpSpPr>
        <p:sp>
          <p:nvSpPr>
            <p:cNvPr id="30" name="TextBox 29"/>
            <p:cNvSpPr txBox="1"/>
            <p:nvPr/>
          </p:nvSpPr>
          <p:spPr>
            <a:xfrm>
              <a:off x="719192" y="4563593"/>
              <a:ext cx="6255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</a:t>
              </a:r>
              <a:r>
                <a:rPr lang="en-US" sz="2000" baseline="-25000" dirty="0" smtClean="0"/>
                <a:t>1</a:t>
              </a:r>
              <a:endParaRPr lang="en-US" sz="2000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9192" y="5117163"/>
              <a:ext cx="6255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</a:t>
              </a:r>
              <a:r>
                <a:rPr lang="en-US" sz="2000" baseline="-25000" dirty="0" smtClean="0"/>
                <a:t>2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9192" y="5670734"/>
              <a:ext cx="6255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</a:t>
              </a:r>
              <a:r>
                <a:rPr lang="en-US" sz="2000" baseline="-25000" dirty="0" smtClean="0"/>
                <a:t>3</a:t>
              </a:r>
              <a:endParaRPr lang="en-US" sz="20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732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worst case for 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8987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How badly can list scheduling do compared to optimal?</a:t>
            </a:r>
          </a:p>
          <a:p>
            <a:r>
              <a:rPr lang="en-US" dirty="0" smtClean="0"/>
              <a:t>Say there are m</a:t>
            </a:r>
            <a:r>
              <a:rPr lang="en-US" baseline="30000" dirty="0" smtClean="0"/>
              <a:t>2</a:t>
            </a:r>
            <a:r>
              <a:rPr lang="en-US" dirty="0" smtClean="0"/>
              <a:t> jobs with length 1, and one job with length m.  </a:t>
            </a:r>
          </a:p>
          <a:p>
            <a:pPr lvl="1"/>
            <a:r>
              <a:rPr lang="en-US" dirty="0" smtClean="0"/>
              <a:t>Suppose they’re listed in the order 1,1,1,...,1,m.</a:t>
            </a:r>
          </a:p>
          <a:p>
            <a:pPr lvl="1"/>
            <a:r>
              <a:rPr lang="en-US" dirty="0" smtClean="0"/>
              <a:t>LS has </a:t>
            </a:r>
            <a:r>
              <a:rPr lang="en-US" dirty="0" err="1" smtClean="0"/>
              <a:t>makespan</a:t>
            </a:r>
            <a:r>
              <a:rPr lang="en-US" dirty="0" smtClean="0"/>
              <a:t> 2m.  Optimal </a:t>
            </a:r>
            <a:r>
              <a:rPr lang="en-US" dirty="0" err="1" smtClean="0"/>
              <a:t>makespan</a:t>
            </a:r>
            <a:r>
              <a:rPr lang="en-US" dirty="0" smtClean="0"/>
              <a:t> is m+1.</a:t>
            </a:r>
          </a:p>
          <a:p>
            <a:pPr lvl="1"/>
            <a:r>
              <a:rPr lang="en-US" dirty="0" err="1" smtClean="0"/>
              <a:t>makespan</a:t>
            </a:r>
            <a:r>
              <a:rPr lang="en-US" dirty="0" smtClean="0"/>
              <a:t>(LS) / </a:t>
            </a:r>
            <a:r>
              <a:rPr lang="en-US" dirty="0" err="1" smtClean="0"/>
              <a:t>makespan</a:t>
            </a:r>
            <a:r>
              <a:rPr lang="en-US" dirty="0" smtClean="0"/>
              <a:t>(opt) = 2m/(m+1)</a:t>
            </a:r>
            <a:r>
              <a:rPr lang="en-US" dirty="0" smtClean="0">
                <a:latin typeface="Symbol" pitchFamily="18" charset="2"/>
              </a:rPr>
              <a:t> » </a:t>
            </a:r>
            <a:r>
              <a:rPr lang="en-US" dirty="0" smtClean="0"/>
              <a:t>2.</a:t>
            </a:r>
          </a:p>
          <a:p>
            <a:r>
              <a:rPr lang="en-US" dirty="0" smtClean="0"/>
              <a:t>This is worst possible case for list scheduling.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889000" y="4162821"/>
            <a:ext cx="7543800" cy="2695179"/>
            <a:chOff x="952500" y="3997721"/>
            <a:chExt cx="7543800" cy="2695179"/>
          </a:xfrm>
        </p:grpSpPr>
        <p:grpSp>
          <p:nvGrpSpPr>
            <p:cNvPr id="5" name="Group 4"/>
            <p:cNvGrpSpPr/>
            <p:nvPr/>
          </p:nvGrpSpPr>
          <p:grpSpPr>
            <a:xfrm>
              <a:off x="952500" y="4089400"/>
              <a:ext cx="3510093" cy="2080021"/>
              <a:chOff x="1028700" y="444500"/>
              <a:chExt cx="4072004" cy="24130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841500" y="1274755"/>
                <a:ext cx="1612900" cy="393700"/>
                <a:chOff x="1841500" y="1270000"/>
                <a:chExt cx="1612900" cy="393700"/>
              </a:xfrm>
            </p:grpSpPr>
            <p:sp>
              <p:nvSpPr>
                <p:cNvPr id="29" name="Rounded Rectangle 28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Rounded Rectangle 2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" name="Rounded Rectangle 3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" name="Rounded Rectangle 4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7" name="Group 7"/>
              <p:cNvGrpSpPr/>
              <p:nvPr/>
            </p:nvGrpSpPr>
            <p:grpSpPr>
              <a:xfrm>
                <a:off x="1841500" y="1676400"/>
                <a:ext cx="1612900" cy="393700"/>
                <a:chOff x="1841500" y="1270000"/>
                <a:chExt cx="1612900" cy="393700"/>
              </a:xfrm>
              <a:solidFill>
                <a:srgbClr val="FF0000"/>
              </a:solidFill>
            </p:grpSpPr>
            <p:sp>
              <p:nvSpPr>
                <p:cNvPr id="25" name="Rounded Rectangle 24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8" name="Group 12"/>
              <p:cNvGrpSpPr/>
              <p:nvPr/>
            </p:nvGrpSpPr>
            <p:grpSpPr>
              <a:xfrm>
                <a:off x="1841500" y="2082800"/>
                <a:ext cx="1612900" cy="393700"/>
                <a:chOff x="1841500" y="1270000"/>
                <a:chExt cx="1612900" cy="393700"/>
              </a:xfrm>
              <a:solidFill>
                <a:srgbClr val="66FF33"/>
              </a:solidFill>
            </p:grpSpPr>
            <p:sp>
              <p:nvSpPr>
                <p:cNvPr id="21" name="Rounded Rectangle 20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9" name="Group 17"/>
              <p:cNvGrpSpPr/>
              <p:nvPr/>
            </p:nvGrpSpPr>
            <p:grpSpPr>
              <a:xfrm>
                <a:off x="1841500" y="2463800"/>
                <a:ext cx="1612900" cy="393700"/>
                <a:chOff x="1841500" y="1270000"/>
                <a:chExt cx="1612900" cy="393700"/>
              </a:xfrm>
              <a:solidFill>
                <a:srgbClr val="FFFF00"/>
              </a:solidFill>
            </p:grpSpPr>
            <p:sp>
              <p:nvSpPr>
                <p:cNvPr id="17" name="Rounded Rectangle 16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0" name="Rounded Rectangle 9"/>
              <p:cNvSpPr/>
              <p:nvPr/>
            </p:nvSpPr>
            <p:spPr bwMode="auto">
              <a:xfrm>
                <a:off x="3484253" y="1264823"/>
                <a:ext cx="1616451" cy="403632"/>
              </a:xfrm>
              <a:prstGeom prst="roundRect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Right Brace 10"/>
              <p:cNvSpPr/>
              <p:nvPr/>
            </p:nvSpPr>
            <p:spPr bwMode="auto">
              <a:xfrm rot="16200000">
                <a:off x="2435225" y="231775"/>
                <a:ext cx="431800" cy="16065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Right Brace 11"/>
              <p:cNvSpPr/>
              <p:nvPr/>
            </p:nvSpPr>
            <p:spPr bwMode="auto">
              <a:xfrm rot="16200000">
                <a:off x="4035425" y="219075"/>
                <a:ext cx="431800" cy="16065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Right Brace 12"/>
              <p:cNvSpPr/>
              <p:nvPr/>
            </p:nvSpPr>
            <p:spPr bwMode="auto">
              <a:xfrm rot="10800000">
                <a:off x="1381125" y="1247775"/>
                <a:ext cx="431800" cy="16065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476500" y="4445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064000" y="4445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28700" y="18415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461001" y="3997721"/>
              <a:ext cx="2473976" cy="2171700"/>
              <a:chOff x="1130300" y="2946400"/>
              <a:chExt cx="2870021" cy="2519355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972953" y="3827455"/>
                <a:ext cx="1612900" cy="393700"/>
                <a:chOff x="1841500" y="1270000"/>
                <a:chExt cx="1612900" cy="393700"/>
              </a:xfrm>
            </p:grpSpPr>
            <p:sp>
              <p:nvSpPr>
                <p:cNvPr id="55" name="Rounded Rectangle 31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6" name="Rounded Rectangle 32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7" name="Rounded Rectangle 33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5" name="Group 35"/>
              <p:cNvGrpSpPr/>
              <p:nvPr/>
            </p:nvGrpSpPr>
            <p:grpSpPr>
              <a:xfrm>
                <a:off x="1972953" y="4239011"/>
                <a:ext cx="1612900" cy="393700"/>
                <a:chOff x="1841500" y="1270000"/>
                <a:chExt cx="1612900" cy="393700"/>
              </a:xfrm>
              <a:solidFill>
                <a:srgbClr val="FF0000"/>
              </a:solidFill>
            </p:grpSpPr>
            <p:sp>
              <p:nvSpPr>
                <p:cNvPr id="51" name="Rounded Rectangle 50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2" name="Rounded Rectangle 51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6" name="Group 40"/>
              <p:cNvGrpSpPr/>
              <p:nvPr/>
            </p:nvGrpSpPr>
            <p:grpSpPr>
              <a:xfrm>
                <a:off x="1972953" y="4650567"/>
                <a:ext cx="1612900" cy="393700"/>
                <a:chOff x="1841500" y="1270000"/>
                <a:chExt cx="1612900" cy="393700"/>
              </a:xfrm>
              <a:solidFill>
                <a:srgbClr val="66FF33"/>
              </a:solidFill>
            </p:grpSpPr>
            <p:sp>
              <p:nvSpPr>
                <p:cNvPr id="47" name="Rounded Rectangle 46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7" name="Group 45"/>
              <p:cNvGrpSpPr/>
              <p:nvPr/>
            </p:nvGrpSpPr>
            <p:grpSpPr>
              <a:xfrm rot="16200000">
                <a:off x="2997021" y="4438739"/>
                <a:ext cx="1612900" cy="393700"/>
                <a:chOff x="1841500" y="1270000"/>
                <a:chExt cx="1612900" cy="393700"/>
              </a:xfrm>
              <a:solidFill>
                <a:srgbClr val="FFFF00"/>
              </a:solidFill>
            </p:grpSpPr>
            <p:sp>
              <p:nvSpPr>
                <p:cNvPr id="43" name="Rounded Rectangle 42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38" name="Rounded Rectangle 37"/>
              <p:cNvSpPr/>
              <p:nvPr/>
            </p:nvSpPr>
            <p:spPr bwMode="auto">
              <a:xfrm>
                <a:off x="1972953" y="5062123"/>
                <a:ext cx="1616451" cy="403632"/>
              </a:xfrm>
              <a:prstGeom prst="roundRect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" name="Right Brace 38"/>
              <p:cNvSpPr/>
              <p:nvPr/>
            </p:nvSpPr>
            <p:spPr bwMode="auto">
              <a:xfrm rot="10800000">
                <a:off x="1482725" y="3838575"/>
                <a:ext cx="431800" cy="16065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130300" y="44323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41" name="Right Brace 40"/>
              <p:cNvSpPr/>
              <p:nvPr/>
            </p:nvSpPr>
            <p:spPr bwMode="auto">
              <a:xfrm rot="16200000">
                <a:off x="2746375" y="2562225"/>
                <a:ext cx="431800" cy="19494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717800" y="2946400"/>
                <a:ext cx="832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m+1</a:t>
                </a:r>
                <a:endParaRPr lang="en-US" dirty="0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1282700" y="6311900"/>
              <a:ext cx="2451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</a:t>
              </a:r>
              <a:r>
                <a:rPr lang="en-US" dirty="0" err="1" smtClean="0"/>
                <a:t>akespan</a:t>
              </a:r>
              <a:r>
                <a:rPr lang="en-US" dirty="0" smtClean="0"/>
                <a:t>(LS) = 2m</a:t>
              </a:r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791200" y="6323568"/>
              <a:ext cx="2705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makespan</a:t>
              </a:r>
              <a:r>
                <a:rPr lang="en-US" dirty="0" smtClean="0"/>
                <a:t>(opt) = m+1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815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 is a 2-approximation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300"/>
            <a:ext cx="8229600" cy="4356100"/>
          </a:xfrm>
        </p:spPr>
        <p:txBody>
          <a:bodyPr>
            <a:normAutofit/>
          </a:bodyPr>
          <a:lstStyle/>
          <a:p>
            <a:r>
              <a:rPr lang="en-US" dirty="0" smtClean="0"/>
              <a:t>Next, we prove LS always gives a schedule at most twice the optimal.</a:t>
            </a:r>
          </a:p>
          <a:p>
            <a:r>
              <a:rPr lang="en-US" dirty="0" smtClean="0"/>
              <a:t>Suppose LS gives </a:t>
            </a:r>
            <a:r>
              <a:rPr lang="en-US" dirty="0" err="1" smtClean="0"/>
              <a:t>makespan</a:t>
            </a:r>
            <a:r>
              <a:rPr lang="en-US" dirty="0" smtClean="0"/>
              <a:t> of M.</a:t>
            </a:r>
          </a:p>
          <a:p>
            <a:r>
              <a:rPr lang="en-US" dirty="0" smtClean="0"/>
              <a:t>Let the optimal schedule have </a:t>
            </a:r>
            <a:r>
              <a:rPr lang="en-US" dirty="0" err="1" smtClean="0"/>
              <a:t>makespan</a:t>
            </a:r>
            <a:r>
              <a:rPr lang="en-US" dirty="0" smtClean="0"/>
              <a:t> M*.</a:t>
            </a:r>
          </a:p>
          <a:p>
            <a:r>
              <a:rPr lang="en-US" dirty="0" smtClean="0"/>
              <a:t>We prove that M </a:t>
            </a:r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£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2M*.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502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 is a 2-approximation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24300"/>
            <a:ext cx="8432800" cy="29337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picture above is the schedule produced by list scheduling.</a:t>
            </a:r>
          </a:p>
          <a:p>
            <a:r>
              <a:rPr lang="en-US" dirty="0" smtClean="0"/>
              <a:t>Consider task X that finishes last.</a:t>
            </a:r>
          </a:p>
          <a:p>
            <a:pPr lvl="1"/>
            <a:r>
              <a:rPr lang="en-US" dirty="0" smtClean="0"/>
              <a:t>Say X starts at time T, and has length t.</a:t>
            </a:r>
            <a:endParaRPr lang="en-US" u="sng" dirty="0" smtClean="0"/>
          </a:p>
          <a:p>
            <a:r>
              <a:rPr lang="en-US" dirty="0" smtClean="0">
                <a:solidFill>
                  <a:srgbClr val="1503FB"/>
                </a:solidFill>
              </a:rPr>
              <a:t>Claim 1 </a:t>
            </a:r>
            <a:r>
              <a:rPr lang="en-US" dirty="0" smtClean="0"/>
              <a:t>M*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³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t.</a:t>
            </a:r>
          </a:p>
          <a:p>
            <a:pPr lvl="1"/>
            <a:r>
              <a:rPr lang="en-US" dirty="0" smtClean="0"/>
              <a:t>In any schedule, X has to run on some process.</a:t>
            </a:r>
          </a:p>
          <a:p>
            <a:pPr lvl="1"/>
            <a:r>
              <a:rPr lang="en-US" dirty="0" smtClean="0"/>
              <a:t>Since X takes t time, every schedule, including the opt, takes </a:t>
            </a:r>
            <a:r>
              <a:rPr lang="en-US" dirty="0" smtClean="0">
                <a:latin typeface="Symbol" pitchFamily="18" charset="2"/>
              </a:rPr>
              <a:t>³ </a:t>
            </a:r>
            <a:r>
              <a:rPr lang="en-US" dirty="0" smtClean="0"/>
              <a:t>t time.</a:t>
            </a:r>
          </a:p>
        </p:txBody>
      </p:sp>
      <p:grpSp>
        <p:nvGrpSpPr>
          <p:cNvPr id="4" name="Group 33"/>
          <p:cNvGrpSpPr/>
          <p:nvPr/>
        </p:nvGrpSpPr>
        <p:grpSpPr>
          <a:xfrm>
            <a:off x="1560902" y="1025824"/>
            <a:ext cx="5119298" cy="2758776"/>
            <a:chOff x="1560902" y="1025824"/>
            <a:chExt cx="5119298" cy="2758776"/>
          </a:xfrm>
        </p:grpSpPr>
        <p:grpSp>
          <p:nvGrpSpPr>
            <p:cNvPr id="5" name="Group 3"/>
            <p:cNvGrpSpPr/>
            <p:nvPr/>
          </p:nvGrpSpPr>
          <p:grpSpPr>
            <a:xfrm>
              <a:off x="1560902" y="1025824"/>
              <a:ext cx="5119298" cy="2758776"/>
              <a:chOff x="355886" y="606724"/>
              <a:chExt cx="5952896" cy="3255136"/>
            </a:xfrm>
          </p:grpSpPr>
          <p:grpSp>
            <p:nvGrpSpPr>
              <p:cNvPr id="6" name="Group 13"/>
              <p:cNvGrpSpPr/>
              <p:nvPr/>
            </p:nvGrpSpPr>
            <p:grpSpPr>
              <a:xfrm>
                <a:off x="1506267" y="1363453"/>
                <a:ext cx="2297981" cy="431800"/>
                <a:chOff x="1506268" y="1363453"/>
                <a:chExt cx="2297981" cy="431800"/>
              </a:xfrm>
            </p:grpSpPr>
            <p:sp>
              <p:nvSpPr>
                <p:cNvPr id="31" name="Rounded Rectangle 2"/>
                <p:cNvSpPr/>
                <p:nvPr/>
              </p:nvSpPr>
              <p:spPr bwMode="auto">
                <a:xfrm>
                  <a:off x="1506268" y="1363453"/>
                  <a:ext cx="1435100" cy="4318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" name="Rounded Rectangle 4"/>
                <p:cNvSpPr/>
                <p:nvPr/>
              </p:nvSpPr>
              <p:spPr bwMode="auto">
                <a:xfrm>
                  <a:off x="2941367" y="1363453"/>
                  <a:ext cx="862882" cy="4318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7" name="Group 14"/>
              <p:cNvGrpSpPr/>
              <p:nvPr/>
            </p:nvGrpSpPr>
            <p:grpSpPr>
              <a:xfrm>
                <a:off x="1506267" y="2657416"/>
                <a:ext cx="3695459" cy="431800"/>
                <a:chOff x="4879197" y="819989"/>
                <a:chExt cx="3695459" cy="431800"/>
              </a:xfrm>
              <a:solidFill>
                <a:srgbClr val="FFFF00"/>
              </a:solidFill>
            </p:grpSpPr>
            <p:sp>
              <p:nvSpPr>
                <p:cNvPr id="29" name="Rounded Rectangle 5"/>
                <p:cNvSpPr/>
                <p:nvPr/>
              </p:nvSpPr>
              <p:spPr bwMode="auto">
                <a:xfrm>
                  <a:off x="4879197" y="819989"/>
                  <a:ext cx="1392207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Rounded Rectangle 6"/>
                <p:cNvSpPr/>
                <p:nvPr/>
              </p:nvSpPr>
              <p:spPr bwMode="auto">
                <a:xfrm>
                  <a:off x="6276675" y="819989"/>
                  <a:ext cx="2297981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8" name="Group 15"/>
              <p:cNvGrpSpPr/>
              <p:nvPr/>
            </p:nvGrpSpPr>
            <p:grpSpPr>
              <a:xfrm>
                <a:off x="1506267" y="2226095"/>
                <a:ext cx="2755182" cy="431800"/>
                <a:chOff x="4905075" y="1527355"/>
                <a:chExt cx="2755182" cy="431800"/>
              </a:xfrm>
              <a:solidFill>
                <a:srgbClr val="56FF21"/>
              </a:solidFill>
            </p:grpSpPr>
            <p:sp>
              <p:nvSpPr>
                <p:cNvPr id="26" name="Rounded Rectangle 7"/>
                <p:cNvSpPr/>
                <p:nvPr/>
              </p:nvSpPr>
              <p:spPr bwMode="auto">
                <a:xfrm>
                  <a:off x="4905075" y="1527355"/>
                  <a:ext cx="2116827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" name="Rounded Rectangle 8"/>
                <p:cNvSpPr/>
                <p:nvPr/>
              </p:nvSpPr>
              <p:spPr bwMode="auto">
                <a:xfrm>
                  <a:off x="7027175" y="1527355"/>
                  <a:ext cx="633082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9" name="Group 12"/>
              <p:cNvGrpSpPr/>
              <p:nvPr/>
            </p:nvGrpSpPr>
            <p:grpSpPr>
              <a:xfrm>
                <a:off x="1506267" y="1803399"/>
                <a:ext cx="4454586" cy="431800"/>
                <a:chOff x="1506267" y="1803399"/>
                <a:chExt cx="4454586" cy="431800"/>
              </a:xfrm>
              <a:solidFill>
                <a:srgbClr val="FF0000"/>
              </a:solidFill>
            </p:grpSpPr>
            <p:sp>
              <p:nvSpPr>
                <p:cNvPr id="24" name="Rounded Rectangle 23"/>
                <p:cNvSpPr/>
                <p:nvPr/>
              </p:nvSpPr>
              <p:spPr bwMode="auto">
                <a:xfrm>
                  <a:off x="1506267" y="1803399"/>
                  <a:ext cx="1927045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 bwMode="auto">
                <a:xfrm>
                  <a:off x="3444335" y="1803399"/>
                  <a:ext cx="2516518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0" name="Group 35"/>
              <p:cNvGrpSpPr/>
              <p:nvPr/>
            </p:nvGrpSpPr>
            <p:grpSpPr>
              <a:xfrm>
                <a:off x="3309666" y="606724"/>
                <a:ext cx="465826" cy="2970365"/>
                <a:chOff x="3309666" y="575094"/>
                <a:chExt cx="465826" cy="2970365"/>
              </a:xfrm>
            </p:grpSpPr>
            <p:cxnSp>
              <p:nvCxnSpPr>
                <p:cNvPr id="22" name="Straight Connector 21"/>
                <p:cNvCxnSpPr/>
                <p:nvPr/>
              </p:nvCxnSpPr>
              <p:spPr bwMode="auto">
                <a:xfrm rot="5400000">
                  <a:off x="2122098" y="2225616"/>
                  <a:ext cx="2639687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3309666" y="575094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T</a:t>
                  </a:r>
                  <a:endParaRPr lang="en-US" sz="1400" baseline="-25000" dirty="0"/>
                </a:p>
              </p:txBody>
            </p:sp>
          </p:grpSp>
          <p:grpSp>
            <p:nvGrpSpPr>
              <p:cNvPr id="11" name="Group 37"/>
              <p:cNvGrpSpPr/>
              <p:nvPr/>
            </p:nvGrpSpPr>
            <p:grpSpPr>
              <a:xfrm>
                <a:off x="355886" y="1423359"/>
                <a:ext cx="1145110" cy="1575859"/>
                <a:chOff x="355886" y="1423359"/>
                <a:chExt cx="1145110" cy="1575859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1035169" y="1423359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 smtClean="0"/>
                    <a:t>1</a:t>
                  </a:r>
                  <a:endParaRPr lang="en-US" sz="1400" baseline="-250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026544" y="1837426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/>
                    <a:t>2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035170" y="2286000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/>
                    <a:t>3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026544" y="2691441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 smtClean="0"/>
                    <a:t>4</a:t>
                  </a:r>
                  <a:endParaRPr lang="en-US" sz="1400" baseline="-25000" dirty="0"/>
                </a:p>
              </p:txBody>
            </p:sp>
            <p:sp>
              <p:nvSpPr>
                <p:cNvPr id="20" name="Left Brace 19"/>
                <p:cNvSpPr/>
                <p:nvPr/>
              </p:nvSpPr>
              <p:spPr bwMode="auto">
                <a:xfrm>
                  <a:off x="785003" y="1526876"/>
                  <a:ext cx="319177" cy="1380227"/>
                </a:xfrm>
                <a:prstGeom prst="leftBrac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55886" y="2038709"/>
                  <a:ext cx="842515" cy="3631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m</a:t>
                  </a:r>
                  <a:endParaRPr lang="en-US" sz="1400" baseline="-25000" dirty="0"/>
                </a:p>
              </p:txBody>
            </p:sp>
          </p:grpSp>
          <p:grpSp>
            <p:nvGrpSpPr>
              <p:cNvPr id="34" name="Group 34"/>
              <p:cNvGrpSpPr/>
              <p:nvPr/>
            </p:nvGrpSpPr>
            <p:grpSpPr>
              <a:xfrm>
                <a:off x="5842956" y="606724"/>
                <a:ext cx="465826" cy="2970365"/>
                <a:chOff x="5842956" y="606724"/>
                <a:chExt cx="465826" cy="2970365"/>
              </a:xfrm>
            </p:grpSpPr>
            <p:cxnSp>
              <p:nvCxnSpPr>
                <p:cNvPr id="14" name="Straight Connector 13"/>
                <p:cNvCxnSpPr/>
                <p:nvPr/>
              </p:nvCxnSpPr>
              <p:spPr bwMode="auto">
                <a:xfrm rot="5400000">
                  <a:off x="4655388" y="2257246"/>
                  <a:ext cx="2639687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5842956" y="606724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M</a:t>
                  </a:r>
                  <a:endParaRPr lang="en-US" sz="1400" baseline="-25000" dirty="0"/>
                </a:p>
              </p:txBody>
            </p:sp>
          </p:grpSp>
          <p:sp>
            <p:nvSpPr>
              <p:cNvPr id="12" name="Right Brace 11"/>
              <p:cNvSpPr/>
              <p:nvPr/>
            </p:nvSpPr>
            <p:spPr bwMode="auto">
              <a:xfrm rot="5400000">
                <a:off x="4554749" y="2139353"/>
                <a:ext cx="310546" cy="2501661"/>
              </a:xfrm>
              <a:prstGeom prst="rightBrac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54744" y="3554083"/>
                <a:ext cx="4658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</a:t>
                </a:r>
                <a:endParaRPr lang="en-US" sz="1400" baseline="-25000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060405" y="2041824"/>
              <a:ext cx="400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X</a:t>
              </a:r>
              <a:endParaRPr lang="en-US" sz="1600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928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 is a 2-approximation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22700"/>
            <a:ext cx="8519746" cy="30353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1503FB"/>
                </a:solidFill>
              </a:rPr>
              <a:t>Claim 2 </a:t>
            </a:r>
            <a:r>
              <a:rPr lang="en-US" dirty="0" smtClean="0"/>
              <a:t>M*</a:t>
            </a:r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 ³</a:t>
            </a:r>
            <a:r>
              <a:rPr lang="en-US" dirty="0" smtClean="0"/>
              <a:t> T.</a:t>
            </a:r>
          </a:p>
          <a:p>
            <a:pPr lvl="1"/>
            <a:r>
              <a:rPr lang="en-US" dirty="0" smtClean="0"/>
              <a:t>Up to time T, </a:t>
            </a:r>
            <a:r>
              <a:rPr lang="en-US" dirty="0" smtClean="0">
                <a:solidFill>
                  <a:srgbClr val="000000"/>
                </a:solidFill>
              </a:rPr>
              <a:t>no processor is </a:t>
            </a:r>
            <a:r>
              <a:rPr lang="en-US" dirty="0" smtClean="0"/>
              <a:t>ever idle.</a:t>
            </a:r>
          </a:p>
          <a:p>
            <a:pPr lvl="2"/>
            <a:r>
              <a:rPr lang="en-US" dirty="0" smtClean="0"/>
              <a:t>Up to T, there’s always some unfinished job.</a:t>
            </a:r>
          </a:p>
          <a:p>
            <a:pPr lvl="2"/>
            <a:r>
              <a:rPr lang="en-US" dirty="0" smtClean="0"/>
              <a:t>As soon as a processor finishes one job, it’s assigned another one.</a:t>
            </a:r>
          </a:p>
          <a:p>
            <a:pPr lvl="1"/>
            <a:r>
              <a:rPr lang="en-US" dirty="0" smtClean="0"/>
              <a:t>So at time T, each processor completed T units of work.</a:t>
            </a:r>
          </a:p>
          <a:p>
            <a:pPr lvl="1"/>
            <a:r>
              <a:rPr lang="en-US" dirty="0" smtClean="0"/>
              <a:t>So total amount of work in all the jobs is 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 </a:t>
            </a:r>
            <a:r>
              <a:rPr lang="en-US" dirty="0" err="1" smtClean="0"/>
              <a:t>mT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the opt schedule, m processors complete at most m units of work per time unit.</a:t>
            </a:r>
          </a:p>
          <a:p>
            <a:pPr lvl="1"/>
            <a:r>
              <a:rPr lang="en-US" dirty="0" smtClean="0"/>
              <a:t>So length of opt schedule is </a:t>
            </a:r>
            <a:r>
              <a:rPr lang="en-US" dirty="0" smtClean="0">
                <a:latin typeface="Symbol" pitchFamily="18" charset="2"/>
              </a:rPr>
              <a:t>³ </a:t>
            </a:r>
            <a:r>
              <a:rPr lang="en-US" dirty="0" smtClean="0"/>
              <a:t>(total work)/m</a:t>
            </a:r>
            <a:r>
              <a:rPr lang="en-US" dirty="0" smtClean="0">
                <a:latin typeface="Symbol" pitchFamily="18" charset="2"/>
              </a:rPr>
              <a:t> ³ </a:t>
            </a:r>
            <a:r>
              <a:rPr lang="en-US" dirty="0" err="1" smtClean="0"/>
              <a:t>mT</a:t>
            </a:r>
            <a:r>
              <a:rPr lang="en-US" dirty="0" smtClean="0"/>
              <a:t>/m = T.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3"/>
          <p:cNvGrpSpPr/>
          <p:nvPr/>
        </p:nvGrpSpPr>
        <p:grpSpPr>
          <a:xfrm>
            <a:off x="1560902" y="1025824"/>
            <a:ext cx="5119298" cy="2758776"/>
            <a:chOff x="1560902" y="1025824"/>
            <a:chExt cx="5119298" cy="2758776"/>
          </a:xfrm>
        </p:grpSpPr>
        <p:grpSp>
          <p:nvGrpSpPr>
            <p:cNvPr id="5" name="Group 3"/>
            <p:cNvGrpSpPr/>
            <p:nvPr/>
          </p:nvGrpSpPr>
          <p:grpSpPr>
            <a:xfrm>
              <a:off x="1560902" y="1025824"/>
              <a:ext cx="5119298" cy="2758776"/>
              <a:chOff x="355886" y="606724"/>
              <a:chExt cx="5952896" cy="3255136"/>
            </a:xfrm>
          </p:grpSpPr>
          <p:grpSp>
            <p:nvGrpSpPr>
              <p:cNvPr id="6" name="Group 13"/>
              <p:cNvGrpSpPr/>
              <p:nvPr/>
            </p:nvGrpSpPr>
            <p:grpSpPr>
              <a:xfrm>
                <a:off x="1506267" y="1363453"/>
                <a:ext cx="2297981" cy="431800"/>
                <a:chOff x="1506268" y="1363453"/>
                <a:chExt cx="2297981" cy="431800"/>
              </a:xfrm>
            </p:grpSpPr>
            <p:sp>
              <p:nvSpPr>
                <p:cNvPr id="31" name="Rounded Rectangle 2"/>
                <p:cNvSpPr/>
                <p:nvPr/>
              </p:nvSpPr>
              <p:spPr bwMode="auto">
                <a:xfrm>
                  <a:off x="1506268" y="1363453"/>
                  <a:ext cx="1435100" cy="4318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" name="Rounded Rectangle 4"/>
                <p:cNvSpPr/>
                <p:nvPr/>
              </p:nvSpPr>
              <p:spPr bwMode="auto">
                <a:xfrm>
                  <a:off x="2941367" y="1363453"/>
                  <a:ext cx="862882" cy="4318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7" name="Group 14"/>
              <p:cNvGrpSpPr/>
              <p:nvPr/>
            </p:nvGrpSpPr>
            <p:grpSpPr>
              <a:xfrm>
                <a:off x="1506267" y="2657416"/>
                <a:ext cx="3695459" cy="431800"/>
                <a:chOff x="4879197" y="819989"/>
                <a:chExt cx="3695459" cy="431800"/>
              </a:xfrm>
              <a:solidFill>
                <a:srgbClr val="FFFF00"/>
              </a:solidFill>
            </p:grpSpPr>
            <p:sp>
              <p:nvSpPr>
                <p:cNvPr id="29" name="Rounded Rectangle 5"/>
                <p:cNvSpPr/>
                <p:nvPr/>
              </p:nvSpPr>
              <p:spPr bwMode="auto">
                <a:xfrm>
                  <a:off x="4879197" y="819989"/>
                  <a:ext cx="1392207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Rounded Rectangle 6"/>
                <p:cNvSpPr/>
                <p:nvPr/>
              </p:nvSpPr>
              <p:spPr bwMode="auto">
                <a:xfrm>
                  <a:off x="6276675" y="819989"/>
                  <a:ext cx="2297981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8" name="Group 15"/>
              <p:cNvGrpSpPr/>
              <p:nvPr/>
            </p:nvGrpSpPr>
            <p:grpSpPr>
              <a:xfrm>
                <a:off x="1506267" y="2226095"/>
                <a:ext cx="2755182" cy="431800"/>
                <a:chOff x="4905075" y="1527355"/>
                <a:chExt cx="2755182" cy="431800"/>
              </a:xfrm>
              <a:solidFill>
                <a:srgbClr val="56FF21"/>
              </a:solidFill>
            </p:grpSpPr>
            <p:sp>
              <p:nvSpPr>
                <p:cNvPr id="26" name="Rounded Rectangle 7"/>
                <p:cNvSpPr/>
                <p:nvPr/>
              </p:nvSpPr>
              <p:spPr bwMode="auto">
                <a:xfrm>
                  <a:off x="4905075" y="1527355"/>
                  <a:ext cx="2116827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" name="Rounded Rectangle 8"/>
                <p:cNvSpPr/>
                <p:nvPr/>
              </p:nvSpPr>
              <p:spPr bwMode="auto">
                <a:xfrm>
                  <a:off x="7027175" y="1527355"/>
                  <a:ext cx="633082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9" name="Group 12"/>
              <p:cNvGrpSpPr/>
              <p:nvPr/>
            </p:nvGrpSpPr>
            <p:grpSpPr>
              <a:xfrm>
                <a:off x="1506267" y="1803399"/>
                <a:ext cx="4454586" cy="431800"/>
                <a:chOff x="1506267" y="1803399"/>
                <a:chExt cx="4454586" cy="431800"/>
              </a:xfrm>
              <a:solidFill>
                <a:srgbClr val="FF0000"/>
              </a:solidFill>
            </p:grpSpPr>
            <p:sp>
              <p:nvSpPr>
                <p:cNvPr id="24" name="Rounded Rectangle 23"/>
                <p:cNvSpPr/>
                <p:nvPr/>
              </p:nvSpPr>
              <p:spPr bwMode="auto">
                <a:xfrm>
                  <a:off x="1506267" y="1803399"/>
                  <a:ext cx="1927045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 bwMode="auto">
                <a:xfrm>
                  <a:off x="3444335" y="1803399"/>
                  <a:ext cx="2516518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0" name="Group 35"/>
              <p:cNvGrpSpPr/>
              <p:nvPr/>
            </p:nvGrpSpPr>
            <p:grpSpPr>
              <a:xfrm>
                <a:off x="3309666" y="606724"/>
                <a:ext cx="465826" cy="2970365"/>
                <a:chOff x="3309666" y="575094"/>
                <a:chExt cx="465826" cy="2970365"/>
              </a:xfrm>
            </p:grpSpPr>
            <p:cxnSp>
              <p:nvCxnSpPr>
                <p:cNvPr id="22" name="Straight Connector 21"/>
                <p:cNvCxnSpPr/>
                <p:nvPr/>
              </p:nvCxnSpPr>
              <p:spPr bwMode="auto">
                <a:xfrm rot="5400000">
                  <a:off x="2122098" y="2225616"/>
                  <a:ext cx="2639687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3309666" y="575094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T</a:t>
                  </a:r>
                  <a:endParaRPr lang="en-US" sz="1400" baseline="-25000" dirty="0"/>
                </a:p>
              </p:txBody>
            </p:sp>
          </p:grpSp>
          <p:grpSp>
            <p:nvGrpSpPr>
              <p:cNvPr id="11" name="Group 37"/>
              <p:cNvGrpSpPr/>
              <p:nvPr/>
            </p:nvGrpSpPr>
            <p:grpSpPr>
              <a:xfrm>
                <a:off x="355886" y="1423359"/>
                <a:ext cx="1145110" cy="1575859"/>
                <a:chOff x="355886" y="1423359"/>
                <a:chExt cx="1145110" cy="1575859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1035169" y="1423359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 smtClean="0"/>
                    <a:t>1</a:t>
                  </a:r>
                  <a:endParaRPr lang="en-US" sz="1400" baseline="-250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026544" y="1837426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/>
                    <a:t>2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035170" y="2286000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/>
                    <a:t>3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026544" y="2691441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 smtClean="0"/>
                    <a:t>4</a:t>
                  </a:r>
                  <a:endParaRPr lang="en-US" sz="1400" baseline="-25000" dirty="0"/>
                </a:p>
              </p:txBody>
            </p:sp>
            <p:sp>
              <p:nvSpPr>
                <p:cNvPr id="20" name="Left Brace 19"/>
                <p:cNvSpPr/>
                <p:nvPr/>
              </p:nvSpPr>
              <p:spPr bwMode="auto">
                <a:xfrm>
                  <a:off x="785003" y="1526876"/>
                  <a:ext cx="319177" cy="1380227"/>
                </a:xfrm>
                <a:prstGeom prst="leftBrac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55886" y="2038709"/>
                  <a:ext cx="842515" cy="3631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m</a:t>
                  </a:r>
                  <a:endParaRPr lang="en-US" sz="1400" baseline="-25000" dirty="0"/>
                </a:p>
              </p:txBody>
            </p:sp>
          </p:grpSp>
          <p:grpSp>
            <p:nvGrpSpPr>
              <p:cNvPr id="34" name="Group 34"/>
              <p:cNvGrpSpPr/>
              <p:nvPr/>
            </p:nvGrpSpPr>
            <p:grpSpPr>
              <a:xfrm>
                <a:off x="5842956" y="606724"/>
                <a:ext cx="465826" cy="2970365"/>
                <a:chOff x="5842956" y="606724"/>
                <a:chExt cx="465826" cy="2970365"/>
              </a:xfrm>
            </p:grpSpPr>
            <p:cxnSp>
              <p:nvCxnSpPr>
                <p:cNvPr id="14" name="Straight Connector 13"/>
                <p:cNvCxnSpPr/>
                <p:nvPr/>
              </p:nvCxnSpPr>
              <p:spPr bwMode="auto">
                <a:xfrm rot="5400000">
                  <a:off x="4655388" y="2257246"/>
                  <a:ext cx="2639687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5842956" y="606724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M</a:t>
                  </a:r>
                  <a:endParaRPr lang="en-US" sz="1400" baseline="-25000" dirty="0"/>
                </a:p>
              </p:txBody>
            </p:sp>
          </p:grpSp>
          <p:sp>
            <p:nvSpPr>
              <p:cNvPr id="12" name="Right Brace 11"/>
              <p:cNvSpPr/>
              <p:nvPr/>
            </p:nvSpPr>
            <p:spPr bwMode="auto">
              <a:xfrm rot="5400000">
                <a:off x="4554749" y="2139353"/>
                <a:ext cx="310546" cy="2501661"/>
              </a:xfrm>
              <a:prstGeom prst="rightBrac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54744" y="3554083"/>
                <a:ext cx="4658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</a:t>
                </a:r>
                <a:endParaRPr lang="en-US" sz="1400" baseline="-25000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060405" y="2041824"/>
              <a:ext cx="400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X</a:t>
              </a:r>
              <a:endParaRPr lang="en-US" sz="1600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137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 is a 2-approximation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71900"/>
            <a:ext cx="8229600" cy="255074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From Claims 1 and 2, we have M*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³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t and M*</a:t>
            </a:r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 ³</a:t>
            </a:r>
            <a:r>
              <a:rPr lang="en-US" dirty="0" smtClean="0"/>
              <a:t> T.</a:t>
            </a:r>
          </a:p>
          <a:p>
            <a:r>
              <a:rPr lang="en-US" dirty="0" smtClean="0"/>
              <a:t>So M*</a:t>
            </a:r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 ³</a:t>
            </a:r>
            <a:r>
              <a:rPr lang="en-US" dirty="0" smtClean="0"/>
              <a:t> max(</a:t>
            </a:r>
            <a:r>
              <a:rPr lang="en-US" dirty="0" err="1" smtClean="0"/>
              <a:t>T,t</a:t>
            </a:r>
            <a:r>
              <a:rPr lang="en-US" dirty="0" smtClean="0"/>
              <a:t>).</a:t>
            </a:r>
          </a:p>
          <a:p>
            <a:r>
              <a:rPr lang="en-US" dirty="0" smtClean="0"/>
              <a:t>M = T + t, because X is last job to finish.</a:t>
            </a:r>
          </a:p>
          <a:p>
            <a:r>
              <a:rPr lang="en-US" dirty="0" smtClean="0"/>
              <a:t>So M/M*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(</a:t>
            </a:r>
            <a:r>
              <a:rPr lang="en-US" dirty="0" err="1" smtClean="0"/>
              <a:t>T+t</a:t>
            </a:r>
            <a:r>
              <a:rPr lang="en-US" dirty="0" smtClean="0"/>
              <a:t>)/max(</a:t>
            </a:r>
            <a:r>
              <a:rPr lang="en-US" dirty="0" err="1" smtClean="0"/>
              <a:t>T,t</a:t>
            </a:r>
            <a:r>
              <a:rPr lang="en-US" dirty="0" smtClean="0"/>
              <a:t>)</a:t>
            </a:r>
            <a:r>
              <a:rPr lang="en-US" dirty="0" smtClean="0">
                <a:latin typeface="Symbol" pitchFamily="18" charset="2"/>
              </a:rPr>
              <a:t> £ </a:t>
            </a:r>
            <a:r>
              <a:rPr lang="en-US" smtClean="0"/>
              <a:t>2.</a:t>
            </a:r>
            <a:endParaRPr lang="en-US" dirty="0" smtClean="0"/>
          </a:p>
        </p:txBody>
      </p:sp>
      <p:grpSp>
        <p:nvGrpSpPr>
          <p:cNvPr id="4" name="Group 33"/>
          <p:cNvGrpSpPr/>
          <p:nvPr/>
        </p:nvGrpSpPr>
        <p:grpSpPr>
          <a:xfrm>
            <a:off x="1560902" y="1025824"/>
            <a:ext cx="5119298" cy="2758776"/>
            <a:chOff x="1560902" y="1025824"/>
            <a:chExt cx="5119298" cy="2758776"/>
          </a:xfrm>
        </p:grpSpPr>
        <p:grpSp>
          <p:nvGrpSpPr>
            <p:cNvPr id="5" name="Group 3"/>
            <p:cNvGrpSpPr/>
            <p:nvPr/>
          </p:nvGrpSpPr>
          <p:grpSpPr>
            <a:xfrm>
              <a:off x="1560902" y="1025824"/>
              <a:ext cx="5119298" cy="2758776"/>
              <a:chOff x="355886" y="606724"/>
              <a:chExt cx="5952896" cy="3255136"/>
            </a:xfrm>
          </p:grpSpPr>
          <p:grpSp>
            <p:nvGrpSpPr>
              <p:cNvPr id="6" name="Group 13"/>
              <p:cNvGrpSpPr/>
              <p:nvPr/>
            </p:nvGrpSpPr>
            <p:grpSpPr>
              <a:xfrm>
                <a:off x="1506267" y="1363453"/>
                <a:ext cx="2297981" cy="431800"/>
                <a:chOff x="1506268" y="1363453"/>
                <a:chExt cx="2297981" cy="431800"/>
              </a:xfrm>
            </p:grpSpPr>
            <p:sp>
              <p:nvSpPr>
                <p:cNvPr id="31" name="Rounded Rectangle 2"/>
                <p:cNvSpPr/>
                <p:nvPr/>
              </p:nvSpPr>
              <p:spPr bwMode="auto">
                <a:xfrm>
                  <a:off x="1506268" y="1363453"/>
                  <a:ext cx="1435100" cy="4318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" name="Rounded Rectangle 4"/>
                <p:cNvSpPr/>
                <p:nvPr/>
              </p:nvSpPr>
              <p:spPr bwMode="auto">
                <a:xfrm>
                  <a:off x="2941367" y="1363453"/>
                  <a:ext cx="862882" cy="4318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7" name="Group 14"/>
              <p:cNvGrpSpPr/>
              <p:nvPr/>
            </p:nvGrpSpPr>
            <p:grpSpPr>
              <a:xfrm>
                <a:off x="1506267" y="2657416"/>
                <a:ext cx="3695459" cy="431800"/>
                <a:chOff x="4879197" y="819989"/>
                <a:chExt cx="3695459" cy="431800"/>
              </a:xfrm>
              <a:solidFill>
                <a:srgbClr val="FFFF00"/>
              </a:solidFill>
            </p:grpSpPr>
            <p:sp>
              <p:nvSpPr>
                <p:cNvPr id="29" name="Rounded Rectangle 5"/>
                <p:cNvSpPr/>
                <p:nvPr/>
              </p:nvSpPr>
              <p:spPr bwMode="auto">
                <a:xfrm>
                  <a:off x="4879197" y="819989"/>
                  <a:ext cx="1392207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Rounded Rectangle 6"/>
                <p:cNvSpPr/>
                <p:nvPr/>
              </p:nvSpPr>
              <p:spPr bwMode="auto">
                <a:xfrm>
                  <a:off x="6276675" y="819989"/>
                  <a:ext cx="2297981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8" name="Group 15"/>
              <p:cNvGrpSpPr/>
              <p:nvPr/>
            </p:nvGrpSpPr>
            <p:grpSpPr>
              <a:xfrm>
                <a:off x="1506267" y="2226095"/>
                <a:ext cx="2755182" cy="431800"/>
                <a:chOff x="4905075" y="1527355"/>
                <a:chExt cx="2755182" cy="431800"/>
              </a:xfrm>
              <a:solidFill>
                <a:srgbClr val="56FF21"/>
              </a:solidFill>
            </p:grpSpPr>
            <p:sp>
              <p:nvSpPr>
                <p:cNvPr id="26" name="Rounded Rectangle 7"/>
                <p:cNvSpPr/>
                <p:nvPr/>
              </p:nvSpPr>
              <p:spPr bwMode="auto">
                <a:xfrm>
                  <a:off x="4905075" y="1527355"/>
                  <a:ext cx="2116827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" name="Rounded Rectangle 8"/>
                <p:cNvSpPr/>
                <p:nvPr/>
              </p:nvSpPr>
              <p:spPr bwMode="auto">
                <a:xfrm>
                  <a:off x="7027175" y="1527355"/>
                  <a:ext cx="633082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9" name="Group 12"/>
              <p:cNvGrpSpPr/>
              <p:nvPr/>
            </p:nvGrpSpPr>
            <p:grpSpPr>
              <a:xfrm>
                <a:off x="1506267" y="1803399"/>
                <a:ext cx="4454586" cy="431800"/>
                <a:chOff x="1506267" y="1803399"/>
                <a:chExt cx="4454586" cy="431800"/>
              </a:xfrm>
              <a:solidFill>
                <a:srgbClr val="FF0000"/>
              </a:solidFill>
            </p:grpSpPr>
            <p:sp>
              <p:nvSpPr>
                <p:cNvPr id="24" name="Rounded Rectangle 23"/>
                <p:cNvSpPr/>
                <p:nvPr/>
              </p:nvSpPr>
              <p:spPr bwMode="auto">
                <a:xfrm>
                  <a:off x="1506267" y="1803399"/>
                  <a:ext cx="1927045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 bwMode="auto">
                <a:xfrm>
                  <a:off x="3444335" y="1803399"/>
                  <a:ext cx="2516518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0" name="Group 35"/>
              <p:cNvGrpSpPr/>
              <p:nvPr/>
            </p:nvGrpSpPr>
            <p:grpSpPr>
              <a:xfrm>
                <a:off x="3309666" y="606724"/>
                <a:ext cx="465826" cy="2970365"/>
                <a:chOff x="3309666" y="575094"/>
                <a:chExt cx="465826" cy="2970365"/>
              </a:xfrm>
            </p:grpSpPr>
            <p:cxnSp>
              <p:nvCxnSpPr>
                <p:cNvPr id="22" name="Straight Connector 21"/>
                <p:cNvCxnSpPr/>
                <p:nvPr/>
              </p:nvCxnSpPr>
              <p:spPr bwMode="auto">
                <a:xfrm rot="5400000">
                  <a:off x="2122098" y="2225616"/>
                  <a:ext cx="2639687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3309666" y="575094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T</a:t>
                  </a:r>
                  <a:endParaRPr lang="en-US" sz="1400" baseline="-25000" dirty="0"/>
                </a:p>
              </p:txBody>
            </p:sp>
          </p:grpSp>
          <p:grpSp>
            <p:nvGrpSpPr>
              <p:cNvPr id="11" name="Group 37"/>
              <p:cNvGrpSpPr/>
              <p:nvPr/>
            </p:nvGrpSpPr>
            <p:grpSpPr>
              <a:xfrm>
                <a:off x="355886" y="1423359"/>
                <a:ext cx="1145110" cy="1575859"/>
                <a:chOff x="355886" y="1423359"/>
                <a:chExt cx="1145110" cy="1575859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1035169" y="1423359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 smtClean="0"/>
                    <a:t>1</a:t>
                  </a:r>
                  <a:endParaRPr lang="en-US" sz="1400" baseline="-250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026544" y="1837426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/>
                    <a:t>2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035170" y="2286000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/>
                    <a:t>3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026544" y="2691441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 smtClean="0"/>
                    <a:t>4</a:t>
                  </a:r>
                  <a:endParaRPr lang="en-US" sz="1400" baseline="-25000" dirty="0"/>
                </a:p>
              </p:txBody>
            </p:sp>
            <p:sp>
              <p:nvSpPr>
                <p:cNvPr id="20" name="Left Brace 19"/>
                <p:cNvSpPr/>
                <p:nvPr/>
              </p:nvSpPr>
              <p:spPr bwMode="auto">
                <a:xfrm>
                  <a:off x="785003" y="1526876"/>
                  <a:ext cx="319177" cy="1380227"/>
                </a:xfrm>
                <a:prstGeom prst="leftBrac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55886" y="2038709"/>
                  <a:ext cx="842515" cy="3631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m</a:t>
                  </a:r>
                  <a:endParaRPr lang="en-US" sz="1400" baseline="-25000" dirty="0"/>
                </a:p>
              </p:txBody>
            </p:sp>
          </p:grpSp>
          <p:grpSp>
            <p:nvGrpSpPr>
              <p:cNvPr id="34" name="Group 34"/>
              <p:cNvGrpSpPr/>
              <p:nvPr/>
            </p:nvGrpSpPr>
            <p:grpSpPr>
              <a:xfrm>
                <a:off x="5842956" y="606724"/>
                <a:ext cx="465826" cy="2970365"/>
                <a:chOff x="5842956" y="606724"/>
                <a:chExt cx="465826" cy="2970365"/>
              </a:xfrm>
            </p:grpSpPr>
            <p:cxnSp>
              <p:nvCxnSpPr>
                <p:cNvPr id="14" name="Straight Connector 13"/>
                <p:cNvCxnSpPr/>
                <p:nvPr/>
              </p:nvCxnSpPr>
              <p:spPr bwMode="auto">
                <a:xfrm rot="5400000">
                  <a:off x="4655388" y="2257246"/>
                  <a:ext cx="2639687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5842956" y="606724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M</a:t>
                  </a:r>
                  <a:endParaRPr lang="en-US" sz="1400" baseline="-25000" dirty="0"/>
                </a:p>
              </p:txBody>
            </p:sp>
          </p:grpSp>
          <p:sp>
            <p:nvSpPr>
              <p:cNvPr id="12" name="Right Brace 11"/>
              <p:cNvSpPr/>
              <p:nvPr/>
            </p:nvSpPr>
            <p:spPr bwMode="auto">
              <a:xfrm rot="5400000">
                <a:off x="4554749" y="2139353"/>
                <a:ext cx="310546" cy="2501661"/>
              </a:xfrm>
              <a:prstGeom prst="rightBrac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54744" y="3554083"/>
                <a:ext cx="4658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</a:t>
                </a:r>
                <a:endParaRPr lang="en-US" sz="1400" baseline="-25000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060405" y="2041824"/>
              <a:ext cx="400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X</a:t>
              </a:r>
              <a:endParaRPr lang="en-US" sz="1600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173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LPT scheduling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101173" cy="4981576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Worst case for LS occurred when longest job was scheduled last.</a:t>
            </a:r>
          </a:p>
          <a:p>
            <a:pPr lvl="1"/>
            <a:r>
              <a:rPr lang="en-US" smtClean="0"/>
              <a:t>Large jobs are “dangerous” at end.</a:t>
            </a:r>
          </a:p>
          <a:p>
            <a:r>
              <a:rPr lang="en-US" smtClean="0"/>
              <a:t>Let’s try to schedule longest jobs first.</a:t>
            </a:r>
          </a:p>
          <a:p>
            <a:r>
              <a:rPr lang="en-US" smtClean="0"/>
              <a:t>Longest processing time (LPT) schedule is just like list scheduling, except it first sorts tasks by nonincreasing order of size.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For three processors and tasks with sizes 2, </a:t>
            </a:r>
            <a:r>
              <a:rPr lang="en-US"/>
              <a:t>3, 3, 4, 5, 6, </a:t>
            </a:r>
            <a:r>
              <a:rPr lang="en-US" smtClean="0"/>
              <a:t>8, LPT first sorts the jobs as 8,6,5,4,3,3,2.  Then it assigns p</a:t>
            </a:r>
            <a:r>
              <a:rPr lang="en-US" baseline="-25000" smtClean="0"/>
              <a:t>1</a:t>
            </a:r>
            <a:r>
              <a:rPr lang="en-US" smtClean="0"/>
              <a:t> tasks 8,3, p</a:t>
            </a:r>
            <a:r>
              <a:rPr lang="en-US" baseline="-25000" smtClean="0"/>
              <a:t>2</a:t>
            </a:r>
            <a:r>
              <a:rPr lang="en-US" smtClean="0"/>
              <a:t> tasks 6,3, p</a:t>
            </a:r>
            <a:r>
              <a:rPr lang="en-US" baseline="-25000" smtClean="0"/>
              <a:t>3</a:t>
            </a:r>
            <a:r>
              <a:rPr lang="en-US" smtClean="0"/>
              <a:t> tasks 5,4,2, for a makespan of 11.</a:t>
            </a:r>
          </a:p>
          <a:p>
            <a:r>
              <a:rPr lang="en-US" smtClean="0"/>
              <a:t>LPT has an approximation ratio of 4/3.</a:t>
            </a:r>
          </a:p>
        </p:txBody>
      </p:sp>
    </p:spTree>
    <p:extLst>
      <p:ext uri="{BB962C8B-B14F-4D97-AF65-F5344CB8AC3E}">
        <p14:creationId xmlns:p14="http://schemas.microsoft.com/office/powerpoint/2010/main" val="108209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73562" cy="527172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Let X be a maximization problem.  Let A be an algorithm for X.</a:t>
            </a:r>
          </a:p>
          <a:p>
            <a:r>
              <a:rPr lang="en-US" dirty="0" smtClean="0"/>
              <a:t>Let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&gt;1 be a constant.</a:t>
            </a:r>
          </a:p>
          <a:p>
            <a:r>
              <a:rPr lang="en-US" dirty="0" smtClean="0"/>
              <a:t>A is an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-approximation algorithm for X if A always returns an answer that’s at least 1/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 times the optimal.</a:t>
            </a:r>
          </a:p>
          <a:p>
            <a:pPr lvl="1"/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If X is max-flow, A is a 2-approx algorithm if it always returns a flow that’s at least ½ the optimal.</a:t>
            </a:r>
          </a:p>
          <a:p>
            <a:pPr lvl="1"/>
            <a:r>
              <a:rPr lang="en-US" dirty="0" smtClean="0"/>
              <a:t>The closer </a:t>
            </a:r>
            <a:r>
              <a:rPr lang="en-US" dirty="0" smtClean="0">
                <a:latin typeface="Symbol" pitchFamily="18" charset="2"/>
              </a:rPr>
              <a:t>a </a:t>
            </a:r>
            <a:r>
              <a:rPr lang="en-US" dirty="0" smtClean="0"/>
              <a:t>is to 1, the better the approximation.</a:t>
            </a:r>
          </a:p>
          <a:p>
            <a:r>
              <a:rPr lang="en-US" dirty="0" smtClean="0"/>
              <a:t>If X is a minimization problem, A is an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-approximation algorithm for X if it always returns an answer that’s at most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 times larger than the optimal.</a:t>
            </a:r>
          </a:p>
          <a:p>
            <a:pPr lvl="1"/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If X is min-cut, A is a 2-approx algorithm if it always returns a cut that’s at most 2 times the size of the optimal.</a:t>
            </a:r>
          </a:p>
          <a:p>
            <a:pPr lvl="1"/>
            <a:r>
              <a:rPr lang="en-US" dirty="0" smtClean="0"/>
              <a:t>Again, the closer </a:t>
            </a:r>
            <a:r>
              <a:rPr lang="en-US" dirty="0" smtClean="0">
                <a:latin typeface="Symbol" pitchFamily="18" charset="2"/>
              </a:rPr>
              <a:t>a </a:t>
            </a:r>
            <a:r>
              <a:rPr lang="en-US" dirty="0" smtClean="0"/>
              <a:t>is to 1, the better the approximation.</a:t>
            </a:r>
          </a:p>
        </p:txBody>
      </p:sp>
    </p:spTree>
    <p:extLst>
      <p:ext uri="{BB962C8B-B14F-4D97-AF65-F5344CB8AC3E}">
        <p14:creationId xmlns:p14="http://schemas.microsoft.com/office/powerpoint/2010/main" val="198021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LPT is a 4/3-approximation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solidFill>
                  <a:srgbClr val="140EFA"/>
                </a:solidFill>
              </a:rPr>
              <a:t>Thm</a:t>
            </a:r>
            <a:r>
              <a:rPr lang="en-US"/>
              <a:t> Suppose the optimal makespan is M*, and </a:t>
            </a:r>
            <a:r>
              <a:rPr lang="en-US" smtClean="0"/>
              <a:t>LPT </a:t>
            </a:r>
            <a:r>
              <a:rPr lang="en-US"/>
              <a:t>produces a schedule with makespan M.  Then </a:t>
            </a:r>
            <a:r>
              <a:rPr lang="en-US" smtClean="0"/>
              <a:t>M </a:t>
            </a:r>
            <a:r>
              <a:rPr lang="en-US" smtClean="0">
                <a:latin typeface="Symbol" pitchFamily="18" charset="2"/>
              </a:rPr>
              <a:t>£</a:t>
            </a:r>
            <a:r>
              <a:rPr lang="en-US" smtClean="0"/>
              <a:t> 4/3 M*.</a:t>
            </a:r>
          </a:p>
          <a:p>
            <a:r>
              <a:rPr lang="en-US" smtClean="0"/>
              <a:t>Let X be the last job to finish.  Assume it starts at time T and has size t.</a:t>
            </a:r>
          </a:p>
          <a:p>
            <a:r>
              <a:rPr lang="en-US" smtClean="0"/>
              <a:t>Assume WLOG that X is the last job to start.</a:t>
            </a:r>
          </a:p>
          <a:p>
            <a:pPr lvl="1"/>
            <a:r>
              <a:rPr lang="en-US" smtClean="0"/>
              <a:t>If not, then say Y starts after T.</a:t>
            </a:r>
          </a:p>
          <a:p>
            <a:pPr lvl="1"/>
            <a:r>
              <a:rPr lang="en-US" smtClean="0"/>
              <a:t>Y finishes before T+t.  So we can remove Y without increasing the makespan.</a:t>
            </a:r>
          </a:p>
          <a:p>
            <a:r>
              <a:rPr lang="en-US" smtClean="0">
                <a:solidFill>
                  <a:srgbClr val="140EFA"/>
                </a:solidFill>
              </a:rPr>
              <a:t>Cor 1</a:t>
            </a:r>
            <a:r>
              <a:rPr lang="en-US" smtClean="0"/>
              <a:t> X is the smallest job.</a:t>
            </a:r>
          </a:p>
          <a:p>
            <a:pPr lvl="1"/>
            <a:r>
              <a:rPr lang="en-US" smtClean="0"/>
              <a:t>X is the last job to start, so due to LPT scheduling it’s the smallest.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4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LPT is a 4/3-approximation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8522292" cy="1560351"/>
          </a:xfrm>
        </p:spPr>
        <p:txBody>
          <a:bodyPr>
            <a:normAutofit fontScale="92500" lnSpcReduction="10000"/>
          </a:bodyPr>
          <a:lstStyle/>
          <a:p>
            <a:r>
              <a:rPr lang="en-US" sz="2600" smtClean="0">
                <a:solidFill>
                  <a:srgbClr val="140EFA"/>
                </a:solidFill>
              </a:rPr>
              <a:t>Claim 1 </a:t>
            </a:r>
            <a:r>
              <a:rPr lang="en-US" sz="2600" smtClean="0"/>
              <a:t>LPT’s makespan = T+t </a:t>
            </a:r>
            <a:r>
              <a:rPr lang="en-US" sz="2600">
                <a:latin typeface="Symbol" pitchFamily="18" charset="2"/>
              </a:rPr>
              <a:t>£ </a:t>
            </a:r>
            <a:r>
              <a:rPr lang="en-US" sz="2600"/>
              <a:t>M</a:t>
            </a:r>
            <a:r>
              <a:rPr lang="en-US" sz="2600" smtClean="0"/>
              <a:t>*+t.</a:t>
            </a:r>
          </a:p>
          <a:p>
            <a:pPr lvl="1"/>
            <a:r>
              <a:rPr lang="en-US" sz="2200" smtClean="0"/>
              <a:t>As in LS, no processor is idle up to time </a:t>
            </a:r>
            <a:r>
              <a:rPr lang="en-US" sz="2200"/>
              <a:t>T, so M* </a:t>
            </a:r>
            <a:r>
              <a:rPr lang="en-US" sz="2200">
                <a:latin typeface="Symbol" pitchFamily="18" charset="2"/>
              </a:rPr>
              <a:t>³ </a:t>
            </a:r>
            <a:r>
              <a:rPr lang="en-US" sz="2200"/>
              <a:t>T</a:t>
            </a:r>
            <a:r>
              <a:rPr lang="en-US" sz="2200" smtClean="0"/>
              <a:t>. </a:t>
            </a:r>
          </a:p>
          <a:p>
            <a:r>
              <a:rPr lang="en-US" sz="2600" smtClean="0">
                <a:solidFill>
                  <a:srgbClr val="140EFA"/>
                </a:solidFill>
              </a:rPr>
              <a:t>Case 1 </a:t>
            </a:r>
            <a:r>
              <a:rPr lang="en-US" sz="2600" smtClean="0"/>
              <a:t>t </a:t>
            </a:r>
            <a:r>
              <a:rPr lang="en-US" sz="2600">
                <a:latin typeface="Symbol" pitchFamily="18" charset="2"/>
              </a:rPr>
              <a:t>£ </a:t>
            </a:r>
            <a:r>
              <a:rPr lang="en-US" sz="2600" smtClean="0"/>
              <a:t>M*/3.</a:t>
            </a:r>
          </a:p>
          <a:p>
            <a:pPr lvl="1"/>
            <a:r>
              <a:rPr lang="en-US" sz="2200" smtClean="0"/>
              <a:t>Then LPT’s makespan </a:t>
            </a:r>
            <a:r>
              <a:rPr lang="en-US" sz="2200" smtClean="0">
                <a:latin typeface="Symbol" pitchFamily="18" charset="2"/>
              </a:rPr>
              <a:t>£ </a:t>
            </a:r>
            <a:r>
              <a:rPr lang="en-US" sz="2200" smtClean="0"/>
              <a:t>M* </a:t>
            </a:r>
            <a:r>
              <a:rPr lang="en-US" sz="2200"/>
              <a:t>+ </a:t>
            </a:r>
            <a:r>
              <a:rPr lang="en-US" sz="2200" smtClean="0"/>
              <a:t>t </a:t>
            </a:r>
            <a:r>
              <a:rPr lang="en-US" sz="2200">
                <a:latin typeface="Symbol" pitchFamily="18" charset="2"/>
              </a:rPr>
              <a:t>£ </a:t>
            </a:r>
            <a:r>
              <a:rPr lang="en-US" sz="2200" smtClean="0"/>
              <a:t>M* </a:t>
            </a:r>
            <a:r>
              <a:rPr lang="en-US" sz="2200"/>
              <a:t>+ </a:t>
            </a:r>
            <a:r>
              <a:rPr lang="en-US" sz="2200" smtClean="0"/>
              <a:t>M*/3 = 4/3 M*.</a:t>
            </a:r>
          </a:p>
          <a:p>
            <a:pPr lvl="1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7241100" y="4660213"/>
            <a:ext cx="1102808" cy="1461486"/>
            <a:chOff x="4360898" y="3100545"/>
            <a:chExt cx="897931" cy="1461486"/>
          </a:xfrm>
        </p:grpSpPr>
        <p:sp>
          <p:nvSpPr>
            <p:cNvPr id="33" name="Rounded Rectangle 4"/>
            <p:cNvSpPr/>
            <p:nvPr/>
          </p:nvSpPr>
          <p:spPr bwMode="auto">
            <a:xfrm>
              <a:off x="4636721" y="3455176"/>
              <a:ext cx="515745" cy="347978"/>
            </a:xfrm>
            <a:prstGeom prst="roundRect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Rounded Rectangle 5"/>
            <p:cNvSpPr/>
            <p:nvPr/>
          </p:nvSpPr>
          <p:spPr bwMode="auto">
            <a:xfrm>
              <a:off x="4473749" y="3830103"/>
              <a:ext cx="625536" cy="347978"/>
            </a:xfrm>
            <a:prstGeom prst="roundRect">
              <a:avLst/>
            </a:prstGeom>
            <a:solidFill>
              <a:srgbClr val="56FF2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ounded Rectangle 2"/>
            <p:cNvSpPr/>
            <p:nvPr/>
          </p:nvSpPr>
          <p:spPr bwMode="auto">
            <a:xfrm>
              <a:off x="4360898" y="4214053"/>
              <a:ext cx="685208" cy="347978"/>
            </a:xfrm>
            <a:prstGeom prst="roundRect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ounded Rectangle 9"/>
            <p:cNvSpPr/>
            <p:nvPr/>
          </p:nvSpPr>
          <p:spPr bwMode="auto">
            <a:xfrm>
              <a:off x="4822777" y="3100545"/>
              <a:ext cx="436052" cy="347978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64367" y="4660213"/>
            <a:ext cx="1623444" cy="1453321"/>
            <a:chOff x="2948676" y="3100545"/>
            <a:chExt cx="2028008" cy="1453321"/>
          </a:xfrm>
        </p:grpSpPr>
        <p:sp>
          <p:nvSpPr>
            <p:cNvPr id="38" name="Rounded Rectangle 6"/>
            <p:cNvSpPr/>
            <p:nvPr/>
          </p:nvSpPr>
          <p:spPr bwMode="auto">
            <a:xfrm>
              <a:off x="2948676" y="3471504"/>
              <a:ext cx="1728288" cy="347978"/>
            </a:xfrm>
            <a:prstGeom prst="roundRect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ounded Rectangle 7"/>
            <p:cNvSpPr/>
            <p:nvPr/>
          </p:nvSpPr>
          <p:spPr bwMode="auto">
            <a:xfrm>
              <a:off x="2948676" y="3830103"/>
              <a:ext cx="1488615" cy="347978"/>
            </a:xfrm>
            <a:prstGeom prst="roundRect">
              <a:avLst/>
            </a:prstGeom>
            <a:solidFill>
              <a:srgbClr val="56FF2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2948676" y="4205888"/>
              <a:ext cx="1310136" cy="347978"/>
            </a:xfrm>
            <a:prstGeom prst="roundRect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2948676" y="3100545"/>
              <a:ext cx="2028008" cy="347978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457202" y="2950792"/>
            <a:ext cx="5411190" cy="384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3400">
                <a:solidFill>
                  <a:srgbClr val="1503FB"/>
                </a:solidFill>
              </a:rPr>
              <a:t>Case 2</a:t>
            </a:r>
            <a:r>
              <a:rPr lang="en-US" sz="3400"/>
              <a:t> t &gt; </a:t>
            </a:r>
            <a:r>
              <a:rPr lang="en-US" sz="3400" smtClean="0"/>
              <a:t>M*/</a:t>
            </a:r>
            <a:r>
              <a:rPr lang="en-US" sz="3400"/>
              <a:t>3.</a:t>
            </a:r>
          </a:p>
          <a:p>
            <a:pPr lvl="1"/>
            <a:r>
              <a:rPr lang="en-US"/>
              <a:t>Since X is the smallest task, all tasks </a:t>
            </a:r>
            <a:r>
              <a:rPr lang="en-US" smtClean="0"/>
              <a:t>have size </a:t>
            </a:r>
            <a:r>
              <a:rPr lang="en-US"/>
              <a:t>&gt; </a:t>
            </a:r>
            <a:r>
              <a:rPr lang="en-US" smtClean="0"/>
              <a:t>M*/</a:t>
            </a:r>
            <a:r>
              <a:rPr lang="en-US"/>
              <a:t>3.</a:t>
            </a:r>
          </a:p>
          <a:p>
            <a:pPr lvl="1"/>
            <a:r>
              <a:rPr lang="en-US"/>
              <a:t>So the optimal schedule has at most 2 tasks per processor.  So </a:t>
            </a:r>
            <a:r>
              <a:rPr lang="en-US" smtClean="0"/>
              <a:t>n </a:t>
            </a:r>
            <a:r>
              <a:rPr lang="en-US">
                <a:latin typeface="Symbol" pitchFamily="18" charset="2"/>
              </a:rPr>
              <a:t>£ </a:t>
            </a:r>
            <a:r>
              <a:rPr lang="en-US" smtClean="0"/>
              <a:t>2m.</a:t>
            </a:r>
            <a:endParaRPr lang="en-US"/>
          </a:p>
          <a:p>
            <a:pPr lvl="1"/>
            <a:r>
              <a:rPr lang="en-US"/>
              <a:t>If 1 </a:t>
            </a:r>
            <a:r>
              <a:rPr lang="en-US">
                <a:latin typeface="Symbol" pitchFamily="18" charset="2"/>
              </a:rPr>
              <a:t>£ </a:t>
            </a:r>
            <a:r>
              <a:rPr lang="en-US"/>
              <a:t>n</a:t>
            </a:r>
            <a:r>
              <a:rPr lang="en-US" smtClean="0"/>
              <a:t> </a:t>
            </a:r>
            <a:r>
              <a:rPr lang="en-US">
                <a:latin typeface="Symbol" pitchFamily="18" charset="2"/>
              </a:rPr>
              <a:t>£ </a:t>
            </a:r>
            <a:r>
              <a:rPr lang="en-US"/>
              <a:t>m</a:t>
            </a:r>
            <a:r>
              <a:rPr lang="en-US" smtClean="0"/>
              <a:t>, </a:t>
            </a:r>
            <a:r>
              <a:rPr lang="en-US"/>
              <a:t>then LPT and optimal schedule both put one task per processor.</a:t>
            </a:r>
          </a:p>
          <a:p>
            <a:pPr lvl="1"/>
            <a:r>
              <a:rPr lang="en-US"/>
              <a:t>If </a:t>
            </a:r>
            <a:r>
              <a:rPr lang="en-US" smtClean="0"/>
              <a:t>m </a:t>
            </a:r>
            <a:r>
              <a:rPr lang="en-US"/>
              <a:t>&lt; </a:t>
            </a:r>
            <a:r>
              <a:rPr lang="en-US" smtClean="0"/>
              <a:t>n </a:t>
            </a:r>
            <a:r>
              <a:rPr lang="en-US">
                <a:latin typeface="Symbol" pitchFamily="18" charset="2"/>
              </a:rPr>
              <a:t>£ </a:t>
            </a:r>
            <a:r>
              <a:rPr lang="en-US" smtClean="0"/>
              <a:t>2m, </a:t>
            </a:r>
            <a:r>
              <a:rPr lang="en-US"/>
              <a:t>then optimal schedule is to put tasks in nonincreasing order on processors 1,...,m, then on m,...,1.</a:t>
            </a:r>
          </a:p>
          <a:p>
            <a:pPr lvl="2"/>
            <a:r>
              <a:rPr lang="en-US"/>
              <a:t>LPT also schedules tasks this way, so it’s optimal.</a:t>
            </a:r>
          </a:p>
        </p:txBody>
      </p:sp>
    </p:spTree>
    <p:extLst>
      <p:ext uri="{BB962C8B-B14F-4D97-AF65-F5344CB8AC3E}">
        <p14:creationId xmlns:p14="http://schemas.microsoft.com/office/powerpoint/2010/main" val="223185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 uiExpand="1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 </a:t>
            </a:r>
            <a:r>
              <a:rPr lang="en-US" err="1" smtClean="0"/>
              <a:t>vs</a:t>
            </a:r>
            <a:r>
              <a:rPr lang="en-US" smtClean="0"/>
              <a:t> LPT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184775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LPT </a:t>
            </a:r>
            <a:r>
              <a:rPr lang="en-US" dirty="0" smtClean="0"/>
              <a:t>gives better approx ratio, has same running time.  Why bother with LS?</a:t>
            </a:r>
          </a:p>
          <a:p>
            <a:r>
              <a:rPr lang="en-US" dirty="0" smtClean="0"/>
              <a:t>LS is online.  </a:t>
            </a:r>
          </a:p>
          <a:p>
            <a:pPr lvl="1"/>
            <a:r>
              <a:rPr lang="en-US" dirty="0" smtClean="0"/>
              <a:t>Imagine the jobs are coming one by one.</a:t>
            </a:r>
          </a:p>
          <a:p>
            <a:pPr lvl="2"/>
            <a:r>
              <a:rPr lang="en-US" dirty="0" smtClean="0"/>
              <a:t>LS just puts them on any idle computer.</a:t>
            </a:r>
          </a:p>
          <a:p>
            <a:r>
              <a:rPr lang="en-US" smtClean="0"/>
              <a:t>LPT </a:t>
            </a:r>
            <a:r>
              <a:rPr lang="en-US" dirty="0" smtClean="0"/>
              <a:t>is offline</a:t>
            </a:r>
          </a:p>
          <a:p>
            <a:pPr lvl="1"/>
            <a:r>
              <a:rPr lang="en-US" dirty="0" smtClean="0"/>
              <a:t>It needs to know all the jobs that will ever arrive, in order to sort them.</a:t>
            </a:r>
          </a:p>
          <a:p>
            <a:r>
              <a:rPr lang="en-US" dirty="0" smtClean="0"/>
              <a:t>In a realistic </a:t>
            </a:r>
            <a:r>
              <a:rPr lang="en-US" smtClean="0"/>
              <a:t>parallel computation, </a:t>
            </a:r>
            <a:r>
              <a:rPr lang="en-US" dirty="0" smtClean="0"/>
              <a:t>you get jobs on the fly.  </a:t>
            </a:r>
          </a:p>
          <a:p>
            <a:pPr lvl="1"/>
            <a:r>
              <a:rPr lang="en-US" dirty="0" smtClean="0"/>
              <a:t>Online is more realistic.</a:t>
            </a:r>
          </a:p>
          <a:p>
            <a:pPr lvl="1"/>
            <a:r>
              <a:rPr lang="en-US" dirty="0" smtClean="0"/>
              <a:t>LS is usually more useful.</a:t>
            </a:r>
          </a:p>
        </p:txBody>
      </p:sp>
    </p:spTree>
    <p:extLst>
      <p:ext uri="{BB962C8B-B14F-4D97-AF65-F5344CB8AC3E}">
        <p14:creationId xmlns:p14="http://schemas.microsoft.com/office/powerpoint/2010/main" val="345050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13" y="1130300"/>
            <a:ext cx="3582987" cy="271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Coverings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364163" cy="543877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Suppose there’s a set of teachers, and each can teach a certain set of classes.</a:t>
            </a:r>
          </a:p>
          <a:p>
            <a:pPr lvl="1">
              <a:defRPr/>
            </a:pPr>
            <a:r>
              <a:rPr lang="en-US" dirty="0" smtClean="0"/>
              <a:t>Let S</a:t>
            </a:r>
            <a:r>
              <a:rPr lang="en-US" baseline="-25000" dirty="0" smtClean="0"/>
              <a:t>i</a:t>
            </a:r>
            <a:r>
              <a:rPr lang="en-US" dirty="0" smtClean="0"/>
              <a:t> be the set of classes teach </a:t>
            </a:r>
            <a:r>
              <a:rPr lang="en-US" dirty="0" err="1" smtClean="0"/>
              <a:t>i</a:t>
            </a:r>
            <a:r>
              <a:rPr lang="en-US" dirty="0" smtClean="0"/>
              <a:t> can teach.</a:t>
            </a:r>
          </a:p>
          <a:p>
            <a:pPr>
              <a:defRPr/>
            </a:pPr>
            <a:r>
              <a:rPr lang="en-US" dirty="0" smtClean="0"/>
              <a:t>The entire set of classes is X.</a:t>
            </a:r>
          </a:p>
          <a:p>
            <a:pPr>
              <a:defRPr/>
            </a:pPr>
            <a:r>
              <a:rPr lang="en-US" dirty="0" smtClean="0"/>
              <a:t>We want to pick the minimum set of teachers to teach all the classes.</a:t>
            </a:r>
          </a:p>
          <a:p>
            <a:pPr lvl="1">
              <a:defRPr/>
            </a:pPr>
            <a:r>
              <a:rPr lang="en-US" dirty="0" smtClean="0"/>
              <a:t>Let T be set of teachers we pick.  </a:t>
            </a:r>
          </a:p>
          <a:p>
            <a:pPr lvl="1">
              <a:defRPr/>
            </a:pPr>
            <a:r>
              <a:rPr lang="en-US" dirty="0" smtClean="0"/>
              <a:t>We want </a:t>
            </a:r>
            <a:r>
              <a:rPr lang="en-US" sz="4400" dirty="0" err="1" smtClean="0">
                <a:latin typeface="Arial Narrow" pitchFamily="34" charset="0"/>
              </a:rPr>
              <a:t>U</a:t>
            </a:r>
            <a:r>
              <a:rPr lang="en-US" baseline="-25000" dirty="0" err="1" smtClean="0"/>
              <a:t>i</a:t>
            </a:r>
            <a:r>
              <a:rPr lang="en-US" baseline="-25000" dirty="0" err="1" smtClean="0">
                <a:latin typeface="Symbol" pitchFamily="18" charset="2"/>
              </a:rPr>
              <a:t>Î</a:t>
            </a:r>
            <a:r>
              <a:rPr lang="en-US" baseline="-25000" dirty="0" err="1" smtClean="0"/>
              <a:t>T</a:t>
            </a:r>
            <a:r>
              <a:rPr lang="en-US" dirty="0" smtClean="0"/>
              <a:t> S</a:t>
            </a:r>
            <a:r>
              <a:rPr lang="en-US" baseline="-25000" dirty="0" smtClean="0"/>
              <a:t>i</a:t>
            </a:r>
            <a:r>
              <a:rPr lang="en-US" dirty="0" smtClean="0"/>
              <a:t>=X, and T to be the smallest possible.</a:t>
            </a:r>
          </a:p>
        </p:txBody>
      </p:sp>
    </p:spTree>
    <p:extLst>
      <p:ext uri="{BB962C8B-B14F-4D97-AF65-F5344CB8AC3E}">
        <p14:creationId xmlns:p14="http://schemas.microsoft.com/office/powerpoint/2010/main" val="146469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3003550"/>
            <a:ext cx="31940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31653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Input</a:t>
            </a:r>
            <a:r>
              <a:rPr lang="en-US" dirty="0" smtClean="0"/>
              <a:t> A collection F of sets.  Each set has a cost.  The union of all the sets is X.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Output</a:t>
            </a:r>
            <a:r>
              <a:rPr lang="en-US" dirty="0" smtClean="0"/>
              <a:t> A subset G of F, whose union is X.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Goal</a:t>
            </a:r>
            <a:r>
              <a:rPr lang="en-US" dirty="0" smtClean="0"/>
              <a:t> Minimize the total cost of the sets in G.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Minimum cost set cover is NP-complete.</a:t>
            </a:r>
          </a:p>
          <a:p>
            <a:pPr>
              <a:defRPr/>
            </a:pPr>
            <a:r>
              <a:rPr lang="en-US" dirty="0" smtClean="0"/>
              <a:t>We’ll see a </a:t>
            </a:r>
            <a:r>
              <a:rPr lang="en-US" dirty="0" err="1" smtClean="0"/>
              <a:t>ln</a:t>
            </a:r>
            <a:r>
              <a:rPr lang="en-US" dirty="0" smtClean="0"/>
              <a:t>(n)-approximation algorithm, where n=|X|.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12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Set covering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127750" y="3540125"/>
            <a:ext cx="186848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/>
              <a:t>If all sets have same cost, S</a:t>
            </a:r>
            <a:r>
              <a:rPr lang="en-US" altLang="en-US" i="1" baseline="-25000"/>
              <a:t>3</a:t>
            </a:r>
            <a:r>
              <a:rPr lang="en-US" altLang="en-US" i="1"/>
              <a:t>, S</a:t>
            </a:r>
            <a:r>
              <a:rPr lang="en-US" altLang="en-US" i="1" baseline="-25000"/>
              <a:t>4</a:t>
            </a:r>
            <a:r>
              <a:rPr lang="en-US" altLang="en-US" i="1"/>
              <a:t> and S</a:t>
            </a:r>
            <a:r>
              <a:rPr lang="en-US" altLang="en-US" i="1" baseline="-25000"/>
              <a:t>5</a:t>
            </a:r>
            <a:r>
              <a:rPr lang="en-US" altLang="en-US" i="1"/>
              <a:t> is a min cost set cover of X. </a:t>
            </a:r>
          </a:p>
        </p:txBody>
      </p:sp>
    </p:spTree>
    <p:extLst>
      <p:ext uri="{BB962C8B-B14F-4D97-AF65-F5344CB8AC3E}">
        <p14:creationId xmlns:p14="http://schemas.microsoft.com/office/powerpoint/2010/main" val="156267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greedy approximation alg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A natural greedy heuristic is to choose sets which cover points most cheaply.</a:t>
            </a:r>
          </a:p>
          <a:p>
            <a:pPr lvl="1">
              <a:defRPr/>
            </a:pPr>
            <a:r>
              <a:rPr lang="en-US" dirty="0" smtClean="0"/>
              <a:t>For each set, let c be its cost, and m be the number of points it covers.</a:t>
            </a:r>
          </a:p>
          <a:p>
            <a:pPr lvl="1">
              <a:defRPr/>
            </a:pPr>
            <a:r>
              <a:rPr lang="en-US" dirty="0" smtClean="0"/>
              <a:t>We want to use the set with the smallest c/m value, because this is the cheapest way to cover some new points.</a:t>
            </a:r>
          </a:p>
          <a:p>
            <a:pPr>
              <a:defRPr/>
            </a:pPr>
            <a:r>
              <a:rPr lang="en-US" dirty="0" smtClean="0"/>
              <a:t>After we pick this set, remove all the points it covers.  Then we consider the per unit cost of the remaining sets and again choose the cheapest.</a:t>
            </a:r>
          </a:p>
        </p:txBody>
      </p:sp>
    </p:spTree>
    <p:extLst>
      <p:ext uri="{BB962C8B-B14F-4D97-AF65-F5344CB8AC3E}">
        <p14:creationId xmlns:p14="http://schemas.microsoft.com/office/powerpoint/2010/main" val="273016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greedy approximation alg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82900"/>
            <a:ext cx="8229600" cy="36830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U = X</a:t>
            </a:r>
          </a:p>
          <a:p>
            <a:pPr>
              <a:defRPr/>
            </a:pPr>
            <a:r>
              <a:rPr lang="en-US" sz="2800" dirty="0" smtClean="0"/>
              <a:t>C = </a:t>
            </a:r>
            <a:r>
              <a:rPr lang="en-US" sz="2800" dirty="0" smtClean="0">
                <a:latin typeface="Symbol" pitchFamily="18" charset="2"/>
              </a:rPr>
              <a:t>Æ</a:t>
            </a: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while U</a:t>
            </a:r>
            <a:r>
              <a:rPr lang="en-US" sz="2800" dirty="0" smtClean="0">
                <a:latin typeface="Symbol" pitchFamily="18" charset="2"/>
              </a:rPr>
              <a:t>¹Æ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choose S</a:t>
            </a:r>
            <a:r>
              <a:rPr lang="en-US" dirty="0" smtClean="0">
                <a:latin typeface="Symbol" pitchFamily="18" charset="2"/>
              </a:rPr>
              <a:t>Î</a:t>
            </a:r>
            <a:r>
              <a:rPr lang="en-US" dirty="0" smtClean="0">
                <a:ea typeface="+mn-ea"/>
                <a:cs typeface="+mn-cs"/>
              </a:rPr>
              <a:t>F-C with min |cost(S)|/|S</a:t>
            </a:r>
            <a:r>
              <a:rPr lang="en-US" dirty="0" smtClean="0">
                <a:latin typeface="Symbol" pitchFamily="18" charset="2"/>
              </a:rPr>
              <a:t>Ç</a:t>
            </a:r>
            <a:r>
              <a:rPr lang="en-US" dirty="0" smtClean="0"/>
              <a:t>U|</a:t>
            </a:r>
          </a:p>
          <a:p>
            <a:pPr lvl="1">
              <a:defRPr/>
            </a:pPr>
            <a:r>
              <a:rPr lang="en-US" dirty="0" smtClean="0"/>
              <a:t>C = C</a:t>
            </a:r>
            <a:r>
              <a:rPr lang="en-US" dirty="0" smtClean="0">
                <a:latin typeface="Symbol" pitchFamily="18" charset="2"/>
              </a:rPr>
              <a:t>È</a:t>
            </a:r>
            <a:r>
              <a:rPr lang="en-US" dirty="0" smtClean="0"/>
              <a:t>{S}</a:t>
            </a:r>
          </a:p>
          <a:p>
            <a:pPr lvl="1">
              <a:defRPr/>
            </a:pPr>
            <a:r>
              <a:rPr lang="en-US" dirty="0" smtClean="0"/>
              <a:t>U = U – S</a:t>
            </a:r>
          </a:p>
          <a:p>
            <a:pPr>
              <a:defRPr/>
            </a:pPr>
            <a:r>
              <a:rPr lang="en-US" sz="2800" dirty="0" smtClean="0"/>
              <a:t>output C</a:t>
            </a:r>
            <a:endParaRPr lang="en-US" sz="2800" dirty="0"/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482600" y="1425575"/>
            <a:ext cx="82423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/>
              <a:t>F is the entire collection of sets.   The union of these sets is X.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/>
              <a:t>Each set S in F has a cost cost(S).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/>
              <a:t>U is the set of elements of X we haven’t covered yet.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/>
              <a:t>C is the set cover we eventually output.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910263" y="2901950"/>
            <a:ext cx="2676525" cy="1471613"/>
            <a:chOff x="5910470" y="2902226"/>
            <a:chExt cx="2676939" cy="1470991"/>
          </a:xfrm>
        </p:grpSpPr>
        <p:sp>
          <p:nvSpPr>
            <p:cNvPr id="13318" name="TextBox 4"/>
            <p:cNvSpPr txBox="1">
              <a:spLocks noChangeArrowheads="1"/>
            </p:cNvSpPr>
            <p:nvPr/>
          </p:nvSpPr>
          <p:spPr bwMode="auto">
            <a:xfrm>
              <a:off x="5910470" y="2902226"/>
              <a:ext cx="267693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FF0000"/>
                  </a:solidFill>
                </a:rPr>
                <a:t>Per unit cost to cover new elements.</a:t>
              </a:r>
            </a:p>
          </p:txBody>
        </p:sp>
        <p:cxnSp>
          <p:nvCxnSpPr>
            <p:cNvPr id="13319" name="Straight Arrow Connector 6"/>
            <p:cNvCxnSpPr>
              <a:cxnSpLocks noChangeShapeType="1"/>
            </p:cNvCxnSpPr>
            <p:nvPr/>
          </p:nvCxnSpPr>
          <p:spPr bwMode="auto">
            <a:xfrm rot="16200000" flipH="1">
              <a:off x="6606209" y="3916017"/>
              <a:ext cx="768626" cy="145774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935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0765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We always output a set cover, because the while loop continues till X is covered.</a:t>
            </a:r>
          </a:p>
          <a:p>
            <a:pPr>
              <a:defRPr/>
            </a:pPr>
            <a:r>
              <a:rPr lang="en-US" dirty="0" smtClean="0"/>
              <a:t>We’ll prove the approximation ratio is at most 1+1/2+1/3+...+1/n </a:t>
            </a:r>
            <a:r>
              <a:rPr lang="en-US" dirty="0" smtClean="0">
                <a:latin typeface="Symbol" pitchFamily="18" charset="2"/>
              </a:rPr>
              <a:t>» </a:t>
            </a:r>
            <a:r>
              <a:rPr lang="en-US" dirty="0" err="1" smtClean="0"/>
              <a:t>ln</a:t>
            </a:r>
            <a:r>
              <a:rPr lang="en-US" dirty="0" smtClean="0"/>
              <a:t>(n).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If the min cost of a set cover is V, our set cover costs at most </a:t>
            </a:r>
            <a:r>
              <a:rPr lang="en-US" dirty="0" err="1" smtClean="0">
                <a:ea typeface="+mn-ea"/>
                <a:cs typeface="+mn-cs"/>
              </a:rPr>
              <a:t>ln</a:t>
            </a:r>
            <a:r>
              <a:rPr lang="en-US" dirty="0" smtClean="0">
                <a:ea typeface="+mn-ea"/>
                <a:cs typeface="+mn-cs"/>
              </a:rPr>
              <a:t>(n)*V.</a:t>
            </a:r>
          </a:p>
          <a:p>
            <a:pPr>
              <a:defRPr/>
            </a:pPr>
            <a:r>
              <a:rPr lang="en-US" dirty="0" smtClean="0"/>
              <a:t>The basic plan is to bound the cost of the set cover the algorithm outputs using the “average cost” per element. </a:t>
            </a:r>
          </a:p>
          <a:p>
            <a:pPr lvl="1"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pic>
        <p:nvPicPr>
          <p:cNvPr id="18436" name="Picture 3" descr="harmonic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25" y="4303713"/>
            <a:ext cx="3057525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30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93113" cy="519906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Order the sets in C by when they’re added to C, earliest set first.</a:t>
            </a:r>
          </a:p>
          <a:p>
            <a:pPr lvl="1">
              <a:defRPr/>
            </a:pPr>
            <a:r>
              <a:rPr lang="en-US" dirty="0" smtClean="0"/>
              <a:t>Let the order be S</a:t>
            </a:r>
            <a:r>
              <a:rPr lang="en-US" baseline="-25000" dirty="0" smtClean="0"/>
              <a:t>1</a:t>
            </a:r>
            <a:r>
              <a:rPr lang="en-US" dirty="0" smtClean="0"/>
              <a:t>, S</a:t>
            </a:r>
            <a:r>
              <a:rPr lang="en-US" baseline="-25000" dirty="0" smtClean="0"/>
              <a:t>2</a:t>
            </a:r>
            <a:r>
              <a:rPr lang="en-US" dirty="0" smtClean="0"/>
              <a:t>,...,S</a:t>
            </a:r>
            <a:r>
              <a:rPr lang="en-US" baseline="-25000" dirty="0" smtClean="0"/>
              <a:t>m</a:t>
            </a:r>
            <a:r>
              <a:rPr lang="en-US" dirty="0" smtClean="0"/>
              <a:t>. 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sz="3200" dirty="0" smtClean="0"/>
              <a:t>Cost of the set cover is L=</a:t>
            </a:r>
            <a:r>
              <a:rPr lang="en-US" sz="4000" dirty="0" smtClean="0">
                <a:latin typeface="Symbol" pitchFamily="18" charset="2"/>
              </a:rPr>
              <a:t>S</a:t>
            </a:r>
            <a:r>
              <a:rPr lang="en-US" sz="3200" baseline="-25000" dirty="0" smtClean="0"/>
              <a:t>i</a:t>
            </a:r>
            <a:r>
              <a:rPr lang="en-US" sz="3200" dirty="0" smtClean="0"/>
              <a:t> cost(S</a:t>
            </a:r>
            <a:r>
              <a:rPr lang="en-US" sz="3200" baseline="-25000" dirty="0" smtClean="0"/>
              <a:t>i</a:t>
            </a:r>
            <a:r>
              <a:rPr lang="en-US" sz="3200" dirty="0" smtClean="0"/>
              <a:t>).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Order the elements in X by when they’re added, earliest element first.</a:t>
            </a:r>
          </a:p>
          <a:p>
            <a:pPr lvl="1">
              <a:defRPr/>
            </a:pPr>
            <a:r>
              <a:rPr lang="en-US" dirty="0" smtClean="0"/>
              <a:t>Let the order be e</a:t>
            </a:r>
            <a:r>
              <a:rPr lang="en-US" baseline="-25000" dirty="0" smtClean="0"/>
              <a:t>1</a:t>
            </a:r>
            <a:r>
              <a:rPr lang="en-US" dirty="0" smtClean="0"/>
              <a:t>, e</a:t>
            </a:r>
            <a:r>
              <a:rPr lang="en-US" baseline="-25000" dirty="0" smtClean="0"/>
              <a:t>2</a:t>
            </a:r>
            <a:r>
              <a:rPr lang="en-US" dirty="0" smtClean="0"/>
              <a:t>,...,e</a:t>
            </a:r>
            <a:r>
              <a:rPr lang="en-US" baseline="-25000" dirty="0" smtClean="0"/>
              <a:t>n</a:t>
            </a:r>
            <a:r>
              <a:rPr lang="en-US" dirty="0" smtClean="0"/>
              <a:t>.  </a:t>
            </a:r>
          </a:p>
          <a:p>
            <a:pPr lvl="1">
              <a:defRPr/>
            </a:pPr>
            <a:r>
              <a:rPr lang="en-US" dirty="0" smtClean="0"/>
              <a:t>So, the first few </a:t>
            </a:r>
            <a:r>
              <a:rPr lang="en-US" dirty="0" err="1" smtClean="0"/>
              <a:t>e’s</a:t>
            </a:r>
            <a:r>
              <a:rPr lang="en-US" dirty="0" smtClean="0"/>
              <a:t> are added by S</a:t>
            </a:r>
            <a:r>
              <a:rPr lang="en-US" baseline="-25000" dirty="0" smtClean="0"/>
              <a:t>1</a:t>
            </a:r>
            <a:r>
              <a:rPr lang="en-US" dirty="0" smtClean="0"/>
              <a:t>, the next few added by S</a:t>
            </a:r>
            <a:r>
              <a:rPr lang="en-US" baseline="-25000" dirty="0" smtClean="0"/>
              <a:t>2</a:t>
            </a:r>
            <a:r>
              <a:rPr lang="en-US" dirty="0" smtClean="0"/>
              <a:t>, etc.</a:t>
            </a:r>
          </a:p>
          <a:p>
            <a:pPr lvl="1">
              <a:defRPr/>
            </a:pPr>
            <a:r>
              <a:rPr lang="en-US" dirty="0" smtClean="0"/>
              <a:t>Every element in X is in the list, because C covers X.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1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4 - Copy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4 - Copy</Template>
  <TotalTime>7088</TotalTime>
  <Words>2867</Words>
  <Application>Microsoft Office PowerPoint</Application>
  <PresentationFormat>On-screen Show (4:3)</PresentationFormat>
  <Paragraphs>316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Black</vt:lpstr>
      <vt:lpstr>Arial Narrow</vt:lpstr>
      <vt:lpstr>Symbol</vt:lpstr>
      <vt:lpstr>Times New Roman</vt:lpstr>
      <vt:lpstr>Wingdings</vt:lpstr>
      <vt:lpstr>4 - Copy</vt:lpstr>
      <vt:lpstr>Approximation algorithms 1 Set cover, vertex cover, scheduling</vt:lpstr>
      <vt:lpstr>Approximation algorithms</vt:lpstr>
      <vt:lpstr>Approximation ratio</vt:lpstr>
      <vt:lpstr>Coverings</vt:lpstr>
      <vt:lpstr>Set covering</vt:lpstr>
      <vt:lpstr>A greedy approximation alg</vt:lpstr>
      <vt:lpstr>A greedy approximation alg</vt:lpstr>
      <vt:lpstr>Proof of correctness</vt:lpstr>
      <vt:lpstr>Proof of correctness</vt:lpstr>
      <vt:lpstr>Proof of correctness</vt:lpstr>
      <vt:lpstr>The per element cost</vt:lpstr>
      <vt:lpstr>The per element cost</vt:lpstr>
      <vt:lpstr>Proof of approximation ratio</vt:lpstr>
      <vt:lpstr>Vertex cover</vt:lpstr>
      <vt:lpstr>A vertex cover algorithm</vt:lpstr>
      <vt:lpstr>Example</vt:lpstr>
      <vt:lpstr>Proof of correctness</vt:lpstr>
      <vt:lpstr>Proof of Correctness</vt:lpstr>
      <vt:lpstr>Parallel computing and scheduling</vt:lpstr>
      <vt:lpstr>Makespan scheduling</vt:lpstr>
      <vt:lpstr>Graham’s list scheduling</vt:lpstr>
      <vt:lpstr>Graham’s list scheduling</vt:lpstr>
      <vt:lpstr>Example</vt:lpstr>
      <vt:lpstr>The worst case for LS</vt:lpstr>
      <vt:lpstr>LS is a 2-approximation</vt:lpstr>
      <vt:lpstr>LS is a 2-approximation</vt:lpstr>
      <vt:lpstr>LS is a 2-approximation</vt:lpstr>
      <vt:lpstr>LS is a 2-approximation</vt:lpstr>
      <vt:lpstr>LPT scheduling</vt:lpstr>
      <vt:lpstr>LPT is a 4/3-approximation</vt:lpstr>
      <vt:lpstr>LPT is a 4/3-approximation</vt:lpstr>
      <vt:lpstr>LS vs LPT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scheduling</dc:title>
  <dc:creator>MS_staff</dc:creator>
  <cp:lastModifiedBy>Rui</cp:lastModifiedBy>
  <cp:revision>451</cp:revision>
  <cp:lastPrinted>2022-05-11T14:57:39Z</cp:lastPrinted>
  <dcterms:created xsi:type="dcterms:W3CDTF">2011-03-13T06:54:57Z</dcterms:created>
  <dcterms:modified xsi:type="dcterms:W3CDTF">2023-04-24T13:47:01Z</dcterms:modified>
</cp:coreProperties>
</file>