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82" r:id="rId9"/>
    <p:sldId id="283" r:id="rId10"/>
    <p:sldId id="262" r:id="rId11"/>
    <p:sldId id="263" r:id="rId12"/>
    <p:sldId id="28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79" r:id="rId30"/>
    <p:sldId id="280" r:id="rId31"/>
    <p:sldId id="285" r:id="rId32"/>
    <p:sldId id="286" r:id="rId33"/>
    <p:sldId id="287" r:id="rId34"/>
    <p:sldId id="288" r:id="rId35"/>
    <p:sldId id="289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三章" id="{011D86B2-A2B8-4DE5-B20A-496DFB16078D}">
          <p14:sldIdLst>
            <p14:sldId id="256"/>
            <p14:sldId id="257"/>
            <p14:sldId id="258"/>
            <p14:sldId id="281"/>
            <p14:sldId id="259"/>
            <p14:sldId id="260"/>
            <p14:sldId id="261"/>
            <p14:sldId id="282"/>
            <p14:sldId id="283"/>
            <p14:sldId id="262"/>
            <p14:sldId id="263"/>
            <p14:sldId id="284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第四章" id="{235C8030-CF50-449A-8E98-59A9C2C6C7FE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90"/>
            <p14:sldId id="279"/>
            <p14:sldId id="280"/>
            <p14:sldId id="285"/>
            <p14:sldId id="286"/>
            <p14:sldId id="287"/>
            <p14:sldId id="288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3" autoAdjust="0"/>
  </p:normalViewPr>
  <p:slideViewPr>
    <p:cSldViewPr snapToGrid="0">
      <p:cViewPr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460AF-AB58-2104-F067-9F4D9A048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D50C8-0BA3-3E49-2CAB-F0DA54E5C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B9C95-F3F7-ECB0-62C8-F207EDE1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56F88-BA72-4749-2D4E-2B85A48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08294-87D4-3291-4109-1FBF1A43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B99C4-E7F2-8414-AD4A-09DB819C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1A3D7-B934-B940-458F-EAB96CB1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6A9A-D7A8-5053-B892-C0EB73F7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05A75-6D91-A2AC-39C6-99FC784B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C53D-4795-6F1D-826F-36A10E44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2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71022-FAC9-B91E-1799-C9D3F951A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ABC62-2E40-1F68-3779-C8EED444F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BE95C-F0C4-269C-ADC9-9E8A6EF2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2C7E9-34EF-29B0-66E8-40113BE0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0E4FC-94F7-C255-E73A-637E8BE2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A75FB-057C-8EAD-7911-01A4C98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87B04-7BBE-363B-2B67-AE6064D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F9028-E900-DF6C-3F8E-0BF9C998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C75C3-0230-A41E-A0ED-F84402DA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80AFB-7E2C-B3D5-EC2D-F8CCB55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7CE48-839A-B40B-229E-586306DE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91BC0-9E54-8327-2348-424102D3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FBCCF-6727-D1EC-C5E5-27C8FDC0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10377-35D4-B0E7-99F8-63F1377C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7567C-BE0C-30A1-E073-B2F80100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7DE87-D7A7-1571-2033-51558849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72D16-687C-D2BE-073D-FA0F836B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DB61E-B82C-70B0-6F0D-8355EAABF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D0F9E-CF62-7169-265E-629AE16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7E7711-3778-9CE4-8D87-166F828B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8B2E9-214B-66AB-AFDF-FF74A85D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51618-7250-946E-A8A8-CC333106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4BFA3-BCD1-8F72-BBB4-B05E6E14F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31F73-6229-4953-3811-0083D1301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D7069-4236-DF47-C8B2-7AA94E49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52BA6-A6F0-CB65-E4A7-10B00A1D3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8B47F-33A8-68F8-28FE-CEB64FAF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43FD95-CA61-9B8D-FCED-C71F0CEF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811C9-F357-F4F8-45C5-4C113CDC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9797E-D350-DD78-A7CF-5EEAD76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AD7703-35E0-B899-3AED-0F659019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5AA5A8-72B9-D4FD-81BE-FFD28AB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89C0F1-8335-4FD1-1F88-38F73CB0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7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F482A-E288-6C89-A7E1-3D05CDF7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A2F715-E212-3460-076D-D6E3126C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65BF2-FCF2-3347-8789-7167B6CE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5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0F1D9-8894-67D0-70AF-DD4CF231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D2088-EB73-2B3E-3121-64100161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B8B150-FC19-A3EF-9EE6-0147AADB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E51F5-EA0A-3A6F-8A58-7ED3EC52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240A1-9462-ACFF-D8B3-26835526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5E471-967D-718B-2E27-0F411C82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8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297D6-ED67-DE67-566D-21213EED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10EF27-267A-A51D-35F0-0E50AC515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FDFD6-F706-CDD1-507C-E000DFA1E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A5080-8E15-AB1F-0A94-1D2A1B71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C28D4-7405-617F-046E-B262924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EF8A5-E20A-3B69-EB21-B8BAF435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7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07C582-89CE-DEE1-B97A-25F6C13D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51093-7B82-D644-2030-8B93BDCE2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8FDA0-7F23-596A-12F9-E394EB8E4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1207-E68D-4CAC-B663-1CDCFD8DDA7D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51F06-A287-4121-24D3-C0D4B49E5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1D861-6E81-3AB2-83C1-C0751560F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84F3-1D2E-42AF-AF6D-D58926EA6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9273F1-0136-0A0E-4E28-BB3B5DB2A4E3}"/>
              </a:ext>
            </a:extLst>
          </p:cNvPr>
          <p:cNvSpPr txBox="1"/>
          <p:nvPr/>
        </p:nvSpPr>
        <p:spPr>
          <a:xfrm>
            <a:off x="4427220" y="795528"/>
            <a:ext cx="333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第三章 门电路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EFABFE-E83F-4746-DC10-7DC43A518404}"/>
              </a:ext>
            </a:extLst>
          </p:cNvPr>
          <p:cNvSpPr txBox="1"/>
          <p:nvPr/>
        </p:nvSpPr>
        <p:spPr>
          <a:xfrm>
            <a:off x="5189220" y="1591056"/>
            <a:ext cx="414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3.1 </a:t>
            </a:r>
            <a:r>
              <a:rPr lang="zh-CN" altLang="en-US" sz="2400" b="1" dirty="0"/>
              <a:t>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DCEF69-5981-F17A-3084-B1256D451912}"/>
              </a:ext>
            </a:extLst>
          </p:cNvPr>
          <p:cNvSpPr txBox="1"/>
          <p:nvPr/>
        </p:nvSpPr>
        <p:spPr>
          <a:xfrm>
            <a:off x="1501140" y="2263474"/>
            <a:ext cx="783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3.1.1 </a:t>
            </a:r>
            <a:r>
              <a:rPr lang="zh-CN" altLang="en-US" b="1" dirty="0"/>
              <a:t>用来获得高低电平的基本开关电路</a:t>
            </a:r>
            <a:r>
              <a:rPr lang="zh-CN" altLang="en-US" dirty="0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388E79-3139-9E69-6554-CBECF4D9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63" y="2763012"/>
            <a:ext cx="4667250" cy="2667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C7F82AE-7957-8F30-4DA2-82EA24A85D01}"/>
              </a:ext>
            </a:extLst>
          </p:cNvPr>
          <p:cNvSpPr txBox="1"/>
          <p:nvPr/>
        </p:nvSpPr>
        <p:spPr>
          <a:xfrm>
            <a:off x="6623304" y="2513243"/>
            <a:ext cx="449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zh-CN" altLang="en-US" b="1" dirty="0"/>
              <a:t>单开关电路</a:t>
            </a:r>
            <a:r>
              <a:rPr lang="zh-CN" altLang="en-US" dirty="0"/>
              <a:t>：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输入高电平，</a:t>
            </a:r>
            <a:r>
              <a:rPr lang="en-US" altLang="zh-CN" dirty="0"/>
              <a:t>S</a:t>
            </a:r>
            <a:r>
              <a:rPr lang="zh-CN" altLang="en-US" dirty="0"/>
              <a:t>闭合，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o</a:t>
            </a:r>
            <a:r>
              <a:rPr lang="zh-CN" altLang="en-US" dirty="0"/>
              <a:t>输出低电平；</a:t>
            </a:r>
            <a:r>
              <a:rPr lang="en-US" altLang="zh-CN" dirty="0"/>
              <a:t> v</a:t>
            </a:r>
            <a:r>
              <a:rPr lang="en-US" altLang="zh-CN" baseline="-25000" dirty="0"/>
              <a:t>i</a:t>
            </a:r>
            <a:r>
              <a:rPr lang="zh-CN" altLang="en-US" dirty="0"/>
              <a:t>输入低电平，</a:t>
            </a:r>
            <a:r>
              <a:rPr lang="en-US" altLang="zh-CN" dirty="0"/>
              <a:t>S</a:t>
            </a:r>
            <a:r>
              <a:rPr lang="zh-CN" altLang="en-US" dirty="0"/>
              <a:t>打开，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o</a:t>
            </a:r>
            <a:r>
              <a:rPr lang="zh-CN" altLang="en-US" dirty="0"/>
              <a:t>输出高电平。</a:t>
            </a:r>
            <a:endParaRPr lang="en-US" altLang="zh-CN" dirty="0"/>
          </a:p>
          <a:p>
            <a:r>
              <a:rPr lang="zh-CN" altLang="en-US" b="1" dirty="0"/>
              <a:t>缺点</a:t>
            </a:r>
            <a:r>
              <a:rPr lang="zh-CN" altLang="en-US" dirty="0"/>
              <a:t>：不好确定</a:t>
            </a:r>
            <a:r>
              <a:rPr lang="en-US" altLang="zh-CN" dirty="0"/>
              <a:t>R</a:t>
            </a:r>
            <a:r>
              <a:rPr lang="zh-CN" altLang="en-US" dirty="0"/>
              <a:t>电阻值大小，且功耗大。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zh-CN" altLang="en-US" b="1" dirty="0"/>
              <a:t>互补开关电路</a:t>
            </a:r>
            <a:r>
              <a:rPr lang="zh-CN" altLang="en-US" dirty="0"/>
              <a:t>：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闭合，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打开，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o</a:t>
            </a:r>
            <a:r>
              <a:rPr lang="zh-CN" altLang="en-US" dirty="0"/>
              <a:t>输出高电平；</a:t>
            </a:r>
            <a:r>
              <a:rPr lang="en-US" altLang="zh-CN" dirty="0"/>
              <a:t> S</a:t>
            </a:r>
            <a:r>
              <a:rPr lang="en-US" altLang="zh-CN" baseline="-25000" dirty="0"/>
              <a:t>1</a:t>
            </a:r>
            <a:r>
              <a:rPr lang="zh-CN" altLang="en-US" dirty="0"/>
              <a:t>打开，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闭合，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o</a:t>
            </a:r>
            <a:r>
              <a:rPr lang="zh-CN" altLang="en-US" dirty="0"/>
              <a:t>输出低电平；</a:t>
            </a:r>
            <a:endParaRPr lang="en-US" altLang="zh-CN" dirty="0"/>
          </a:p>
          <a:p>
            <a:r>
              <a:rPr lang="zh-CN" altLang="en-US" b="1" dirty="0"/>
              <a:t>优点</a:t>
            </a:r>
            <a:r>
              <a:rPr lang="zh-CN" altLang="en-US" dirty="0"/>
              <a:t>：开关总有一个是打开的，电路中电流始终为零，功耗极小。</a:t>
            </a:r>
          </a:p>
        </p:txBody>
      </p:sp>
    </p:spTree>
    <p:extLst>
      <p:ext uri="{BB962C8B-B14F-4D97-AF65-F5344CB8AC3E}">
        <p14:creationId xmlns:p14="http://schemas.microsoft.com/office/powerpoint/2010/main" val="424541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33536C-6F1D-EECE-5976-D48DD150ABBB}"/>
              </a:ext>
            </a:extLst>
          </p:cNvPr>
          <p:cNvSpPr txBox="1"/>
          <p:nvPr/>
        </p:nvSpPr>
        <p:spPr>
          <a:xfrm>
            <a:off x="828674" y="657225"/>
            <a:ext cx="486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3.3.8 CMOS</a:t>
            </a:r>
            <a:r>
              <a:rPr lang="zh-CN" altLang="en-US" b="1" dirty="0"/>
              <a:t>反相器的静态输入特性与输出特性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894034-6F8F-86FB-160B-A436009C54DC}"/>
              </a:ext>
            </a:extLst>
          </p:cNvPr>
          <p:cNvSpPr txBox="1"/>
          <p:nvPr/>
        </p:nvSpPr>
        <p:spPr>
          <a:xfrm>
            <a:off x="1457324" y="1356539"/>
            <a:ext cx="943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输入特性：</a:t>
            </a:r>
            <a:r>
              <a:rPr lang="zh-CN" altLang="en-US" dirty="0"/>
              <a:t>采用输入保护电路，如图所示利用二极管限压，控制电压大小在</a:t>
            </a:r>
            <a:r>
              <a:rPr lang="en-US" altLang="zh-CN" dirty="0"/>
              <a:t>-0.7V—V</a:t>
            </a:r>
            <a:r>
              <a:rPr lang="en-US" altLang="zh-CN" baseline="-25000" dirty="0"/>
              <a:t>DD</a:t>
            </a:r>
            <a:r>
              <a:rPr lang="en-US" altLang="zh-CN" dirty="0"/>
              <a:t>+0.7V</a:t>
            </a:r>
            <a:r>
              <a:rPr lang="zh-CN" altLang="en-US" dirty="0"/>
              <a:t>之间，避免击穿</a:t>
            </a:r>
            <a:r>
              <a:rPr lang="en-US" altLang="zh-CN" dirty="0"/>
              <a:t>MOS</a:t>
            </a:r>
            <a:r>
              <a:rPr lang="zh-CN" altLang="en-US" dirty="0"/>
              <a:t>管的绝缘介质。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573FD-902B-2518-CBEE-1DC739E3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509837"/>
            <a:ext cx="2781300" cy="2200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07C71E-0A0C-B4CE-D112-E6E9119F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376487"/>
            <a:ext cx="2438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EE7DA6-A2C1-52AD-3F75-4DECBC6FB0E4}"/>
              </a:ext>
            </a:extLst>
          </p:cNvPr>
          <p:cNvSpPr txBox="1"/>
          <p:nvPr/>
        </p:nvSpPr>
        <p:spPr>
          <a:xfrm>
            <a:off x="1400174" y="989694"/>
            <a:ext cx="854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低电平输出特性：</a:t>
            </a:r>
            <a:r>
              <a:rPr lang="zh-CN" altLang="en-US" dirty="0"/>
              <a:t>如图，实际上</a:t>
            </a:r>
            <a:r>
              <a:rPr lang="en-US" altLang="zh-CN" dirty="0"/>
              <a:t>V</a:t>
            </a:r>
            <a:r>
              <a:rPr lang="en-US" altLang="zh-CN" baseline="-25000" dirty="0"/>
              <a:t>OL</a:t>
            </a:r>
            <a:r>
              <a:rPr lang="zh-CN" altLang="en-US" dirty="0"/>
              <a:t>即</a:t>
            </a:r>
            <a:r>
              <a:rPr lang="en-US" altLang="zh-CN" dirty="0"/>
              <a:t>V</a:t>
            </a:r>
            <a:r>
              <a:rPr lang="en-US" altLang="zh-CN" baseline="-25000" dirty="0"/>
              <a:t>DS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-25000" dirty="0"/>
              <a:t>OL</a:t>
            </a:r>
            <a:r>
              <a:rPr lang="zh-CN" altLang="en-US" dirty="0"/>
              <a:t>即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D</a:t>
            </a:r>
            <a:r>
              <a:rPr lang="zh-CN" altLang="en-US" dirty="0"/>
              <a:t>，因此此时输出特性曲线即</a:t>
            </a:r>
            <a:r>
              <a:rPr lang="en-US" altLang="zh-CN" dirty="0"/>
              <a:t>N</a:t>
            </a:r>
            <a:r>
              <a:rPr lang="zh-CN" altLang="en-US" dirty="0"/>
              <a:t>沟道增强型</a:t>
            </a:r>
            <a:r>
              <a:rPr lang="en-US" altLang="zh-CN" dirty="0"/>
              <a:t>MOS</a:t>
            </a:r>
            <a:r>
              <a:rPr lang="zh-CN" altLang="en-US" dirty="0"/>
              <a:t>管的漏极特性曲线。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81477F-206E-0AB5-DAD7-59A968F9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033587"/>
            <a:ext cx="7205663" cy="35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7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EE7DA6-A2C1-52AD-3F75-4DECBC6FB0E4}"/>
              </a:ext>
            </a:extLst>
          </p:cNvPr>
          <p:cNvSpPr txBox="1"/>
          <p:nvPr/>
        </p:nvSpPr>
        <p:spPr>
          <a:xfrm>
            <a:off x="1400174" y="989694"/>
            <a:ext cx="854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高电平输出特性：</a:t>
            </a:r>
            <a:r>
              <a:rPr lang="zh-CN" altLang="en-US" dirty="0"/>
              <a:t>如图，</a:t>
            </a:r>
            <a:r>
              <a:rPr lang="en-US" altLang="zh-CN" dirty="0"/>
              <a:t>V</a:t>
            </a:r>
            <a:r>
              <a:rPr lang="en-US" altLang="zh-CN" baseline="-25000" dirty="0"/>
              <a:t>OH</a:t>
            </a:r>
            <a:r>
              <a:rPr lang="zh-CN" altLang="en-US" dirty="0"/>
              <a:t>的数值等于</a:t>
            </a:r>
            <a:r>
              <a:rPr lang="en-US" altLang="zh-CN" dirty="0"/>
              <a:t>V</a:t>
            </a:r>
            <a:r>
              <a:rPr lang="en-US" altLang="zh-CN" baseline="-25000" dirty="0"/>
              <a:t>DD</a:t>
            </a:r>
            <a:r>
              <a:rPr lang="zh-CN" altLang="en-US" dirty="0"/>
              <a:t>减去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管的导通压降；所以在同样的</a:t>
            </a:r>
            <a:r>
              <a:rPr lang="en-US" altLang="zh-CN" dirty="0"/>
              <a:t>I</a:t>
            </a:r>
            <a:r>
              <a:rPr lang="en-US" altLang="zh-CN" baseline="-25000" dirty="0"/>
              <a:t>OH</a:t>
            </a:r>
            <a:r>
              <a:rPr lang="zh-CN" altLang="en-US" dirty="0"/>
              <a:t>下</a:t>
            </a:r>
            <a:r>
              <a:rPr lang="en-US" altLang="zh-CN" dirty="0"/>
              <a:t>V</a:t>
            </a:r>
            <a:r>
              <a:rPr lang="en-US" altLang="zh-CN" baseline="-25000" dirty="0"/>
              <a:t>DD</a:t>
            </a:r>
            <a:r>
              <a:rPr lang="zh-CN" altLang="en-US" dirty="0"/>
              <a:t>越高，则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的导通内阻越小，</a:t>
            </a:r>
            <a:r>
              <a:rPr lang="en-US" altLang="zh-CN" dirty="0"/>
              <a:t>V</a:t>
            </a:r>
            <a:r>
              <a:rPr lang="en-US" altLang="zh-CN" baseline="-25000" dirty="0"/>
              <a:t>OH</a:t>
            </a:r>
            <a:r>
              <a:rPr lang="zh-CN" altLang="en-US" dirty="0"/>
              <a:t>也就下降的越少。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39480-81A5-6961-4445-EF3599EC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6" y="2247900"/>
            <a:ext cx="6972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E3B52F-C78A-E7AA-A4FD-4DAE50847C00}"/>
              </a:ext>
            </a:extLst>
          </p:cNvPr>
          <p:cNvSpPr txBox="1"/>
          <p:nvPr/>
        </p:nvSpPr>
        <p:spPr>
          <a:xfrm>
            <a:off x="971549" y="600075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3.3.9 CMOS</a:t>
            </a:r>
            <a:r>
              <a:rPr lang="zh-CN" altLang="en-US" b="1" dirty="0"/>
              <a:t>反相器的动态特性：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731AB9-9FBC-F4D0-2E5D-723F9E7F360C}"/>
              </a:ext>
            </a:extLst>
          </p:cNvPr>
          <p:cNvSpPr txBox="1"/>
          <p:nvPr/>
        </p:nvSpPr>
        <p:spPr>
          <a:xfrm>
            <a:off x="1257300" y="1419225"/>
            <a:ext cx="954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传输延迟时间：</a:t>
            </a: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动态功耗：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37D443-720A-B82B-BAB0-BF63B93C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827804"/>
            <a:ext cx="2057400" cy="647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0F240E-D1AB-3F68-3C11-E06979B269F1}"/>
              </a:ext>
            </a:extLst>
          </p:cNvPr>
          <p:cNvSpPr txBox="1"/>
          <p:nvPr/>
        </p:nvSpPr>
        <p:spPr>
          <a:xfrm>
            <a:off x="2838450" y="2511476"/>
            <a:ext cx="475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C</a:t>
            </a:r>
            <a:r>
              <a:rPr lang="en-US" altLang="zh-CN" baseline="-25000" dirty="0"/>
              <a:t>PD</a:t>
            </a:r>
            <a:r>
              <a:rPr lang="zh-CN" altLang="en-US" dirty="0"/>
              <a:t>为功耗电容，</a:t>
            </a:r>
            <a:r>
              <a:rPr lang="en-US" altLang="zh-CN" dirty="0"/>
              <a:t>C</a:t>
            </a:r>
            <a:r>
              <a:rPr lang="en-US" altLang="zh-CN" baseline="-25000" dirty="0"/>
              <a:t>L</a:t>
            </a:r>
            <a:r>
              <a:rPr lang="zh-CN" altLang="en-US" dirty="0"/>
              <a:t>为接到反相器输出端的所有电容，</a:t>
            </a:r>
            <a:r>
              <a:rPr lang="en-US" altLang="zh-CN" dirty="0"/>
              <a:t>f</a:t>
            </a:r>
            <a:r>
              <a:rPr lang="zh-CN" altLang="en-US" dirty="0"/>
              <a:t>为输入信号的重复频率。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0F81FD-BC34-675B-63D0-65861250C8EA}"/>
              </a:ext>
            </a:extLst>
          </p:cNvPr>
          <p:cNvSpPr txBox="1"/>
          <p:nvPr/>
        </p:nvSpPr>
        <p:spPr>
          <a:xfrm>
            <a:off x="1257300" y="3179223"/>
            <a:ext cx="475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静态功耗：与动态功耗相比可以忽略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190759-BA1E-ED6A-4AC9-3A636554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6" y="1490165"/>
            <a:ext cx="44386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6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88CB13-D49E-8CD7-9FA2-5CC8B50B787E}"/>
              </a:ext>
            </a:extLst>
          </p:cNvPr>
          <p:cNvSpPr txBox="1"/>
          <p:nvPr/>
        </p:nvSpPr>
        <p:spPr>
          <a:xfrm>
            <a:off x="4219574" y="571500"/>
            <a:ext cx="31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3.4 </a:t>
            </a:r>
            <a:r>
              <a:rPr lang="zh-CN" altLang="en-US" sz="2400" b="1" dirty="0"/>
              <a:t>其他类型的门电路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D702C7-04DC-B478-0556-8144F9040F88}"/>
              </a:ext>
            </a:extLst>
          </p:cNvPr>
          <p:cNvSpPr txBox="1"/>
          <p:nvPr/>
        </p:nvSpPr>
        <p:spPr>
          <a:xfrm>
            <a:off x="914400" y="1276349"/>
            <a:ext cx="45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3.4.1 CMOS</a:t>
            </a:r>
            <a:r>
              <a:rPr lang="zh-CN" altLang="en-US" b="1" dirty="0"/>
              <a:t>与非门、或非门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DF4BD-0EA8-DFEF-F43F-43D7F98C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793615"/>
            <a:ext cx="6286500" cy="2731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EB549C-9B36-00C0-2CD8-2829CD3E7E6C}"/>
              </a:ext>
            </a:extLst>
          </p:cNvPr>
          <p:cNvSpPr txBox="1"/>
          <p:nvPr/>
        </p:nvSpPr>
        <p:spPr>
          <a:xfrm>
            <a:off x="1514474" y="4650933"/>
            <a:ext cx="950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分为上拉与下拉两部分，上拉部分输出高电平，下拉部分输出低电平，上下两部分为</a:t>
            </a:r>
            <a:r>
              <a:rPr lang="en-US" altLang="zh-CN" dirty="0"/>
              <a:t>N</a:t>
            </a:r>
            <a:r>
              <a:rPr lang="zh-CN" altLang="en-US" dirty="0"/>
              <a:t>管</a:t>
            </a:r>
            <a:r>
              <a:rPr lang="en-US" altLang="zh-CN" dirty="0"/>
              <a:t>P</a:t>
            </a:r>
            <a:r>
              <a:rPr lang="zh-CN" altLang="en-US" dirty="0"/>
              <a:t>管互换，串并联关系互换。</a:t>
            </a:r>
          </a:p>
        </p:txBody>
      </p:sp>
    </p:spTree>
    <p:extLst>
      <p:ext uri="{BB962C8B-B14F-4D97-AF65-F5344CB8AC3E}">
        <p14:creationId xmlns:p14="http://schemas.microsoft.com/office/powerpoint/2010/main" val="180481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CA1B41-BCC2-E550-6401-207C24F83D23}"/>
              </a:ext>
            </a:extLst>
          </p:cNvPr>
          <p:cNvSpPr txBox="1"/>
          <p:nvPr/>
        </p:nvSpPr>
        <p:spPr>
          <a:xfrm>
            <a:off x="895349" y="942974"/>
            <a:ext cx="75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3.4.2 CMOS</a:t>
            </a:r>
            <a:r>
              <a:rPr lang="zh-CN" altLang="en-US" b="1" dirty="0"/>
              <a:t>管与非门、或非门缺点及改进：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082231-FD46-7231-1010-02DA16028E84}"/>
              </a:ext>
            </a:extLst>
          </p:cNvPr>
          <p:cNvSpPr txBox="1"/>
          <p:nvPr/>
        </p:nvSpPr>
        <p:spPr>
          <a:xfrm>
            <a:off x="1657349" y="1543050"/>
            <a:ext cx="9191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缺点：</a:t>
            </a:r>
            <a:endParaRPr lang="en-US" altLang="zh-CN" b="1" dirty="0"/>
          </a:p>
          <a:p>
            <a:r>
              <a:rPr lang="zh-CN" altLang="en-US" dirty="0"/>
              <a:t>输出电阻受输入端状态的影响；输出的高低电平受输入端数目的影响，输入端数目越多，输出的高低电平越高。</a:t>
            </a:r>
            <a:endParaRPr lang="en-US" altLang="zh-CN" dirty="0"/>
          </a:p>
          <a:p>
            <a:r>
              <a:rPr lang="zh-CN" altLang="en-US" b="1" dirty="0"/>
              <a:t>改进：</a:t>
            </a:r>
            <a:endParaRPr lang="en-US" altLang="zh-CN" b="1" dirty="0"/>
          </a:p>
          <a:p>
            <a:r>
              <a:rPr lang="zh-CN" altLang="en-US" dirty="0"/>
              <a:t>与非门电路：或非门电路基础上增加缓冲器；</a:t>
            </a:r>
            <a:endParaRPr lang="en-US" altLang="zh-CN" dirty="0"/>
          </a:p>
          <a:p>
            <a:r>
              <a:rPr lang="zh-CN" altLang="en-US" dirty="0"/>
              <a:t>或非门电路：与非门基础上增加缓冲器。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F10217-37FA-CB29-B607-AA57CADD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3397388"/>
            <a:ext cx="3895725" cy="2619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8EFA5F-2E8A-293D-E5F1-BEF46199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2" y="3397388"/>
            <a:ext cx="3876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5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E81B0C-3B05-3041-6251-DCAFE53AEBBD}"/>
              </a:ext>
            </a:extLst>
          </p:cNvPr>
          <p:cNvSpPr txBox="1"/>
          <p:nvPr/>
        </p:nvSpPr>
        <p:spPr>
          <a:xfrm>
            <a:off x="819150" y="657224"/>
            <a:ext cx="842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3.4.3 </a:t>
            </a:r>
            <a:r>
              <a:rPr lang="zh-CN" altLang="en-US" b="1" dirty="0"/>
              <a:t>漏极开路输出门电路（</a:t>
            </a:r>
            <a:r>
              <a:rPr lang="en-US" altLang="zh-CN" b="1" dirty="0"/>
              <a:t>OD</a:t>
            </a:r>
            <a:r>
              <a:rPr lang="zh-CN" altLang="en-US" b="1" dirty="0"/>
              <a:t>门）：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8EEE13-1935-38B8-4CDB-818F07F25D20}"/>
              </a:ext>
            </a:extLst>
          </p:cNvPr>
          <p:cNvSpPr txBox="1"/>
          <p:nvPr/>
        </p:nvSpPr>
        <p:spPr>
          <a:xfrm>
            <a:off x="1466850" y="1371600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电路结构示意图：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456F0-00BB-15E9-B3C6-4FAB33FF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176337"/>
            <a:ext cx="3609975" cy="2181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C6C18E-66D5-354E-ADC0-71BE8C5628E7}"/>
              </a:ext>
            </a:extLst>
          </p:cNvPr>
          <p:cNvSpPr txBox="1"/>
          <p:nvPr/>
        </p:nvSpPr>
        <p:spPr>
          <a:xfrm>
            <a:off x="1466850" y="3315773"/>
            <a:ext cx="592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目的：</a:t>
            </a:r>
            <a:r>
              <a:rPr lang="zh-CN" altLang="en-US" dirty="0"/>
              <a:t>输出电平变换、实现线与等；</a:t>
            </a:r>
            <a:endParaRPr lang="en-US" altLang="zh-CN" dirty="0"/>
          </a:p>
          <a:p>
            <a:r>
              <a:rPr lang="zh-CN" altLang="en-US" b="1" dirty="0"/>
              <a:t>注意事项：</a:t>
            </a:r>
            <a:r>
              <a:rPr lang="zh-CN" altLang="en-US" dirty="0"/>
              <a:t>必须将输出端经上拉电阻接到电源上。</a:t>
            </a:r>
            <a:endParaRPr lang="en-US" altLang="zh-CN" dirty="0"/>
          </a:p>
          <a:p>
            <a:r>
              <a:rPr lang="zh-CN" altLang="en-US" b="1" dirty="0"/>
              <a:t>线与接法与符号：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2A1030-E17D-4912-C971-83B83F5C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3996170"/>
            <a:ext cx="5229225" cy="23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9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098371-6801-9D35-D516-0F504579EF2B}"/>
              </a:ext>
            </a:extLst>
          </p:cNvPr>
          <p:cNvSpPr txBox="1"/>
          <p:nvPr/>
        </p:nvSpPr>
        <p:spPr>
          <a:xfrm>
            <a:off x="1047749" y="685799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3.4.4 OD</a:t>
            </a:r>
            <a:r>
              <a:rPr lang="zh-CN" altLang="en-US" b="1" dirty="0"/>
              <a:t>门外接电阻的计算方法：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AE3F00-CF17-C058-61B2-D6B6A1DE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295400"/>
            <a:ext cx="7362825" cy="3086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EA7BF-277C-E268-4B73-C40A50DD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4621769"/>
            <a:ext cx="3209925" cy="34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13D9B5-3F48-DA72-57BF-E58CDC0BA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5195413"/>
            <a:ext cx="3810000" cy="333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B9DBEF-821A-4B4A-F7C9-75122A30A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2" y="5667375"/>
            <a:ext cx="1762125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94FFCD-D306-EC65-15DE-5807BCD40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312" y="4631294"/>
            <a:ext cx="5324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A5DD0B-F411-38EE-295C-97E5E2114336}"/>
              </a:ext>
            </a:extLst>
          </p:cNvPr>
          <p:cNvSpPr txBox="1"/>
          <p:nvPr/>
        </p:nvSpPr>
        <p:spPr>
          <a:xfrm>
            <a:off x="990600" y="66675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3.4.5 CMOS</a:t>
            </a:r>
            <a:r>
              <a:rPr lang="zh-CN" altLang="en-US" b="1" dirty="0"/>
              <a:t>传输门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94CA7C-09AD-9918-AFFD-0C6D1F5B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33475"/>
            <a:ext cx="4495800" cy="2419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97B043-EC97-99D8-ACAE-D2D7D25058F7}"/>
              </a:ext>
            </a:extLst>
          </p:cNvPr>
          <p:cNvSpPr txBox="1"/>
          <p:nvPr/>
        </p:nvSpPr>
        <p:spPr>
          <a:xfrm>
            <a:off x="6524625" y="1628775"/>
            <a:ext cx="512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工作原理：</a:t>
            </a:r>
            <a:endParaRPr lang="en-US" altLang="zh-CN" dirty="0"/>
          </a:p>
          <a:p>
            <a:r>
              <a:rPr lang="en-US" altLang="zh-CN" dirty="0"/>
              <a:t>C=0</a:t>
            </a:r>
            <a:r>
              <a:rPr lang="zh-CN" altLang="en-US" dirty="0"/>
              <a:t>时，传输门截止；</a:t>
            </a:r>
            <a:endParaRPr lang="en-US" altLang="zh-CN" dirty="0"/>
          </a:p>
          <a:p>
            <a:r>
              <a:rPr lang="en-US" altLang="zh-CN" dirty="0"/>
              <a:t>C=1</a:t>
            </a:r>
            <a:r>
              <a:rPr lang="zh-CN" altLang="en-US" dirty="0"/>
              <a:t>时，只要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在</a:t>
            </a:r>
            <a:r>
              <a:rPr lang="en-US" altLang="zh-CN" dirty="0"/>
              <a:t>0~V</a:t>
            </a:r>
            <a:r>
              <a:rPr lang="en-US" altLang="zh-CN" baseline="-25000" dirty="0"/>
              <a:t>DD</a:t>
            </a:r>
            <a:r>
              <a:rPr lang="zh-CN" altLang="en-US" dirty="0"/>
              <a:t>之间变化，则传输门导通。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3B4A27-1E7C-65EA-0AA9-C34A989E401A}"/>
              </a:ext>
            </a:extLst>
          </p:cNvPr>
          <p:cNvSpPr txBox="1"/>
          <p:nvPr/>
        </p:nvSpPr>
        <p:spPr>
          <a:xfrm>
            <a:off x="1600200" y="379095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传输门模拟开关：</a:t>
            </a:r>
            <a:r>
              <a:rPr lang="en-US" altLang="zh-CN" dirty="0"/>
              <a:t>C=0</a:t>
            </a:r>
            <a:r>
              <a:rPr lang="zh-CN" altLang="en-US" dirty="0"/>
              <a:t>时开关截止，</a:t>
            </a:r>
            <a:r>
              <a:rPr lang="en-US" altLang="zh-CN" dirty="0"/>
              <a:t>C=1</a:t>
            </a:r>
            <a:r>
              <a:rPr lang="zh-CN" altLang="en-US" dirty="0"/>
              <a:t>时开关接通。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B0D0EC-7F5D-D7B4-C522-10CF7DE7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305896"/>
            <a:ext cx="571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6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5935D4-8587-7A21-36B7-97143B7F1C99}"/>
              </a:ext>
            </a:extLst>
          </p:cNvPr>
          <p:cNvSpPr txBox="1"/>
          <p:nvPr/>
        </p:nvSpPr>
        <p:spPr>
          <a:xfrm>
            <a:off x="942974" y="723900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3.4.6 </a:t>
            </a:r>
            <a:r>
              <a:rPr lang="zh-CN" altLang="en-US" b="1" dirty="0"/>
              <a:t>三态输出的</a:t>
            </a:r>
            <a:r>
              <a:rPr lang="en-US" altLang="zh-CN" b="1" dirty="0"/>
              <a:t>CMOS</a:t>
            </a:r>
            <a:r>
              <a:rPr lang="zh-CN" altLang="en-US" b="1" dirty="0"/>
              <a:t>门电路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1FC491-7F40-6DCA-988A-DF0BB755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3" y="1181100"/>
            <a:ext cx="5843588" cy="30353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526F40-FB63-7B49-5A90-114507B0158F}"/>
              </a:ext>
            </a:extLst>
          </p:cNvPr>
          <p:cNvSpPr txBox="1"/>
          <p:nvPr/>
        </p:nvSpPr>
        <p:spPr>
          <a:xfrm>
            <a:off x="1562099" y="4216494"/>
            <a:ext cx="924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工作原理：</a:t>
            </a:r>
            <a:r>
              <a:rPr lang="en-US" altLang="zh-CN" dirty="0"/>
              <a:t>EN</a:t>
            </a:r>
            <a:r>
              <a:rPr lang="zh-CN" altLang="en-US" dirty="0"/>
              <a:t>‘输入低电平时，若</a:t>
            </a:r>
            <a:r>
              <a:rPr lang="en-US" altLang="zh-CN" dirty="0"/>
              <a:t>A=1</a:t>
            </a:r>
            <a:r>
              <a:rPr lang="zh-CN" altLang="en-US" dirty="0"/>
              <a:t>，则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截止，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导通，输出低电平；若</a:t>
            </a:r>
            <a:r>
              <a:rPr lang="en-US" altLang="zh-CN" dirty="0"/>
              <a:t>A=0</a:t>
            </a:r>
            <a:r>
              <a:rPr lang="zh-CN" altLang="en-US" dirty="0"/>
              <a:t>，则相反。</a:t>
            </a:r>
            <a:endParaRPr lang="en-US" altLang="zh-CN" dirty="0"/>
          </a:p>
          <a:p>
            <a:r>
              <a:rPr lang="en-US" altLang="zh-CN" dirty="0"/>
              <a:t>EN</a:t>
            </a:r>
            <a:r>
              <a:rPr lang="zh-CN" altLang="en-US" dirty="0"/>
              <a:t>‘输入高电平时，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同时截止，输出呈现高阻态，也就是第三态。</a:t>
            </a:r>
            <a:endParaRPr lang="en-US" altLang="zh-CN" dirty="0"/>
          </a:p>
          <a:p>
            <a:r>
              <a:rPr lang="zh-CN" altLang="en-US" b="1" dirty="0"/>
              <a:t>三态门的应用：</a:t>
            </a:r>
            <a:r>
              <a:rPr lang="zh-CN" altLang="en-US" dirty="0"/>
              <a:t>总线结构中使得不同门电路的输出信号互补干扰、实现数据的双向传输。</a:t>
            </a:r>
          </a:p>
        </p:txBody>
      </p:sp>
    </p:spTree>
    <p:extLst>
      <p:ext uri="{BB962C8B-B14F-4D97-AF65-F5344CB8AC3E}">
        <p14:creationId xmlns:p14="http://schemas.microsoft.com/office/powerpoint/2010/main" val="21454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7ED9B0-A5FC-156B-5AED-C80AD543EC05}"/>
              </a:ext>
            </a:extLst>
          </p:cNvPr>
          <p:cNvSpPr txBox="1"/>
          <p:nvPr/>
        </p:nvSpPr>
        <p:spPr>
          <a:xfrm>
            <a:off x="4305300" y="762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3.2 </a:t>
            </a:r>
            <a:r>
              <a:rPr lang="zh-CN" altLang="en-US" sz="2400" b="1" dirty="0"/>
              <a:t>半导体二极管门电路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8C425-2110-4FE1-D88B-1633BD50A365}"/>
              </a:ext>
            </a:extLst>
          </p:cNvPr>
          <p:cNvSpPr txBox="1"/>
          <p:nvPr/>
        </p:nvSpPr>
        <p:spPr>
          <a:xfrm>
            <a:off x="1485900" y="1581150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3.2.1 </a:t>
            </a:r>
            <a:r>
              <a:rPr lang="zh-CN" altLang="en-US" b="1" dirty="0"/>
              <a:t>二极管的伏安特性：</a:t>
            </a:r>
            <a:endParaRPr lang="en-US" altLang="zh-CN" b="1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外加正向电压时导通，反向电压时截止；实际使用中，认为二极管的正向导通压降与外加电源电压相比不能忽略，而与外接电阻相比二极管的正向电阻可以忽略，采用如下的近似伏安特性：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A2F02C-EFE3-8215-E29B-72CF2A6B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590801"/>
            <a:ext cx="2290763" cy="33140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BB7C68-FABD-7C64-6EB4-C63B2B3040AE}"/>
              </a:ext>
            </a:extLst>
          </p:cNvPr>
          <p:cNvSpPr txBox="1"/>
          <p:nvPr/>
        </p:nvSpPr>
        <p:spPr>
          <a:xfrm>
            <a:off x="5557837" y="2856040"/>
            <a:ext cx="486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用二极管可代替</a:t>
            </a:r>
            <a:r>
              <a:rPr lang="en-US" altLang="zh-CN" dirty="0"/>
              <a:t>3.1</a:t>
            </a:r>
            <a:r>
              <a:rPr lang="zh-CN" altLang="en-US" dirty="0"/>
              <a:t>中单开关电路的开关来实现对应功能，电路图如下：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A51425-25B3-C9CF-2754-DE5E3622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2" y="3496448"/>
            <a:ext cx="2500313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7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E64F47-0D6C-B2C5-C779-981C6A936D6C}"/>
              </a:ext>
            </a:extLst>
          </p:cNvPr>
          <p:cNvSpPr txBox="1"/>
          <p:nvPr/>
        </p:nvSpPr>
        <p:spPr>
          <a:xfrm>
            <a:off x="4076699" y="376535"/>
            <a:ext cx="403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第四章 组合逻辑电路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F7D47B-5628-0238-E657-265957AE5B85}"/>
              </a:ext>
            </a:extLst>
          </p:cNvPr>
          <p:cNvSpPr txBox="1"/>
          <p:nvPr/>
        </p:nvSpPr>
        <p:spPr>
          <a:xfrm>
            <a:off x="5372099" y="120967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4.1 </a:t>
            </a:r>
            <a:r>
              <a:rPr lang="zh-CN" altLang="en-US" sz="2400" b="1" dirty="0"/>
              <a:t>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9693E-349C-3547-07AB-838065FA204E}"/>
              </a:ext>
            </a:extLst>
          </p:cNvPr>
          <p:cNvSpPr txBox="1"/>
          <p:nvPr/>
        </p:nvSpPr>
        <p:spPr>
          <a:xfrm>
            <a:off x="1000123" y="1855947"/>
            <a:ext cx="1019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4.1.1 </a:t>
            </a:r>
            <a:r>
              <a:rPr lang="zh-CN" altLang="en-US" b="1" dirty="0"/>
              <a:t>组合逻辑电路的特点：</a:t>
            </a:r>
            <a:r>
              <a:rPr lang="zh-CN" altLang="en-US" dirty="0"/>
              <a:t>任意时刻的输出仅取决于该时刻的输出，与电路原来的状态无关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A89B0-274A-795F-688A-7B982831A9EF}"/>
              </a:ext>
            </a:extLst>
          </p:cNvPr>
          <p:cNvSpPr txBox="1"/>
          <p:nvPr/>
        </p:nvSpPr>
        <p:spPr>
          <a:xfrm>
            <a:off x="1000123" y="2565977"/>
            <a:ext cx="555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4.1.2 </a:t>
            </a:r>
            <a:r>
              <a:rPr lang="zh-CN" altLang="en-US" b="1" dirty="0"/>
              <a:t>逻辑功能的描述：</a:t>
            </a:r>
            <a:r>
              <a:rPr lang="zh-CN" altLang="en-US" dirty="0"/>
              <a:t>逻辑函数或框图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9B56BF-68CB-D924-52D5-5C8F30D4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99" y="3429000"/>
            <a:ext cx="3009900" cy="1323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7D57B6-5BAF-D507-6248-6A88B21D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3265467"/>
            <a:ext cx="24384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5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BE04CA-518F-4568-66A6-7E1AA818E2FB}"/>
              </a:ext>
            </a:extLst>
          </p:cNvPr>
          <p:cNvSpPr txBox="1"/>
          <p:nvPr/>
        </p:nvSpPr>
        <p:spPr>
          <a:xfrm>
            <a:off x="3838574" y="619125"/>
            <a:ext cx="534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4.2 </a:t>
            </a:r>
            <a:r>
              <a:rPr lang="zh-CN" altLang="en-US" sz="2400" b="1" dirty="0"/>
              <a:t>组合逻辑电路的分析方法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4BAE06-B439-F49F-FEE3-3F5FC2213B06}"/>
              </a:ext>
            </a:extLst>
          </p:cNvPr>
          <p:cNvSpPr txBox="1"/>
          <p:nvPr/>
        </p:nvSpPr>
        <p:spPr>
          <a:xfrm>
            <a:off x="1400175" y="1438275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4.2.1 </a:t>
            </a:r>
            <a:r>
              <a:rPr lang="zh-CN" altLang="en-US" b="1" dirty="0"/>
              <a:t>流程：</a:t>
            </a:r>
            <a:r>
              <a:rPr lang="zh-CN" altLang="en-US" dirty="0"/>
              <a:t>电路</a:t>
            </a:r>
            <a:r>
              <a:rPr lang="en-US" altLang="zh-CN" dirty="0"/>
              <a:t>——</a:t>
            </a:r>
            <a:r>
              <a:rPr lang="zh-CN" altLang="en-US" dirty="0"/>
              <a:t>逻辑式</a:t>
            </a:r>
            <a:r>
              <a:rPr lang="en-US" altLang="zh-CN" dirty="0"/>
              <a:t>——</a:t>
            </a:r>
            <a:r>
              <a:rPr lang="zh-CN" altLang="en-US" dirty="0"/>
              <a:t>化简</a:t>
            </a:r>
            <a:r>
              <a:rPr lang="en-US" altLang="zh-CN" dirty="0"/>
              <a:t>——</a:t>
            </a:r>
            <a:r>
              <a:rPr lang="zh-CN" altLang="en-US" dirty="0"/>
              <a:t>真值表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C88821-16DC-F5E8-9607-4D7189D51CE3}"/>
              </a:ext>
            </a:extLst>
          </p:cNvPr>
          <p:cNvSpPr txBox="1"/>
          <p:nvPr/>
        </p:nvSpPr>
        <p:spPr>
          <a:xfrm>
            <a:off x="3629024" y="2324100"/>
            <a:ext cx="555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4.3 </a:t>
            </a:r>
            <a:r>
              <a:rPr lang="zh-CN" altLang="en-US" sz="2400" b="1" dirty="0"/>
              <a:t>组合逻辑电路的基本设计方法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88ABC-B487-1801-CF97-99704F6915F8}"/>
              </a:ext>
            </a:extLst>
          </p:cNvPr>
          <p:cNvSpPr txBox="1"/>
          <p:nvPr/>
        </p:nvSpPr>
        <p:spPr>
          <a:xfrm>
            <a:off x="1400175" y="3302258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4.3.1 </a:t>
            </a:r>
            <a:r>
              <a:rPr lang="zh-CN" altLang="en-US" b="1" dirty="0"/>
              <a:t>流程：</a:t>
            </a:r>
            <a:r>
              <a:rPr lang="zh-CN" altLang="en-US" dirty="0"/>
              <a:t>逻辑抽象（确定输入和输出变量，列出真值表）</a:t>
            </a:r>
            <a:r>
              <a:rPr lang="en-US" altLang="zh-CN" dirty="0"/>
              <a:t>——</a:t>
            </a:r>
            <a:r>
              <a:rPr lang="zh-CN" altLang="en-US" dirty="0"/>
              <a:t>逻辑函数式</a:t>
            </a:r>
            <a:r>
              <a:rPr lang="en-US" altLang="zh-CN" dirty="0"/>
              <a:t>——</a:t>
            </a:r>
            <a:r>
              <a:rPr lang="zh-CN" altLang="en-US" dirty="0"/>
              <a:t>选定器件类型</a:t>
            </a:r>
            <a:r>
              <a:rPr lang="en-US" altLang="zh-CN" dirty="0"/>
              <a:t>——</a:t>
            </a:r>
            <a:r>
              <a:rPr lang="zh-CN" altLang="en-US" dirty="0"/>
              <a:t>化简逻辑函数式</a:t>
            </a:r>
            <a:r>
              <a:rPr lang="en-US" altLang="zh-CN" dirty="0"/>
              <a:t>——</a:t>
            </a:r>
            <a:r>
              <a:rPr lang="zh-CN" altLang="en-US" dirty="0"/>
              <a:t>画出最简逻辑电路图</a:t>
            </a:r>
            <a:r>
              <a:rPr lang="en-US" altLang="zh-CN" dirty="0"/>
              <a:t>——</a:t>
            </a:r>
            <a:r>
              <a:rPr lang="zh-CN" altLang="en-US" dirty="0"/>
              <a:t>设计验证</a:t>
            </a:r>
            <a:r>
              <a:rPr lang="en-US" altLang="zh-CN" dirty="0"/>
              <a:t>——</a:t>
            </a:r>
            <a:r>
              <a:rPr lang="zh-CN" altLang="en-US" dirty="0"/>
              <a:t>工艺设计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11DA8A-A24C-83D7-E6D7-F32C7EEA3191}"/>
              </a:ext>
            </a:extLst>
          </p:cNvPr>
          <p:cNvSpPr txBox="1"/>
          <p:nvPr/>
        </p:nvSpPr>
        <p:spPr>
          <a:xfrm>
            <a:off x="1400175" y="4251841"/>
            <a:ext cx="992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4.3.2 </a:t>
            </a:r>
            <a:r>
              <a:rPr lang="zh-CN" altLang="en-US" b="1" dirty="0"/>
              <a:t>最简逻辑电路：</a:t>
            </a:r>
            <a:r>
              <a:rPr lang="zh-CN" altLang="en-US" dirty="0"/>
              <a:t>电路所用的器件数最少、器件种类最少、器件之间的连线最少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B2B298-69F5-FBC1-303A-ABBA42FEAE07}"/>
              </a:ext>
            </a:extLst>
          </p:cNvPr>
          <p:cNvSpPr txBox="1"/>
          <p:nvPr/>
        </p:nvSpPr>
        <p:spPr>
          <a:xfrm>
            <a:off x="1400175" y="4962525"/>
            <a:ext cx="99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4.3.3 </a:t>
            </a:r>
            <a:r>
              <a:rPr lang="zh-CN" altLang="en-US" b="1" dirty="0"/>
              <a:t>逻辑函数式的转换：</a:t>
            </a:r>
            <a:endParaRPr lang="en-US" altLang="zh-CN" b="1" dirty="0"/>
          </a:p>
          <a:p>
            <a:r>
              <a:rPr lang="zh-CN" altLang="en-US" dirty="0"/>
              <a:t>将与或表达式两次求反可以得到与非表达式；合并卡诺图上的</a:t>
            </a:r>
            <a:r>
              <a:rPr lang="en-US" altLang="zh-CN" dirty="0"/>
              <a:t>0</a:t>
            </a:r>
            <a:r>
              <a:rPr lang="zh-CN" altLang="en-US" dirty="0"/>
              <a:t>可以得到最简的与或非表达式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7211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5544F7-025E-F851-88D2-87E13A828331}"/>
              </a:ext>
            </a:extLst>
          </p:cNvPr>
          <p:cNvSpPr txBox="1"/>
          <p:nvPr/>
        </p:nvSpPr>
        <p:spPr>
          <a:xfrm>
            <a:off x="4038600" y="59055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4.4 </a:t>
            </a:r>
            <a:r>
              <a:rPr lang="zh-CN" altLang="en-US" sz="2400" b="1" dirty="0"/>
              <a:t>若干常用的组合逻辑电路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2F08F-8E2D-4A2B-A415-47583460374A}"/>
              </a:ext>
            </a:extLst>
          </p:cNvPr>
          <p:cNvSpPr txBox="1"/>
          <p:nvPr/>
        </p:nvSpPr>
        <p:spPr>
          <a:xfrm>
            <a:off x="1209674" y="137160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4.4.1 </a:t>
            </a:r>
            <a:r>
              <a:rPr lang="zh-CN" altLang="en-US" b="1" dirty="0"/>
              <a:t>编码器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570F27-B579-4B11-C44A-C9987293283E}"/>
              </a:ext>
            </a:extLst>
          </p:cNvPr>
          <p:cNvSpPr txBox="1"/>
          <p:nvPr/>
        </p:nvSpPr>
        <p:spPr>
          <a:xfrm>
            <a:off x="1385887" y="1866900"/>
            <a:ext cx="940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b="1" dirty="0"/>
              <a:t>普通编码器：</a:t>
            </a:r>
            <a:r>
              <a:rPr lang="zh-CN" altLang="en-US" dirty="0"/>
              <a:t>任何时刻只允许输入一个编码信号，如</a:t>
            </a:r>
            <a:r>
              <a:rPr lang="en-US" altLang="zh-CN" dirty="0"/>
              <a:t>8</a:t>
            </a:r>
            <a:r>
              <a:rPr lang="zh-CN" altLang="en-US" dirty="0"/>
              <a:t>线</a:t>
            </a:r>
            <a:r>
              <a:rPr lang="en-US" altLang="zh-CN" dirty="0"/>
              <a:t>-3</a:t>
            </a:r>
            <a:r>
              <a:rPr lang="zh-CN" altLang="en-US" dirty="0"/>
              <a:t>线普通编码器；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b="1" u="sng" dirty="0"/>
              <a:t>优先编码器：允许同时输入两个以上的编码信号，只对优先级最高的一个进行编码；</a:t>
            </a:r>
            <a:endParaRPr lang="en-US" altLang="zh-CN" b="1" u="sng" dirty="0"/>
          </a:p>
          <a:p>
            <a:r>
              <a:rPr lang="en-US" altLang="zh-CN" dirty="0"/>
              <a:t>3.</a:t>
            </a:r>
            <a:r>
              <a:rPr lang="zh-CN" altLang="en-US" b="1" dirty="0"/>
              <a:t>二</a:t>
            </a:r>
            <a:r>
              <a:rPr lang="en-US" altLang="zh-CN" b="1" dirty="0"/>
              <a:t>—</a:t>
            </a:r>
            <a:r>
              <a:rPr lang="zh-CN" altLang="en-US" b="1" dirty="0"/>
              <a:t>十进制优先编码器：</a:t>
            </a:r>
            <a:r>
              <a:rPr lang="zh-CN" altLang="en-US" dirty="0"/>
              <a:t>将十个输入信号编成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BCD</a:t>
            </a:r>
            <a:r>
              <a:rPr lang="zh-CN" altLang="en-US" dirty="0"/>
              <a:t>码，如</a:t>
            </a:r>
            <a:r>
              <a:rPr lang="en-US" altLang="zh-CN" dirty="0"/>
              <a:t>74HC147</a:t>
            </a:r>
            <a:r>
              <a:rPr lang="zh-CN" altLang="en-US" dirty="0"/>
              <a:t>编码器，逻辑框图与功能表如下：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41329C-6DBA-330D-F888-9A580C7E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314700"/>
            <a:ext cx="2324100" cy="1714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D11AAB-E957-1B7B-A876-9B090826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42" y="2967037"/>
            <a:ext cx="6280533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066DFD-D12C-AA16-B6AE-50A404547477}"/>
              </a:ext>
            </a:extLst>
          </p:cNvPr>
          <p:cNvSpPr txBox="1"/>
          <p:nvPr/>
        </p:nvSpPr>
        <p:spPr>
          <a:xfrm>
            <a:off x="1028699" y="666750"/>
            <a:ext cx="24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74HC148</a:t>
            </a:r>
            <a:r>
              <a:rPr lang="zh-CN" altLang="en-US" b="1" dirty="0"/>
              <a:t>优先编码器：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B9FEC-57C7-EE49-470E-B0B0F382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485775"/>
            <a:ext cx="5929025" cy="55086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179036-0D50-D5B3-097C-EF749C14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257300"/>
            <a:ext cx="3200400" cy="1047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899867-AF03-8688-5784-40FFC7580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526268"/>
            <a:ext cx="2247900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58D60F-83F2-FD61-1987-A9E9689A3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013" y="3138487"/>
            <a:ext cx="3295650" cy="581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F699E51-264A-13DE-7029-464B33897E68}"/>
              </a:ext>
            </a:extLst>
          </p:cNvPr>
          <p:cNvSpPr txBox="1"/>
          <p:nvPr/>
        </p:nvSpPr>
        <p:spPr>
          <a:xfrm>
            <a:off x="1243013" y="4148793"/>
            <a:ext cx="2976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S’</a:t>
            </a:r>
            <a:r>
              <a:rPr lang="zh-CN" altLang="en-US" dirty="0"/>
              <a:t>作为选通输入端，输入低电平时编码器才能正常工作；</a:t>
            </a:r>
            <a:r>
              <a:rPr lang="en-US" altLang="zh-CN" dirty="0"/>
              <a:t>S</a:t>
            </a:r>
            <a:r>
              <a:rPr lang="zh-CN" altLang="en-US" dirty="0"/>
              <a:t>‘输入高电平时，所有的输出端均为高电平。</a:t>
            </a:r>
          </a:p>
        </p:txBody>
      </p:sp>
    </p:spTree>
    <p:extLst>
      <p:ext uri="{BB962C8B-B14F-4D97-AF65-F5344CB8AC3E}">
        <p14:creationId xmlns:p14="http://schemas.microsoft.com/office/powerpoint/2010/main" val="232710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727E10-445B-A074-D572-67C68399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23962"/>
            <a:ext cx="8286750" cy="36861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F037FC-8C17-9DE5-3CD5-4C553D28A13B}"/>
              </a:ext>
            </a:extLst>
          </p:cNvPr>
          <p:cNvSpPr txBox="1"/>
          <p:nvPr/>
        </p:nvSpPr>
        <p:spPr>
          <a:xfrm>
            <a:off x="1323974" y="676275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74HC148</a:t>
            </a:r>
            <a:r>
              <a:rPr lang="zh-CN" altLang="en-US" b="1" dirty="0"/>
              <a:t>的功能表：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D7C8C0-F808-E588-D091-A94ED31F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4910137"/>
            <a:ext cx="8162925" cy="58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DC4398-AD66-BAB7-7695-0FEF2EBF1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5629275"/>
            <a:ext cx="8124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460FA-1EA7-53D2-F90C-BA8BD02A07F8}"/>
              </a:ext>
            </a:extLst>
          </p:cNvPr>
          <p:cNvSpPr txBox="1"/>
          <p:nvPr/>
        </p:nvSpPr>
        <p:spPr>
          <a:xfrm>
            <a:off x="1190625" y="7429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4.4.2 </a:t>
            </a:r>
            <a:r>
              <a:rPr lang="zh-CN" altLang="en-US" b="1" dirty="0"/>
              <a:t>译码器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5A5785-18E3-3868-754E-120B12AEDDDF}"/>
              </a:ext>
            </a:extLst>
          </p:cNvPr>
          <p:cNvSpPr txBox="1"/>
          <p:nvPr/>
        </p:nvSpPr>
        <p:spPr>
          <a:xfrm>
            <a:off x="1390650" y="1304925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4.4.2.1</a:t>
            </a:r>
            <a:r>
              <a:rPr lang="zh-CN" altLang="en-US" b="1" dirty="0"/>
              <a:t>二进制译码器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C45D26-4963-3D5A-C47B-A4D8B3A5F78A}"/>
              </a:ext>
            </a:extLst>
          </p:cNvPr>
          <p:cNvSpPr txBox="1"/>
          <p:nvPr/>
        </p:nvSpPr>
        <p:spPr>
          <a:xfrm>
            <a:off x="1633537" y="1962150"/>
            <a:ext cx="481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用二极管与门阵列构成的三位二进制译码器：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41BDD-5E46-C82D-3F51-9009A62B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451491"/>
            <a:ext cx="4610100" cy="44019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F01BE7-20A9-57FF-4558-CB6DDFFB324E}"/>
              </a:ext>
            </a:extLst>
          </p:cNvPr>
          <p:cNvSpPr txBox="1"/>
          <p:nvPr/>
        </p:nvSpPr>
        <p:spPr>
          <a:xfrm>
            <a:off x="1981198" y="3105834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输入电阻较低而输出电阻较高；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输出的高低电平信号发生偏移。</a:t>
            </a:r>
          </a:p>
        </p:txBody>
      </p:sp>
    </p:spTree>
    <p:extLst>
      <p:ext uri="{BB962C8B-B14F-4D97-AF65-F5344CB8AC3E}">
        <p14:creationId xmlns:p14="http://schemas.microsoft.com/office/powerpoint/2010/main" val="315685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83BE15-F354-08A7-81B1-57D82BF11145}"/>
              </a:ext>
            </a:extLst>
          </p:cNvPr>
          <p:cNvSpPr txBox="1"/>
          <p:nvPr/>
        </p:nvSpPr>
        <p:spPr>
          <a:xfrm>
            <a:off x="895350" y="60960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CMOS</a:t>
            </a:r>
            <a:r>
              <a:rPr lang="zh-CN" altLang="en-US" dirty="0"/>
              <a:t>门电路组成的</a:t>
            </a:r>
            <a:r>
              <a:rPr lang="en-US" altLang="zh-CN" dirty="0"/>
              <a:t>3</a:t>
            </a:r>
            <a:r>
              <a:rPr lang="zh-CN" altLang="en-US" dirty="0"/>
              <a:t>线</a:t>
            </a:r>
            <a:r>
              <a:rPr lang="en-US" altLang="zh-CN" dirty="0"/>
              <a:t>-8</a:t>
            </a:r>
            <a:r>
              <a:rPr lang="zh-CN" altLang="en-US" dirty="0"/>
              <a:t>线译码器，如</a:t>
            </a:r>
            <a:r>
              <a:rPr lang="en-US" altLang="zh-CN" dirty="0"/>
              <a:t>74HC138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812F8-8BA9-4D1B-9C28-19E69683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978932"/>
            <a:ext cx="5162550" cy="438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3CC7C0-9BAF-7D8E-C72B-34A8D163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257300"/>
            <a:ext cx="4762500" cy="2628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38A178-E315-D47F-5118-7172751049DF}"/>
              </a:ext>
            </a:extLst>
          </p:cNvPr>
          <p:cNvSpPr txBox="1"/>
          <p:nvPr/>
        </p:nvSpPr>
        <p:spPr>
          <a:xfrm>
            <a:off x="6343650" y="4000498"/>
            <a:ext cx="535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S2</a:t>
            </a:r>
            <a:r>
              <a:rPr lang="zh-CN" altLang="en-US" dirty="0"/>
              <a:t>‘、</a:t>
            </a:r>
            <a:r>
              <a:rPr lang="en-US" altLang="zh-CN" dirty="0"/>
              <a:t>S3</a:t>
            </a:r>
            <a:r>
              <a:rPr lang="zh-CN" altLang="en-US" dirty="0"/>
              <a:t>’为片选输入端，当</a:t>
            </a:r>
            <a:r>
              <a:rPr lang="en-US" altLang="zh-CN" dirty="0"/>
              <a:t>S1</a:t>
            </a:r>
            <a:r>
              <a:rPr lang="zh-CN" altLang="en-US" dirty="0"/>
              <a:t>输入高电平，</a:t>
            </a:r>
            <a:r>
              <a:rPr lang="en-US" altLang="zh-CN" dirty="0"/>
              <a:t>S2</a:t>
            </a:r>
            <a:r>
              <a:rPr lang="zh-CN" altLang="en-US" dirty="0"/>
              <a:t>‘和</a:t>
            </a:r>
            <a:r>
              <a:rPr lang="en-US" altLang="zh-CN" dirty="0"/>
              <a:t>S3</a:t>
            </a:r>
            <a:r>
              <a:rPr lang="zh-CN" altLang="en-US" dirty="0"/>
              <a:t>’输入低电平时，译码器才处于工作状态。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C1A556-F5E9-DAA0-FCF0-E90EEB61028A}"/>
              </a:ext>
            </a:extLst>
          </p:cNvPr>
          <p:cNvSpPr txBox="1"/>
          <p:nvPr/>
        </p:nvSpPr>
        <p:spPr>
          <a:xfrm>
            <a:off x="1733550" y="5421868"/>
            <a:ext cx="95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S2</a:t>
            </a:r>
            <a:r>
              <a:rPr lang="zh-CN" altLang="en-US" dirty="0"/>
              <a:t>‘</a:t>
            </a:r>
            <a:r>
              <a:rPr lang="en-US" altLang="zh-CN" dirty="0"/>
              <a:t>=S3</a:t>
            </a:r>
            <a:r>
              <a:rPr lang="zh-CN" altLang="en-US" dirty="0"/>
              <a:t>’</a:t>
            </a:r>
            <a:r>
              <a:rPr lang="en-US" altLang="zh-CN" dirty="0"/>
              <a:t>=0</a:t>
            </a:r>
            <a:r>
              <a:rPr lang="zh-CN" altLang="en-US" dirty="0"/>
              <a:t>时，将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作为地址输入端，则从</a:t>
            </a:r>
            <a:r>
              <a:rPr lang="en-US" altLang="zh-CN" dirty="0"/>
              <a:t>S1</a:t>
            </a:r>
            <a:r>
              <a:rPr lang="zh-CN" altLang="en-US" dirty="0"/>
              <a:t>传来的信号只能通过指定的一根输出线送出去，因此带控制输入端的译码器又是一个完整的数据分配器。</a:t>
            </a:r>
          </a:p>
        </p:txBody>
      </p:sp>
    </p:spTree>
    <p:extLst>
      <p:ext uri="{BB962C8B-B14F-4D97-AF65-F5344CB8AC3E}">
        <p14:creationId xmlns:p14="http://schemas.microsoft.com/office/powerpoint/2010/main" val="679217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A78D54-BF47-B430-6BDB-5C37155D4785}"/>
              </a:ext>
            </a:extLst>
          </p:cNvPr>
          <p:cNvSpPr txBox="1"/>
          <p:nvPr/>
        </p:nvSpPr>
        <p:spPr>
          <a:xfrm>
            <a:off x="1085849" y="619125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4.4.2.2 </a:t>
            </a:r>
            <a:r>
              <a:rPr lang="zh-CN" altLang="en-US" b="1" dirty="0"/>
              <a:t>二</a:t>
            </a:r>
            <a:r>
              <a:rPr lang="en-US" altLang="zh-CN" b="1" dirty="0"/>
              <a:t>—</a:t>
            </a:r>
            <a:r>
              <a:rPr lang="zh-CN" altLang="en-US" b="1" dirty="0"/>
              <a:t>十进制译码器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ED09E-654F-3A02-C2CC-0D1663C0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9" y="1195386"/>
            <a:ext cx="3181350" cy="1800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26CED1-647E-C060-808C-B0CCF2D21039}"/>
              </a:ext>
            </a:extLst>
          </p:cNvPr>
          <p:cNvSpPr txBox="1"/>
          <p:nvPr/>
        </p:nvSpPr>
        <p:spPr>
          <a:xfrm>
            <a:off x="4476751" y="1910833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逻辑功能：</a:t>
            </a:r>
            <a:r>
              <a:rPr lang="zh-CN" altLang="en-US" dirty="0"/>
              <a:t>将输入</a:t>
            </a:r>
            <a:r>
              <a:rPr lang="en-US" altLang="zh-CN" dirty="0"/>
              <a:t>BCD</a:t>
            </a:r>
            <a:r>
              <a:rPr lang="zh-CN" altLang="en-US" dirty="0"/>
              <a:t>码的</a:t>
            </a:r>
            <a:r>
              <a:rPr lang="en-US" altLang="zh-CN" dirty="0"/>
              <a:t>10</a:t>
            </a:r>
            <a:r>
              <a:rPr lang="zh-CN" altLang="en-US" dirty="0"/>
              <a:t>个代码译成</a:t>
            </a:r>
            <a:r>
              <a:rPr lang="en-US" altLang="zh-CN" dirty="0"/>
              <a:t>10</a:t>
            </a:r>
            <a:r>
              <a:rPr lang="zh-CN" altLang="en-US" dirty="0"/>
              <a:t>个高低电平输出信号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A601B1-2278-5225-A089-DE4CB14C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3278981"/>
            <a:ext cx="8277225" cy="1962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A1CF66-C0B3-6700-410B-C2CB8367C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62" y="5395912"/>
            <a:ext cx="8143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1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A78D54-BF47-B430-6BDB-5C37155D4785}"/>
              </a:ext>
            </a:extLst>
          </p:cNvPr>
          <p:cNvSpPr txBox="1"/>
          <p:nvPr/>
        </p:nvSpPr>
        <p:spPr>
          <a:xfrm>
            <a:off x="1085849" y="619125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4.4.2.3 </a:t>
            </a:r>
            <a:r>
              <a:rPr lang="zh-CN" altLang="en-US" b="1" dirty="0"/>
              <a:t>显示译码器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423546-4241-07C2-E8BA-B1D39E95A962}"/>
              </a:ext>
            </a:extLst>
          </p:cNvPr>
          <p:cNvSpPr txBox="1"/>
          <p:nvPr/>
        </p:nvSpPr>
        <p:spPr>
          <a:xfrm>
            <a:off x="1295399" y="1204912"/>
            <a:ext cx="84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七段字符显示器：</a:t>
            </a:r>
            <a:endParaRPr lang="en-US" altLang="zh-CN" b="1" dirty="0"/>
          </a:p>
          <a:p>
            <a:r>
              <a:rPr lang="zh-CN" altLang="en-US" dirty="0"/>
              <a:t>半导体数码管：</a:t>
            </a:r>
            <a:r>
              <a:rPr lang="en-US" altLang="zh-CN" dirty="0"/>
              <a:t>8</a:t>
            </a:r>
            <a:r>
              <a:rPr lang="zh-CN" altLang="en-US" dirty="0"/>
              <a:t>个输入信号分别控制七段数码管及小数点。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699AF7-96FB-6670-F694-395BAAA1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790700"/>
            <a:ext cx="6667500" cy="29146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ED9DAB-9FF6-F6FE-93B6-2C29581AEE39}"/>
              </a:ext>
            </a:extLst>
          </p:cNvPr>
          <p:cNvSpPr txBox="1"/>
          <p:nvPr/>
        </p:nvSpPr>
        <p:spPr>
          <a:xfrm>
            <a:off x="1295399" y="4686300"/>
            <a:ext cx="835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液晶显示屏：液晶分子在外加电场的作用下反射光线呈现出不同的颜色和透明度。</a:t>
            </a:r>
          </a:p>
        </p:txBody>
      </p:sp>
    </p:spTree>
    <p:extLst>
      <p:ext uri="{BB962C8B-B14F-4D97-AF65-F5344CB8AC3E}">
        <p14:creationId xmlns:p14="http://schemas.microsoft.com/office/powerpoint/2010/main" val="261260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AD0BA3-DC9B-8F51-C369-7A095A5155E7}"/>
              </a:ext>
            </a:extLst>
          </p:cNvPr>
          <p:cNvSpPr txBox="1"/>
          <p:nvPr/>
        </p:nvSpPr>
        <p:spPr>
          <a:xfrm>
            <a:off x="990600" y="781050"/>
            <a:ext cx="1055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2.BCD—</a:t>
            </a:r>
            <a:r>
              <a:rPr lang="zh-CN" altLang="en-US" b="1" dirty="0"/>
              <a:t>七段显示译码器</a:t>
            </a:r>
            <a:endParaRPr lang="en-US" altLang="zh-CN" b="1" dirty="0"/>
          </a:p>
          <a:p>
            <a:r>
              <a:rPr lang="zh-CN" altLang="en-US" b="1" dirty="0"/>
              <a:t>作用：</a:t>
            </a:r>
            <a:r>
              <a:rPr lang="zh-CN" altLang="en-US" dirty="0"/>
              <a:t>将</a:t>
            </a:r>
            <a:r>
              <a:rPr lang="en-US" altLang="zh-CN" dirty="0"/>
              <a:t>BCD</a:t>
            </a:r>
            <a:r>
              <a:rPr lang="zh-CN" altLang="en-US" dirty="0"/>
              <a:t>码译成数码管需要的驱动信号，以便使数码管用十进制数字显示出</a:t>
            </a:r>
            <a:r>
              <a:rPr lang="en-US" altLang="zh-CN" dirty="0"/>
              <a:t>BCD</a:t>
            </a:r>
            <a:r>
              <a:rPr lang="zh-CN" altLang="en-US" dirty="0"/>
              <a:t>代码所表示的数字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134FC2-9748-04C8-17FF-89EEDD03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1655945"/>
            <a:ext cx="6105525" cy="44210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2A9F2D-AFC9-08F6-E01D-DA05673625ED}"/>
              </a:ext>
            </a:extLst>
          </p:cNvPr>
          <p:cNvSpPr txBox="1"/>
          <p:nvPr/>
        </p:nvSpPr>
        <p:spPr>
          <a:xfrm>
            <a:off x="7848600" y="2076450"/>
            <a:ext cx="369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与前面的译码器不同的是，与每个输入代码对应的输出不是某一根输出线上的高低电平，而是一个</a:t>
            </a:r>
            <a:r>
              <a:rPr lang="en-US" altLang="zh-CN" dirty="0"/>
              <a:t>7</a:t>
            </a:r>
            <a:r>
              <a:rPr lang="zh-CN" altLang="en-US" dirty="0"/>
              <a:t>位的代码。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02C1EE-3343-F0D1-30AA-E7425D18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500437"/>
            <a:ext cx="2762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0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C6A16E-6C9A-411F-DFA1-097BC38C1D65}"/>
              </a:ext>
            </a:extLst>
          </p:cNvPr>
          <p:cNvSpPr txBox="1"/>
          <p:nvPr/>
        </p:nvSpPr>
        <p:spPr>
          <a:xfrm>
            <a:off x="1133475" y="942974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3.2.2 </a:t>
            </a:r>
            <a:r>
              <a:rPr lang="zh-CN" altLang="en-US" b="1" dirty="0"/>
              <a:t>二极管与门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1BB8F2-6C28-B47C-A72E-3E7B73DA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1" y="1312306"/>
            <a:ext cx="2386013" cy="27019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943D55-63AF-39D1-0216-F92430A3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4" y="1659474"/>
            <a:ext cx="3219450" cy="19240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F88722-8F40-ED18-A1A9-B0B5B74D3261}"/>
              </a:ext>
            </a:extLst>
          </p:cNvPr>
          <p:cNvSpPr txBox="1"/>
          <p:nvPr/>
        </p:nvSpPr>
        <p:spPr>
          <a:xfrm>
            <a:off x="1747836" y="1659474"/>
            <a:ext cx="34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电路与逻辑电平</a:t>
            </a:r>
            <a:r>
              <a:rPr lang="zh-CN" altLang="en-US" dirty="0"/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D81889-D264-38C2-0924-FBD0C9EFD256}"/>
              </a:ext>
            </a:extLst>
          </p:cNvPr>
          <p:cNvSpPr txBox="1"/>
          <p:nvPr/>
        </p:nvSpPr>
        <p:spPr>
          <a:xfrm>
            <a:off x="1747836" y="4229030"/>
            <a:ext cx="886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电路分析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V</a:t>
            </a:r>
            <a:r>
              <a:rPr lang="en-US" altLang="zh-CN" baseline="-25000" dirty="0" err="1">
                <a:sym typeface="Wingdings" panose="05000000000000000000" pitchFamily="2" charset="2"/>
              </a:rPr>
              <a:t>cc</a:t>
            </a:r>
            <a:r>
              <a:rPr lang="en-US" altLang="zh-CN" dirty="0">
                <a:sym typeface="Wingdings" panose="05000000000000000000" pitchFamily="2" charset="2"/>
              </a:rPr>
              <a:t>=5V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端输入高电平为</a:t>
            </a:r>
            <a:r>
              <a:rPr lang="en-US" altLang="zh-CN" dirty="0">
                <a:sym typeface="Wingdings" panose="05000000000000000000" pitchFamily="2" charset="2"/>
              </a:rPr>
              <a:t>3V</a:t>
            </a:r>
            <a:r>
              <a:rPr lang="zh-CN" altLang="en-US" dirty="0">
                <a:sym typeface="Wingdings" panose="05000000000000000000" pitchFamily="2" charset="2"/>
              </a:rPr>
              <a:t>，低电平为</a:t>
            </a:r>
            <a:r>
              <a:rPr lang="en-US" altLang="zh-CN" dirty="0">
                <a:sym typeface="Wingdings" panose="05000000000000000000" pitchFamily="2" charset="2"/>
              </a:rPr>
              <a:t>0V</a:t>
            </a:r>
            <a:r>
              <a:rPr lang="zh-CN" altLang="en-US" dirty="0">
                <a:sym typeface="Wingdings" panose="05000000000000000000" pitchFamily="2" charset="2"/>
              </a:rPr>
              <a:t>；二极管导通压降为</a:t>
            </a:r>
            <a:r>
              <a:rPr lang="en-US" altLang="zh-CN" dirty="0">
                <a:sym typeface="Wingdings" panose="05000000000000000000" pitchFamily="2" charset="2"/>
              </a:rPr>
              <a:t>0.7V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其中有一个为低电平时，对应的二极管导通，</a:t>
            </a:r>
            <a:r>
              <a:rPr lang="en-US" altLang="zh-CN" dirty="0"/>
              <a:t>Y</a:t>
            </a:r>
            <a:r>
              <a:rPr lang="zh-CN" altLang="en-US" dirty="0"/>
              <a:t>测得电压为</a:t>
            </a:r>
            <a:r>
              <a:rPr lang="en-US" altLang="zh-CN" dirty="0"/>
              <a:t>0.7V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均为高电平时，此时二极管导通需要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H</a:t>
            </a:r>
            <a:r>
              <a:rPr lang="en-US" altLang="zh-CN" dirty="0" err="1"/>
              <a:t>+V</a:t>
            </a:r>
            <a:r>
              <a:rPr lang="en-US" altLang="zh-CN" baseline="-25000" dirty="0" err="1"/>
              <a:t>on</a:t>
            </a:r>
            <a:r>
              <a:rPr lang="zh-CN" altLang="en-US" dirty="0"/>
              <a:t>，即</a:t>
            </a:r>
            <a:r>
              <a:rPr lang="en-US" altLang="zh-CN" dirty="0"/>
              <a:t>3.7V</a:t>
            </a:r>
            <a:r>
              <a:rPr lang="zh-CN" altLang="en-US" dirty="0"/>
              <a:t>电压，</a:t>
            </a:r>
            <a:r>
              <a:rPr lang="en-US" altLang="zh-CN" dirty="0"/>
              <a:t>Y</a:t>
            </a:r>
            <a:r>
              <a:rPr lang="zh-CN" altLang="en-US" dirty="0"/>
              <a:t>输出高电平。</a:t>
            </a:r>
          </a:p>
        </p:txBody>
      </p:sp>
    </p:spTree>
    <p:extLst>
      <p:ext uri="{BB962C8B-B14F-4D97-AF65-F5344CB8AC3E}">
        <p14:creationId xmlns:p14="http://schemas.microsoft.com/office/powerpoint/2010/main" val="114823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C4B852-F5C7-E68D-3D0C-9E44C7581625}"/>
              </a:ext>
            </a:extLst>
          </p:cNvPr>
          <p:cNvSpPr txBox="1"/>
          <p:nvPr/>
        </p:nvSpPr>
        <p:spPr>
          <a:xfrm>
            <a:off x="933449" y="619125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BCD—</a:t>
            </a:r>
            <a:r>
              <a:rPr lang="zh-CN" altLang="en-US" dirty="0"/>
              <a:t>七段显示译码器</a:t>
            </a:r>
            <a:r>
              <a:rPr lang="en-US" altLang="zh-CN" dirty="0"/>
              <a:t>7448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94EEB-6EB0-4760-8D03-8F0F20C5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095375"/>
            <a:ext cx="3638550" cy="493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3862E3-B732-0C77-A6FA-3EF0B0F5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988457"/>
            <a:ext cx="2762250" cy="1819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320247-2EB5-5703-4116-6D5632E573AD}"/>
              </a:ext>
            </a:extLst>
          </p:cNvPr>
          <p:cNvSpPr txBox="1"/>
          <p:nvPr/>
        </p:nvSpPr>
        <p:spPr>
          <a:xfrm>
            <a:off x="5233987" y="3100685"/>
            <a:ext cx="6181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三个附加控制端：</a:t>
            </a:r>
            <a:endParaRPr lang="en-US" altLang="zh-CN" dirty="0"/>
          </a:p>
          <a:p>
            <a:r>
              <a:rPr lang="zh-CN" altLang="en-US" b="1" dirty="0"/>
              <a:t>灯测试输入</a:t>
            </a:r>
            <a:r>
              <a:rPr lang="en-US" altLang="zh-CN" b="1" dirty="0"/>
              <a:t>LT</a:t>
            </a:r>
            <a:r>
              <a:rPr lang="zh-CN" altLang="en-US" b="1" dirty="0"/>
              <a:t>‘：</a:t>
            </a:r>
            <a:r>
              <a:rPr lang="en-US" altLang="zh-CN" dirty="0"/>
              <a:t>LT</a:t>
            </a:r>
            <a:r>
              <a:rPr lang="zh-CN" altLang="en-US" dirty="0"/>
              <a:t>’输入低电平时，输出端全为高电平，以此来检查数码管各段能否正常发光，平时使用</a:t>
            </a:r>
            <a:r>
              <a:rPr lang="en-US" altLang="zh-CN" dirty="0"/>
              <a:t>LT</a:t>
            </a:r>
            <a:r>
              <a:rPr lang="zh-CN" altLang="en-US" dirty="0"/>
              <a:t>‘置为高电平。</a:t>
            </a:r>
            <a:endParaRPr lang="en-US" altLang="zh-CN" dirty="0"/>
          </a:p>
          <a:p>
            <a:r>
              <a:rPr lang="zh-CN" altLang="en-US" b="1" dirty="0"/>
              <a:t>灭零输入</a:t>
            </a:r>
            <a:r>
              <a:rPr lang="en-US" altLang="zh-CN" b="1" dirty="0"/>
              <a:t>RBI</a:t>
            </a:r>
            <a:r>
              <a:rPr lang="zh-CN" altLang="en-US" b="1" dirty="0"/>
              <a:t>‘：</a:t>
            </a:r>
            <a:r>
              <a:rPr lang="zh-CN" altLang="en-US" dirty="0"/>
              <a:t>输入低电平时能将不希望显示的零熄灭。（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输入全为低电平）</a:t>
            </a:r>
            <a:endParaRPr lang="en-US" altLang="zh-CN" dirty="0"/>
          </a:p>
          <a:p>
            <a:r>
              <a:rPr lang="zh-CN" altLang="en-US" b="1" dirty="0"/>
              <a:t>灭灯输入控制端</a:t>
            </a:r>
            <a:r>
              <a:rPr lang="en-US" altLang="zh-CN" b="1" dirty="0"/>
              <a:t>BI</a:t>
            </a:r>
            <a:r>
              <a:rPr lang="zh-CN" altLang="en-US" b="1" dirty="0"/>
              <a:t>‘：</a:t>
            </a:r>
            <a:r>
              <a:rPr lang="zh-CN" altLang="en-US" dirty="0"/>
              <a:t>输入低电平时，可将数码管的各段同时熄灭。（无论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状态是什么）</a:t>
            </a:r>
            <a:endParaRPr lang="en-US" altLang="zh-CN" dirty="0"/>
          </a:p>
          <a:p>
            <a:r>
              <a:rPr lang="zh-CN" altLang="en-US" b="1" dirty="0"/>
              <a:t>灭零输出端</a:t>
            </a:r>
            <a:r>
              <a:rPr lang="en-US" altLang="zh-CN" b="1" dirty="0"/>
              <a:t>RBO</a:t>
            </a:r>
            <a:r>
              <a:rPr lang="zh-CN" altLang="en-US" b="1" dirty="0"/>
              <a:t>‘：</a:t>
            </a:r>
            <a:r>
              <a:rPr lang="zh-CN" altLang="en-US" dirty="0"/>
              <a:t>只有当输入全为低电平且有灭零输入信号</a:t>
            </a:r>
            <a:r>
              <a:rPr lang="en-US" altLang="zh-CN" dirty="0"/>
              <a:t>RBI</a:t>
            </a:r>
            <a:r>
              <a:rPr lang="zh-CN" altLang="en-US" dirty="0"/>
              <a:t>’</a:t>
            </a:r>
            <a:r>
              <a:rPr lang="en-US" altLang="zh-CN" dirty="0"/>
              <a:t>=0</a:t>
            </a:r>
            <a:r>
              <a:rPr lang="zh-CN" altLang="en-US" dirty="0"/>
              <a:t>时，</a:t>
            </a:r>
            <a:r>
              <a:rPr lang="en-US" altLang="zh-CN" dirty="0"/>
              <a:t>RBO</a:t>
            </a:r>
            <a:r>
              <a:rPr lang="zh-CN" altLang="en-US" dirty="0"/>
              <a:t>‘才会给出低电平。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67F813-863E-8A98-3917-7A71AC622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987" y="5686008"/>
            <a:ext cx="38195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97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DF50D2-3B1E-237B-1A7A-06235B4216C4}"/>
              </a:ext>
            </a:extLst>
          </p:cNvPr>
          <p:cNvSpPr txBox="1"/>
          <p:nvPr/>
        </p:nvSpPr>
        <p:spPr>
          <a:xfrm>
            <a:off x="1600200" y="153935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7448</a:t>
            </a:r>
            <a:r>
              <a:rPr lang="zh-CN" altLang="en-US" b="1" dirty="0"/>
              <a:t>的使用：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03AD7D-7AF7-6C53-CCB3-84DEF9FD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68" y="152400"/>
            <a:ext cx="5180259" cy="3143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4DA19D-30EF-AB00-C260-F2834E422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429000"/>
            <a:ext cx="7605712" cy="29924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9BDA7D-9C4D-581A-28C4-ABD8EC3BB641}"/>
              </a:ext>
            </a:extLst>
          </p:cNvPr>
          <p:cNvSpPr txBox="1"/>
          <p:nvPr/>
        </p:nvSpPr>
        <p:spPr>
          <a:xfrm>
            <a:off x="8667749" y="4087004"/>
            <a:ext cx="2495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在这种连接方式下，整数部分只有高位是零且被熄灭的情况下，低位才有灭零输入信号。小数部分同理。</a:t>
            </a:r>
          </a:p>
        </p:txBody>
      </p:sp>
    </p:spTree>
    <p:extLst>
      <p:ext uri="{BB962C8B-B14F-4D97-AF65-F5344CB8AC3E}">
        <p14:creationId xmlns:p14="http://schemas.microsoft.com/office/powerpoint/2010/main" val="88008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5065D7-5F50-F02E-0A82-067A26E94B13}"/>
              </a:ext>
            </a:extLst>
          </p:cNvPr>
          <p:cNvSpPr txBox="1"/>
          <p:nvPr/>
        </p:nvSpPr>
        <p:spPr>
          <a:xfrm>
            <a:off x="1038225" y="647700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4.4.3 </a:t>
            </a:r>
            <a:r>
              <a:rPr lang="zh-CN" altLang="en-US" b="1" dirty="0"/>
              <a:t>数据选择器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468C57-3567-C2F6-DA3E-5494AA258E6F}"/>
              </a:ext>
            </a:extLst>
          </p:cNvPr>
          <p:cNvSpPr txBox="1"/>
          <p:nvPr/>
        </p:nvSpPr>
        <p:spPr>
          <a:xfrm>
            <a:off x="1438274" y="1247775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二选一数据选择器：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90A517-5BB0-D492-069E-740F37F2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509587"/>
            <a:ext cx="2257425" cy="2581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95AE60-FD47-076A-C044-26263337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647950"/>
            <a:ext cx="2152650" cy="323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458227-2232-A46B-85F4-AF4D2F5D3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647700"/>
            <a:ext cx="3448050" cy="16859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FEB592-4E46-14C9-05C8-BE866F8FA5D5}"/>
              </a:ext>
            </a:extLst>
          </p:cNvPr>
          <p:cNvSpPr txBox="1"/>
          <p:nvPr/>
        </p:nvSpPr>
        <p:spPr>
          <a:xfrm>
            <a:off x="1438274" y="3321605"/>
            <a:ext cx="380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双四选一数据选择器</a:t>
            </a:r>
            <a:r>
              <a:rPr lang="en-US" altLang="zh-CN" dirty="0"/>
              <a:t>74HC153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BE9A48-15E8-69C7-3E52-ED3ED48A1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24" y="3945015"/>
            <a:ext cx="3714750" cy="2000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93B0E2-F51D-9DAD-C26D-408E577A8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987" y="3090862"/>
            <a:ext cx="3924301" cy="26801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A36713F-BC7C-0AD2-64E1-2ED674963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862" y="6029325"/>
            <a:ext cx="5248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6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2403E8-10E2-9010-8AA4-F083568F0F08}"/>
              </a:ext>
            </a:extLst>
          </p:cNvPr>
          <p:cNvSpPr txBox="1"/>
          <p:nvPr/>
        </p:nvSpPr>
        <p:spPr>
          <a:xfrm>
            <a:off x="1019175" y="5905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4.4.4 </a:t>
            </a:r>
            <a:r>
              <a:rPr lang="zh-CN" altLang="en-US" b="1" dirty="0"/>
              <a:t>加法器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7D56F-E648-9668-C882-A0D6A92EDCCA}"/>
              </a:ext>
            </a:extLst>
          </p:cNvPr>
          <p:cNvSpPr txBox="1"/>
          <p:nvPr/>
        </p:nvSpPr>
        <p:spPr>
          <a:xfrm>
            <a:off x="1371599" y="1630232"/>
            <a:ext cx="33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半加器：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CE563B-7278-73CE-571D-742F1239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52948"/>
            <a:ext cx="2190750" cy="723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B7D973-0023-F347-047D-7FFD5F56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44" y="998658"/>
            <a:ext cx="4119562" cy="20018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AE5660-A96A-1482-5455-428DCE001CBA}"/>
              </a:ext>
            </a:extLst>
          </p:cNvPr>
          <p:cNvSpPr txBox="1"/>
          <p:nvPr/>
        </p:nvSpPr>
        <p:spPr>
          <a:xfrm>
            <a:off x="1371599" y="3810000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全加器：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B7BEA9-71E0-D8D4-6941-DB945BAE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3769757"/>
            <a:ext cx="3686175" cy="819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C741D7-2035-8114-05C8-7E0E517E0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033" y="3331607"/>
            <a:ext cx="4289779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45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389CF6-BEE7-72B8-5DAD-AE64B237B7BE}"/>
              </a:ext>
            </a:extLst>
          </p:cNvPr>
          <p:cNvSpPr txBox="1"/>
          <p:nvPr/>
        </p:nvSpPr>
        <p:spPr>
          <a:xfrm>
            <a:off x="1257299" y="809625"/>
            <a:ext cx="55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串行进位加法器：结构简单，但运算速度慢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44972-06A9-27BD-A49D-9E5C1B99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557338"/>
            <a:ext cx="4824412" cy="20834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E81310-FF12-D489-CC39-445D7AD20CAC}"/>
              </a:ext>
            </a:extLst>
          </p:cNvPr>
          <p:cNvSpPr txBox="1"/>
          <p:nvPr/>
        </p:nvSpPr>
        <p:spPr>
          <a:xfrm>
            <a:off x="1257299" y="4057650"/>
            <a:ext cx="1025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并行进位加法器：通过逻辑电路事先得出每一位全加器的进位输入信号，无须逐位传递。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7251F4-01CF-DC4B-1C2E-2897C012C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576762"/>
            <a:ext cx="35242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4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F15568-3530-A5C0-E40E-A9BA954AFFEF}"/>
              </a:ext>
            </a:extLst>
          </p:cNvPr>
          <p:cNvSpPr txBox="1"/>
          <p:nvPr/>
        </p:nvSpPr>
        <p:spPr>
          <a:xfrm>
            <a:off x="923924" y="54292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4.4.5 </a:t>
            </a:r>
            <a:r>
              <a:rPr lang="zh-CN" altLang="en-US" b="1" dirty="0"/>
              <a:t>数值比较器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5941E-D919-77BA-3E5A-ED764B457492}"/>
              </a:ext>
            </a:extLst>
          </p:cNvPr>
          <p:cNvSpPr txBox="1"/>
          <p:nvPr/>
        </p:nvSpPr>
        <p:spPr>
          <a:xfrm>
            <a:off x="1257300" y="12192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一位数值比较器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FDC1C-F7BC-D3DD-8B2C-B5F5F1F3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2" y="1119187"/>
            <a:ext cx="4457700" cy="1362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EA0B51-29AD-A04D-AA33-8209DDAFD0A5}"/>
              </a:ext>
            </a:extLst>
          </p:cNvPr>
          <p:cNvSpPr txBox="1"/>
          <p:nvPr/>
        </p:nvSpPr>
        <p:spPr>
          <a:xfrm>
            <a:off x="1257300" y="305966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多位数值比较器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B0D31E-3A34-0BBA-ACDA-CEE6EF2F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7" y="3290887"/>
            <a:ext cx="5172075" cy="1943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EE20CA-BC63-07D2-DD0B-41CCFF0C3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7" y="5105400"/>
            <a:ext cx="4810125" cy="428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8AEB7B-1D91-8571-96F6-CD659B498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866" y="4500563"/>
            <a:ext cx="2466975" cy="742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8D9ED4-9E3E-4E83-6D0C-FC0C9F84F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2" y="4062412"/>
            <a:ext cx="3390900" cy="1790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B8A9FB9-44F8-7869-F5E5-B05B1282B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0" y="5643563"/>
            <a:ext cx="8477250" cy="3238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34BED8-4ABD-D622-9485-4B1F11BB2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40" y="5967413"/>
            <a:ext cx="3629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4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0B5197-312D-BB08-D2D2-215B0067FC09}"/>
              </a:ext>
            </a:extLst>
          </p:cNvPr>
          <p:cNvSpPr txBox="1"/>
          <p:nvPr/>
        </p:nvSpPr>
        <p:spPr>
          <a:xfrm>
            <a:off x="4381499" y="523875"/>
            <a:ext cx="310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4.5 </a:t>
            </a:r>
            <a:r>
              <a:rPr lang="zh-CN" altLang="en-US" sz="2400" b="1" dirty="0"/>
              <a:t>竞争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冒险现象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614CB6-DA58-4EE3-965A-62C63714F978}"/>
              </a:ext>
            </a:extLst>
          </p:cNvPr>
          <p:cNvSpPr txBox="1"/>
          <p:nvPr/>
        </p:nvSpPr>
        <p:spPr>
          <a:xfrm>
            <a:off x="1171575" y="1438275"/>
            <a:ext cx="942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4.5.1 </a:t>
            </a:r>
            <a:r>
              <a:rPr lang="zh-CN" altLang="en-US" b="1" dirty="0"/>
              <a:t>竞争现象</a:t>
            </a:r>
            <a:r>
              <a:rPr lang="zh-CN" altLang="en-US" dirty="0"/>
              <a:t>：门电路两个输入信号同时向相反的逻辑电平跳变。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0D7C77-CF19-2378-CA6C-3B4619378D35}"/>
              </a:ext>
            </a:extLst>
          </p:cNvPr>
          <p:cNvSpPr txBox="1"/>
          <p:nvPr/>
        </p:nvSpPr>
        <p:spPr>
          <a:xfrm>
            <a:off x="1171575" y="2352675"/>
            <a:ext cx="958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4.5.2 </a:t>
            </a:r>
            <a:r>
              <a:rPr lang="zh-CN" altLang="en-US" b="1" dirty="0"/>
              <a:t>竞争</a:t>
            </a:r>
            <a:r>
              <a:rPr lang="en-US" altLang="zh-CN" b="1" dirty="0"/>
              <a:t>—</a:t>
            </a:r>
            <a:r>
              <a:rPr lang="zh-CN" altLang="en-US" b="1" dirty="0"/>
              <a:t>冒险：</a:t>
            </a:r>
            <a:r>
              <a:rPr lang="zh-CN" altLang="en-US" dirty="0"/>
              <a:t>只要存在竞争现象，输出就有可能出现违背稳态下逻辑关系的尖峰脉冲，这种现象称为竞争</a:t>
            </a:r>
            <a:r>
              <a:rPr lang="en-US" altLang="zh-CN" dirty="0"/>
              <a:t>—</a:t>
            </a:r>
            <a:r>
              <a:rPr lang="zh-CN" altLang="en-US" dirty="0"/>
              <a:t>冒险。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469CBE-ACB0-EDA3-D1F4-931AA7F7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6" y="2828241"/>
            <a:ext cx="2828924" cy="31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15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8051CD-AFAB-63E8-EF36-57474587C455}"/>
              </a:ext>
            </a:extLst>
          </p:cNvPr>
          <p:cNvSpPr txBox="1"/>
          <p:nvPr/>
        </p:nvSpPr>
        <p:spPr>
          <a:xfrm>
            <a:off x="552449" y="666750"/>
            <a:ext cx="1064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4.5.3 </a:t>
            </a:r>
            <a:r>
              <a:rPr lang="zh-CN" altLang="en-US" b="1" dirty="0"/>
              <a:t>检查竞争</a:t>
            </a:r>
            <a:r>
              <a:rPr lang="en-US" altLang="zh-CN" b="1" dirty="0"/>
              <a:t>—</a:t>
            </a:r>
            <a:r>
              <a:rPr lang="zh-CN" altLang="en-US" b="1" dirty="0"/>
              <a:t>冒险现象的方法：</a:t>
            </a:r>
            <a:r>
              <a:rPr lang="zh-CN" altLang="en-US" dirty="0"/>
              <a:t>只要输出端的逻辑函数能在一定条件下简化为</a:t>
            </a:r>
            <a:r>
              <a:rPr lang="en-US" altLang="zh-CN" dirty="0"/>
              <a:t>Y=A+A</a:t>
            </a:r>
            <a:r>
              <a:rPr lang="zh-CN" altLang="en-US" dirty="0"/>
              <a:t>‘或</a:t>
            </a:r>
            <a:r>
              <a:rPr lang="en-US" altLang="zh-CN" dirty="0"/>
              <a:t>Y=AA</a:t>
            </a:r>
            <a:r>
              <a:rPr lang="zh-CN" altLang="en-US" dirty="0"/>
              <a:t>’，则可判定存在竞争</a:t>
            </a:r>
            <a:r>
              <a:rPr lang="en-US" altLang="zh-CN" dirty="0"/>
              <a:t>—</a:t>
            </a:r>
            <a:r>
              <a:rPr lang="zh-CN" altLang="en-US" dirty="0"/>
              <a:t>冒险现象。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F40FB8-B982-F47A-692E-91D4EF41BA27}"/>
              </a:ext>
            </a:extLst>
          </p:cNvPr>
          <p:cNvSpPr txBox="1"/>
          <p:nvPr/>
        </p:nvSpPr>
        <p:spPr>
          <a:xfrm>
            <a:off x="552450" y="2085975"/>
            <a:ext cx="10648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4.5.4 </a:t>
            </a:r>
            <a:r>
              <a:rPr lang="zh-CN" altLang="en-US" b="1" dirty="0"/>
              <a:t>消除竞争</a:t>
            </a:r>
            <a:r>
              <a:rPr lang="en-US" altLang="zh-CN" b="1" dirty="0"/>
              <a:t>—</a:t>
            </a:r>
            <a:r>
              <a:rPr lang="zh-CN" altLang="en-US" b="1" dirty="0"/>
              <a:t>冒险现象的方法：</a:t>
            </a:r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接入滤波电容：</a:t>
            </a:r>
            <a:r>
              <a:rPr lang="zh-CN" altLang="en-US" dirty="0"/>
              <a:t>在输出端并接一个很小的滤波电容即可。这种方法优点是简单易行，缺点是增加了输出电压波形的上升时间和下降时间，使波形变坏。</a:t>
            </a:r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引入选通脉冲：</a:t>
            </a:r>
            <a:r>
              <a:rPr lang="zh-CN" altLang="en-US" dirty="0"/>
              <a:t>选通脉冲</a:t>
            </a:r>
            <a:r>
              <a:rPr lang="en-US" altLang="zh-CN" dirty="0"/>
              <a:t>p</a:t>
            </a:r>
            <a:r>
              <a:rPr lang="zh-CN" altLang="en-US" dirty="0"/>
              <a:t>的高电平出现在电路达到稳定状态下，所以输出端不会出现尖峰脉冲。使用这种方法时必须设法得到一个与输入信号同步的选通脉冲，对这个脉冲的宽度和作用时间均有严格的要求。</a:t>
            </a:r>
            <a:endParaRPr lang="en-US" altLang="zh-CN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修改逻辑设计：</a:t>
            </a:r>
            <a:r>
              <a:rPr lang="zh-CN" altLang="en-US" dirty="0"/>
              <a:t>例如通过增加冗余项来避免竞争</a:t>
            </a:r>
            <a:r>
              <a:rPr lang="en-US" altLang="zh-CN" dirty="0"/>
              <a:t>—</a:t>
            </a:r>
            <a:r>
              <a:rPr lang="zh-CN" altLang="en-US" dirty="0"/>
              <a:t>冒险现象。但这种方法能解决的问题是有限的，并非任何时候都存在便于修改的有利条件。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98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C6A16E-6C9A-411F-DFA1-097BC38C1D65}"/>
              </a:ext>
            </a:extLst>
          </p:cNvPr>
          <p:cNvSpPr txBox="1"/>
          <p:nvPr/>
        </p:nvSpPr>
        <p:spPr>
          <a:xfrm>
            <a:off x="1133475" y="942974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3.2.3 </a:t>
            </a:r>
            <a:r>
              <a:rPr lang="zh-CN" altLang="en-US" b="1" dirty="0"/>
              <a:t>二极管或门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F88722-8F40-ED18-A1A9-B0B5B74D3261}"/>
              </a:ext>
            </a:extLst>
          </p:cNvPr>
          <p:cNvSpPr txBox="1"/>
          <p:nvPr/>
        </p:nvSpPr>
        <p:spPr>
          <a:xfrm>
            <a:off x="1747836" y="1659474"/>
            <a:ext cx="341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电路与逻辑电平</a:t>
            </a:r>
            <a:r>
              <a:rPr lang="zh-CN" altLang="en-US" dirty="0"/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D81889-D264-38C2-0924-FBD0C9EFD256}"/>
              </a:ext>
            </a:extLst>
          </p:cNvPr>
          <p:cNvSpPr txBox="1"/>
          <p:nvPr/>
        </p:nvSpPr>
        <p:spPr>
          <a:xfrm>
            <a:off x="1747836" y="3694146"/>
            <a:ext cx="886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电路分析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端输入高电平为</a:t>
            </a:r>
            <a:r>
              <a:rPr lang="en-US" altLang="zh-CN" dirty="0">
                <a:sym typeface="Wingdings" panose="05000000000000000000" pitchFamily="2" charset="2"/>
              </a:rPr>
              <a:t>3V</a:t>
            </a:r>
            <a:r>
              <a:rPr lang="zh-CN" altLang="en-US" dirty="0">
                <a:sym typeface="Wingdings" panose="05000000000000000000" pitchFamily="2" charset="2"/>
              </a:rPr>
              <a:t>，低电平为</a:t>
            </a:r>
            <a:r>
              <a:rPr lang="en-US" altLang="zh-CN" dirty="0">
                <a:sym typeface="Wingdings" panose="05000000000000000000" pitchFamily="2" charset="2"/>
              </a:rPr>
              <a:t>0V</a:t>
            </a:r>
            <a:r>
              <a:rPr lang="zh-CN" altLang="en-US" dirty="0">
                <a:sym typeface="Wingdings" panose="05000000000000000000" pitchFamily="2" charset="2"/>
              </a:rPr>
              <a:t>；二极管导通压降为</a:t>
            </a:r>
            <a:r>
              <a:rPr lang="en-US" altLang="zh-CN" dirty="0">
                <a:sym typeface="Wingdings" panose="05000000000000000000" pitchFamily="2" charset="2"/>
              </a:rPr>
              <a:t>0.7V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其中有一个为高电平时，对应的二极管导通，</a:t>
            </a:r>
            <a:r>
              <a:rPr lang="en-US" altLang="zh-CN" dirty="0"/>
              <a:t>Y</a:t>
            </a:r>
            <a:r>
              <a:rPr lang="zh-CN" altLang="en-US" dirty="0"/>
              <a:t>测得电压为</a:t>
            </a:r>
            <a:r>
              <a:rPr lang="en-US" altLang="zh-CN" dirty="0"/>
              <a:t>V</a:t>
            </a:r>
            <a:r>
              <a:rPr lang="en-US" altLang="zh-CN" baseline="-25000" dirty="0"/>
              <a:t>H</a:t>
            </a:r>
            <a:r>
              <a:rPr lang="en-US" altLang="zh-CN" dirty="0"/>
              <a:t>-V</a:t>
            </a:r>
            <a:r>
              <a:rPr lang="en-US" altLang="zh-CN" baseline="-25000" dirty="0"/>
              <a:t>on </a:t>
            </a:r>
            <a:r>
              <a:rPr lang="en-US" altLang="zh-CN" dirty="0"/>
              <a:t>=2.3V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均为低电平时，此时二极管截止，</a:t>
            </a:r>
            <a:r>
              <a:rPr lang="en-US" altLang="zh-CN" dirty="0"/>
              <a:t>Y</a:t>
            </a:r>
            <a:r>
              <a:rPr lang="zh-CN" altLang="en-US" dirty="0"/>
              <a:t>输出低电平。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D6094C-3A8C-D495-4EB5-1899610D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42" y="1659474"/>
            <a:ext cx="2498149" cy="2173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66420F-C628-6F04-1DD9-3396A363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47" y="1798671"/>
            <a:ext cx="3238500" cy="18954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A7CED4-DB8B-B1E4-F9DD-5C134837F22E}"/>
              </a:ext>
            </a:extLst>
          </p:cNvPr>
          <p:cNvSpPr txBox="1"/>
          <p:nvPr/>
        </p:nvSpPr>
        <p:spPr>
          <a:xfrm>
            <a:off x="1133475" y="5198526"/>
            <a:ext cx="869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3.2.4 </a:t>
            </a:r>
            <a:r>
              <a:rPr lang="zh-CN" altLang="en-US" b="1" dirty="0"/>
              <a:t>总结</a:t>
            </a:r>
            <a:r>
              <a:rPr lang="zh-CN" altLang="en-US" dirty="0"/>
              <a:t>：二极管门电路存在缺陷：一是电路内存在电阻，因此输出端外接负载电  阻时会影响输出的高电平；二是输入与输出的高低电平数值不等，相差一个二极管的导通压降。</a:t>
            </a:r>
          </a:p>
        </p:txBody>
      </p:sp>
    </p:spTree>
    <p:extLst>
      <p:ext uri="{BB962C8B-B14F-4D97-AF65-F5344CB8AC3E}">
        <p14:creationId xmlns:p14="http://schemas.microsoft.com/office/powerpoint/2010/main" val="87395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F2F7A8-E119-F5E3-D3B6-36BA7D7EC530}"/>
              </a:ext>
            </a:extLst>
          </p:cNvPr>
          <p:cNvSpPr txBox="1"/>
          <p:nvPr/>
        </p:nvSpPr>
        <p:spPr>
          <a:xfrm>
            <a:off x="4805362" y="657225"/>
            <a:ext cx="258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3.3 CMOS</a:t>
            </a:r>
            <a:r>
              <a:rPr lang="zh-CN" altLang="en-US" sz="2400" b="1" dirty="0"/>
              <a:t>门电路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BEDB74-65F6-025E-D933-EE0BE42E4411}"/>
              </a:ext>
            </a:extLst>
          </p:cNvPr>
          <p:cNvSpPr txBox="1"/>
          <p:nvPr/>
        </p:nvSpPr>
        <p:spPr>
          <a:xfrm>
            <a:off x="1104899" y="1390650"/>
            <a:ext cx="882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3.3.1 MOS</a:t>
            </a:r>
            <a:r>
              <a:rPr lang="zh-CN" altLang="en-US" b="1" dirty="0"/>
              <a:t>管的工作原理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E5C25-0DDD-F53B-2951-C4381522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308741"/>
            <a:ext cx="3019425" cy="2390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5A4F08-A2FC-9B45-1E9E-E1D564E86C19}"/>
              </a:ext>
            </a:extLst>
          </p:cNvPr>
          <p:cNvSpPr txBox="1"/>
          <p:nvPr/>
        </p:nvSpPr>
        <p:spPr>
          <a:xfrm>
            <a:off x="4348162" y="1908691"/>
            <a:ext cx="6662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N</a:t>
            </a:r>
            <a:r>
              <a:rPr lang="zh-CN" altLang="en-US" dirty="0"/>
              <a:t>沟道增强型</a:t>
            </a:r>
            <a:r>
              <a:rPr lang="en-US" altLang="zh-CN" dirty="0"/>
              <a:t>MOS</a:t>
            </a:r>
            <a:r>
              <a:rPr lang="zh-CN" altLang="en-US" dirty="0"/>
              <a:t>管为例：</a:t>
            </a:r>
            <a:endParaRPr lang="en-US" altLang="zh-CN" dirty="0"/>
          </a:p>
          <a:p>
            <a:r>
              <a:rPr lang="zh-CN" altLang="en-US" dirty="0"/>
              <a:t>栅极和源极之间正电压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zh-CN" altLang="en-US" dirty="0"/>
              <a:t>增大超过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zh-CN" altLang="en-US" baseline="-25000" dirty="0"/>
              <a:t>（</a:t>
            </a:r>
            <a:r>
              <a:rPr lang="en-US" altLang="zh-CN" baseline="-25000" dirty="0" err="1"/>
              <a:t>th</a:t>
            </a:r>
            <a:r>
              <a:rPr lang="zh-CN" altLang="en-US" baseline="-25000" dirty="0"/>
              <a:t>）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沟道之间形成反型层，此时在源极与漏极之间施加正向电压</a:t>
            </a:r>
            <a:r>
              <a:rPr lang="en-US" altLang="zh-CN" dirty="0"/>
              <a:t>V</a:t>
            </a:r>
            <a:r>
              <a:rPr lang="en-US" altLang="zh-CN" baseline="-25000" dirty="0"/>
              <a:t>DS</a:t>
            </a:r>
            <a:r>
              <a:rPr lang="zh-CN" altLang="en-US" dirty="0"/>
              <a:t>就有电流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D</a:t>
            </a:r>
            <a:r>
              <a:rPr lang="zh-CN" altLang="en-US" dirty="0"/>
              <a:t>流通，</a:t>
            </a:r>
            <a:r>
              <a:rPr lang="en-US" altLang="zh-CN" dirty="0"/>
              <a:t>MOS</a:t>
            </a:r>
            <a:r>
              <a:rPr lang="zh-CN" altLang="en-US" dirty="0"/>
              <a:t>管导通。其中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zh-CN" altLang="en-US" baseline="-25000" dirty="0"/>
              <a:t>（</a:t>
            </a:r>
            <a:r>
              <a:rPr lang="en-US" altLang="zh-CN" baseline="-25000" dirty="0" err="1"/>
              <a:t>th</a:t>
            </a:r>
            <a:r>
              <a:rPr lang="zh-CN" altLang="en-US" baseline="-25000" dirty="0"/>
              <a:t>）</a:t>
            </a:r>
            <a:r>
              <a:rPr lang="zh-CN" altLang="en-US" dirty="0"/>
              <a:t>称为</a:t>
            </a:r>
            <a:r>
              <a:rPr lang="en-US" altLang="zh-CN" dirty="0"/>
              <a:t>MOS</a:t>
            </a:r>
            <a:r>
              <a:rPr lang="zh-CN" altLang="en-US" dirty="0"/>
              <a:t>管的开启电压。</a:t>
            </a:r>
            <a:endParaRPr lang="en-US" altLang="zh-CN" dirty="0"/>
          </a:p>
          <a:p>
            <a:r>
              <a:rPr lang="zh-CN" altLang="en-US" dirty="0"/>
              <a:t>随着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zh-CN" altLang="en-US" dirty="0"/>
              <a:t>的升高，反型层的截面积增大，对应的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D</a:t>
            </a:r>
            <a:r>
              <a:rPr lang="zh-CN" altLang="en-US" dirty="0"/>
              <a:t>也增大。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CE1824-A0E7-C305-16FD-5AE6371B46CF}"/>
              </a:ext>
            </a:extLst>
          </p:cNvPr>
          <p:cNvSpPr txBox="1"/>
          <p:nvPr/>
        </p:nvSpPr>
        <p:spPr>
          <a:xfrm>
            <a:off x="4400548" y="3534729"/>
            <a:ext cx="624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3.3.2 MOS</a:t>
            </a:r>
            <a:r>
              <a:rPr lang="zh-CN" altLang="en-US" b="1" dirty="0"/>
              <a:t>管的输出特性：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383EA4-7921-0B64-E55B-B667E969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2" y="4157546"/>
            <a:ext cx="2662132" cy="20432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25109D-31A7-98E9-AC66-B98992AD684C}"/>
              </a:ext>
            </a:extLst>
          </p:cNvPr>
          <p:cNvSpPr txBox="1"/>
          <p:nvPr/>
        </p:nvSpPr>
        <p:spPr>
          <a:xfrm>
            <a:off x="7081728" y="4157546"/>
            <a:ext cx="3943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如图，输出特性可分为三个区，截止区、饱和区和恒流区，常用恒流区。</a:t>
            </a:r>
            <a:endParaRPr lang="en-US" altLang="zh-CN" dirty="0"/>
          </a:p>
          <a:p>
            <a:r>
              <a:rPr lang="zh-CN" altLang="en-US" b="1" dirty="0"/>
              <a:t>恒流区：</a:t>
            </a:r>
            <a:r>
              <a:rPr lang="zh-CN" altLang="en-US" dirty="0"/>
              <a:t>当</a:t>
            </a:r>
            <a:r>
              <a:rPr lang="en-US" altLang="zh-CN" dirty="0"/>
              <a:t>V</a:t>
            </a:r>
            <a:r>
              <a:rPr lang="en-US" altLang="zh-CN" baseline="-25000" dirty="0"/>
              <a:t>DS</a:t>
            </a:r>
            <a:r>
              <a:rPr lang="zh-CN" altLang="en-US" dirty="0"/>
              <a:t>足够大时，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D</a:t>
            </a:r>
            <a:r>
              <a:rPr lang="zh-CN" altLang="en-US" dirty="0"/>
              <a:t>大小基本上由</a:t>
            </a:r>
            <a:r>
              <a:rPr lang="en-US" altLang="zh-CN" dirty="0"/>
              <a:t>V</a:t>
            </a:r>
            <a:r>
              <a:rPr lang="en-US" altLang="zh-CN" baseline="-25000" dirty="0"/>
              <a:t>GS</a:t>
            </a:r>
            <a:r>
              <a:rPr lang="zh-CN" altLang="en-US" dirty="0"/>
              <a:t>决定。</a:t>
            </a:r>
          </a:p>
        </p:txBody>
      </p:sp>
    </p:spTree>
    <p:extLst>
      <p:ext uri="{BB962C8B-B14F-4D97-AF65-F5344CB8AC3E}">
        <p14:creationId xmlns:p14="http://schemas.microsoft.com/office/powerpoint/2010/main" val="177169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295751-57FE-FCB3-3533-5DC1AEBF8C76}"/>
              </a:ext>
            </a:extLst>
          </p:cNvPr>
          <p:cNvSpPr txBox="1"/>
          <p:nvPr/>
        </p:nvSpPr>
        <p:spPr>
          <a:xfrm>
            <a:off x="895350" y="85725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3.3.3 MOS</a:t>
            </a:r>
            <a:r>
              <a:rPr lang="zh-CN" altLang="en-US" b="1" dirty="0"/>
              <a:t>管的基本开关电路：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56290-D150-78EC-F7BF-42F424DD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1547812"/>
            <a:ext cx="2443891" cy="27574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9C970D-D495-8F79-6CB5-A561FCFDD119}"/>
              </a:ext>
            </a:extLst>
          </p:cNvPr>
          <p:cNvSpPr txBox="1"/>
          <p:nvPr/>
        </p:nvSpPr>
        <p:spPr>
          <a:xfrm>
            <a:off x="4105274" y="1547812"/>
            <a:ext cx="7058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=V</a:t>
            </a:r>
            <a:r>
              <a:rPr lang="en-US" altLang="zh-CN" baseline="-25000" dirty="0"/>
              <a:t>GS</a:t>
            </a:r>
            <a:r>
              <a:rPr lang="en-US" altLang="zh-CN" dirty="0"/>
              <a:t>&lt;V</a:t>
            </a:r>
            <a:r>
              <a:rPr lang="en-US" altLang="zh-CN" baseline="-25000" dirty="0"/>
              <a:t>GS</a:t>
            </a:r>
            <a:r>
              <a:rPr lang="zh-CN" altLang="en-US" baseline="-25000" dirty="0"/>
              <a:t>（</a:t>
            </a:r>
            <a:r>
              <a:rPr lang="en-US" altLang="zh-CN" baseline="-25000" dirty="0" err="1"/>
              <a:t>th</a:t>
            </a:r>
            <a:r>
              <a:rPr lang="zh-CN" altLang="en-US" baseline="-25000" dirty="0"/>
              <a:t>）</a:t>
            </a:r>
            <a:r>
              <a:rPr lang="zh-CN" altLang="en-US" dirty="0"/>
              <a:t>时，</a:t>
            </a:r>
            <a:r>
              <a:rPr lang="en-US" altLang="zh-CN" dirty="0"/>
              <a:t>MOS</a:t>
            </a:r>
            <a:r>
              <a:rPr lang="zh-CN" altLang="en-US" dirty="0"/>
              <a:t>管工作在截止区，</a:t>
            </a:r>
            <a:r>
              <a:rPr lang="en-US" altLang="zh-CN" dirty="0"/>
              <a:t>D-S</a:t>
            </a:r>
            <a:r>
              <a:rPr lang="zh-CN" altLang="en-US" dirty="0"/>
              <a:t>间相当于断开，</a:t>
            </a:r>
            <a:r>
              <a:rPr lang="en-US" altLang="zh-CN" dirty="0"/>
              <a:t>V</a:t>
            </a:r>
            <a:r>
              <a:rPr lang="en-US" altLang="zh-CN" baseline="-25000" dirty="0"/>
              <a:t>o</a:t>
            </a:r>
            <a:r>
              <a:rPr lang="zh-CN" altLang="en-US" dirty="0"/>
              <a:t>输出高电平。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=V</a:t>
            </a:r>
            <a:r>
              <a:rPr lang="en-US" altLang="zh-CN" baseline="-25000" dirty="0"/>
              <a:t>GS</a:t>
            </a:r>
            <a:r>
              <a:rPr lang="en-US" altLang="zh-CN" dirty="0"/>
              <a:t>&gt;V</a:t>
            </a:r>
            <a:r>
              <a:rPr lang="en-US" altLang="zh-CN" baseline="-25000" dirty="0"/>
              <a:t>GS</a:t>
            </a:r>
            <a:r>
              <a:rPr lang="zh-CN" altLang="en-US" baseline="-25000" dirty="0"/>
              <a:t>（</a:t>
            </a:r>
            <a:r>
              <a:rPr lang="en-US" altLang="zh-CN" baseline="-25000" dirty="0" err="1"/>
              <a:t>th</a:t>
            </a:r>
            <a:r>
              <a:rPr lang="zh-CN" altLang="en-US" baseline="-25000" dirty="0"/>
              <a:t>）</a:t>
            </a:r>
            <a:r>
              <a:rPr lang="zh-CN" altLang="en-US" dirty="0"/>
              <a:t>，且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足够大时，</a:t>
            </a:r>
            <a:r>
              <a:rPr lang="en-US" altLang="zh-CN" dirty="0"/>
              <a:t>MOS</a:t>
            </a:r>
            <a:r>
              <a:rPr lang="zh-CN" altLang="en-US" dirty="0"/>
              <a:t>管内阻变得很小，远小于</a:t>
            </a:r>
            <a:r>
              <a:rPr lang="en-US" altLang="zh-CN" dirty="0"/>
              <a:t>R</a:t>
            </a:r>
            <a:r>
              <a:rPr lang="en-US" altLang="zh-CN" baseline="-25000" dirty="0"/>
              <a:t>D</a:t>
            </a:r>
            <a:r>
              <a:rPr lang="zh-CN" altLang="en-US" dirty="0"/>
              <a:t>，此时</a:t>
            </a:r>
            <a:r>
              <a:rPr lang="en-US" altLang="zh-CN" dirty="0"/>
              <a:t>V</a:t>
            </a:r>
            <a:r>
              <a:rPr lang="en-US" altLang="zh-CN" baseline="-25000" dirty="0"/>
              <a:t>o</a:t>
            </a:r>
            <a:r>
              <a:rPr lang="zh-CN" altLang="en-US" dirty="0"/>
              <a:t>输出约等于</a:t>
            </a:r>
            <a:r>
              <a:rPr lang="en-US" altLang="zh-CN" dirty="0"/>
              <a:t>0V</a:t>
            </a:r>
            <a:r>
              <a:rPr lang="zh-CN" altLang="en-US" dirty="0"/>
              <a:t>的低电平。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5BC29-F44D-0451-3D46-A479BEE94B4E}"/>
              </a:ext>
            </a:extLst>
          </p:cNvPr>
          <p:cNvSpPr txBox="1"/>
          <p:nvPr/>
        </p:nvSpPr>
        <p:spPr>
          <a:xfrm>
            <a:off x="4105274" y="3278921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3.3.4 MOS</a:t>
            </a:r>
            <a:r>
              <a:rPr lang="zh-CN" altLang="en-US" b="1" dirty="0"/>
              <a:t>管的四种类型：</a:t>
            </a:r>
            <a:endParaRPr lang="en-US" altLang="zh-CN" b="1" dirty="0"/>
          </a:p>
          <a:p>
            <a:r>
              <a:rPr lang="en-US" altLang="zh-CN" dirty="0"/>
              <a:t>1.N</a:t>
            </a:r>
            <a:r>
              <a:rPr lang="zh-CN" altLang="en-US" dirty="0"/>
              <a:t>沟道增强型；</a:t>
            </a:r>
            <a:endParaRPr lang="en-US" altLang="zh-CN" dirty="0"/>
          </a:p>
          <a:p>
            <a:r>
              <a:rPr lang="en-US" altLang="zh-CN" dirty="0"/>
              <a:t>2.P</a:t>
            </a:r>
            <a:r>
              <a:rPr lang="zh-CN" altLang="en-US" dirty="0"/>
              <a:t>沟道增强型；</a:t>
            </a:r>
            <a:endParaRPr lang="en-US" altLang="zh-CN" dirty="0"/>
          </a:p>
          <a:p>
            <a:r>
              <a:rPr lang="en-US" altLang="zh-CN" dirty="0"/>
              <a:t>3.N</a:t>
            </a:r>
            <a:r>
              <a:rPr lang="zh-CN" altLang="en-US" dirty="0"/>
              <a:t>沟道耗尽型；</a:t>
            </a:r>
            <a:endParaRPr lang="en-US" altLang="zh-CN" dirty="0"/>
          </a:p>
          <a:p>
            <a:r>
              <a:rPr lang="en-US" altLang="zh-CN" dirty="0"/>
              <a:t>4.P</a:t>
            </a:r>
            <a:r>
              <a:rPr lang="zh-CN" altLang="en-US" dirty="0"/>
              <a:t>沟道耗尽型；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22A625-252A-9805-DC6F-EA5CC486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4" y="3752850"/>
            <a:ext cx="559556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50941E-BBCB-402E-967E-255D072BA2EB}"/>
              </a:ext>
            </a:extLst>
          </p:cNvPr>
          <p:cNvSpPr txBox="1"/>
          <p:nvPr/>
        </p:nvSpPr>
        <p:spPr>
          <a:xfrm>
            <a:off x="1190625" y="838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3.3.5 CMOS</a:t>
            </a:r>
            <a:r>
              <a:rPr lang="zh-CN" altLang="en-US" b="1" dirty="0"/>
              <a:t>反相器的电路结构：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61BED-9525-A695-EC0D-411A50CF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800224"/>
            <a:ext cx="2234029" cy="2447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F78B60-2AEA-1362-0DE2-15516EAA0FE5}"/>
              </a:ext>
            </a:extLst>
          </p:cNvPr>
          <p:cNvSpPr txBox="1"/>
          <p:nvPr/>
        </p:nvSpPr>
        <p:spPr>
          <a:xfrm>
            <a:off x="3857626" y="2262426"/>
            <a:ext cx="677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P</a:t>
            </a:r>
            <a:r>
              <a:rPr lang="zh-CN" altLang="en-US" dirty="0"/>
              <a:t>沟道增强型</a:t>
            </a:r>
            <a:r>
              <a:rPr lang="en-US" altLang="zh-CN" dirty="0"/>
              <a:t>MOS</a:t>
            </a:r>
            <a:r>
              <a:rPr lang="zh-CN" altLang="en-US" dirty="0"/>
              <a:t>管，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沟道增强型</a:t>
            </a:r>
            <a:r>
              <a:rPr lang="en-US" altLang="zh-CN" dirty="0"/>
              <a:t>MOS</a:t>
            </a:r>
            <a:r>
              <a:rPr lang="zh-CN" altLang="en-US" dirty="0"/>
              <a:t>管，即用两种</a:t>
            </a:r>
            <a:r>
              <a:rPr lang="en-US" altLang="zh-CN" dirty="0"/>
              <a:t>MOS</a:t>
            </a:r>
            <a:r>
              <a:rPr lang="zh-CN" altLang="en-US" dirty="0"/>
              <a:t>管代替了互补开关电路中的两个开关；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输入高电平时，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导通而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截止，</a:t>
            </a:r>
            <a:r>
              <a:rPr lang="en-US" altLang="zh-CN" dirty="0"/>
              <a:t>V</a:t>
            </a:r>
            <a:r>
              <a:rPr lang="en-US" altLang="zh-CN" baseline="-25000" dirty="0"/>
              <a:t>o</a:t>
            </a:r>
            <a:r>
              <a:rPr lang="zh-CN" altLang="en-US" dirty="0"/>
              <a:t>输出低电平；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输入低电平时则相反；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341E37-45FD-14A8-5823-D7F54FFF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91" y="4595574"/>
            <a:ext cx="894253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6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50941E-BBCB-402E-967E-255D072BA2EB}"/>
              </a:ext>
            </a:extLst>
          </p:cNvPr>
          <p:cNvSpPr txBox="1"/>
          <p:nvPr/>
        </p:nvSpPr>
        <p:spPr>
          <a:xfrm>
            <a:off x="1190625" y="838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3.3.6 CMOS</a:t>
            </a:r>
            <a:r>
              <a:rPr lang="zh-CN" altLang="en-US" b="1" dirty="0"/>
              <a:t>反相器的电气特性：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4A8A1-7F1D-96E3-2AA7-9E8E7560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466850"/>
            <a:ext cx="3048000" cy="3238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BD4FF3-646B-BE29-C652-ED48552F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1207532"/>
            <a:ext cx="2876550" cy="30765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2F112A-6D77-5051-7067-7BC50ACF76E3}"/>
              </a:ext>
            </a:extLst>
          </p:cNvPr>
          <p:cNvSpPr txBox="1"/>
          <p:nvPr/>
        </p:nvSpPr>
        <p:spPr>
          <a:xfrm>
            <a:off x="5162550" y="4705350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可见</a:t>
            </a:r>
            <a:r>
              <a:rPr lang="en-US" altLang="zh-CN" dirty="0"/>
              <a:t>CMOS</a:t>
            </a:r>
            <a:r>
              <a:rPr lang="zh-CN" altLang="en-US" dirty="0"/>
              <a:t>反相器在</a:t>
            </a:r>
            <a:r>
              <a:rPr lang="en-US" altLang="zh-CN" dirty="0"/>
              <a:t>AB</a:t>
            </a:r>
            <a:r>
              <a:rPr lang="zh-CN" altLang="en-US" dirty="0"/>
              <a:t>段和</a:t>
            </a:r>
            <a:r>
              <a:rPr lang="en-US" altLang="zh-CN" dirty="0"/>
              <a:t>CD</a:t>
            </a:r>
            <a:r>
              <a:rPr lang="zh-CN" altLang="en-US" dirty="0"/>
              <a:t>段输出的高低电平稳定，而在</a:t>
            </a:r>
            <a:r>
              <a:rPr lang="en-US" altLang="zh-CN" dirty="0"/>
              <a:t>BC</a:t>
            </a:r>
            <a:r>
              <a:rPr lang="zh-CN" altLang="en-US" dirty="0"/>
              <a:t>段变化率很大，接近理想的开关特性。</a:t>
            </a:r>
          </a:p>
        </p:txBody>
      </p:sp>
    </p:spTree>
    <p:extLst>
      <p:ext uri="{BB962C8B-B14F-4D97-AF65-F5344CB8AC3E}">
        <p14:creationId xmlns:p14="http://schemas.microsoft.com/office/powerpoint/2010/main" val="331669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50941E-BBCB-402E-967E-255D072BA2EB}"/>
              </a:ext>
            </a:extLst>
          </p:cNvPr>
          <p:cNvSpPr txBox="1"/>
          <p:nvPr/>
        </p:nvSpPr>
        <p:spPr>
          <a:xfrm>
            <a:off x="1190625" y="838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3.3.7 CMOS</a:t>
            </a:r>
            <a:r>
              <a:rPr lang="zh-CN" altLang="en-US" b="1" dirty="0"/>
              <a:t>反相器的输入噪声容限：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3039B6-C681-0DFB-F73A-66EAAEC611D6}"/>
              </a:ext>
            </a:extLst>
          </p:cNvPr>
          <p:cNvSpPr txBox="1"/>
          <p:nvPr/>
        </p:nvSpPr>
        <p:spPr>
          <a:xfrm>
            <a:off x="2000250" y="1647825"/>
            <a:ext cx="814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概念：在保证输出高低电平基本不变的条件下，允许输入信号的高低电平有一个波动范围，这个范围称为输入端的噪声容限。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CC72B1-D2FB-CCFD-470A-82BA2CE4CFE0}"/>
              </a:ext>
            </a:extLst>
          </p:cNvPr>
          <p:cNvSpPr txBox="1"/>
          <p:nvPr/>
        </p:nvSpPr>
        <p:spPr>
          <a:xfrm>
            <a:off x="2000250" y="273444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输入高电平时：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AB34CA-A6B6-C17A-8821-A7975827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5" y="2643128"/>
            <a:ext cx="2231005" cy="4850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492D7E-D154-C556-AED0-98725E58B4C2}"/>
              </a:ext>
            </a:extLst>
          </p:cNvPr>
          <p:cNvSpPr txBox="1"/>
          <p:nvPr/>
        </p:nvSpPr>
        <p:spPr>
          <a:xfrm>
            <a:off x="2000250" y="32791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输入低电平时：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2E884D-7B16-677A-BA00-537A7B10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77" y="3152477"/>
            <a:ext cx="2689322" cy="5530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BB4D176-B2FB-19E6-A44B-00AB5A70F3AA}"/>
              </a:ext>
            </a:extLst>
          </p:cNvPr>
          <p:cNvSpPr txBox="1"/>
          <p:nvPr/>
        </p:nvSpPr>
        <p:spPr>
          <a:xfrm>
            <a:off x="2000250" y="40009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测试得：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BF41F0-EB61-6F57-7FCB-E5BA49AB5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43" y="3986450"/>
            <a:ext cx="1471613" cy="36933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EABC1E4-D97F-23D3-7FFD-DA92D5363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983" y="2716173"/>
            <a:ext cx="5496307" cy="27647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E727A1D-A10A-F073-C72A-1D6827B6EE7F}"/>
              </a:ext>
            </a:extLst>
          </p:cNvPr>
          <p:cNvSpPr txBox="1"/>
          <p:nvPr/>
        </p:nvSpPr>
        <p:spPr>
          <a:xfrm>
            <a:off x="2000250" y="4997306"/>
            <a:ext cx="379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总结</a:t>
            </a:r>
            <a:r>
              <a:rPr lang="zh-CN" altLang="en-US" dirty="0"/>
              <a:t>：输入噪声容限与外接电源电压</a:t>
            </a:r>
            <a:r>
              <a:rPr lang="en-US" altLang="zh-CN" dirty="0"/>
              <a:t>V</a:t>
            </a:r>
            <a:r>
              <a:rPr lang="en-US" altLang="zh-CN" baseline="-25000" dirty="0"/>
              <a:t>DD</a:t>
            </a:r>
            <a:r>
              <a:rPr lang="zh-CN" altLang="en-US" dirty="0"/>
              <a:t>成正相关。</a:t>
            </a:r>
          </a:p>
        </p:txBody>
      </p:sp>
    </p:spTree>
    <p:extLst>
      <p:ext uri="{BB962C8B-B14F-4D97-AF65-F5344CB8AC3E}">
        <p14:creationId xmlns:p14="http://schemas.microsoft.com/office/powerpoint/2010/main" val="147048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2322</Words>
  <Application>Microsoft Office PowerPoint</Application>
  <PresentationFormat>宽屏</PresentationFormat>
  <Paragraphs>148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肇宇 连</dc:creator>
  <cp:lastModifiedBy>肇宇 连</cp:lastModifiedBy>
  <cp:revision>12</cp:revision>
  <dcterms:created xsi:type="dcterms:W3CDTF">2023-05-10T16:57:24Z</dcterms:created>
  <dcterms:modified xsi:type="dcterms:W3CDTF">2023-05-11T08:07:13Z</dcterms:modified>
</cp:coreProperties>
</file>