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3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EDC3D-80B9-D3CC-BA3D-7066F95A0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D25E80-2BC7-045A-FAA1-C6B21CEEA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FD96F-0490-D251-C779-8C60BC7A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C33-7D2D-40C1-A0FE-E44CBB3F371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55C18-2CDB-4839-A9B1-A76FE2AB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2E151-9A4D-127A-51C8-96497CB9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AB2-B0A6-496B-85DE-622E065D5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5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4AF0C-9280-9D91-F38F-D5CFF893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49D43E-5325-2E69-89DB-F1A128C33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610F1-3627-90CB-672D-62C955D6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C33-7D2D-40C1-A0FE-E44CBB3F371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7ACB6-5A85-C3DC-554C-57AC71E5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AA835-28EA-F71C-FD0A-F9419C2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AB2-B0A6-496B-85DE-622E065D5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3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9ED479-01F4-314E-DC47-38BE5CFB9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8C41CB-FD3D-8345-DC2E-C3C60DD3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ECA46-5EC1-555D-C834-5622B940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C33-7D2D-40C1-A0FE-E44CBB3F371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5523D-9A91-F14C-1964-E377009C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9E970-9089-2A10-BC89-43DD0DF5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AB2-B0A6-496B-85DE-622E065D5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1C1C2-27F6-B10D-9586-3769B93D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60D47-BAC2-C6BA-2DE8-9DB8F3AD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896CC-B839-A051-509B-EED70E92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C33-7D2D-40C1-A0FE-E44CBB3F371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4AE30-8310-88F7-48BB-9DFF532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366B4-3334-2AA9-700A-EE618655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AB2-B0A6-496B-85DE-622E065D5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1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1CBC7-C0DB-FFEC-00B3-A2741BA5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C894C5-896F-7A92-1831-93F00A12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81587-222B-0079-C1A0-AAA0349B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C33-7D2D-40C1-A0FE-E44CBB3F371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434E8-15DD-8B78-694D-F280C74D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0E120-F8A8-88DC-568D-00BFC413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AB2-B0A6-496B-85DE-622E065D5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2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D3295-550C-1988-40E3-23E576C8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DFA12-17D4-3DD7-D6DD-BEC1BE336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0F123-5261-FB46-B5A6-0F74B171F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3C42B-BB1C-1FCE-EF08-94B34706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C33-7D2D-40C1-A0FE-E44CBB3F371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E855F-41D5-5544-3E36-A8444198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4EF83-2EAB-A35F-76B0-D14A7A6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AB2-B0A6-496B-85DE-622E065D5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6642D-094B-DECA-43D6-1A031819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4F580-CED6-DDAC-A346-83000B213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C9CBE-A92E-5337-21E6-BB61534FD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10A2A3-4428-DAE5-69A6-42DB9BA0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180CA2-98BC-503F-E462-F6D7F3EB8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D5F959-9BF2-3B72-7756-ECAB2B65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C33-7D2D-40C1-A0FE-E44CBB3F371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818DB3-F6E6-4EEA-9B25-D82BB178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E2C842-1892-13D6-0FA9-22FC2904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AB2-B0A6-496B-85DE-622E065D5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1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08007-5D3E-4956-2C7D-9EBE730E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67C291-1AA8-10B5-06A7-12368ACF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C33-7D2D-40C1-A0FE-E44CBB3F371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90147-C49C-FAA3-C06D-C48C87DA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F8FA86-2FC9-E603-7D98-860EE8B4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AB2-B0A6-496B-85DE-622E065D5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0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742D30-C908-092E-2FF7-7B3323E4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C33-7D2D-40C1-A0FE-E44CBB3F371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82F95D-D843-62C3-3C2C-0FC74431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587FB9-4C41-EF82-9A58-0B24C3F9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AB2-B0A6-496B-85DE-622E065D5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6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94F2E-0378-ABD2-535B-DBA92A86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CA52C-D97C-E928-2838-484CF0F40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E98C02-D214-472D-D201-8B2EA876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41A27-145E-D274-D779-5A072D1C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C33-7D2D-40C1-A0FE-E44CBB3F371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B47241-65B9-26BD-0EDA-AB1E52CA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C76617-A727-0D07-8173-5D919EAF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AB2-B0A6-496B-85DE-622E065D5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9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7FCF3-7E3F-F68C-E129-68EA40D3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98434C-1DE9-6CF9-F5C4-17177ABFA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F7115E-77DC-A9EA-FE08-D6EA37616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E9B5D-6C1E-9B34-9073-0B84CFE7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5C33-7D2D-40C1-A0FE-E44CBB3F371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3ACCB-1C55-C788-A797-2ED84522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B41BD-9BAB-6052-5607-153E92D9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AAB2-B0A6-496B-85DE-622E065D5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5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16EDC8-DDD8-5263-8156-433FDA16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82BDE-85C7-1C10-636A-22BF6D0C8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DFA50-E891-1076-7C1D-3CA27D8A6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C5C33-7D2D-40C1-A0FE-E44CBB3F371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4DDB0-2826-5B93-510E-C80B515C7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5B744-F977-2594-D6D7-2D2FD874A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AAB2-B0A6-496B-85DE-622E065D5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F3575E-4E1C-7579-936A-E97D6DC557BA}"/>
              </a:ext>
            </a:extLst>
          </p:cNvPr>
          <p:cNvSpPr txBox="1"/>
          <p:nvPr/>
        </p:nvSpPr>
        <p:spPr>
          <a:xfrm>
            <a:off x="4127754" y="502920"/>
            <a:ext cx="3936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五、半导体存储电路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745701-DABA-E652-124F-63737DAFD534}"/>
              </a:ext>
            </a:extLst>
          </p:cNvPr>
          <p:cNvSpPr txBox="1"/>
          <p:nvPr/>
        </p:nvSpPr>
        <p:spPr>
          <a:xfrm>
            <a:off x="5142738" y="1252728"/>
            <a:ext cx="2364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5.1 SR</a:t>
            </a:r>
            <a:r>
              <a:rPr lang="zh-CN" altLang="en-US" sz="2400" b="1" dirty="0"/>
              <a:t>锁存器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0A27C5-9917-F99C-F057-62ADA1AF3743}"/>
              </a:ext>
            </a:extLst>
          </p:cNvPr>
          <p:cNvSpPr txBox="1"/>
          <p:nvPr/>
        </p:nvSpPr>
        <p:spPr>
          <a:xfrm>
            <a:off x="1187958" y="1892808"/>
            <a:ext cx="293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5.1.1 </a:t>
            </a:r>
            <a:r>
              <a:rPr lang="zh-CN" altLang="en-US" b="1" dirty="0"/>
              <a:t>或非门组成的锁存器</a:t>
            </a:r>
            <a:r>
              <a:rPr lang="zh-CN" altLang="en-US" dirty="0"/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711578-F25E-8A08-D4C1-0095428B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58" y="2716209"/>
            <a:ext cx="2578775" cy="20524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42EBEC-A0D3-D344-9157-21BBDC91A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49" y="2827175"/>
            <a:ext cx="2314575" cy="18478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E708E13-E06A-328F-B53B-EF480F81E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972" y="3031962"/>
            <a:ext cx="2085975" cy="14382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8F921AE-2DED-A89F-0041-655F99B21B62}"/>
              </a:ext>
            </a:extLst>
          </p:cNvPr>
          <p:cNvSpPr txBox="1"/>
          <p:nvPr/>
        </p:nvSpPr>
        <p:spPr>
          <a:xfrm>
            <a:off x="2033860" y="5186292"/>
            <a:ext cx="787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定义</a:t>
            </a:r>
            <a:r>
              <a:rPr lang="en-US" altLang="zh-CN" dirty="0"/>
              <a:t>Q=1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‘</a:t>
            </a:r>
            <a:r>
              <a:rPr lang="en-US" altLang="zh-CN" dirty="0"/>
              <a:t>=0</a:t>
            </a:r>
            <a:r>
              <a:rPr lang="zh-CN" altLang="en-US" dirty="0"/>
              <a:t>为锁存器的</a:t>
            </a:r>
            <a:r>
              <a:rPr lang="en-US" altLang="zh-CN" dirty="0"/>
              <a:t>1</a:t>
            </a:r>
            <a:r>
              <a:rPr lang="zh-CN" altLang="en-US" dirty="0"/>
              <a:t>状态，</a:t>
            </a:r>
            <a:r>
              <a:rPr lang="en-US" altLang="zh-CN" dirty="0"/>
              <a:t>Q=0</a:t>
            </a:r>
            <a:r>
              <a:rPr lang="zh-CN" altLang="en-US" dirty="0"/>
              <a:t>，</a:t>
            </a:r>
            <a:r>
              <a:rPr lang="en-US" altLang="zh-CN" dirty="0"/>
              <a:t>Q’=1</a:t>
            </a:r>
            <a:r>
              <a:rPr lang="zh-CN" altLang="en-US" dirty="0"/>
              <a:t>为锁存器的</a:t>
            </a:r>
            <a:r>
              <a:rPr lang="en-US" altLang="zh-CN" dirty="0"/>
              <a:t>0</a:t>
            </a:r>
            <a:r>
              <a:rPr lang="zh-CN" altLang="en-US" dirty="0"/>
              <a:t>状态；</a:t>
            </a:r>
            <a:r>
              <a:rPr lang="en-US" altLang="zh-CN" dirty="0"/>
              <a:t>S</a:t>
            </a:r>
            <a:r>
              <a:rPr lang="en-US" altLang="zh-CN" baseline="-25000" dirty="0"/>
              <a:t>D</a:t>
            </a:r>
            <a:r>
              <a:rPr lang="zh-CN" altLang="en-US" dirty="0"/>
              <a:t>为置</a:t>
            </a:r>
            <a:r>
              <a:rPr lang="en-US" altLang="zh-CN" dirty="0"/>
              <a:t>1</a:t>
            </a:r>
            <a:r>
              <a:rPr lang="zh-CN" altLang="en-US" dirty="0"/>
              <a:t>输入端或置位端，</a:t>
            </a:r>
            <a:r>
              <a:rPr lang="en-US" altLang="zh-CN" dirty="0"/>
              <a:t>R</a:t>
            </a:r>
            <a:r>
              <a:rPr lang="en-US" altLang="zh-CN" baseline="-25000" dirty="0"/>
              <a:t>D</a:t>
            </a:r>
            <a:r>
              <a:rPr lang="zh-CN" altLang="en-US" dirty="0"/>
              <a:t>为置</a:t>
            </a:r>
            <a:r>
              <a:rPr lang="en-US" altLang="zh-CN" dirty="0"/>
              <a:t>0</a:t>
            </a:r>
            <a:r>
              <a:rPr lang="zh-CN" altLang="en-US" dirty="0"/>
              <a:t>输入端或复位端。 </a:t>
            </a:r>
          </a:p>
        </p:txBody>
      </p:sp>
    </p:spTree>
    <p:extLst>
      <p:ext uri="{BB962C8B-B14F-4D97-AF65-F5344CB8AC3E}">
        <p14:creationId xmlns:p14="http://schemas.microsoft.com/office/powerpoint/2010/main" val="175680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B30050-95BC-A8FC-454E-B7F53F9A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32" y="497777"/>
            <a:ext cx="9135046" cy="32226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4F9949-73BD-908C-C30F-A0CB8C7D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316" y="3720441"/>
            <a:ext cx="5518404" cy="28133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24BA42-ADFD-0EA9-95C4-1ED5522A4CB8}"/>
              </a:ext>
            </a:extLst>
          </p:cNvPr>
          <p:cNvSpPr txBox="1"/>
          <p:nvPr/>
        </p:nvSpPr>
        <p:spPr>
          <a:xfrm>
            <a:off x="1399032" y="4480761"/>
            <a:ext cx="30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为了实现异步置位、复位，引入</a:t>
            </a:r>
            <a:r>
              <a:rPr lang="en-US" altLang="zh-CN" dirty="0"/>
              <a:t>S</a:t>
            </a:r>
            <a:r>
              <a:rPr lang="en-US" altLang="zh-CN" baseline="-25000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-25000" dirty="0"/>
              <a:t>D</a:t>
            </a:r>
            <a:r>
              <a:rPr lang="zh-CN" altLang="en-US" dirty="0"/>
              <a:t>信号：</a:t>
            </a:r>
          </a:p>
        </p:txBody>
      </p:sp>
    </p:spTree>
    <p:extLst>
      <p:ext uri="{BB962C8B-B14F-4D97-AF65-F5344CB8AC3E}">
        <p14:creationId xmlns:p14="http://schemas.microsoft.com/office/powerpoint/2010/main" val="38409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95961C-1E30-8C5F-A247-10AEA6A9FAF4}"/>
              </a:ext>
            </a:extLst>
          </p:cNvPr>
          <p:cNvSpPr txBox="1"/>
          <p:nvPr/>
        </p:nvSpPr>
        <p:spPr>
          <a:xfrm>
            <a:off x="1065276" y="877824"/>
            <a:ext cx="278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5.2.3 </a:t>
            </a:r>
            <a:r>
              <a:rPr lang="zh-CN" altLang="en-US" b="1" dirty="0"/>
              <a:t>脉冲触发的触发器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12E1B1-EDAC-6109-173E-12E42662A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268" y="1766697"/>
            <a:ext cx="8669464" cy="29532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334A0C-B8E4-44B9-77DF-3802E3AA2806}"/>
              </a:ext>
            </a:extLst>
          </p:cNvPr>
          <p:cNvSpPr txBox="1"/>
          <p:nvPr/>
        </p:nvSpPr>
        <p:spPr>
          <a:xfrm>
            <a:off x="2089404" y="4928576"/>
            <a:ext cx="7831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SR</a:t>
            </a:r>
            <a:r>
              <a:rPr lang="zh-CN" altLang="en-US" dirty="0"/>
              <a:t>触发器输出端的状态可能随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状态的变化而发生多次翻转，不可能始终与输入状态保持一致，因此必须考察全部</a:t>
            </a:r>
            <a:r>
              <a:rPr lang="en-US" altLang="zh-CN" dirty="0"/>
              <a:t>CLK=1</a:t>
            </a:r>
            <a:r>
              <a:rPr lang="zh-CN" altLang="en-US" dirty="0"/>
              <a:t>期间主触发器状态的变化情况。</a:t>
            </a:r>
          </a:p>
        </p:txBody>
      </p:sp>
    </p:spTree>
    <p:extLst>
      <p:ext uri="{BB962C8B-B14F-4D97-AF65-F5344CB8AC3E}">
        <p14:creationId xmlns:p14="http://schemas.microsoft.com/office/powerpoint/2010/main" val="171837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56DB2A-C294-69F4-8E65-434433108011}"/>
              </a:ext>
            </a:extLst>
          </p:cNvPr>
          <p:cNvSpPr txBox="1"/>
          <p:nvPr/>
        </p:nvSpPr>
        <p:spPr>
          <a:xfrm>
            <a:off x="1220724" y="722376"/>
            <a:ext cx="604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CLK</a:t>
            </a:r>
            <a:r>
              <a:rPr lang="zh-CN" altLang="en-US" dirty="0"/>
              <a:t>高电平期间输入不变的情况下，有如下的特性表：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BBF187-27FC-D91A-F739-F0104ACD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44" y="1243584"/>
            <a:ext cx="7580257" cy="503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A99F53-E3BD-12E1-9F64-7B43AF60E590}"/>
              </a:ext>
            </a:extLst>
          </p:cNvPr>
          <p:cNvSpPr txBox="1"/>
          <p:nvPr/>
        </p:nvSpPr>
        <p:spPr>
          <a:xfrm>
            <a:off x="1147572" y="786384"/>
            <a:ext cx="929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Q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‘接回到输入端，可以解除</a:t>
            </a:r>
            <a:r>
              <a:rPr lang="en-US" altLang="zh-CN" dirty="0"/>
              <a:t>SR=0</a:t>
            </a:r>
            <a:r>
              <a:rPr lang="zh-CN" altLang="en-US" dirty="0"/>
              <a:t>的约束条件，得到如下的</a:t>
            </a:r>
            <a:r>
              <a:rPr lang="en-US" altLang="zh-CN" dirty="0"/>
              <a:t>JK</a:t>
            </a:r>
            <a:r>
              <a:rPr lang="zh-CN" altLang="en-US" dirty="0"/>
              <a:t>触发器：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E50FA6-2A82-9D4D-A9F0-E695E04D3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89532"/>
            <a:ext cx="91725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8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86B177-ED50-5412-2241-8A0178C6D9F1}"/>
              </a:ext>
            </a:extLst>
          </p:cNvPr>
          <p:cNvSpPr txBox="1"/>
          <p:nvPr/>
        </p:nvSpPr>
        <p:spPr>
          <a:xfrm>
            <a:off x="992124" y="5120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特性表：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E53D83-AE33-2643-F214-1E2324C3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68" y="881396"/>
            <a:ext cx="9572625" cy="53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6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C85020-8563-9AD6-99DD-3E2E3CE93384}"/>
              </a:ext>
            </a:extLst>
          </p:cNvPr>
          <p:cNvSpPr txBox="1"/>
          <p:nvPr/>
        </p:nvSpPr>
        <p:spPr>
          <a:xfrm>
            <a:off x="994410" y="1179576"/>
            <a:ext cx="3040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JK</a:t>
            </a:r>
            <a:r>
              <a:rPr lang="zh-CN" altLang="en-US" b="1" dirty="0"/>
              <a:t>触发器的动作特点：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1.</a:t>
            </a:r>
            <a:r>
              <a:rPr lang="zh-CN" altLang="en-US" dirty="0"/>
              <a:t>在</a:t>
            </a:r>
            <a:r>
              <a:rPr lang="en-US" altLang="zh-CN" dirty="0"/>
              <a:t>CLK=1</a:t>
            </a:r>
            <a:r>
              <a:rPr lang="zh-CN" altLang="en-US" dirty="0"/>
              <a:t>的全部时间里输入信号都将对主触发器起控制作用，因此必须考虑整个</a:t>
            </a:r>
            <a:r>
              <a:rPr lang="en-US" altLang="zh-CN" dirty="0"/>
              <a:t>CLK=1</a:t>
            </a:r>
            <a:r>
              <a:rPr lang="zh-CN" altLang="en-US" dirty="0"/>
              <a:t>器件里输入信号的变化过程才能确定</a:t>
            </a:r>
            <a:r>
              <a:rPr lang="en-US" altLang="zh-CN" dirty="0"/>
              <a:t>CLK</a:t>
            </a:r>
            <a:r>
              <a:rPr lang="zh-CN" altLang="en-US" dirty="0"/>
              <a:t>下降沿到达时从触发器的状态。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2.</a:t>
            </a:r>
            <a:r>
              <a:rPr lang="zh-CN" altLang="en-US" dirty="0"/>
              <a:t>对于</a:t>
            </a:r>
            <a:r>
              <a:rPr lang="en-US" altLang="zh-CN" dirty="0"/>
              <a:t>JK</a:t>
            </a:r>
            <a:r>
              <a:rPr lang="zh-CN" altLang="en-US" dirty="0"/>
              <a:t>触发器，</a:t>
            </a:r>
            <a:r>
              <a:rPr lang="en-US" altLang="zh-CN" dirty="0"/>
              <a:t>Q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‘都接回到了输入门上，所以在</a:t>
            </a:r>
            <a:r>
              <a:rPr lang="en-US" altLang="zh-CN" dirty="0"/>
              <a:t>Q=0</a:t>
            </a:r>
            <a:r>
              <a:rPr lang="zh-CN" altLang="en-US" dirty="0"/>
              <a:t>时主触发器只能接受置</a:t>
            </a:r>
            <a:r>
              <a:rPr lang="en-US" altLang="zh-CN" dirty="0"/>
              <a:t>1</a:t>
            </a:r>
            <a:r>
              <a:rPr lang="zh-CN" altLang="en-US" dirty="0"/>
              <a:t>输入信号，</a:t>
            </a:r>
            <a:r>
              <a:rPr lang="en-US" altLang="zh-CN" dirty="0"/>
              <a:t>Q=1</a:t>
            </a:r>
            <a:r>
              <a:rPr lang="zh-CN" altLang="en-US" dirty="0"/>
              <a:t>时只能接受置</a:t>
            </a:r>
            <a:r>
              <a:rPr lang="en-US" altLang="zh-CN" dirty="0"/>
              <a:t>0</a:t>
            </a:r>
            <a:r>
              <a:rPr lang="zh-CN" altLang="en-US" dirty="0"/>
              <a:t>信号；即在</a:t>
            </a:r>
            <a:r>
              <a:rPr lang="en-US" altLang="zh-CN" dirty="0"/>
              <a:t>CLK</a:t>
            </a:r>
            <a:r>
              <a:rPr lang="zh-CN" altLang="en-US" dirty="0"/>
              <a:t>期间主触发器只有可能翻转一次。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574DAF-1334-CB25-B51A-F8D5C7A6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000125"/>
            <a:ext cx="396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D082BC-6133-7BEC-6516-A80E7023FB8C}"/>
              </a:ext>
            </a:extLst>
          </p:cNvPr>
          <p:cNvSpPr txBox="1"/>
          <p:nvPr/>
        </p:nvSpPr>
        <p:spPr>
          <a:xfrm>
            <a:off x="3982212" y="548640"/>
            <a:ext cx="482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5.3 </a:t>
            </a:r>
            <a:r>
              <a:rPr lang="zh-CN" altLang="en-US" sz="2400" b="1" dirty="0"/>
              <a:t>触发器按逻辑功能的分类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B34D07-1468-FCC2-28E9-2DA996A2E661}"/>
              </a:ext>
            </a:extLst>
          </p:cNvPr>
          <p:cNvSpPr txBox="1"/>
          <p:nvPr/>
        </p:nvSpPr>
        <p:spPr>
          <a:xfrm>
            <a:off x="973836" y="1252728"/>
            <a:ext cx="18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5.3.1 SR</a:t>
            </a:r>
            <a:r>
              <a:rPr lang="zh-CN" altLang="en-US" b="1" dirty="0"/>
              <a:t>触发器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A8DB3A-15C5-1FB3-437C-37468C42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587" y="1866138"/>
            <a:ext cx="7130796" cy="24905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D5C281-8E1D-616A-E4D3-C3A955E67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48" y="4716208"/>
            <a:ext cx="3267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75D729-9221-3C9D-06BE-4F6AA2967610}"/>
              </a:ext>
            </a:extLst>
          </p:cNvPr>
          <p:cNvSpPr txBox="1"/>
          <p:nvPr/>
        </p:nvSpPr>
        <p:spPr>
          <a:xfrm>
            <a:off x="1202436" y="941832"/>
            <a:ext cx="209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5.3.2 JK</a:t>
            </a:r>
            <a:r>
              <a:rPr lang="zh-CN" altLang="en-US" b="1" dirty="0"/>
              <a:t>触发器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5FFE04-BBF3-CF90-0D61-05434E5EB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04" y="1311164"/>
            <a:ext cx="8453056" cy="34886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A5099F-7DE3-39FE-0DD7-669F5D864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912" y="5169179"/>
            <a:ext cx="21621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75D729-9221-3C9D-06BE-4F6AA2967610}"/>
              </a:ext>
            </a:extLst>
          </p:cNvPr>
          <p:cNvSpPr txBox="1"/>
          <p:nvPr/>
        </p:nvSpPr>
        <p:spPr>
          <a:xfrm>
            <a:off x="1202436" y="941832"/>
            <a:ext cx="209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5.3.3 T</a:t>
            </a:r>
            <a:r>
              <a:rPr lang="zh-CN" altLang="en-US" b="1" dirty="0"/>
              <a:t>触发器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41AE87-CCFF-1DC8-597C-45870B74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36" y="1593532"/>
            <a:ext cx="10391775" cy="2847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70BF4E-6ABB-090F-1A56-B5E5D177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748" y="4723875"/>
            <a:ext cx="21145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35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75D729-9221-3C9D-06BE-4F6AA2967610}"/>
              </a:ext>
            </a:extLst>
          </p:cNvPr>
          <p:cNvSpPr txBox="1"/>
          <p:nvPr/>
        </p:nvSpPr>
        <p:spPr>
          <a:xfrm>
            <a:off x="1202436" y="941832"/>
            <a:ext cx="209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5.3.4 D</a:t>
            </a:r>
            <a:r>
              <a:rPr lang="zh-CN" altLang="en-US" b="1" dirty="0"/>
              <a:t>触发器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927A1B-09C1-9468-7493-EED18461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56" y="1668208"/>
            <a:ext cx="10315575" cy="2771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EB2017-EA1C-CA80-22AB-EE1502F77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4913567"/>
            <a:ext cx="12763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9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D9FBDA-D00E-89B5-B798-3C5027AA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089" y="607695"/>
            <a:ext cx="4219575" cy="4000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ECAD90-4042-2BA5-8E47-EA8FA552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15" y="4990719"/>
            <a:ext cx="102298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6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D28125-C23C-85B3-6518-5927A2BCC673}"/>
              </a:ext>
            </a:extLst>
          </p:cNvPr>
          <p:cNvSpPr txBox="1"/>
          <p:nvPr/>
        </p:nvSpPr>
        <p:spPr>
          <a:xfrm>
            <a:off x="4411980" y="630936"/>
            <a:ext cx="320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5.4 </a:t>
            </a:r>
            <a:r>
              <a:rPr lang="zh-CN" altLang="en-US" sz="2400" b="1" dirty="0"/>
              <a:t>触发器的动态特性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FC6F97-C2E6-1277-62D9-87C83E8CC4D8}"/>
              </a:ext>
            </a:extLst>
          </p:cNvPr>
          <p:cNvSpPr txBox="1"/>
          <p:nvPr/>
        </p:nvSpPr>
        <p:spPr>
          <a:xfrm>
            <a:off x="1440180" y="1472184"/>
            <a:ext cx="966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5.4.1 </a:t>
            </a:r>
            <a:r>
              <a:rPr lang="zh-CN" altLang="en-US" b="1" dirty="0"/>
              <a:t>建立时间</a:t>
            </a:r>
            <a:r>
              <a:rPr lang="en-US" altLang="zh-CN" b="1" dirty="0" err="1"/>
              <a:t>t</a:t>
            </a:r>
            <a:r>
              <a:rPr lang="en-US" altLang="zh-CN" b="1" baseline="-25000" dirty="0" err="1"/>
              <a:t>su</a:t>
            </a:r>
            <a:r>
              <a:rPr lang="zh-CN" altLang="en-US" b="1" dirty="0"/>
              <a:t>：</a:t>
            </a:r>
            <a:r>
              <a:rPr lang="zh-CN" altLang="en-US" dirty="0"/>
              <a:t>指输入信号应当先于时钟信号</a:t>
            </a:r>
            <a:r>
              <a:rPr lang="en-US" altLang="zh-CN" dirty="0"/>
              <a:t>CLK</a:t>
            </a:r>
            <a:r>
              <a:rPr lang="zh-CN" altLang="en-US" dirty="0"/>
              <a:t>动作沿到达的时间。</a:t>
            </a:r>
            <a:endParaRPr lang="zh-CN" altLang="en-US" b="1" baseline="-25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DC51DD-4246-7BD8-B6E0-A2C351D14C0F}"/>
              </a:ext>
            </a:extLst>
          </p:cNvPr>
          <p:cNvSpPr txBox="1"/>
          <p:nvPr/>
        </p:nvSpPr>
        <p:spPr>
          <a:xfrm>
            <a:off x="1440180" y="1841516"/>
            <a:ext cx="966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5.4.2 </a:t>
            </a:r>
            <a:r>
              <a:rPr lang="zh-CN" altLang="en-US" b="1" dirty="0"/>
              <a:t>保持时间</a:t>
            </a:r>
            <a:r>
              <a:rPr lang="en-US" altLang="zh-CN" b="1" dirty="0" err="1"/>
              <a:t>t</a:t>
            </a:r>
            <a:r>
              <a:rPr lang="en-US" altLang="zh-CN" b="1" baseline="-25000" dirty="0" err="1"/>
              <a:t>h</a:t>
            </a:r>
            <a:r>
              <a:rPr lang="zh-CN" altLang="en-US" b="1" dirty="0"/>
              <a:t>：</a:t>
            </a:r>
            <a:r>
              <a:rPr lang="zh-CN" altLang="en-US" dirty="0"/>
              <a:t>指时钟信号</a:t>
            </a:r>
            <a:r>
              <a:rPr lang="en-US" altLang="zh-CN" dirty="0"/>
              <a:t>CLK</a:t>
            </a:r>
            <a:r>
              <a:rPr lang="zh-CN" altLang="en-US" dirty="0"/>
              <a:t>动作沿到达后，输入信号仍然需要保持不变的时间。</a:t>
            </a:r>
            <a:endParaRPr lang="zh-CN" altLang="en-US" b="1" baseline="-25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865B7B-485D-80C9-BD4D-4B2B1DE4F7AF}"/>
              </a:ext>
            </a:extLst>
          </p:cNvPr>
          <p:cNvSpPr txBox="1"/>
          <p:nvPr/>
        </p:nvSpPr>
        <p:spPr>
          <a:xfrm>
            <a:off x="1440180" y="2210848"/>
            <a:ext cx="1010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5.4.3 </a:t>
            </a:r>
            <a:r>
              <a:rPr lang="zh-CN" altLang="en-US" b="1" dirty="0"/>
              <a:t>传输延迟时间</a:t>
            </a:r>
            <a:r>
              <a:rPr lang="en-US" altLang="zh-CN" b="1" dirty="0" err="1"/>
              <a:t>t</a:t>
            </a:r>
            <a:r>
              <a:rPr lang="en-US" altLang="zh-CN" b="1" baseline="-25000" dirty="0" err="1"/>
              <a:t>pd</a:t>
            </a:r>
            <a:r>
              <a:rPr lang="zh-CN" altLang="en-US" b="1" dirty="0"/>
              <a:t>：</a:t>
            </a:r>
            <a:r>
              <a:rPr lang="zh-CN" altLang="en-US" dirty="0"/>
              <a:t>指从</a:t>
            </a:r>
            <a:r>
              <a:rPr lang="en-US" altLang="zh-CN" dirty="0"/>
              <a:t>CLK</a:t>
            </a:r>
            <a:r>
              <a:rPr lang="zh-CN" altLang="en-US" dirty="0"/>
              <a:t>动作沿到达开始，直到触发器输出的新状态稳定建立所需要的时间。</a:t>
            </a:r>
            <a:endParaRPr lang="zh-CN" altLang="en-US" b="1" baseline="-25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AD66A5-C2F5-A57B-A8E8-08874C6E4C88}"/>
              </a:ext>
            </a:extLst>
          </p:cNvPr>
          <p:cNvSpPr txBox="1"/>
          <p:nvPr/>
        </p:nvSpPr>
        <p:spPr>
          <a:xfrm>
            <a:off x="1440180" y="2580180"/>
            <a:ext cx="1010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5.4.4 </a:t>
            </a:r>
            <a:r>
              <a:rPr lang="zh-CN" altLang="en-US" b="1" dirty="0"/>
              <a:t>最高时钟频率</a:t>
            </a:r>
            <a:r>
              <a:rPr lang="en-US" altLang="zh-CN" b="1" dirty="0"/>
              <a:t>f</a:t>
            </a:r>
            <a:r>
              <a:rPr lang="en-US" altLang="zh-CN" b="1" baseline="-25000" dirty="0"/>
              <a:t>max</a:t>
            </a:r>
            <a:r>
              <a:rPr lang="zh-CN" altLang="en-US" b="1" dirty="0"/>
              <a:t>：</a:t>
            </a:r>
            <a:r>
              <a:rPr lang="zh-CN" altLang="en-US" dirty="0"/>
              <a:t>指触发器连续重复翻转的情况下，时钟信号可以达到的最高重复频率。</a:t>
            </a:r>
            <a:endParaRPr lang="zh-CN" altLang="en-US" b="1" baseline="-25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BE63374-D5EE-844E-9F47-6849FE59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3214687"/>
            <a:ext cx="841248" cy="4732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7189AD-1D11-DC42-CBFA-1669F5E35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754" y="3214687"/>
            <a:ext cx="946404" cy="47320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CD66D33-879A-B645-D070-28AC90E92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161" y="3791139"/>
            <a:ext cx="3714750" cy="3238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93C6603-88A6-023B-94BA-A1A15DE41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161" y="4353303"/>
            <a:ext cx="4286250" cy="3524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06BBF27-3954-9019-3C1E-F890391D1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582" y="3631507"/>
            <a:ext cx="3048000" cy="2762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A7053E0-04E4-0AF2-9CD1-EB429D1EF2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9244" y="4071858"/>
            <a:ext cx="3114675" cy="3333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E38CC91-8CA6-1C64-2CAE-E3A7CD08F9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0498" y="3074569"/>
            <a:ext cx="38385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22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49CF06-6F1A-12EB-AFC0-39264559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94" y="365125"/>
            <a:ext cx="5879211" cy="61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8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68B082-381A-1EDF-A969-3DACEABAC044}"/>
              </a:ext>
            </a:extLst>
          </p:cNvPr>
          <p:cNvSpPr txBox="1"/>
          <p:nvPr/>
        </p:nvSpPr>
        <p:spPr>
          <a:xfrm>
            <a:off x="1156716" y="1024128"/>
            <a:ext cx="362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5.1.2 </a:t>
            </a:r>
            <a:r>
              <a:rPr lang="zh-CN" altLang="en-US" b="1" dirty="0"/>
              <a:t>用与非门组成的</a:t>
            </a:r>
            <a:r>
              <a:rPr lang="en-US" altLang="zh-CN" b="1" dirty="0"/>
              <a:t>SR</a:t>
            </a:r>
            <a:r>
              <a:rPr lang="zh-CN" altLang="en-US" b="1" dirty="0"/>
              <a:t>锁存器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EFD5FA-6A31-3D4F-3C63-65257C16D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98" y="2222276"/>
            <a:ext cx="5583819" cy="2139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074E14-B379-C42B-BE00-B9BA5933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721" y="1401976"/>
            <a:ext cx="4095740" cy="33545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0DD461-FA73-DC73-43DF-479BE739CEFC}"/>
              </a:ext>
            </a:extLst>
          </p:cNvPr>
          <p:cNvSpPr txBox="1"/>
          <p:nvPr/>
        </p:nvSpPr>
        <p:spPr>
          <a:xfrm>
            <a:off x="1386898" y="5187541"/>
            <a:ext cx="9224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5.1.3 </a:t>
            </a:r>
            <a:r>
              <a:rPr lang="zh-CN" altLang="en-US" b="1" dirty="0"/>
              <a:t>输入信号在全部作用时间里，都能直接改变输出端</a:t>
            </a:r>
            <a:r>
              <a:rPr lang="en-US" altLang="zh-CN" b="1" dirty="0"/>
              <a:t>Q</a:t>
            </a:r>
            <a:r>
              <a:rPr lang="zh-CN" altLang="en-US" b="1" dirty="0"/>
              <a:t>和</a:t>
            </a:r>
            <a:r>
              <a:rPr lang="en-US" altLang="zh-CN" b="1" dirty="0"/>
              <a:t>Q</a:t>
            </a:r>
            <a:r>
              <a:rPr lang="zh-CN" altLang="en-US" b="1" dirty="0"/>
              <a:t>‘的状态，因此将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D</a:t>
            </a:r>
            <a:r>
              <a:rPr lang="zh-CN" altLang="en-US" b="1" dirty="0"/>
              <a:t>称为直接置位端，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D</a:t>
            </a:r>
            <a:r>
              <a:rPr lang="zh-CN" altLang="en-US" b="1" dirty="0"/>
              <a:t>称为直接复位端，将这个电路称为直接置位、复位锁存器。</a:t>
            </a:r>
          </a:p>
        </p:txBody>
      </p:sp>
    </p:spTree>
    <p:extLst>
      <p:ext uri="{BB962C8B-B14F-4D97-AF65-F5344CB8AC3E}">
        <p14:creationId xmlns:p14="http://schemas.microsoft.com/office/powerpoint/2010/main" val="416036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F0B3D5E-A2B7-6B6C-7F71-B2ECAAE61780}"/>
              </a:ext>
            </a:extLst>
          </p:cNvPr>
          <p:cNvSpPr txBox="1"/>
          <p:nvPr/>
        </p:nvSpPr>
        <p:spPr>
          <a:xfrm>
            <a:off x="4997196" y="630936"/>
            <a:ext cx="170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5.2 </a:t>
            </a:r>
            <a:r>
              <a:rPr lang="zh-CN" altLang="en-US" sz="2400" b="1" dirty="0"/>
              <a:t>触发器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0B86DD-E6D3-ECB3-4682-3677D0289A40}"/>
              </a:ext>
            </a:extLst>
          </p:cNvPr>
          <p:cNvSpPr txBox="1"/>
          <p:nvPr/>
        </p:nvSpPr>
        <p:spPr>
          <a:xfrm>
            <a:off x="1092708" y="1289303"/>
            <a:ext cx="273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5.2.1 </a:t>
            </a:r>
            <a:r>
              <a:rPr lang="zh-CN" altLang="en-US" b="1" dirty="0"/>
              <a:t>电平触发的触发器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2BFBF8-93D0-7E46-CC48-9EB734F7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03" y="2136648"/>
            <a:ext cx="6099331" cy="30627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DDCE92-A9DD-1635-68BD-AF37E33710BB}"/>
              </a:ext>
            </a:extLst>
          </p:cNvPr>
          <p:cNvSpPr txBox="1"/>
          <p:nvPr/>
        </p:nvSpPr>
        <p:spPr>
          <a:xfrm>
            <a:off x="7694676" y="2837902"/>
            <a:ext cx="3461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CLK=0</a:t>
            </a:r>
            <a:r>
              <a:rPr lang="zh-CN" altLang="en-US" dirty="0"/>
              <a:t>时，电路输出保持原来的状态不变；只有当</a:t>
            </a:r>
            <a:r>
              <a:rPr lang="en-US" altLang="zh-CN" dirty="0"/>
              <a:t>CLK</a:t>
            </a:r>
            <a:r>
              <a:rPr lang="zh-CN" altLang="en-US" dirty="0"/>
              <a:t>输入高电平时，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信号才能通过门</a:t>
            </a:r>
            <a:r>
              <a:rPr lang="en-US" altLang="zh-CN" dirty="0"/>
              <a:t>G</a:t>
            </a:r>
            <a:r>
              <a:rPr lang="en-US" altLang="zh-CN" baseline="-25000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en-US" altLang="zh-CN" baseline="-25000" dirty="0"/>
              <a:t>4</a:t>
            </a:r>
            <a:r>
              <a:rPr lang="zh-CN" altLang="en-US" dirty="0"/>
              <a:t>加到锁存器上，因此将</a:t>
            </a:r>
            <a:r>
              <a:rPr lang="en-US" altLang="zh-CN" dirty="0"/>
              <a:t>CLK</a:t>
            </a:r>
            <a:r>
              <a:rPr lang="zh-CN" altLang="en-US" dirty="0"/>
              <a:t>的这种控制方式称为电平触发方式。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EFB317-A143-485D-16ED-9F89121CDFD0}"/>
              </a:ext>
            </a:extLst>
          </p:cNvPr>
          <p:cNvSpPr txBox="1"/>
          <p:nvPr/>
        </p:nvSpPr>
        <p:spPr>
          <a:xfrm>
            <a:off x="1620774" y="5329012"/>
            <a:ext cx="884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动作特点：在</a:t>
            </a:r>
            <a:r>
              <a:rPr lang="en-US" altLang="zh-CN" dirty="0"/>
              <a:t>CLK=1</a:t>
            </a:r>
            <a:r>
              <a:rPr lang="zh-CN" altLang="en-US" dirty="0"/>
              <a:t>的这段时间里，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状态的变化都可能引起输出状态的改变；而在</a:t>
            </a:r>
            <a:r>
              <a:rPr lang="en-US" altLang="zh-CN" dirty="0"/>
              <a:t>CLK</a:t>
            </a:r>
            <a:r>
              <a:rPr lang="zh-CN" altLang="en-US" dirty="0"/>
              <a:t>回到</a:t>
            </a:r>
            <a:r>
              <a:rPr lang="en-US" altLang="zh-CN" dirty="0"/>
              <a:t>0</a:t>
            </a:r>
            <a:r>
              <a:rPr lang="zh-CN" altLang="en-US" dirty="0"/>
              <a:t>以后，触发器保存的是</a:t>
            </a:r>
            <a:r>
              <a:rPr lang="en-US" altLang="zh-CN" dirty="0"/>
              <a:t>CLK</a:t>
            </a:r>
            <a:r>
              <a:rPr lang="zh-CN" altLang="en-US" dirty="0"/>
              <a:t>回到</a:t>
            </a:r>
            <a:r>
              <a:rPr lang="en-US" altLang="zh-CN" dirty="0"/>
              <a:t>0</a:t>
            </a:r>
            <a:r>
              <a:rPr lang="zh-CN" altLang="en-US" dirty="0"/>
              <a:t>以前瞬间的状态。</a:t>
            </a:r>
          </a:p>
        </p:txBody>
      </p:sp>
    </p:spTree>
    <p:extLst>
      <p:ext uri="{BB962C8B-B14F-4D97-AF65-F5344CB8AC3E}">
        <p14:creationId xmlns:p14="http://schemas.microsoft.com/office/powerpoint/2010/main" val="179649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56F12E-2626-536A-30AD-09A077EF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614362"/>
            <a:ext cx="104870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9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DBC119-5F5D-91D8-15F8-F5F8E1074383}"/>
              </a:ext>
            </a:extLst>
          </p:cNvPr>
          <p:cNvSpPr txBox="1"/>
          <p:nvPr/>
        </p:nvSpPr>
        <p:spPr>
          <a:xfrm>
            <a:off x="1449324" y="740664"/>
            <a:ext cx="9047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在某些应用场合，需要在</a:t>
            </a:r>
            <a:r>
              <a:rPr lang="en-US" altLang="zh-CN" dirty="0"/>
              <a:t>CLK</a:t>
            </a:r>
            <a:r>
              <a:rPr lang="zh-CN" altLang="en-US" dirty="0"/>
              <a:t>的有效电平到达之前预先将触发器置成指定的状态，因此在实用电路上往往设置有异步置</a:t>
            </a:r>
            <a:r>
              <a:rPr lang="en-US" altLang="zh-CN" dirty="0"/>
              <a:t>1</a:t>
            </a:r>
            <a:r>
              <a:rPr lang="zh-CN" altLang="en-US" dirty="0"/>
              <a:t>端和异步置</a:t>
            </a:r>
            <a:r>
              <a:rPr lang="en-US" altLang="zh-CN" dirty="0"/>
              <a:t>0</a:t>
            </a:r>
            <a:r>
              <a:rPr lang="zh-CN" altLang="en-US" dirty="0"/>
              <a:t>端。触发器在时钟信号下正常工作时二者处于高电平。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2DCC72-F185-9DB1-CA87-705EA745C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093" y="1790128"/>
            <a:ext cx="63817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5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65EF56-5C81-02EC-DBD9-5D90C18AD669}"/>
              </a:ext>
            </a:extLst>
          </p:cNvPr>
          <p:cNvSpPr txBox="1"/>
          <p:nvPr/>
        </p:nvSpPr>
        <p:spPr>
          <a:xfrm>
            <a:off x="1019556" y="768096"/>
            <a:ext cx="572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为了能适应单端输入信号的需要，有了如下的</a:t>
            </a:r>
            <a:r>
              <a:rPr lang="en-US" altLang="zh-CN" dirty="0"/>
              <a:t>D</a:t>
            </a:r>
            <a:r>
              <a:rPr lang="zh-CN" altLang="en-US" dirty="0"/>
              <a:t>触发器：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42E433-51FB-1A74-B288-697C5716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64" y="1258955"/>
            <a:ext cx="6551866" cy="21700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C981FD-F1F2-43DE-86E1-03D6D1BD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64" y="3095863"/>
            <a:ext cx="9702927" cy="334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9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BA4D9A-B727-C0F1-7A0C-CE0E54BBECEC}"/>
              </a:ext>
            </a:extLst>
          </p:cNvPr>
          <p:cNvSpPr txBox="1"/>
          <p:nvPr/>
        </p:nvSpPr>
        <p:spPr>
          <a:xfrm>
            <a:off x="1120140" y="727948"/>
            <a:ext cx="467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CMOS</a:t>
            </a:r>
            <a:r>
              <a:rPr lang="zh-CN" altLang="en-US" dirty="0"/>
              <a:t>传输门组成的电平触发</a:t>
            </a:r>
            <a:r>
              <a:rPr lang="en-US" altLang="zh-CN" dirty="0"/>
              <a:t>D</a:t>
            </a:r>
            <a:r>
              <a:rPr lang="zh-CN" altLang="en-US" dirty="0"/>
              <a:t>触发器：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B40F30-6EE5-1E45-398F-98F1DC6B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339" y="1716405"/>
            <a:ext cx="59626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3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636054-142B-50C9-CAAF-47A8E6F77260}"/>
              </a:ext>
            </a:extLst>
          </p:cNvPr>
          <p:cNvSpPr txBox="1"/>
          <p:nvPr/>
        </p:nvSpPr>
        <p:spPr>
          <a:xfrm>
            <a:off x="1248156" y="923544"/>
            <a:ext cx="27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5.2.2 </a:t>
            </a:r>
            <a:r>
              <a:rPr lang="zh-CN" altLang="en-US" b="1" dirty="0"/>
              <a:t>边沿触发的触发器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0B2623-51B8-BB9C-8E01-DEAE458A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448" y="615054"/>
            <a:ext cx="7350252" cy="56278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8363EE-D628-BC5C-450E-FBE8E936D396}"/>
              </a:ext>
            </a:extLst>
          </p:cNvPr>
          <p:cNvSpPr txBox="1"/>
          <p:nvPr/>
        </p:nvSpPr>
        <p:spPr>
          <a:xfrm>
            <a:off x="1235964" y="1601366"/>
            <a:ext cx="2729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CLK</a:t>
            </a:r>
            <a:r>
              <a:rPr lang="zh-CN" altLang="en-US" dirty="0"/>
              <a:t>为低电平时，</a:t>
            </a:r>
            <a:r>
              <a:rPr lang="en-US" altLang="zh-CN" dirty="0"/>
              <a:t>Q1</a:t>
            </a:r>
            <a:r>
              <a:rPr lang="zh-CN" altLang="en-US" dirty="0"/>
              <a:t>跟随输入端</a:t>
            </a:r>
            <a:r>
              <a:rPr lang="en-US" altLang="zh-CN" dirty="0"/>
              <a:t>D</a:t>
            </a:r>
            <a:r>
              <a:rPr lang="zh-CN" altLang="en-US" dirty="0"/>
              <a:t>的状态变化，</a:t>
            </a:r>
            <a:r>
              <a:rPr lang="en-US" altLang="zh-CN" dirty="0"/>
              <a:t>Q2</a:t>
            </a:r>
            <a:r>
              <a:rPr lang="zh-CN" altLang="en-US" dirty="0"/>
              <a:t>保持原来的状态不变；</a:t>
            </a:r>
            <a:endParaRPr lang="en-US" altLang="zh-CN" dirty="0"/>
          </a:p>
          <a:p>
            <a:r>
              <a:rPr lang="en-US" altLang="zh-CN" dirty="0"/>
              <a:t>CLK</a:t>
            </a:r>
            <a:r>
              <a:rPr lang="zh-CN" altLang="en-US" dirty="0"/>
              <a:t>从低电平跳变至高电平时，</a:t>
            </a:r>
            <a:r>
              <a:rPr lang="en-US" altLang="zh-CN" dirty="0"/>
              <a:t>Q1</a:t>
            </a:r>
            <a:r>
              <a:rPr lang="zh-CN" altLang="en-US" dirty="0"/>
              <a:t>保持为</a:t>
            </a:r>
            <a:r>
              <a:rPr lang="en-US" altLang="zh-CN" dirty="0"/>
              <a:t>CLK</a:t>
            </a:r>
            <a:r>
              <a:rPr lang="zh-CN" altLang="en-US" dirty="0"/>
              <a:t>上升沿到达前瞬间输入端</a:t>
            </a:r>
            <a:r>
              <a:rPr lang="en-US" altLang="zh-CN" dirty="0"/>
              <a:t>D</a:t>
            </a:r>
            <a:r>
              <a:rPr lang="zh-CN" altLang="en-US" dirty="0"/>
              <a:t>的状态，</a:t>
            </a:r>
            <a:r>
              <a:rPr lang="en-US" altLang="zh-CN" dirty="0"/>
              <a:t>Q2</a:t>
            </a:r>
            <a:r>
              <a:rPr lang="zh-CN" altLang="en-US" dirty="0"/>
              <a:t>的输出与跟随</a:t>
            </a:r>
            <a:r>
              <a:rPr lang="en-US" altLang="zh-CN" dirty="0"/>
              <a:t>Q1</a:t>
            </a:r>
            <a:r>
              <a:rPr lang="zh-CN" altLang="en-US" dirty="0"/>
              <a:t>状态变化，与输入端</a:t>
            </a:r>
            <a:r>
              <a:rPr lang="en-US" altLang="zh-CN" dirty="0"/>
              <a:t>D</a:t>
            </a:r>
            <a:r>
              <a:rPr lang="zh-CN" altLang="en-US" dirty="0"/>
              <a:t>无关。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F37C95-65B2-94F3-1DAC-3DA42222163F}"/>
              </a:ext>
            </a:extLst>
          </p:cNvPr>
          <p:cNvSpPr txBox="1"/>
          <p:nvPr/>
        </p:nvSpPr>
        <p:spPr>
          <a:xfrm>
            <a:off x="1235964" y="4528086"/>
            <a:ext cx="296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动作特点：次态仅取决于时钟信号的上升沿或下降沿到达时输入的逻辑状态。</a:t>
            </a:r>
          </a:p>
        </p:txBody>
      </p:sp>
    </p:spTree>
    <p:extLst>
      <p:ext uri="{BB962C8B-B14F-4D97-AF65-F5344CB8AC3E}">
        <p14:creationId xmlns:p14="http://schemas.microsoft.com/office/powerpoint/2010/main" val="65551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698</Words>
  <Application>Microsoft Office PowerPoint</Application>
  <PresentationFormat>宽屏</PresentationFormat>
  <Paragraphs>38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肇宇 连</dc:creator>
  <cp:lastModifiedBy>肇宇 连</cp:lastModifiedBy>
  <cp:revision>1</cp:revision>
  <dcterms:created xsi:type="dcterms:W3CDTF">2023-05-18T07:32:32Z</dcterms:created>
  <dcterms:modified xsi:type="dcterms:W3CDTF">2023-05-18T07:44:55Z</dcterms:modified>
</cp:coreProperties>
</file>