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309" r:id="rId2"/>
    <p:sldId id="308" r:id="rId3"/>
    <p:sldId id="257" r:id="rId4"/>
    <p:sldId id="258" r:id="rId5"/>
    <p:sldId id="277" r:id="rId6"/>
    <p:sldId id="260" r:id="rId7"/>
    <p:sldId id="259" r:id="rId8"/>
    <p:sldId id="261" r:id="rId9"/>
    <p:sldId id="262" r:id="rId10"/>
    <p:sldId id="276" r:id="rId11"/>
    <p:sldId id="263" r:id="rId12"/>
    <p:sldId id="265" r:id="rId13"/>
    <p:sldId id="266" r:id="rId14"/>
    <p:sldId id="268" r:id="rId15"/>
    <p:sldId id="275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5" r:id="rId35"/>
    <p:sldId id="296" r:id="rId36"/>
    <p:sldId id="297" r:id="rId37"/>
    <p:sldId id="298" r:id="rId3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42" d="100"/>
          <a:sy n="142" d="100"/>
        </p:scale>
        <p:origin x="884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26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8444A96-D3E8-4C1A-B53F-C6291DABC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FF68C5A-BC11-4347-B078-DA0FA9F73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BC55-A689-4F4E-A30C-B8702A022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8EFC4-E491-49B3-B960-CF320B6C63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796D-AE32-46A8-80B8-E390735C7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47F2-BB89-4CED-AE89-AEE70528D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9AE9D-F3D2-4B29-989D-B366B95BD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3103-07CF-4D80-9DBE-1D4285BA46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FBAAB-BE47-4C4E-9C8B-914F457FEC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DDFA-3D1B-4D8A-85DE-2E594D8F1E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1C47-FDC4-4DB1-AC6F-EF1D6AF3EB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76B1-CC13-4D8B-9652-88D83F1B83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3F9-F4B1-44A1-9B41-46B6830A6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D9FCA-53AF-4CDC-8A4C-F5653E591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42B49-E93A-458F-9168-4F60A276A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366D9CA4-E0E1-42E6-838D-7A6A888947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1</a:t>
            </a:r>
            <a:br>
              <a:rPr lang="en-US" altLang="en-US" sz="4000" smtClean="0"/>
            </a:br>
            <a:r>
              <a:rPr lang="en-US" altLang="en-US" sz="4000" smtClean="0"/>
              <a:t>Intro, hashing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pPr eaLnBrk="1" hangingPunct="1"/>
            <a:r>
              <a:rPr lang="en-US" sz="3200" i="1"/>
              <a:t>Rui Fan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4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06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Expectation of random variable X</a:t>
            </a:r>
          </a:p>
          <a:p>
            <a:pPr lvl="1">
              <a:defRPr/>
            </a:pPr>
            <a:r>
              <a:rPr lang="en-US" dirty="0" smtClean="0"/>
              <a:t>E[X]=</a:t>
            </a:r>
            <a:r>
              <a:rPr lang="en-US" sz="43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x*Pr[X=x].</a:t>
            </a:r>
          </a:p>
          <a:p>
            <a:pPr lvl="1">
              <a:defRPr/>
            </a:pPr>
            <a:r>
              <a:rPr lang="en-US" dirty="0" smtClean="0"/>
              <a:t>The average value of X, over many trials.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X=number of heads in 4 flips.  E[X]=0*1/16+1*4/16+2*6/16+3*4/16+4*1/16=2.</a:t>
            </a:r>
          </a:p>
          <a:p>
            <a:pPr lvl="2">
              <a:defRPr/>
            </a:pPr>
            <a:r>
              <a:rPr lang="en-US" dirty="0" smtClean="0"/>
              <a:t>If you flip a coin 4 times, for 1000 times, on average you see 2 heads per 4 flips.</a:t>
            </a:r>
          </a:p>
          <a:p>
            <a:pPr>
              <a:defRPr/>
            </a:pPr>
            <a:r>
              <a:rPr lang="en-US" dirty="0" smtClean="0"/>
              <a:t>An indicator variable X for a event E is a random variable that’s 1 of E occurs, and 0 otherwise.</a:t>
            </a:r>
          </a:p>
          <a:p>
            <a:pPr>
              <a:defRPr/>
            </a:pPr>
            <a:r>
              <a:rPr lang="en-US" dirty="0" smtClean="0"/>
              <a:t>If event E has probability p of occurring, and X is E’s indicator variable, then E[X]=p.</a:t>
            </a:r>
          </a:p>
          <a:p>
            <a:pPr lvl="1">
              <a:defRPr/>
            </a:pPr>
            <a:r>
              <a:rPr lang="en-US" dirty="0" smtClean="0"/>
              <a:t>Because E[X]=Pr[E occurs]*1+Pr[E doesn’t occur]*0=p.</a:t>
            </a:r>
          </a:p>
          <a:p>
            <a:pPr lvl="1">
              <a:defRPr/>
            </a:pPr>
            <a:r>
              <a:rPr lang="en-US" dirty="0" smtClean="0"/>
              <a:t>This is a convenient fact we’ll frequently use.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263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Linearity of expectations</a:t>
            </a:r>
          </a:p>
          <a:p>
            <a:pPr lvl="1">
              <a:defRPr/>
            </a:pPr>
            <a:r>
              <a:rPr lang="en-US" dirty="0" smtClean="0"/>
              <a:t>Given random variables X, Y, E[X+Y]=E[X]+E[Y].</a:t>
            </a:r>
          </a:p>
          <a:p>
            <a:pPr lvl="1">
              <a:defRPr/>
            </a:pPr>
            <a:r>
              <a:rPr lang="en-US" dirty="0" smtClean="0"/>
              <a:t>Extends to any number of random variables, e.g. E[X+Y+Z]=E[X]+E[Y]+E[Z].</a:t>
            </a:r>
          </a:p>
          <a:p>
            <a:pPr lvl="1">
              <a:defRPr/>
            </a:pPr>
            <a:r>
              <a:rPr lang="en-US" dirty="0" smtClean="0"/>
              <a:t>The random variables do not have to </a:t>
            </a:r>
            <a:r>
              <a:rPr lang="en-US" smtClean="0"/>
              <a:t>be independent.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Very useful property!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Let X=number of heads in 100 coin flips.  Calculate E[X].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Direct method</a:t>
            </a:r>
            <a:r>
              <a:rPr lang="en-US" dirty="0" smtClean="0"/>
              <a:t>: 1*Pr[1 head]+2*Pr[2 heads]+...+100*Pr[100 heads], a very complicated sum.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Linearity method</a:t>
            </a:r>
            <a:r>
              <a:rPr lang="en-US" dirty="0" smtClean="0"/>
              <a:t>: X=X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+...+X</a:t>
            </a:r>
            <a:r>
              <a:rPr lang="en-US" baseline="-25000" dirty="0" smtClean="0"/>
              <a:t>100</a:t>
            </a:r>
            <a:r>
              <a:rPr lang="en-US" dirty="0" smtClean="0"/>
              <a:t>, where X</a:t>
            </a:r>
            <a:r>
              <a:rPr lang="en-US" baseline="-25000" dirty="0" smtClean="0"/>
              <a:t>i</a:t>
            </a:r>
            <a:r>
              <a:rPr lang="en-US" dirty="0" smtClean="0"/>
              <a:t>=number of heads on </a:t>
            </a:r>
            <a:r>
              <a:rPr lang="en-US" dirty="0" err="1" smtClean="0"/>
              <a:t>i’th</a:t>
            </a:r>
            <a:r>
              <a:rPr lang="en-US" dirty="0" smtClean="0"/>
              <a:t> flip.  </a:t>
            </a:r>
          </a:p>
          <a:p>
            <a:pPr lvl="2">
              <a:defRPr/>
            </a:pPr>
            <a:r>
              <a:rPr lang="en-US" dirty="0" smtClean="0"/>
              <a:t>E[X</a:t>
            </a:r>
            <a:r>
              <a:rPr lang="en-US" baseline="-25000" dirty="0" smtClean="0"/>
              <a:t>i</a:t>
            </a:r>
            <a:r>
              <a:rPr lang="en-US" dirty="0" smtClean="0"/>
              <a:t>]=0*Pr[0 heads]+1*Pr[1 head]=1/2.</a:t>
            </a:r>
          </a:p>
          <a:p>
            <a:pPr lvl="2">
              <a:defRPr/>
            </a:pPr>
            <a:r>
              <a:rPr lang="en-US" dirty="0" smtClean="0"/>
              <a:t>E[X]=E[X</a:t>
            </a:r>
            <a:r>
              <a:rPr lang="en-US" baseline="-25000" dirty="0" smtClean="0"/>
              <a:t>1</a:t>
            </a:r>
            <a:r>
              <a:rPr lang="en-US" dirty="0" smtClean="0"/>
              <a:t>]+...+E[X</a:t>
            </a:r>
            <a:r>
              <a:rPr lang="en-US" baseline="-25000" dirty="0" smtClean="0"/>
              <a:t>100</a:t>
            </a:r>
            <a:r>
              <a:rPr lang="en-US" dirty="0" smtClean="0"/>
              <a:t>]=100/2=50.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1: Max-Cut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1400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studied the Min-Cut problem, which is closely related to finding the max flow in a network.</a:t>
            </a:r>
          </a:p>
          <a:p>
            <a:pPr>
              <a:defRPr/>
            </a:pPr>
            <a:r>
              <a:rPr lang="en-US" dirty="0" smtClean="0"/>
              <a:t>Max-Cut is the opposite of Min-Cut.</a:t>
            </a:r>
          </a:p>
          <a:p>
            <a:pPr>
              <a:defRPr/>
            </a:pPr>
            <a:r>
              <a:rPr lang="en-US" dirty="0" smtClean="0"/>
              <a:t>Given a graph G, split vertices into two sides to maximize the number of edges between the sides.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14340" name="Picture 3" descr="maxc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476750"/>
            <a:ext cx="36369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Max-Cut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4750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Unlike Min-Cut, Max-Cut </a:t>
            </a:r>
            <a:r>
              <a:rPr lang="en-US" smtClean="0"/>
              <a:t>is NP-complete.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give a very simple randomized Monte Carlo 2-approximation algorithm.</a:t>
            </a:r>
          </a:p>
          <a:p>
            <a:pPr lvl="1">
              <a:defRPr/>
            </a:pPr>
            <a:r>
              <a:rPr lang="en-US" dirty="0" smtClean="0"/>
              <a:t>Monte Carlo means the algorithm sometimes returns the wrong answer, i.e. a cut that’s not a 2-approximation.</a:t>
            </a:r>
          </a:p>
          <a:p>
            <a:pPr lvl="1">
              <a:defRPr/>
            </a:pPr>
            <a:r>
              <a:rPr lang="en-US" dirty="0" smtClean="0"/>
              <a:t>Monte Carlo also means the algorithm always runs in a fixed amount of time.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5211763"/>
            <a:ext cx="855186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Put each node in a random side with probability ½.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c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121025"/>
            <a:ext cx="26543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225"/>
            <a:ext cx="6313488" cy="556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In a graph with e edges, the algorithm produces a cut with expected size e/2.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X be a random variable equal to the size of the cut.  We want to bound E[X].</a:t>
            </a:r>
          </a:p>
          <a:p>
            <a:pPr lvl="1">
              <a:defRPr/>
            </a:pPr>
            <a:r>
              <a:rPr lang="en-US" dirty="0" smtClean="0"/>
              <a:t>For each edge e, let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baseline="-25000" smtClean="0"/>
              <a:t> </a:t>
            </a:r>
            <a:r>
              <a:rPr lang="en-US" smtClean="0"/>
              <a:t>be the </a:t>
            </a:r>
            <a:r>
              <a:rPr lang="en-US" dirty="0" smtClean="0"/>
              <a:t>indicator variable of whether e is in the cut.</a:t>
            </a:r>
          </a:p>
          <a:p>
            <a:pPr lvl="2">
              <a:defRPr/>
            </a:pPr>
            <a:r>
              <a:rPr lang="en-US" dirty="0" smtClean="0"/>
              <a:t>I.e.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=1 if e is in the cut and 0 otherwise. </a:t>
            </a:r>
          </a:p>
          <a:p>
            <a:pPr lvl="1">
              <a:defRPr/>
            </a:pPr>
            <a:r>
              <a:rPr lang="en-US" dirty="0" smtClean="0"/>
              <a:t>So X=</a:t>
            </a:r>
            <a:r>
              <a:rPr lang="en-US" sz="40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Given an edge e=(</a:t>
            </a:r>
            <a:r>
              <a:rPr lang="en-US" dirty="0" err="1" smtClean="0"/>
              <a:t>i,j</a:t>
            </a:r>
            <a:r>
              <a:rPr lang="en-US" dirty="0" smtClean="0"/>
              <a:t>), e is in the cut if </a:t>
            </a:r>
            <a:r>
              <a:rPr lang="en-US" dirty="0" err="1" smtClean="0"/>
              <a:t>i</a:t>
            </a:r>
            <a:r>
              <a:rPr lang="en-US" dirty="0" smtClean="0"/>
              <a:t> and j are on different sides.</a:t>
            </a:r>
          </a:p>
          <a:p>
            <a:pPr lvl="1">
              <a:defRPr/>
            </a:pPr>
            <a:r>
              <a:rPr lang="en-US" dirty="0" smtClean="0"/>
              <a:t>So Pr[e in cut]=Pr[(</a:t>
            </a:r>
            <a:r>
              <a:rPr lang="en-US" dirty="0" err="1" smtClean="0"/>
              <a:t>i</a:t>
            </a:r>
            <a:r>
              <a:rPr lang="en-US" dirty="0" smtClean="0"/>
              <a:t> in L) 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(j in R)] + Pr[(j in L) 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in R)]=1/4+1/4=1/2.</a:t>
            </a:r>
          </a:p>
          <a:p>
            <a:pPr lvl="1">
              <a:defRPr/>
            </a:pPr>
            <a:r>
              <a:rPr lang="en-US" dirty="0" smtClean="0"/>
              <a:t>So E[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]=1/2.</a:t>
            </a:r>
          </a:p>
          <a:p>
            <a:pPr lvl="1">
              <a:defRPr/>
            </a:pPr>
            <a:r>
              <a:rPr lang="en-US" dirty="0" smtClean="0"/>
              <a:t>So E[X]=e/2 by linearity of expectations.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22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Since a cut can have at most e edges, the e/2 edges the algorithm outputs in expectation is a 2 approximation.</a:t>
            </a:r>
          </a:p>
          <a:p>
            <a:pPr>
              <a:defRPr/>
            </a:pPr>
            <a:r>
              <a:rPr lang="en-US" dirty="0" smtClean="0"/>
              <a:t>Note that we only bounded expected size of the algorithm’s cut.</a:t>
            </a:r>
          </a:p>
          <a:p>
            <a:pPr lvl="1">
              <a:defRPr/>
            </a:pPr>
            <a:r>
              <a:rPr lang="en-US" dirty="0" smtClean="0"/>
              <a:t>In any particular execution, the algorithm can output a cut that’s smaller or larger than e/2.</a:t>
            </a:r>
          </a:p>
          <a:p>
            <a:pPr lvl="2">
              <a:defRPr/>
            </a:pPr>
            <a:r>
              <a:rPr lang="en-US" dirty="0" smtClean="0"/>
              <a:t>On average, the cut has size e/2.</a:t>
            </a:r>
          </a:p>
          <a:p>
            <a:pPr lvl="1">
              <a:defRPr/>
            </a:pPr>
            <a:r>
              <a:rPr lang="en-US" dirty="0" smtClean="0"/>
              <a:t>It’s possible to bound the probability the algorithm outputs a cut significantly smaller </a:t>
            </a:r>
            <a:r>
              <a:rPr lang="en-US" smtClean="0"/>
              <a:t>than e/2, but we won’t do this.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2: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66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Recall the </a:t>
            </a:r>
            <a:r>
              <a:rPr lang="en-US" dirty="0" err="1" smtClean="0"/>
              <a:t>Quicksort</a:t>
            </a:r>
            <a:r>
              <a:rPr lang="en-US" dirty="0" smtClean="0"/>
              <a:t> algorithm.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Pick a pivot element 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Partition the elements into two sets, those less than s and those more than 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Recursively </a:t>
            </a:r>
            <a:r>
              <a:rPr lang="en-US" dirty="0" err="1" smtClean="0"/>
              <a:t>Quicksort</a:t>
            </a:r>
            <a:r>
              <a:rPr lang="en-US" dirty="0" smtClean="0"/>
              <a:t> the two sets.</a:t>
            </a:r>
            <a:endParaRPr lang="en-US" dirty="0"/>
          </a:p>
        </p:txBody>
      </p:sp>
      <p:pic>
        <p:nvPicPr>
          <p:cNvPr id="5" name="Picture 4" descr="quicksort_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836988"/>
            <a:ext cx="47736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icksort fast 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768850"/>
            <a:ext cx="24876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quicksort worst 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1857375"/>
            <a:ext cx="20034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78588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T(n) be the time to </a:t>
            </a:r>
            <a:r>
              <a:rPr lang="en-US" dirty="0" err="1" smtClean="0"/>
              <a:t>Quicksort</a:t>
            </a:r>
            <a:r>
              <a:rPr lang="en-US" dirty="0" smtClean="0"/>
              <a:t> n numbers.</a:t>
            </a:r>
          </a:p>
          <a:p>
            <a:pPr>
              <a:defRPr/>
            </a:pPr>
            <a:r>
              <a:rPr lang="en-US" dirty="0" smtClean="0"/>
              <a:t>T(n) is small in practice.</a:t>
            </a:r>
          </a:p>
          <a:p>
            <a:pPr>
              <a:defRPr/>
            </a:pPr>
            <a:r>
              <a:rPr lang="en-US" dirty="0" smtClean="0"/>
              <a:t>But in the worst case, T(n)=O(n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Occurs with very uneven splits.  I.e. the rank of the pivot is very small or large.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pivot is smallest element, then T(n)=T(1)+T(n-1)+n-1.  This solves to T(n)=O(n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2">
              <a:defRPr/>
            </a:pPr>
            <a:r>
              <a:rPr lang="en-US" dirty="0" smtClean="0"/>
              <a:t>T(1) and T(n-1) to recursively sort each side, n-1 to partition the elements </a:t>
            </a:r>
            <a:r>
              <a:rPr lang="en-US" dirty="0" err="1" smtClean="0"/>
              <a:t>wrt</a:t>
            </a:r>
            <a:r>
              <a:rPr lang="en-US" dirty="0" smtClean="0"/>
              <a:t> the pivot.</a:t>
            </a:r>
          </a:p>
          <a:p>
            <a:pPr>
              <a:defRPr/>
            </a:pPr>
            <a:r>
              <a:rPr lang="en-US" dirty="0" smtClean="0"/>
              <a:t>As long as the pivot is near the middle, </a:t>
            </a:r>
            <a:r>
              <a:rPr lang="en-US" dirty="0" err="1" smtClean="0"/>
              <a:t>Quicksort</a:t>
            </a:r>
            <a:r>
              <a:rPr lang="en-US" dirty="0" smtClean="0"/>
              <a:t> takes O(n log n) time.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the pivot is always in the middle half, [n/4, 3n/4], then T(n)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T(n/4)+T(3n/4)+n-1, which solves to O(n log 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3050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 smtClean="0"/>
              <a:t>Quicksort</a:t>
            </a:r>
            <a:r>
              <a:rPr lang="en-US" dirty="0" smtClean="0"/>
              <a:t> is only slow if we keep picking very small or large pivots.</a:t>
            </a:r>
          </a:p>
          <a:p>
            <a:pPr>
              <a:defRPr/>
            </a:pPr>
            <a:r>
              <a:rPr lang="en-US" dirty="0" smtClean="0"/>
              <a:t>Let’s pick the pivot at random.  Intuitively, we shouldn’t be unlucky and always pick small or large pivots.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960813"/>
            <a:ext cx="8229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Pick a random pivot element 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Partition the elements into two sets, those less than s and those more than 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Recursively </a:t>
            </a:r>
            <a:r>
              <a:rPr lang="en-US" sz="3200" kern="0" dirty="0" err="1">
                <a:latin typeface="+mn-lt"/>
              </a:rPr>
              <a:t>RQuicksort</a:t>
            </a:r>
            <a:r>
              <a:rPr lang="en-US" sz="3200" kern="0" dirty="0">
                <a:latin typeface="+mn-lt"/>
              </a:rPr>
              <a:t> the two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3125" cy="5308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R(n) be the expected time to </a:t>
            </a:r>
            <a:r>
              <a:rPr lang="en-US" dirty="0" err="1" smtClean="0"/>
              <a:t>RQuicksort</a:t>
            </a:r>
            <a:r>
              <a:rPr lang="en-US" dirty="0" smtClean="0"/>
              <a:t> n numbers.</a:t>
            </a:r>
          </a:p>
          <a:p>
            <a:pPr>
              <a:defRPr/>
            </a:pPr>
            <a:r>
              <a:rPr lang="en-US" dirty="0" smtClean="0"/>
              <a:t>With probability 1/n, the pivot has rank 1 (is smallest element), in which case R(n)=R(1)+R(n-1)+n-1.</a:t>
            </a:r>
          </a:p>
          <a:p>
            <a:pPr>
              <a:defRPr/>
            </a:pPr>
            <a:r>
              <a:rPr lang="en-US" dirty="0" smtClean="0"/>
              <a:t>With probability 1/n, the pivot has rank 2, and R(n)=R(2)+R(n-2)+n-1.</a:t>
            </a:r>
          </a:p>
          <a:p>
            <a:pPr>
              <a:defRPr/>
            </a:pPr>
            <a:r>
              <a:rPr lang="en-US" dirty="0" smtClean="0"/>
              <a:t>...</a:t>
            </a:r>
          </a:p>
          <a:p>
            <a:pPr>
              <a:defRPr/>
            </a:pPr>
            <a:r>
              <a:rPr lang="en-US" dirty="0" smtClean="0"/>
              <a:t>With probability 1/n, the pivot has rank k, and R(n)=R(k)+R(n-k)+n-1.</a:t>
            </a:r>
          </a:p>
          <a:p>
            <a:pPr>
              <a:defRPr/>
            </a:pPr>
            <a:r>
              <a:rPr lang="en-US" dirty="0" smtClean="0"/>
              <a:t>Putting these together, we have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R(n) = 1/n*(R(1)+R(n-1)+R(2)+R(n-2)+...+R(n-1)+R(1) + n*1/n*(n-1) =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2/n*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R(k) + n-1.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Probability review</a:t>
            </a:r>
          </a:p>
          <a:p>
            <a:r>
              <a:rPr lang="en-US" smtClean="0"/>
              <a:t>Max-cut and randomized quicksort</a:t>
            </a:r>
          </a:p>
          <a:p>
            <a:r>
              <a:rPr lang="en-US" smtClean="0"/>
              <a:t>Hashing</a:t>
            </a:r>
          </a:p>
          <a:p>
            <a:pPr lvl="1"/>
            <a:r>
              <a:rPr lang="en-US" smtClean="0"/>
              <a:t>Closed addressing</a:t>
            </a:r>
          </a:p>
          <a:p>
            <a:pPr lvl="1"/>
            <a:r>
              <a:rPr lang="en-US"/>
              <a:t>U</a:t>
            </a:r>
            <a:r>
              <a:rPr lang="en-US" smtClean="0"/>
              <a:t>niversal hashing</a:t>
            </a:r>
          </a:p>
          <a:p>
            <a:pPr lvl="1"/>
            <a:r>
              <a:rPr lang="en-US" smtClean="0"/>
              <a:t>Perfect hashing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161925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We solve the recurrence for R(n) using the substitution method.  </a:t>
                </a:r>
                <a:r>
                  <a:rPr lang="en-US" smtClean="0"/>
                  <a:t>We 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for some constants </a:t>
                </a:r>
                <a:r>
                  <a:rPr lang="en-US" err="1" smtClean="0"/>
                  <a:t>a</a:t>
                </a:r>
                <a:r>
                  <a:rPr lang="en-US" smtClean="0"/>
                  <a:t>, b&gt;0 </a:t>
                </a:r>
                <a:r>
                  <a:rPr lang="en-US" dirty="0" smtClean="0"/>
                  <a:t>to be determined. </a:t>
                </a:r>
              </a:p>
              <a:p>
                <a:pPr>
                  <a:defRPr/>
                </a:pPr>
                <a:r>
                  <a:rPr lang="en-US" dirty="0" smtClean="0"/>
                  <a:t>We first need the following lemma.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1619250"/>
              </a:xfrm>
              <a:blipFill>
                <a:blip r:embed="rId2"/>
                <a:stretch>
                  <a:fillRect l="-667" t="-8679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neq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011488"/>
            <a:ext cx="5519738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812800"/>
          </a:xfrm>
        </p:spPr>
        <p:txBody>
          <a:bodyPr/>
          <a:lstStyle/>
          <a:p>
            <a:r>
              <a:rPr lang="en-US" altLang="en-US" smtClean="0"/>
              <a:t>Now we can solve for R(n).</a:t>
            </a:r>
          </a:p>
        </p:txBody>
      </p:sp>
      <p:pic>
        <p:nvPicPr>
          <p:cNvPr id="23556" name="Picture 3" descr="rec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984375"/>
            <a:ext cx="652145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7381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hash table is a randomized data structure to efficiently implement a dictionary.</a:t>
            </a:r>
          </a:p>
          <a:p>
            <a:r>
              <a:rPr lang="en-US" smtClean="0"/>
              <a:t>Supports find, insert, and delete operations all in expected O(1) time.</a:t>
            </a:r>
          </a:p>
          <a:p>
            <a:pPr lvl="1"/>
            <a:r>
              <a:rPr lang="en-US" smtClean="0"/>
              <a:t>But in the worst case, all operations are O(n).</a:t>
            </a:r>
          </a:p>
          <a:p>
            <a:pPr lvl="1"/>
            <a:r>
              <a:rPr lang="en-US" smtClean="0"/>
              <a:t>The worst case is provably very unlikely to occur. </a:t>
            </a:r>
          </a:p>
          <a:p>
            <a:r>
              <a:rPr lang="en-US" smtClean="0"/>
              <a:t>A hash table does not support efficient min / max or predecessor / successor functions.</a:t>
            </a:r>
          </a:p>
          <a:p>
            <a:pPr lvl="1"/>
            <a:r>
              <a:rPr lang="en-US" smtClean="0"/>
              <a:t>All these take O(n) time on average.</a:t>
            </a:r>
          </a:p>
          <a:p>
            <a:r>
              <a:rPr lang="en-US" smtClean="0"/>
              <a:t>A practical, efficient alternative to binary search trees if only find, insert and delete needed.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58" y="4371363"/>
            <a:ext cx="4756636" cy="2410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addressing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73979" cy="33533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Suppose we want to store (key, value) pairs, where keys come from a finite universe U = {0, 1, ..., m-1}.  </a:t>
            </a:r>
          </a:p>
          <a:p>
            <a:r>
              <a:rPr lang="en-US" smtClean="0"/>
              <a:t>Use an array of size m.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insert(k, v) </a:t>
            </a:r>
            <a:r>
              <a:rPr lang="en-US" smtClean="0"/>
              <a:t>Store v in array position k.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find(k) </a:t>
            </a:r>
            <a:r>
              <a:rPr lang="en-US" smtClean="0"/>
              <a:t>Return the value in array position k.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delete(k) </a:t>
            </a:r>
            <a:r>
              <a:rPr lang="en-US" smtClean="0"/>
              <a:t>Clear the value in array position k.</a:t>
            </a:r>
          </a:p>
          <a:p>
            <a:r>
              <a:rPr lang="en-US" smtClean="0"/>
              <a:t>All operations take O(1) time.</a:t>
            </a:r>
          </a:p>
          <a:p>
            <a:r>
              <a:rPr lang="en-US" smtClean="0"/>
              <a:t>The problem is, if m is large, then we need to use a lot of memory.</a:t>
            </a:r>
          </a:p>
          <a:p>
            <a:pPr lvl="1"/>
            <a:r>
              <a:rPr lang="en-US" smtClean="0"/>
              <a:t>Uses O(|U|) space.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32 bit keys, need 16 GB memory.  For 64 bit keys, more memory than in world.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What about string based keys?</a:t>
            </a:r>
          </a:p>
          <a:p>
            <a:r>
              <a:rPr lang="en-US" smtClean="0"/>
              <a:t>Also, if only need to store few values, lots of space wasted.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15113" y="6183646"/>
            <a:ext cx="2071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 smtClean="0"/>
              <a:t>Source</a:t>
            </a:r>
            <a:r>
              <a:rPr lang="en-US" altLang="en-US" sz="1200" smtClean="0"/>
              <a:t>: Introduction to Algorithms, Cormen et al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23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hash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64" y="4584031"/>
            <a:ext cx="4131354" cy="22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50238" cy="3241007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Similar to direct addressing, but uses much less space.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Idea</a:t>
                </a:r>
                <a:r>
                  <a:rPr lang="en-US" smtClean="0"/>
                  <a:t> Instead of storing directly at key’s location, convert key to much smaller value, and store at this location.</a:t>
                </a:r>
              </a:p>
              <a:p>
                <a:pPr>
                  <a:defRPr/>
                </a:pPr>
                <a:r>
                  <a:rPr lang="en-US" smtClean="0"/>
                  <a:t>A </a:t>
                </a:r>
                <a:r>
                  <a:rPr lang="en-US" dirty="0" smtClean="0"/>
                  <a:t>hash table consists of the following.</a:t>
                </a:r>
              </a:p>
              <a:p>
                <a:pPr lvl="1">
                  <a:defRPr/>
                </a:pPr>
                <a:r>
                  <a:rPr lang="en-US" dirty="0" smtClean="0"/>
                  <a:t>A universe U of keys.</a:t>
                </a:r>
              </a:p>
              <a:p>
                <a:pPr lvl="1">
                  <a:defRPr/>
                </a:pPr>
                <a:r>
                  <a:rPr lang="en-US" dirty="0" smtClean="0"/>
                  <a:t>An array </a:t>
                </a:r>
                <a:r>
                  <a:rPr lang="en-US" smtClean="0"/>
                  <a:t>of T </a:t>
                </a:r>
                <a:r>
                  <a:rPr lang="en-US" dirty="0" smtClean="0"/>
                  <a:t>of size m.</a:t>
                </a:r>
              </a:p>
              <a:p>
                <a:pPr lvl="1">
                  <a:defRPr/>
                </a:pPr>
                <a:r>
                  <a:rPr lang="en-US" dirty="0" smtClean="0"/>
                  <a:t>A hashing function </a:t>
                </a:r>
                <a:r>
                  <a:rPr lang="en-US" smtClean="0"/>
                  <a:t>h:U</a:t>
                </a:r>
                <a:r>
                  <a:rPr lang="en-US" smtClean="0">
                    <a:latin typeface="Symbol" pitchFamily="18" charset="2"/>
                  </a:rPr>
                  <a:t>®</a:t>
                </a:r>
                <a:r>
                  <a:rPr lang="en-US" smtClean="0"/>
                  <a:t>{0,1,...,m-1}.	</a:t>
                </a:r>
              </a:p>
              <a:p>
                <a:pPr>
                  <a:defRPr/>
                </a:pPr>
                <a:r>
                  <a:rPr lang="en-US" smtClean="0"/>
                  <a:t>We’ll talk later about how to pick good hash functions.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insert(k, v) </a:t>
                </a:r>
                <a:r>
                  <a:rPr lang="en-US" smtClean="0"/>
                  <a:t>Hash key to h(k).  Store v in T[h(k)].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find(k)</a:t>
                </a:r>
                <a:r>
                  <a:rPr lang="en-US" smtClean="0"/>
                  <a:t> Return the value in T[h(k)]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delete(k)</a:t>
                </a:r>
                <a:r>
                  <a:rPr lang="en-US" smtClean="0"/>
                  <a:t> Delete the value in T[h(k)]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Assuming h(k) takes O(1) time to compute, all ops still take O(1) time.  Uses O(m) space.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solidFill>
                      <a:schemeClr val="tx1"/>
                    </a:solidFill>
                  </a:rPr>
                  <a:t>then hashing uses much less space than direct addressing.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However, our current scheme doesn’t quite work, due to collisions.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50238" cy="3241007"/>
              </a:xfrm>
              <a:blipFill>
                <a:blip r:embed="rId3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443913" cy="306855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We store a key at array position h(k).</a:t>
                </a:r>
              </a:p>
              <a:p>
                <a:pPr>
                  <a:defRPr/>
                </a:pPr>
                <a:r>
                  <a:rPr lang="en-US" smtClean="0"/>
                  <a:t>But what if two keys hash to the same location,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?</a:t>
                </a:r>
              </a:p>
              <a:p>
                <a:pPr lvl="1">
                  <a:defRPr/>
                </a:pPr>
                <a:r>
                  <a:rPr lang="en-US" smtClean="0"/>
                  <a:t>This is called a collision.</a:t>
                </a:r>
              </a:p>
              <a:p>
                <a:pPr>
                  <a:defRPr/>
                </a:pPr>
                <a:r>
                  <a:rPr lang="en-US" smtClean="0"/>
                  <a:t>Collisions are </a:t>
                </a:r>
                <a:r>
                  <a:rPr lang="en-US" smtClean="0">
                    <a:solidFill>
                      <a:schemeClr val="tx1"/>
                    </a:solidFill>
                  </a:rPr>
                  <a:t>unavoidable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By Pigeonhole Principle, must exist at least two different keys in U that hash to same value.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Two basic ways to deal with collisions, closed and open addressing.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443913" cy="3068554"/>
              </a:xfrm>
              <a:blipFill>
                <a:blip r:embed="rId2"/>
                <a:stretch>
                  <a:fillRect l="-289" t="-3380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Collisions</a:t>
            </a:r>
          </a:p>
        </p:txBody>
      </p:sp>
      <p:pic>
        <p:nvPicPr>
          <p:cNvPr id="6" name="Picture 5" descr="hash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64" y="4584031"/>
            <a:ext cx="4131354" cy="22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5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addressing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29843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closed addressing, every entry in hash table points to a linked list.</a:t>
                </a:r>
              </a:p>
              <a:p>
                <a:pPr lvl="1"/>
                <a:r>
                  <a:rPr lang="en-US" smtClean="0"/>
                  <a:t>Keys that hash to the same location get added to the linked list.</a:t>
                </a:r>
              </a:p>
              <a:p>
                <a:pPr lvl="1"/>
                <a:r>
                  <a:rPr lang="en-US" smtClean="0"/>
                  <a:t>For simplicity, we’ll ignore values from now on and only focus on keys.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insert(k) </a:t>
                </a:r>
                <a:r>
                  <a:rPr lang="en-US" smtClean="0"/>
                  <a:t>Add k to the linked list in T[h(k)].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find(k) </a:t>
                </a:r>
                <a:r>
                  <a:rPr lang="en-US" smtClean="0"/>
                  <a:t>Search the linked list in T[h(k)] for 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delete(k) </a:t>
                </a:r>
                <a:r>
                  <a:rPr lang="en-US" smtClean="0"/>
                  <a:t>Delete k from the linked list in T[h(k)].</a:t>
                </a:r>
              </a:p>
              <a:p>
                <a:r>
                  <a:rPr lang="en-US" smtClean="0"/>
                  <a:t>Suppose the longest list has length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, and average length list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Each operation takes worst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An operation on a random key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2984333"/>
              </a:xfrm>
              <a:blipFill>
                <a:blip r:embed="rId2"/>
                <a:stretch>
                  <a:fillRect l="-222" t="-306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ashing ch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8" y="4584031"/>
            <a:ext cx="5800264" cy="21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0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factor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15325" cy="306705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key to making closed addressing hashing fast is to make sure list lengths aren’t too long.</a:t>
                </a:r>
              </a:p>
              <a:p>
                <a:r>
                  <a:rPr lang="en-US" smtClean="0"/>
                  <a:t>For this, we want the hash function to </a:t>
                </a:r>
                <a:r>
                  <a:rPr lang="en-US" smtClean="0">
                    <a:solidFill>
                      <a:schemeClr val="tx1"/>
                    </a:solidFill>
                  </a:rPr>
                  <a:t>appear random.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Assume that any key is uniformly likely to be hashed to any table location.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Suppose the hash table contains n items, and has size m.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Then under the uniform hashing assumption, each table location has on average n/m keys.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the load factor.</a:t>
                </a:r>
              </a:p>
              <a:p>
                <a:r>
                  <a:rPr lang="en-US" smtClean="0"/>
                  <a:t>So the average time for each operation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However, even with uniform hashing, in the worst case, all keys can hash to the same location.  So the worst case performance is O(n).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15325" cy="3067050"/>
              </a:xfrm>
              <a:blipFill>
                <a:blip r:embed="rId2"/>
                <a:stretch>
                  <a:fillRect l="-73" t="-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ashing ch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8" y="4584031"/>
            <a:ext cx="5800264" cy="21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1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Picking a hash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saw that we want hash functions to hash keys to “random” locations.</a:t>
                </a:r>
              </a:p>
              <a:p>
                <a:pPr lvl="1"/>
                <a:r>
                  <a:rPr lang="en-US" smtClean="0"/>
                  <a:t>However, note that each hash function is itself a deterministic function, i.e. h(k) always has the same value.</a:t>
                </a:r>
              </a:p>
              <a:p>
                <a:pPr lvl="2"/>
                <a:r>
                  <a:rPr lang="en-US" smtClean="0"/>
                  <a:t>If h(k) can produce different values, we can’t find key k in the hash table anymore.</a:t>
                </a:r>
              </a:p>
              <a:p>
                <a:r>
                  <a:rPr lang="en-US" smtClean="0"/>
                  <a:t>It’s hard to find such random hash functions, since we don’t assume anything about the distribution of input keys.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any hash function, there are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keys from the universe hashing to the same location.  So if the input is exactly this set,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then all ops take O(n) time.</a:t>
                </a:r>
              </a:p>
              <a:p>
                <a:r>
                  <a:rPr lang="en-US" smtClean="0"/>
                  <a:t>In practice, we use a number of heuristic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67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hash functions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Assume the keys are natural numbers.</a:t>
                </a:r>
              </a:p>
              <a:p>
                <a:pPr lvl="1"/>
                <a:r>
                  <a:rPr lang="en-US" smtClean="0"/>
                  <a:t>Convert other data types to numbers.  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convert ASCII string to natural number, treat the string as a radix 128 number.  E.g. “pt”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(112*128)+116 = 14452.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Division method </a:t>
                </a:r>
                <a:r>
                  <a:rPr lang="en-US" smtClean="0"/>
                  <a:t>h(k) = k mod m</a:t>
                </a:r>
              </a:p>
              <a:p>
                <a:pPr lvl="1"/>
                <a:r>
                  <a:rPr lang="en-US" smtClean="0"/>
                  <a:t>Often choose m a prime number not too close to a power of 2.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Multiplication method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mtClean="0"/>
                  <a:t>, where A is some constant.</a:t>
                </a:r>
              </a:p>
              <a:p>
                <a:pPr lvl="1"/>
                <a:r>
                  <a:rPr lang="en-US" smtClean="0"/>
                  <a:t>Knuth’s suggestion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≈0.618034…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4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nning co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785813"/>
            <a:ext cx="3070225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3327400"/>
            <a:ext cx="34353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algorithms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92850" cy="51831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Till now, all of our algorithms have been deterministic.</a:t>
            </a:r>
          </a:p>
          <a:p>
            <a:pPr lvl="1">
              <a:defRPr/>
            </a:pPr>
            <a:r>
              <a:rPr lang="en-US" dirty="0" smtClean="0"/>
              <a:t>Given an input, the algorithm always does the same thing.</a:t>
            </a:r>
          </a:p>
          <a:p>
            <a:pPr>
              <a:defRPr/>
            </a:pPr>
            <a:r>
              <a:rPr lang="en-US" dirty="0" smtClean="0"/>
              <a:t>It turns out it’s very useful to allow algorithms to be nondeterministic.</a:t>
            </a:r>
          </a:p>
          <a:p>
            <a:pPr lvl="1">
              <a:defRPr/>
            </a:pPr>
            <a:r>
              <a:rPr lang="en-US" dirty="0" smtClean="0"/>
              <a:t>As the algorithm operates, it’s allowed to make some random choices.</a:t>
            </a:r>
          </a:p>
          <a:p>
            <a:pPr lvl="1">
              <a:defRPr/>
            </a:pPr>
            <a:r>
              <a:rPr lang="en-US" dirty="0" smtClean="0"/>
              <a:t>Running the algorithm multiple times on same input can produce different behaviors.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75650" cy="503371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As we said, regardless of the hash function, an adversary can choose a set of n inputs to make all operations O(n) time.</a:t>
                </a:r>
              </a:p>
              <a:p>
                <a:pPr>
                  <a:defRPr/>
                </a:pPr>
                <a:r>
                  <a:rPr lang="en-US" smtClean="0"/>
                  <a:t>Universal hashing overcomes this using randomization.</a:t>
                </a:r>
              </a:p>
              <a:p>
                <a:pPr lvl="1">
                  <a:defRPr/>
                </a:pPr>
                <a:r>
                  <a:rPr lang="en-US" smtClean="0"/>
                  <a:t>No matter what the n input keys are, every operation takes O(n/m) time in expectation, for a size m hash table.</a:t>
                </a:r>
              </a:p>
              <a:p>
                <a:pPr lvl="1">
                  <a:defRPr/>
                </a:pPr>
                <a:r>
                  <a:rPr lang="en-US" smtClean="0"/>
                  <a:t>Note O(n/m) time is optimal.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Instead of using a fixed hash function</a:t>
                </a:r>
                <a:r>
                  <a:rPr lang="en-US" smtClean="0"/>
                  <a:t>, universal hashing uses </a:t>
                </a:r>
                <a:r>
                  <a:rPr lang="en-US" dirty="0" smtClean="0"/>
                  <a:t>a random hash function, chosen from some set of functions </a:t>
                </a:r>
                <a:r>
                  <a:rPr lang="en-US" smtClean="0"/>
                  <a:t>H.</a:t>
                </a:r>
              </a:p>
              <a:p>
                <a:pPr>
                  <a:spcAft>
                    <a:spcPts val="800"/>
                  </a:spcAft>
                  <a:defRPr/>
                </a:pPr>
                <a:r>
                  <a:rPr lang="en-US" smtClean="0"/>
                  <a:t>Say H </a:t>
                </a:r>
                <a:r>
                  <a:rPr lang="en-US" dirty="0" smtClean="0"/>
                  <a:t>is a universal hash family if for </a:t>
                </a:r>
                <a:r>
                  <a:rPr lang="en-US" smtClean="0"/>
                  <a:t>any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0" indent="0">
                  <a:spcBef>
                    <a:spcPts val="800"/>
                  </a:spcBef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if we randomly choose a hash function from H and use it to </a:t>
                </a:r>
                <a:r>
                  <a:rPr lang="en-US" smtClean="0"/>
                  <a:t>hash any keys x, y, </a:t>
                </a:r>
                <a:r>
                  <a:rPr lang="en-US" dirty="0" smtClean="0"/>
                  <a:t>they have 1/m probability of colliding.</a:t>
                </a:r>
              </a:p>
              <a:p>
                <a:pPr>
                  <a:defRPr/>
                </a:pPr>
                <a:r>
                  <a:rPr lang="en-US" dirty="0" smtClean="0"/>
                  <a:t>Note the </a:t>
                </a:r>
                <a:r>
                  <a:rPr lang="en-US" smtClean="0"/>
                  <a:t>hash functions in H are </a:t>
                </a:r>
                <a:r>
                  <a:rPr lang="en-US" dirty="0" smtClean="0"/>
                  <a:t>not random.  However, we choose which function to use from H randomly.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75650" cy="5033711"/>
              </a:xfrm>
              <a:blipFill>
                <a:blip r:embed="rId2"/>
                <a:stretch>
                  <a:fillRect l="-291" t="-2058" r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46432" cy="518568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</a:t>
                </a:r>
                <a:r>
                  <a:rPr lang="en-US" dirty="0" smtClean="0"/>
                  <a:t> Let H be a universal hash family. Let S be a set of n keys,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 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chosen at random, then the expected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Let X be a random variable equal to the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 0 </a:t>
                </a:r>
                <a:r>
                  <a:rPr lang="en-US" smtClean="0"/>
                  <a:t>otherwise.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 err="1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×1+</m:t>
                    </m:r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×0=1/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>
                  <a:defRPr/>
                </a:pPr>
                <a:r>
                  <a:rPr lang="en-US" smtClean="0"/>
                  <a:t>First equality follows by universal hashing property. </a:t>
                </a:r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46432" cy="5185682"/>
              </a:xfrm>
              <a:blipFill>
                <a:blip r:embed="rId2"/>
                <a:stretch>
                  <a:fillRect l="-785" t="-329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90857" cy="790575"/>
          </a:xfrm>
        </p:spPr>
        <p:txBody>
          <a:bodyPr/>
          <a:lstStyle/>
          <a:p>
            <a:r>
              <a:rPr lang="en-US" altLang="en-US" sz="4000" smtClean="0"/>
              <a:t>Constructing universal hash family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34137" cy="501831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Choose a prime </a:t>
                </a:r>
                <a:r>
                  <a:rPr lang="en-US" smtClean="0"/>
                  <a:t>number p such that p &gt; m, and p &gt; all keys.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 1,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a universal hash family.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two different keys. 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mtClean="0"/>
                  <a:t> let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mtClean="0"/>
              </a:p>
              <a:p>
                <a:pPr>
                  <a:defRPr/>
                </a:pPr>
                <a:r>
                  <a:rPr lang="en-US" smtClean="0"/>
                  <a:t>We </a:t>
                </a:r>
                <a:r>
                  <a:rPr lang="en-US" smtClean="0">
                    <a:solidFill>
                      <a:schemeClr val="tx1"/>
                    </a:solidFill>
                  </a:rPr>
                  <a:t>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, since neither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nor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divide p.</a:t>
                </a:r>
              </a:p>
              <a:p>
                <a:pPr>
                  <a:defRPr/>
                </a:pPr>
                <a:r>
                  <a:rPr lang="en-US" smtClean="0"/>
                  <a:t>Also, each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leads to a different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</a:t>
                </a:r>
              </a:p>
              <a:p>
                <a:pPr marL="5715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mtClean="0"/>
              </a:p>
              <a:p>
                <a:pPr lvl="1">
                  <a:defRPr/>
                </a:pPr>
                <a:r>
                  <a:rPr lang="en-US" smtClean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is the unique multiplicative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  <a:defRPr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34137" cy="5018315"/>
              </a:xfrm>
              <a:blipFill>
                <a:blip r:embed="rId2"/>
                <a:stretch>
                  <a:fillRect l="-289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1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78611" cy="790575"/>
          </a:xfrm>
        </p:spPr>
        <p:txBody>
          <a:bodyPr/>
          <a:lstStyle/>
          <a:p>
            <a:r>
              <a:rPr lang="en-US" altLang="en-US" sz="4000" smtClean="0"/>
              <a:t>Constructing universal hash family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070397" cy="496116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/>
                  <a:t>, then a </a:t>
                </a:r>
                <a:r>
                  <a:rPr lang="en-US" smtClean="0">
                    <a:solidFill>
                      <a:schemeClr val="tx1"/>
                    </a:solidFill>
                  </a:rPr>
                  <a:t>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produces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The probability x and y collide equals the </a:t>
                </a:r>
                <a:r>
                  <a:rPr lang="en-US" smtClean="0">
                    <a:solidFill>
                      <a:schemeClr val="tx1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>
                  <a:defRPr/>
                </a:pPr>
                <a:r>
                  <a:rPr lang="en-US" smtClean="0"/>
                  <a:t>So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and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mtClean="0"/>
                  <a:t>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mtClean="0"/>
                  <a:t> is universal.</a:t>
                </a:r>
              </a:p>
              <a:p>
                <a:pPr marL="0" indent="0">
                  <a:buNone/>
                  <a:defRPr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070397" cy="4961165"/>
              </a:xfrm>
              <a:blipFill>
                <a:blip r:embed="rId2"/>
                <a:stretch>
                  <a:fillRect l="-680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hashing methods we’ve seen can ensure O(1) expected performance, but are O(n) in the worst case due to collisions.</a:t>
            </a:r>
          </a:p>
          <a:p>
            <a:r>
              <a:rPr lang="en-US" smtClean="0"/>
              <a:t>However, if we have a fixed set of keys, perfect hashing can ensure no collisions at all.</a:t>
            </a:r>
          </a:p>
          <a:p>
            <a:pPr lvl="1"/>
            <a:r>
              <a:rPr lang="en-US" smtClean="0"/>
              <a:t>Perfect hashing maintains a static set, and allows find(k) and delete(k) in O(1) time.</a:t>
            </a:r>
          </a:p>
          <a:p>
            <a:pPr lvl="1"/>
            <a:r>
              <a:rPr lang="en-US" smtClean="0"/>
              <a:t>It doesn’t support insert(k).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The fixed set of keys may represent the file names on a non-writable DVD.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84033"/>
                <a:ext cx="8229600" cy="32969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Suppose we want to store n items with no collisions.</a:t>
                </a:r>
              </a:p>
              <a:p>
                <a:r>
                  <a:rPr lang="en-US" smtClean="0"/>
                  <a:t>Perfect hashing uses two levels of universal hashing.  </a:t>
                </a:r>
              </a:p>
              <a:p>
                <a:pPr lvl="1"/>
                <a:r>
                  <a:rPr lang="en-US" smtClean="0"/>
                  <a:t>The first layer hash table has size m = n.</a:t>
                </a:r>
              </a:p>
              <a:p>
                <a:pPr lvl="1"/>
                <a:r>
                  <a:rPr lang="en-US" smtClean="0"/>
                  <a:t>Use first layer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mtClean="0"/>
                  <a:t> to hash key to a location in T.</a:t>
                </a:r>
              </a:p>
              <a:p>
                <a:pPr lvl="1"/>
                <a:r>
                  <a:rPr lang="en-US" smtClean="0"/>
                  <a:t>Each location j in T points to a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with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keys hash to location j,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We’ll ensure there are no collisions in the secondary hash tables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all operations take worst case O(1) time.</a:t>
                </a:r>
              </a:p>
              <a:p>
                <a:r>
                  <a:rPr lang="en-US" smtClean="0"/>
                  <a:t>Overall the space use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We’ll show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perfect hashing uses same amount of space as normal hashing.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84033"/>
                <a:ext cx="8229600" cy="3296910"/>
              </a:xfrm>
              <a:blipFill>
                <a:blip r:embed="rId2"/>
                <a:stretch>
                  <a:fillRect l="-74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4" y="1172453"/>
            <a:ext cx="5041899" cy="2326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1400" y="1247775"/>
                <a:ext cx="4292600" cy="73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+42</m:t>
                            </m:r>
                          </m:e>
                        </m:d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101</m:t>
                        </m:r>
                      </m:e>
                    </m:d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101</m:t>
                        </m:r>
                      </m:e>
                    </m:d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1247775"/>
                <a:ext cx="4292600" cy="738792"/>
              </a:xfrm>
              <a:prstGeom prst="rect">
                <a:avLst/>
              </a:prstGeom>
              <a:blipFill>
                <a:blip r:embed="rId4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collisions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3843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we store n keys in a hash table of size m = n</a:t>
                </a:r>
                <a:r>
                  <a:rPr lang="en-US" baseline="30000" smtClean="0"/>
                  <a:t>2</a:t>
                </a:r>
                <a:r>
                  <a:rPr lang="en-US" smtClean="0"/>
                  <a:t> using universal hashing.  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1/2 there are no collision.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 </a:t>
                </a: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</a:t>
                </a:r>
                <a:r>
                  <a:rPr lang="en-US" smtClean="0"/>
                  <a:t>pairs of keys that can collide.</a:t>
                </a:r>
              </a:p>
              <a:p>
                <a:pPr lvl="1"/>
                <a:r>
                  <a:rPr lang="en-US" smtClean="0"/>
                  <a:t>Each collision occurs with probability 1/m = 1/n</a:t>
                </a:r>
                <a:r>
                  <a:rPr lang="en-US" baseline="30000" smtClean="0"/>
                  <a:t>2</a:t>
                </a:r>
                <a:r>
                  <a:rPr lang="en-US" smtClean="0"/>
                  <a:t>, by universal hashing.</a:t>
                </a:r>
              </a:p>
              <a:p>
                <a:pPr lvl="1"/>
                <a:r>
                  <a:rPr lang="en-US" smtClean="0"/>
                  <a:t>So the expected number of collisions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By Markov’s inequality the Pr[# collisions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≥1]≤</m:t>
                    </m:r>
                  </m:oMath>
                </a14:m>
                <a:r>
                  <a:rPr lang="en-US" smtClean="0"/>
                  <a:t> E[# collisions]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When building each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there’s &lt; 1/2 probability of having any collisions.  </a:t>
                </a:r>
              </a:p>
              <a:p>
                <a:pPr lvl="1"/>
                <a:r>
                  <a:rPr lang="en-US" smtClean="0"/>
                  <a:t>If collisions occur, pick another random hash function from the universal family and try again.</a:t>
                </a:r>
              </a:p>
              <a:p>
                <a:pPr lvl="1"/>
                <a:r>
                  <a:rPr lang="en-US" smtClean="0"/>
                  <a:t>In expectation, we try twice before finding a hash function causing no collisions.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38430"/>
              </a:xfrm>
              <a:blipFill>
                <a:blip r:embed="rId2"/>
                <a:stretch>
                  <a:fillRect l="-519" t="-2445" r="-815" b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06326" cy="52743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we store n keys in a hash table of size m=n.  Then the secondary hash tables use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is the number of keys hashing to location j.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 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]+2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is the total number of pairs of hash keys which collide in the first level hash table.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By universal hashing, this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So</a:t>
                </a:r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06326" cy="5274343"/>
              </a:xfrm>
              <a:blipFill>
                <a:blip r:embed="rId2"/>
                <a:stretch>
                  <a:fillRect l="-287" t="-358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8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randomized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5625" cy="3101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For many problems, randomized algorithms work better than deterministic ones.</a:t>
            </a:r>
          </a:p>
          <a:p>
            <a:pPr lvl="1">
              <a:defRPr/>
            </a:pPr>
            <a:r>
              <a:rPr lang="en-US" dirty="0" smtClean="0"/>
              <a:t>Faster / uses less memory</a:t>
            </a:r>
          </a:p>
          <a:p>
            <a:pPr lvl="1">
              <a:defRPr/>
            </a:pPr>
            <a:r>
              <a:rPr lang="en-US" dirty="0" smtClean="0"/>
              <a:t>Simpler, easier to understand.</a:t>
            </a:r>
          </a:p>
          <a:p>
            <a:pPr lvl="1">
              <a:defRPr/>
            </a:pPr>
            <a:r>
              <a:rPr lang="en-US" dirty="0" smtClean="0"/>
              <a:t>Some problems that provably can’t be solved (or solved efficiently) by deterministic algorithms can be solved by randomized ones.</a:t>
            </a:r>
          </a:p>
          <a:p>
            <a:pPr lvl="1">
              <a:defRPr/>
            </a:pPr>
            <a:r>
              <a:rPr lang="en-US" dirty="0" smtClean="0"/>
              <a:t>According to quantum mechanics, the world is inherently probabilistic, so nature is randomized!</a:t>
            </a:r>
          </a:p>
        </p:txBody>
      </p:sp>
      <p:pic>
        <p:nvPicPr>
          <p:cNvPr id="6148" name="Picture 4" descr="Quant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24" y="4543091"/>
            <a:ext cx="53276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randomness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91113"/>
          </a:xfrm>
        </p:spPr>
        <p:txBody>
          <a:bodyPr/>
          <a:lstStyle/>
          <a:p>
            <a:r>
              <a:rPr lang="en-US" altLang="en-US" smtClean="0"/>
              <a:t>Say you have a string of length n that’s half A’s and half B’s.</a:t>
            </a:r>
          </a:p>
          <a:p>
            <a:r>
              <a:rPr lang="en-US" altLang="en-US" smtClean="0"/>
              <a:t>We want to find a location in the string with an A.</a:t>
            </a:r>
          </a:p>
          <a:p>
            <a:r>
              <a:rPr lang="en-US" altLang="en-US" smtClean="0"/>
              <a:t>Any deterministic algorithm takes n/2+1 steps in the worst case.</a:t>
            </a:r>
          </a:p>
          <a:p>
            <a:r>
              <a:rPr lang="en-US" altLang="en-US" smtClean="0"/>
              <a:t>But by checking random locations, a randomized algorithm finds an A in 2 steps in expectation.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ar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062038"/>
            <a:ext cx="288607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randomness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675"/>
            <a:ext cx="8058150" cy="2179638"/>
          </a:xfrm>
        </p:spPr>
        <p:txBody>
          <a:bodyPr/>
          <a:lstStyle/>
          <a:p>
            <a:r>
              <a:rPr lang="en-US" altLang="en-US" smtClean="0"/>
              <a:t>Measure the area of this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030413" y="1685925"/>
            <a:ext cx="2852737" cy="2282825"/>
          </a:xfrm>
          <a:custGeom>
            <a:avLst/>
            <a:gdLst>
              <a:gd name="connsiteX0" fmla="*/ 1006679 w 3591887"/>
              <a:gd name="connsiteY0" fmla="*/ 194345 h 2881618"/>
              <a:gd name="connsiteX1" fmla="*/ 50334 w 3591887"/>
              <a:gd name="connsiteY1" fmla="*/ 1326859 h 2881618"/>
              <a:gd name="connsiteX2" fmla="*/ 1308683 w 3591887"/>
              <a:gd name="connsiteY2" fmla="*/ 1989589 h 2881618"/>
              <a:gd name="connsiteX3" fmla="*/ 595619 w 3591887"/>
              <a:gd name="connsiteY3" fmla="*/ 2484540 h 2881618"/>
              <a:gd name="connsiteX4" fmla="*/ 1090569 w 3591887"/>
              <a:gd name="connsiteY4" fmla="*/ 2778154 h 2881618"/>
              <a:gd name="connsiteX5" fmla="*/ 2516698 w 3591887"/>
              <a:gd name="connsiteY5" fmla="*/ 1863754 h 2881618"/>
              <a:gd name="connsiteX6" fmla="*/ 2785145 w 3591887"/>
              <a:gd name="connsiteY6" fmla="*/ 2333538 h 2881618"/>
              <a:gd name="connsiteX7" fmla="*/ 3565322 w 3591887"/>
              <a:gd name="connsiteY7" fmla="*/ 2677486 h 2881618"/>
              <a:gd name="connsiteX8" fmla="*/ 2625755 w 3591887"/>
              <a:gd name="connsiteY8" fmla="*/ 1209413 h 2881618"/>
              <a:gd name="connsiteX9" fmla="*/ 3036815 w 3591887"/>
              <a:gd name="connsiteY9" fmla="*/ 219512 h 2881618"/>
              <a:gd name="connsiteX10" fmla="*/ 1526797 w 3591887"/>
              <a:gd name="connsiteY10" fmla="*/ 1058411 h 2881618"/>
              <a:gd name="connsiteX11" fmla="*/ 1275127 w 3591887"/>
              <a:gd name="connsiteY11" fmla="*/ 160789 h 2881618"/>
              <a:gd name="connsiteX12" fmla="*/ 1006679 w 3591887"/>
              <a:gd name="connsiteY12" fmla="*/ 194345 h 288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91887" h="2881618">
                <a:moveTo>
                  <a:pt x="1006679" y="194345"/>
                </a:moveTo>
                <a:cubicBezTo>
                  <a:pt x="802547" y="388690"/>
                  <a:pt x="0" y="1027652"/>
                  <a:pt x="50334" y="1326859"/>
                </a:cubicBezTo>
                <a:cubicBezTo>
                  <a:pt x="100668" y="1626066"/>
                  <a:pt x="1217802" y="1796642"/>
                  <a:pt x="1308683" y="1989589"/>
                </a:cubicBezTo>
                <a:cubicBezTo>
                  <a:pt x="1399564" y="2182536"/>
                  <a:pt x="631971" y="2353113"/>
                  <a:pt x="595619" y="2484540"/>
                </a:cubicBezTo>
                <a:cubicBezTo>
                  <a:pt x="559267" y="2615967"/>
                  <a:pt x="770389" y="2881618"/>
                  <a:pt x="1090569" y="2778154"/>
                </a:cubicBezTo>
                <a:cubicBezTo>
                  <a:pt x="1410749" y="2674690"/>
                  <a:pt x="2234269" y="1937857"/>
                  <a:pt x="2516698" y="1863754"/>
                </a:cubicBezTo>
                <a:cubicBezTo>
                  <a:pt x="2799127" y="1789651"/>
                  <a:pt x="2610374" y="2197916"/>
                  <a:pt x="2785145" y="2333538"/>
                </a:cubicBezTo>
                <a:cubicBezTo>
                  <a:pt x="2959916" y="2469160"/>
                  <a:pt x="3591887" y="2864840"/>
                  <a:pt x="3565322" y="2677486"/>
                </a:cubicBezTo>
                <a:cubicBezTo>
                  <a:pt x="3538757" y="2490132"/>
                  <a:pt x="2713839" y="1619075"/>
                  <a:pt x="2625755" y="1209413"/>
                </a:cubicBezTo>
                <a:cubicBezTo>
                  <a:pt x="2537671" y="799751"/>
                  <a:pt x="3219975" y="244679"/>
                  <a:pt x="3036815" y="219512"/>
                </a:cubicBezTo>
                <a:cubicBezTo>
                  <a:pt x="2853655" y="194345"/>
                  <a:pt x="1820412" y="1068198"/>
                  <a:pt x="1526797" y="1058411"/>
                </a:cubicBezTo>
                <a:cubicBezTo>
                  <a:pt x="1233182" y="1048624"/>
                  <a:pt x="1363211" y="304800"/>
                  <a:pt x="1275127" y="160789"/>
                </a:cubicBezTo>
                <a:cubicBezTo>
                  <a:pt x="1187043" y="16778"/>
                  <a:pt x="1210811" y="0"/>
                  <a:pt x="1006679" y="194345"/>
                </a:cubicBezTo>
                <a:close/>
              </a:path>
            </a:pathLst>
          </a:cu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3609975"/>
            <a:ext cx="3886200" cy="3249613"/>
            <a:chOff x="457200" y="3610149"/>
            <a:chExt cx="3886899" cy="3249947"/>
          </a:xfrm>
        </p:grpSpPr>
        <p:pic>
          <p:nvPicPr>
            <p:cNvPr id="8200" name="Picture 6" descr="mat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52" y="4175619"/>
              <a:ext cx="2684477" cy="268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57200" y="3610149"/>
              <a:ext cx="3886899" cy="290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800" kern="0" dirty="0">
                  <a:latin typeface="+mn-lt"/>
                </a:rPr>
                <a:t>Method 1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3950" y="3643313"/>
            <a:ext cx="3886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</a:rPr>
              <a:t>Method 2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Print the shape out on a piece of paper.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>
                <a:latin typeface="+mn-lt"/>
              </a:rPr>
              <a:t>Throw 100 </a:t>
            </a:r>
            <a:r>
              <a:rPr lang="en-US" sz="2600" kern="0" dirty="0">
                <a:latin typeface="+mn-lt"/>
              </a:rPr>
              <a:t>darts at it.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See what percent land in the shape.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Multiply by area of your paper.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Las Vegas vs Monte Carlo</a:t>
            </a:r>
          </a:p>
        </p:txBody>
      </p:sp>
      <p:pic>
        <p:nvPicPr>
          <p:cNvPr id="9219" name="Picture 3" descr="car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479550"/>
            <a:ext cx="24574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27788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 Las Vegas randomized algorithm always produces the right answer.  But it’s running time can vary depending on its random choices.</a:t>
            </a:r>
          </a:p>
          <a:p>
            <a:pPr lvl="1">
              <a:defRPr/>
            </a:pPr>
            <a:r>
              <a:rPr lang="en-US" dirty="0" smtClean="0"/>
              <a:t>We want to minimize the expected running time of a Las Vegas algorithm.</a:t>
            </a:r>
          </a:p>
          <a:p>
            <a:pPr>
              <a:defRPr/>
            </a:pPr>
            <a:r>
              <a:rPr lang="en-US" dirty="0" smtClean="0"/>
              <a:t>A Monte Carlo algorithm always has the same running time.  But it sometimes produces the wrong answer, depending on its random choices.</a:t>
            </a:r>
          </a:p>
          <a:p>
            <a:pPr lvl="1">
              <a:defRPr/>
            </a:pPr>
            <a:r>
              <a:rPr lang="en-US" dirty="0" smtClean="0"/>
              <a:t>We want to minimize the error probability of a Monte Carlo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45500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Discrete probability theory is based on events and their probabilities.</a:t>
            </a:r>
          </a:p>
          <a:p>
            <a:pPr lvl="1">
              <a:defRPr/>
            </a:pPr>
            <a:r>
              <a:rPr lang="en-US" dirty="0" smtClean="0"/>
              <a:t>Events can be composed of more basic events.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 of rolling a 2 on a fair dice, with probability 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 of rolling an even number, with probability ½.  Composed of basic events of rolling a 2, 4 or 6.</a:t>
            </a:r>
          </a:p>
          <a:p>
            <a:pPr lvl="1">
              <a:defRPr/>
            </a:pPr>
            <a:r>
              <a:rPr lang="en-US" dirty="0" smtClean="0"/>
              <a:t>If A is event, write Pr[A]=y.  E.g. Pr[roll a 2]=1/6</a:t>
            </a:r>
          </a:p>
          <a:p>
            <a:pPr>
              <a:defRPr/>
            </a:pPr>
            <a:r>
              <a:rPr lang="en-US" dirty="0" smtClean="0"/>
              <a:t>Two events A, B are independent if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B]=Pr[A]*Pr[B].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Events A=“2 on first roll” and B=“3 on second roll” are independent, because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B]=1/36=Pr[A]*Pr[B]=1/6*1/6.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Events A=“2 on first roll” and B=“the two rolls sum to 5” are not independent, because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B]=1/36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Pr[A]*Pr[B]=1/6*4/36.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42300" cy="49482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Random variables</a:t>
            </a:r>
          </a:p>
          <a:p>
            <a:pPr lvl="1">
              <a:defRPr/>
            </a:pPr>
            <a:r>
              <a:rPr lang="en-US" dirty="0" smtClean="0"/>
              <a:t>A variable which takes values with certain probabilities.  The probabilities sum to 1.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 = value from roll of dice.  Values are {1,2,3,4,5,6}, each with probability 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Y = number of heads in 4 flips of fair coin.  Values are {0,1,2,3,4}, with probabilities {1/16,4/16,6/16,4/16,1/16}.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Z = number of flips of fair coin till first head.  Values are {1,2,3,...}, with probabilities {1/2,1/4,1/8,...}.</a:t>
            </a:r>
          </a:p>
          <a:p>
            <a:pPr lvl="1">
              <a:defRPr/>
            </a:pPr>
            <a:r>
              <a:rPr lang="en-US" dirty="0" smtClean="0"/>
              <a:t>We write Pr[X=x]=y, e.g. Pr[Z=3]=1/8.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48136</TotalTime>
  <Words>2819</Words>
  <Application>Microsoft Office PowerPoint</Application>
  <PresentationFormat>On-screen Show (4:3)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Randomized algorithms 1 Intro, hashing</vt:lpstr>
      <vt:lpstr>Outline </vt:lpstr>
      <vt:lpstr>Randomized algorithms </vt:lpstr>
      <vt:lpstr>Why randomized algorithms?</vt:lpstr>
      <vt:lpstr>How can randomness help?</vt:lpstr>
      <vt:lpstr>How can randomness help?</vt:lpstr>
      <vt:lpstr>Las Vegas vs Monte Carlo</vt:lpstr>
      <vt:lpstr>Probability review</vt:lpstr>
      <vt:lpstr>Probability review</vt:lpstr>
      <vt:lpstr>Probability review</vt:lpstr>
      <vt:lpstr>Probability review</vt:lpstr>
      <vt:lpstr>Problem 1: Max-Cut</vt:lpstr>
      <vt:lpstr>Max-Cut</vt:lpstr>
      <vt:lpstr>Correctness</vt:lpstr>
      <vt:lpstr>Correctness</vt:lpstr>
      <vt:lpstr>Problem 2: Quicksort</vt:lpstr>
      <vt:lpstr>Complexity of Quicksort</vt:lpstr>
      <vt:lpstr>Randomized Quicksort</vt:lpstr>
      <vt:lpstr>Complexity of RQuicksort</vt:lpstr>
      <vt:lpstr>Complexity of RQuicksort</vt:lpstr>
      <vt:lpstr>Complexity of RQuicksort</vt:lpstr>
      <vt:lpstr>Hash tables</vt:lpstr>
      <vt:lpstr>Direct addressing</vt:lpstr>
      <vt:lpstr>Hash table</vt:lpstr>
      <vt:lpstr>Collisions</vt:lpstr>
      <vt:lpstr>Closed addressing</vt:lpstr>
      <vt:lpstr>Load factor</vt:lpstr>
      <vt:lpstr>Picking a hash function</vt:lpstr>
      <vt:lpstr>Heuristic hash functions</vt:lpstr>
      <vt:lpstr>Universal hashing</vt:lpstr>
      <vt:lpstr>Universal hashing</vt:lpstr>
      <vt:lpstr>Constructing universal hash family 1</vt:lpstr>
      <vt:lpstr>Constructing universal hash family 2</vt:lpstr>
      <vt:lpstr>Perfect hashing</vt:lpstr>
      <vt:lpstr>Perfect hashing</vt:lpstr>
      <vt:lpstr>Avoiding collisions</vt:lpstr>
      <vt:lpstr>Space 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3292</cp:revision>
  <dcterms:created xsi:type="dcterms:W3CDTF">2004-01-06T19:40:29Z</dcterms:created>
  <dcterms:modified xsi:type="dcterms:W3CDTF">2023-04-05T16:09:32Z</dcterms:modified>
</cp:coreProperties>
</file>