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8719" r:id="rId2"/>
    <p:sldId id="851" r:id="rId3"/>
    <p:sldId id="11444" r:id="rId4"/>
    <p:sldId id="1249" r:id="rId5"/>
    <p:sldId id="264" r:id="rId6"/>
    <p:sldId id="7199" r:id="rId7"/>
    <p:sldId id="2007577313"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0F1B"/>
    <a:srgbClr val="0C3273"/>
    <a:srgbClr val="F6E1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172" autoAdjust="0"/>
  </p:normalViewPr>
  <p:slideViewPr>
    <p:cSldViewPr snapToGrid="0" showGuides="1">
      <p:cViewPr varScale="1">
        <p:scale>
          <a:sx n="81" d="100"/>
          <a:sy n="81" d="100"/>
        </p:scale>
        <p:origin x="154" y="58"/>
      </p:cViewPr>
      <p:guideLst>
        <p:guide orient="horz" pos="2160"/>
        <p:guide pos="3817"/>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B3913-C932-4079-999E-C1EC6324BAF9}" type="datetimeFigureOut">
              <a:rPr lang="zh-CN" altLang="en-US" smtClean="0"/>
              <a:t>2023/11/13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933AA-3281-47CC-9297-FD3860BDBF8C}" type="slidenum">
              <a:rPr lang="zh-CN" altLang="en-US" smtClean="0"/>
              <a:t>‹#›</a:t>
            </a:fld>
            <a:endParaRPr lang="zh-CN" altLang="en-US"/>
          </a:p>
        </p:txBody>
      </p:sp>
    </p:spTree>
    <p:extLst>
      <p:ext uri="{BB962C8B-B14F-4D97-AF65-F5344CB8AC3E}">
        <p14:creationId xmlns:p14="http://schemas.microsoft.com/office/powerpoint/2010/main" val="1720314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2A6779-9D05-48A1-9922-D938643F23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63634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60323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C5934F-EAF2-4BA1-98D1-AB7BE00B8F7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2642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4</a:t>
            </a:fld>
            <a:endParaRPr lang="zh-CN" altLang="en-US"/>
          </a:p>
        </p:txBody>
      </p:sp>
    </p:spTree>
    <p:extLst>
      <p:ext uri="{BB962C8B-B14F-4D97-AF65-F5344CB8AC3E}">
        <p14:creationId xmlns:p14="http://schemas.microsoft.com/office/powerpoint/2010/main" val="149150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5</a:t>
            </a:fld>
            <a:endParaRPr lang="zh-CN" altLang="en-US"/>
          </a:p>
        </p:txBody>
      </p:sp>
    </p:spTree>
    <p:extLst>
      <p:ext uri="{BB962C8B-B14F-4D97-AF65-F5344CB8AC3E}">
        <p14:creationId xmlns:p14="http://schemas.microsoft.com/office/powerpoint/2010/main" val="135526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E8C9FA-B345-4379-926A-541A3D68B68C}" type="slidenum">
              <a:rPr lang="zh-CN" altLang="en-US" smtClean="0"/>
              <a:t>6</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2A6779-9D05-48A1-9922-D938643F23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623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3FDEB-A7C6-4DC1-B676-07FF89C74E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C42A6CF-363C-4554-8996-863F485AF7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CD703E-1357-4B10-8B08-F0C1B21BE0C4}"/>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D84F556C-637C-404E-A32A-A7EA59EC64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A8B9CE-71A9-4533-929C-C07066D44553}"/>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410729430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1CE3E-1FDB-4800-8D5B-EF550B33BF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470C5B-3BF6-4974-BADA-285A25F8AE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10A38-FAD3-4902-8370-2BCA55ACDBE4}"/>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838EAB83-8268-4829-B19D-33A03F87E1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A52713-0BA0-4A24-989E-6EF4D35630F5}"/>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3093307417"/>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4D7020-9D81-498B-8B19-27516A4B85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AD1807-1AB6-46CA-8550-A6E3CEE312E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4C751D-EE52-434E-ABBD-083956517C4E}"/>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66C8AE57-7374-4BE4-A190-2AE351B268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6A001-12DC-45ED-8D0A-C71579F90FB7}"/>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3633739629"/>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bg>
      <p:bgPr>
        <a:solidFill>
          <a:srgbClr val="F6E1C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5FF9035-E116-42E4-92D0-EBF96620DBC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5977130" y="643127"/>
            <a:ext cx="237743" cy="12192000"/>
          </a:xfrm>
          <a:prstGeom prst="rect">
            <a:avLst/>
          </a:prstGeom>
        </p:spPr>
      </p:pic>
    </p:spTree>
    <p:extLst>
      <p:ext uri="{BB962C8B-B14F-4D97-AF65-F5344CB8AC3E}">
        <p14:creationId xmlns:p14="http://schemas.microsoft.com/office/powerpoint/2010/main" val="152504306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01">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298497"/>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7" name="文本框 6"/>
          <p:cNvSpPr txBox="1"/>
          <p:nvPr userDrawn="1"/>
        </p:nvSpPr>
        <p:spPr>
          <a:xfrm>
            <a:off x="4318000" y="2971801"/>
            <a:ext cx="3556000" cy="230832"/>
          </a:xfrm>
          <a:prstGeom prst="rect">
            <a:avLst/>
          </a:prstGeom>
          <a:noFill/>
        </p:spPr>
        <p:txBody>
          <a:bodyPr wrap="square" rtlCol="0">
            <a:spAutoFit/>
          </a:bodyPr>
          <a:lstStyle/>
          <a:p>
            <a:r>
              <a:rPr lang="zh-CN" altLang="en-US" sz="300" dirty="0">
                <a:solidFill>
                  <a:schemeClr val="bg1"/>
                </a:solidFill>
                <a:latin typeface="微软雅黑" panose="020B0503020204020204" charset="-122"/>
                <a:ea typeface="微软雅黑" panose="020B0503020204020204" charset="-122"/>
                <a:sym typeface="+mn-ea"/>
              </a:rPr>
              <a:t>感谢您下载包图网平台上提供的</a:t>
            </a:r>
            <a:r>
              <a:rPr lang="en-US" altLang="zh-CN" sz="300" dirty="0">
                <a:solidFill>
                  <a:schemeClr val="bg1"/>
                </a:solidFill>
                <a:latin typeface="微软雅黑" panose="020B0503020204020204" charset="-122"/>
                <a:ea typeface="微软雅黑" panose="020B0503020204020204" charset="-122"/>
                <a:sym typeface="+mn-ea"/>
              </a:rPr>
              <a:t>PPT</a:t>
            </a:r>
            <a:r>
              <a:rPr lang="zh-CN" altLang="en-US" sz="300" dirty="0">
                <a:solidFill>
                  <a:schemeClr val="bg1"/>
                </a:solidFill>
                <a:latin typeface="微软雅黑" panose="020B0503020204020204" charset="-122"/>
                <a:ea typeface="微软雅黑" panose="020B050302020402020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charset="-122"/>
                <a:ea typeface="微软雅黑" panose="020B0503020204020204" charset="-122"/>
                <a:sym typeface="+mn-ea"/>
              </a:rPr>
              <a:t>ibaotu.com</a:t>
            </a:r>
          </a:p>
        </p:txBody>
      </p:sp>
    </p:spTree>
    <p:extLst>
      <p:ext uri="{BB962C8B-B14F-4D97-AF65-F5344CB8AC3E}">
        <p14:creationId xmlns:p14="http://schemas.microsoft.com/office/powerpoint/2010/main" val="490387312"/>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002946"/>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93973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31" name="郑少PPT" hidden="1">
            <a:extLst>
              <a:ext uri="{FF2B5EF4-FFF2-40B4-BE49-F238E27FC236}">
                <a16:creationId xmlns:a16="http://schemas.microsoft.com/office/drawing/2014/main" id="{752417E2-C8EC-4315-8CAD-DAF6ECC3B0AC}"/>
              </a:ext>
            </a:extLst>
          </p:cNvPr>
          <p:cNvSpPr txBox="1"/>
          <p:nvPr userDrawn="1"/>
        </p:nvSpPr>
        <p:spPr>
          <a:xfrm>
            <a:off x="5586086" y="3244333"/>
            <a:ext cx="1019831" cy="369332"/>
          </a:xfrm>
          <a:prstGeom prst="rect">
            <a:avLst/>
          </a:prstGeom>
          <a:noFill/>
        </p:spPr>
        <p:txBody>
          <a:bodyPr wrap="none" rtlCol="0">
            <a:spAutoFit/>
          </a:bodyPr>
          <a:lstStyle/>
          <a:p>
            <a:pPr algn="ctr"/>
            <a:r>
              <a:rPr lang="zh-CN" altLang="en-US" sz="1800" dirty="0">
                <a:solidFill>
                  <a:srgbClr val="FFFFFF"/>
                </a:solidFill>
              </a:rPr>
              <a:t>郑少</a:t>
            </a:r>
            <a:r>
              <a:rPr lang="en-US" altLang="zh-CN" sz="1800" dirty="0">
                <a:solidFill>
                  <a:srgbClr val="FFFFFF"/>
                </a:solidFill>
              </a:rPr>
              <a:t>PPT</a:t>
            </a:r>
            <a:endParaRPr lang="en-US" sz="1800" dirty="0">
              <a:solidFill>
                <a:srgbClr val="FFFFFF"/>
              </a:solidFill>
            </a:endParaRPr>
          </a:p>
        </p:txBody>
      </p:sp>
    </p:spTree>
    <p:extLst>
      <p:ext uri="{BB962C8B-B14F-4D97-AF65-F5344CB8AC3E}">
        <p14:creationId xmlns:p14="http://schemas.microsoft.com/office/powerpoint/2010/main" val="2918565355"/>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0C277-CB22-4D36-A486-A1933B6872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3F6908-2C3E-4443-B2B0-4D61082D1C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7DFD02-76CF-453D-88BB-5DF649904BF2}"/>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72C9E3D7-518F-4687-BCD6-873227CC53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16223C-7784-42C6-8E61-00B0908D03C1}"/>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4106499504"/>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08926-13C4-46B7-9CE4-5A160B7E28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9121DE-CD1F-4D1A-B9AB-1C024E7D2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482B35-DC5B-437E-953D-627A10BEFEB5}"/>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EF487053-596F-4126-84EB-E47B469B27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36CDC8-929E-4363-B456-3C5B43486FFB}"/>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416187907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0D81B-D94D-4736-81F3-9E3A7D2F17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FE520C-6A67-4ED2-9A63-C5EFD6A2CB9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4526B1-3DAB-4693-8778-1F9394ED99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A9B122-8121-4A8C-A1D3-5F0AA2FFEA22}"/>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6F783453-7CDD-41E2-B83C-F227D30FFB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0C9B5B-8B44-4781-B20E-C84B4386B1DF}"/>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394279140"/>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DC85D-8A94-4EB5-8AEB-C56886D10E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57E49B-CBC5-4B44-AE26-4F8FACF3C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F845F5-CA07-410C-9FE1-37045E4D54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4AE6434-EF32-4221-81D2-2F6F9B1B5B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B45CEA-D338-4D5F-8FBA-435A3F15F47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AAC69F-51F5-4FF5-BA2F-6C83DE8CE8A7}"/>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8" name="页脚占位符 7">
            <a:extLst>
              <a:ext uri="{FF2B5EF4-FFF2-40B4-BE49-F238E27FC236}">
                <a16:creationId xmlns:a16="http://schemas.microsoft.com/office/drawing/2014/main" id="{65368D5C-FC76-423F-9C60-B6B3709438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AD2708-B3F3-4B82-B868-FB4AB402DBCD}"/>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61026025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CF565-76C8-4659-BDE6-D55C752DB2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539A92-C366-4F7D-A8A6-75BADC2DF372}"/>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4" name="页脚占位符 3">
            <a:extLst>
              <a:ext uri="{FF2B5EF4-FFF2-40B4-BE49-F238E27FC236}">
                <a16:creationId xmlns:a16="http://schemas.microsoft.com/office/drawing/2014/main" id="{29DE8DA6-68B9-4010-A5D6-A6BEB0022C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34B522-1F0A-4020-A9EC-D5FE32572967}"/>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69048052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7227AA-DFAF-478F-86FB-EEAC1A594FEB}"/>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3" name="页脚占位符 2">
            <a:extLst>
              <a:ext uri="{FF2B5EF4-FFF2-40B4-BE49-F238E27FC236}">
                <a16:creationId xmlns:a16="http://schemas.microsoft.com/office/drawing/2014/main" id="{2228DF2D-8EE4-46DC-BD63-F995E90D86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8C94C70-11AD-474B-AC8E-088D27E292A8}"/>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803328010"/>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2CA93-0D7F-406A-AAB6-6F75039D62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6A6F29-C195-4378-B0B1-6EED9BF77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529B6B-933E-4044-B5E9-5730BF01C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41AFE3-7E54-4F75-9F9E-F393181698F3}"/>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B904467A-52DB-4DD0-83E8-4DD443036D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646369-8055-4E7E-BA1F-7A5D71F8E7FA}"/>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402534975"/>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9CE46-1C67-42AF-B70D-709310A4A7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D1667B-677B-418B-8328-C2FF86454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8809484-226D-4CCA-B774-4BFA81FF9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8AB36E-704A-4BD6-9EEF-5D0BE6BD6096}"/>
              </a:ext>
            </a:extLst>
          </p:cNvPr>
          <p:cNvSpPr>
            <a:spLocks noGrp="1"/>
          </p:cNvSpPr>
          <p:nvPr>
            <p:ph type="dt" sz="half" idx="10"/>
          </p:nvPr>
        </p:nvSpPr>
        <p:spPr/>
        <p:txBody>
          <a:bodyPr/>
          <a:lstStyle/>
          <a:p>
            <a:fld id="{C1FB8A37-FBA6-41CB-96AA-E2A81E77E47E}"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5BE176E0-8A65-4236-935F-98F00586E6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4E2F20-8E5F-4C4F-94E0-606D87237D11}"/>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46946810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8B1FA2-CAB7-4518-8AF4-FB46A1622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42A42E-8890-44FC-AD91-456684F7D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72DD2B-1756-4522-84B8-D5CF43C4F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B8A37-FBA6-41CB-96AA-E2A81E77E47E}"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9A25620F-9877-4693-9D38-133E919F0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67CA6E-4C0B-4BA4-B7AC-79B9F9661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800973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1A83510-157E-4422-B8DB-8E49970F0BE5}"/>
              </a:ext>
            </a:extLst>
          </p:cNvPr>
          <p:cNvGrpSpPr/>
          <p:nvPr/>
        </p:nvGrpSpPr>
        <p:grpSpPr>
          <a:xfrm>
            <a:off x="0" y="-2356"/>
            <a:ext cx="12192002" cy="6860355"/>
            <a:chOff x="0" y="-2356"/>
            <a:chExt cx="12192002" cy="6860355"/>
          </a:xfrm>
        </p:grpSpPr>
        <p:pic>
          <p:nvPicPr>
            <p:cNvPr id="3" name="图片 2">
              <a:extLst>
                <a:ext uri="{FF2B5EF4-FFF2-40B4-BE49-F238E27FC236}">
                  <a16:creationId xmlns:a16="http://schemas.microsoft.com/office/drawing/2014/main" id="{6B8A4ACD-FBCD-43B3-9F0B-A8BE564C2A5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16" name="图片 15">
              <a:extLst>
                <a:ext uri="{FF2B5EF4-FFF2-40B4-BE49-F238E27FC236}">
                  <a16:creationId xmlns:a16="http://schemas.microsoft.com/office/drawing/2014/main" id="{8F928348-D70C-4C62-9CC7-A4584D8938E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7" name="组合 6">
            <a:extLst>
              <a:ext uri="{FF2B5EF4-FFF2-40B4-BE49-F238E27FC236}">
                <a16:creationId xmlns:a16="http://schemas.microsoft.com/office/drawing/2014/main" id="{C4969AD3-9773-4562-B8F4-862DB169E488}"/>
              </a:ext>
            </a:extLst>
          </p:cNvPr>
          <p:cNvGrpSpPr/>
          <p:nvPr/>
        </p:nvGrpSpPr>
        <p:grpSpPr>
          <a:xfrm>
            <a:off x="1718031" y="629516"/>
            <a:ext cx="8755937" cy="5118142"/>
            <a:chOff x="1718033" y="1103044"/>
            <a:chExt cx="8755937" cy="5118142"/>
          </a:xfrm>
        </p:grpSpPr>
        <p:sp>
          <p:nvSpPr>
            <p:cNvPr id="30" name="文本框 29">
              <a:extLst>
                <a:ext uri="{FF2B5EF4-FFF2-40B4-BE49-F238E27FC236}">
                  <a16:creationId xmlns:a16="http://schemas.microsoft.com/office/drawing/2014/main" id="{FBA17BD9-F841-43D1-BF70-C52A8AD0D4D7}"/>
                </a:ext>
              </a:extLst>
            </p:cNvPr>
            <p:cNvSpPr txBox="1"/>
            <p:nvPr/>
          </p:nvSpPr>
          <p:spPr>
            <a:xfrm>
              <a:off x="3435411" y="4995842"/>
              <a:ext cx="4990132"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6" name="组合 5">
              <a:extLst>
                <a:ext uri="{FF2B5EF4-FFF2-40B4-BE49-F238E27FC236}">
                  <a16:creationId xmlns:a16="http://schemas.microsoft.com/office/drawing/2014/main" id="{9A14DE78-2E41-4100-95A6-C6ACAB94D80C}"/>
                </a:ext>
              </a:extLst>
            </p:cNvPr>
            <p:cNvGrpSpPr/>
            <p:nvPr/>
          </p:nvGrpSpPr>
          <p:grpSpPr>
            <a:xfrm>
              <a:off x="1718033" y="1103044"/>
              <a:ext cx="8755937" cy="5118142"/>
              <a:chOff x="1994795" y="1103044"/>
              <a:chExt cx="8755937" cy="5118142"/>
            </a:xfrm>
          </p:grpSpPr>
          <p:sp>
            <p:nvSpPr>
              <p:cNvPr id="28" name="任意多边形: 形状 14">
                <a:extLst>
                  <a:ext uri="{FF2B5EF4-FFF2-40B4-BE49-F238E27FC236}">
                    <a16:creationId xmlns:a16="http://schemas.microsoft.com/office/drawing/2014/main" id="{5B2ABA11-3DED-4127-A6A1-4C0C5E9AFBA9}"/>
                  </a:ext>
                </a:extLst>
              </p:cNvPr>
              <p:cNvSpPr/>
              <p:nvPr/>
            </p:nvSpPr>
            <p:spPr>
              <a:xfrm>
                <a:off x="2037806" y="1712143"/>
                <a:ext cx="8712926" cy="4509043"/>
              </a:xfrm>
              <a:custGeom>
                <a:avLst/>
                <a:gdLst>
                  <a:gd name="connsiteX0" fmla="*/ 0 w 6324600"/>
                  <a:gd name="connsiteY0" fmla="*/ 0 h 1714500"/>
                  <a:gd name="connsiteX1" fmla="*/ 2228850 w 6324600"/>
                  <a:gd name="connsiteY1" fmla="*/ 0 h 1714500"/>
                  <a:gd name="connsiteX2" fmla="*/ 2228850 w 6324600"/>
                  <a:gd name="connsiteY2" fmla="*/ 46463 h 1714500"/>
                  <a:gd name="connsiteX3" fmla="*/ 46463 w 6324600"/>
                  <a:gd name="connsiteY3" fmla="*/ 46463 h 1714500"/>
                  <a:gd name="connsiteX4" fmla="*/ 46463 w 6324600"/>
                  <a:gd name="connsiteY4" fmla="*/ 1668037 h 1714500"/>
                  <a:gd name="connsiteX5" fmla="*/ 6278137 w 6324600"/>
                  <a:gd name="connsiteY5" fmla="*/ 1668037 h 1714500"/>
                  <a:gd name="connsiteX6" fmla="*/ 6278137 w 6324600"/>
                  <a:gd name="connsiteY6" fmla="*/ 46463 h 1714500"/>
                  <a:gd name="connsiteX7" fmla="*/ 4095750 w 6324600"/>
                  <a:gd name="connsiteY7" fmla="*/ 46463 h 1714500"/>
                  <a:gd name="connsiteX8" fmla="*/ 4095750 w 6324600"/>
                  <a:gd name="connsiteY8" fmla="*/ 0 h 1714500"/>
                  <a:gd name="connsiteX9" fmla="*/ 6324600 w 6324600"/>
                  <a:gd name="connsiteY9" fmla="*/ 0 h 1714500"/>
                  <a:gd name="connsiteX10" fmla="*/ 6324600 w 6324600"/>
                  <a:gd name="connsiteY10" fmla="*/ 1714500 h 1714500"/>
                  <a:gd name="connsiteX11" fmla="*/ 0 w 6324600"/>
                  <a:gd name="connsiteY11" fmla="*/ 171450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4600" h="1714500">
                    <a:moveTo>
                      <a:pt x="0" y="0"/>
                    </a:moveTo>
                    <a:lnTo>
                      <a:pt x="2228850" y="0"/>
                    </a:lnTo>
                    <a:lnTo>
                      <a:pt x="2228850" y="46463"/>
                    </a:lnTo>
                    <a:lnTo>
                      <a:pt x="46463" y="46463"/>
                    </a:lnTo>
                    <a:lnTo>
                      <a:pt x="46463" y="1668037"/>
                    </a:lnTo>
                    <a:lnTo>
                      <a:pt x="6278137" y="1668037"/>
                    </a:lnTo>
                    <a:lnTo>
                      <a:pt x="6278137" y="46463"/>
                    </a:lnTo>
                    <a:lnTo>
                      <a:pt x="4095750" y="46463"/>
                    </a:lnTo>
                    <a:lnTo>
                      <a:pt x="4095750" y="0"/>
                    </a:lnTo>
                    <a:lnTo>
                      <a:pt x="6324600" y="0"/>
                    </a:lnTo>
                    <a:lnTo>
                      <a:pt x="6324600" y="1714500"/>
                    </a:lnTo>
                    <a:lnTo>
                      <a:pt x="0" y="1714500"/>
                    </a:lnTo>
                    <a:close/>
                  </a:path>
                </a:pathLst>
              </a:custGeom>
              <a:solidFill>
                <a:srgbClr val="0C32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28">
                <a:extLst>
                  <a:ext uri="{FF2B5EF4-FFF2-40B4-BE49-F238E27FC236}">
                    <a16:creationId xmlns:a16="http://schemas.microsoft.com/office/drawing/2014/main" id="{E9D903D1-6E63-4D33-BC3F-47D3B39D5B12}"/>
                  </a:ext>
                </a:extLst>
              </p:cNvPr>
              <p:cNvSpPr txBox="1"/>
              <p:nvPr/>
            </p:nvSpPr>
            <p:spPr>
              <a:xfrm>
                <a:off x="5109594" y="1103044"/>
                <a:ext cx="2526336" cy="110799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cs typeface="Aharoni" panose="02010803020104030203" pitchFamily="2" charset="-79"/>
                    <a:sym typeface="Source Han Serif SC" panose="02020400000000000000" pitchFamily="18" charset="-122"/>
                  </a:rPr>
                  <a:t>2023</a:t>
                </a:r>
                <a:endParaRPr kumimoji="0" lang="zh-CN" altLang="en-US" sz="6600" b="1"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cs typeface="Aharoni" panose="02010803020104030203" pitchFamily="2" charset="-79"/>
                  <a:sym typeface="Source Han Serif SC" panose="02020400000000000000" pitchFamily="18" charset="-122"/>
                </a:endParaRPr>
              </a:p>
            </p:txBody>
          </p:sp>
          <p:sp>
            <p:nvSpPr>
              <p:cNvPr id="31" name="Rectangle 7">
                <a:extLst>
                  <a:ext uri="{FF2B5EF4-FFF2-40B4-BE49-F238E27FC236}">
                    <a16:creationId xmlns:a16="http://schemas.microsoft.com/office/drawing/2014/main" id="{3F2752C7-DBC4-4C44-9FA7-8E1C941CF025}"/>
                  </a:ext>
                </a:extLst>
              </p:cNvPr>
              <p:cNvSpPr txBox="1">
                <a:spLocks noChangeArrowheads="1"/>
              </p:cNvSpPr>
              <p:nvPr/>
            </p:nvSpPr>
            <p:spPr>
              <a:xfrm>
                <a:off x="1994795" y="2980607"/>
                <a:ext cx="8712926" cy="978151"/>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nSpc>
                    <a:spcPct val="140000"/>
                  </a:lnSpc>
                  <a:defRPr/>
                </a:pPr>
                <a:r>
                  <a:rPr lang="zh-CN" altLang="en-US"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rPr>
                  <a:t>人类命运共同体之内涵</a:t>
                </a:r>
                <a:endParaRPr lang="zh-CN" altLang="zh-CN"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矩形 31">
                <a:extLst>
                  <a:ext uri="{FF2B5EF4-FFF2-40B4-BE49-F238E27FC236}">
                    <a16:creationId xmlns:a16="http://schemas.microsoft.com/office/drawing/2014/main" id="{7127A1CF-9463-4842-BBB1-363184DF18F8}"/>
                  </a:ext>
                </a:extLst>
              </p:cNvPr>
              <p:cNvSpPr/>
              <p:nvPr/>
            </p:nvSpPr>
            <p:spPr>
              <a:xfrm>
                <a:off x="3016642" y="4170678"/>
                <a:ext cx="6738272" cy="1880771"/>
              </a:xfrm>
              <a:prstGeom prst="rect">
                <a:avLst/>
              </a:prstGeom>
            </p:spPr>
            <p:txBody>
              <a:bodyPr wrap="square">
                <a:spAutoFit/>
              </a:bodyPr>
              <a:lstStyle/>
              <a:p>
                <a:pPr marL="0" marR="0" lvl="0" indent="0" algn="ctr" defTabSz="914400" rtl="0" eaLnBrk="1" fontAlgn="auto" latinLnBrk="0" hangingPunct="1">
                  <a:lnSpc>
                    <a:spcPct val="140000"/>
                  </a:lnSpc>
                  <a:spcBef>
                    <a:spcPts val="0"/>
                  </a:spcBef>
                  <a:spcAft>
                    <a:spcPts val="0"/>
                  </a:spcAft>
                  <a:buClrTx/>
                  <a:buSzTx/>
                  <a:buFontTx/>
                  <a:buNone/>
                  <a:tabLst/>
                  <a:defRPr/>
                </a:pPr>
                <a:r>
                  <a:rPr lang="zh-CN" altLang="en-US" sz="2133" b="1" dirty="0">
                    <a:solidFill>
                      <a:srgbClr val="D30F1B"/>
                    </a:solidFill>
                    <a:latin typeface="微软雅黑" panose="020B0503020204020204" pitchFamily="34" charset="-122"/>
                    <a:ea typeface="微软雅黑" panose="020B0503020204020204" pitchFamily="34" charset="-122"/>
                    <a:sym typeface="Source Han Serif SC" panose="02020400000000000000" pitchFamily="18" charset="-122"/>
                  </a:rPr>
                  <a:t>组员</a:t>
                </a:r>
                <a:r>
                  <a:rPr kumimoji="0" lang="zh-CN" altLang="en-US"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a:t>
                </a: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2250267 </a:t>
                </a:r>
                <a:r>
                  <a:rPr kumimoji="0" lang="zh-CN" altLang="en-US"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梁浩铨  </a:t>
                </a:r>
                <a:r>
                  <a:rPr kumimoji="0" lang="en-US" altLang="zh-CN"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2251945 </a:t>
                </a:r>
                <a:r>
                  <a:rPr kumimoji="0" lang="zh-CN" altLang="en-US"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蔡景颢</a:t>
                </a:r>
                <a:endParaRPr kumimoji="0" lang="en-US" altLang="zh-CN"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2251575 </a:t>
                </a:r>
                <a:r>
                  <a:rPr kumimoji="0" lang="zh-CN" altLang="en-US"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康中兴  </a:t>
                </a:r>
                <a:r>
                  <a:rPr kumimoji="0" lang="en-US" altLang="zh-CN"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2253412 </a:t>
                </a:r>
                <a:r>
                  <a:rPr kumimoji="0" lang="zh-CN" altLang="en-US"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董嘉伟</a:t>
                </a:r>
              </a:p>
              <a:p>
                <a:pPr lvl="0">
                  <a:lnSpc>
                    <a:spcPct val="140000"/>
                  </a:lnSpc>
                  <a:defRPr/>
                </a:pPr>
                <a:r>
                  <a:rPr lang="en-US" altLang="zh-MO" sz="2133" b="1" dirty="0">
                    <a:solidFill>
                      <a:srgbClr val="D30F1B"/>
                    </a:solidFill>
                    <a:latin typeface="微软雅黑" panose="020B0503020204020204" pitchFamily="34" charset="-122"/>
                    <a:ea typeface="微软雅黑" panose="020B0503020204020204" pitchFamily="34" charset="-122"/>
                    <a:sym typeface="Source Han Serif SC" panose="02020400000000000000" pitchFamily="18" charset="-122"/>
                  </a:rPr>
                  <a:t>              2252975 </a:t>
                </a:r>
                <a:r>
                  <a:rPr kumimoji="0" lang="zh-MO" altLang="en-US"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余浩男  </a:t>
                </a:r>
                <a:r>
                  <a:rPr kumimoji="0" lang="en-US" altLang="zh-CN"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2251745  </a:t>
                </a:r>
                <a:r>
                  <a:rPr kumimoji="0" lang="zh-CN" altLang="en-US" sz="2133" b="1"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张宇</a:t>
                </a:r>
              </a:p>
            </p:txBody>
          </p:sp>
          <p:sp>
            <p:nvSpPr>
              <p:cNvPr id="33" name="文本框 32">
                <a:extLst>
                  <a:ext uri="{FF2B5EF4-FFF2-40B4-BE49-F238E27FC236}">
                    <a16:creationId xmlns:a16="http://schemas.microsoft.com/office/drawing/2014/main" id="{4180882F-A369-4393-91D0-1519EE996184}"/>
                  </a:ext>
                </a:extLst>
              </p:cNvPr>
              <p:cNvSpPr txBox="1"/>
              <p:nvPr/>
            </p:nvSpPr>
            <p:spPr>
              <a:xfrm>
                <a:off x="5156060" y="2183467"/>
                <a:ext cx="2390398" cy="860748"/>
              </a:xfrm>
              <a:prstGeom prst="rect">
                <a:avLst/>
              </a:prstGeom>
              <a:noFill/>
            </p:spPr>
            <p:txBody>
              <a:bodyPr wrap="none" rtlCol="0">
                <a:spAutoFit/>
              </a:bodyPr>
              <a:lstStyle/>
              <a:p>
                <a:pPr marL="0" marR="0" lvl="0" indent="0" algn="ctr" defTabSz="914400" rtl="0" eaLnBrk="1" fontAlgn="auto" latinLnBrk="0" hangingPunct="1">
                  <a:lnSpc>
                    <a:spcPct val="14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形策报告</a:t>
                </a:r>
              </a:p>
            </p:txBody>
          </p:sp>
        </p:grpSp>
      </p:grpSp>
    </p:spTree>
    <p:extLst>
      <p:ext uri="{BB962C8B-B14F-4D97-AF65-F5344CB8AC3E}">
        <p14:creationId xmlns:p14="http://schemas.microsoft.com/office/powerpoint/2010/main" val="405110011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35"/>
          <p:cNvSpPr/>
          <p:nvPr/>
        </p:nvSpPr>
        <p:spPr bwMode="auto">
          <a:xfrm>
            <a:off x="504826" y="1148927"/>
            <a:ext cx="7368786" cy="5098512"/>
          </a:xfrm>
          <a:prstGeom prst="rect">
            <a:avLst/>
          </a:prstGeom>
        </p:spPr>
        <p:txBody>
          <a:bodyPr wrap="square">
            <a:spAutoFit/>
          </a:bodyPr>
          <a:lstStyle/>
          <a:p>
            <a:pPr indent="457200" algn="just">
              <a:lnSpc>
                <a:spcPct val="150000"/>
              </a:lnSpc>
              <a:defRPr/>
            </a:pPr>
            <a:r>
              <a:rPr lang="en-US" altLang="zh-CN" sz="2000" b="1" dirty="0">
                <a:latin typeface="宋体" panose="02010600030101010101" pitchFamily="2" charset="-122"/>
                <a:ea typeface="宋体" panose="02010600030101010101" pitchFamily="2" charset="-122"/>
                <a:sym typeface="Source Han Serif SC" panose="02020400000000000000" pitchFamily="18" charset="-122"/>
              </a:rPr>
              <a:t> 2012</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年</a:t>
            </a:r>
            <a:r>
              <a:rPr lang="en-US" altLang="zh-CN" sz="2000" b="1" dirty="0">
                <a:latin typeface="宋体" panose="02010600030101010101" pitchFamily="2" charset="-122"/>
                <a:ea typeface="宋体" panose="02010600030101010101" pitchFamily="2" charset="-122"/>
                <a:sym typeface="Source Han Serif SC" panose="02020400000000000000" pitchFamily="18" charset="-122"/>
              </a:rPr>
              <a:t>11</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月</a:t>
            </a:r>
            <a:r>
              <a:rPr lang="en-US" altLang="zh-CN" sz="2000" b="1" dirty="0">
                <a:latin typeface="宋体" panose="02010600030101010101" pitchFamily="2" charset="-122"/>
                <a:ea typeface="宋体" panose="02010600030101010101" pitchFamily="2" charset="-122"/>
                <a:sym typeface="Source Han Serif SC" panose="02020400000000000000" pitchFamily="18" charset="-122"/>
              </a:rPr>
              <a:t>15</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日习近平首次提出</a:t>
            </a:r>
            <a:r>
              <a:rPr lang="en-US" altLang="zh-CN" sz="2000" b="1" dirty="0">
                <a:latin typeface="宋体" panose="02010600030101010101" pitchFamily="2" charset="-122"/>
                <a:ea typeface="宋体" panose="02010600030101010101" pitchFamily="2" charset="-122"/>
                <a:sym typeface="Source Han Serif SC" panose="02020400000000000000" pitchFamily="18" charset="-122"/>
              </a:rPr>
              <a:t>“</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命运共同体</a:t>
            </a:r>
            <a:r>
              <a:rPr lang="en-US" altLang="zh-CN" sz="2000" b="1" dirty="0">
                <a:latin typeface="宋体" panose="02010600030101010101" pitchFamily="2" charset="-122"/>
                <a:ea typeface="宋体" panose="02010600030101010101" pitchFamily="2" charset="-122"/>
                <a:sym typeface="Source Han Serif SC" panose="02020400000000000000" pitchFamily="18" charset="-122"/>
              </a:rPr>
              <a:t>”</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这个概念。</a:t>
            </a:r>
            <a:endParaRPr lang="en-US" altLang="zh-CN" sz="2000" b="1" dirty="0">
              <a:latin typeface="宋体" panose="02010600030101010101" pitchFamily="2" charset="-122"/>
              <a:ea typeface="宋体" panose="02010600030101010101" pitchFamily="2" charset="-122"/>
              <a:sym typeface="Source Han Serif SC" panose="02020400000000000000" pitchFamily="18" charset="-122"/>
            </a:endParaRPr>
          </a:p>
          <a:p>
            <a:pPr indent="457200" algn="just">
              <a:lnSpc>
                <a:spcPct val="150000"/>
              </a:lnSpc>
              <a:defRPr/>
            </a:pPr>
            <a:endParaRPr lang="en-US" altLang="zh-CN" sz="2000" b="1" dirty="0">
              <a:latin typeface="宋体" panose="02010600030101010101" pitchFamily="2" charset="-122"/>
              <a:ea typeface="宋体" panose="02010600030101010101" pitchFamily="2" charset="-122"/>
              <a:sym typeface="Source Han Serif SC" panose="02020400000000000000" pitchFamily="18" charset="-122"/>
            </a:endParaRPr>
          </a:p>
          <a:p>
            <a:pPr indent="457200" algn="just">
              <a:lnSpc>
                <a:spcPct val="150000"/>
              </a:lnSpc>
              <a:defRPr/>
            </a:pPr>
            <a:r>
              <a:rPr lang="en-US" altLang="zh-CN" sz="2000" b="1" dirty="0">
                <a:latin typeface="宋体" panose="02010600030101010101" pitchFamily="2" charset="-122"/>
                <a:ea typeface="宋体" panose="02010600030101010101" pitchFamily="2" charset="-122"/>
                <a:sym typeface="Source Han Serif SC" panose="02020400000000000000" pitchFamily="18" charset="-122"/>
              </a:rPr>
              <a:t>“</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命运共同体</a:t>
            </a:r>
            <a:r>
              <a:rPr lang="en-US" altLang="zh-CN" sz="2000" b="1" dirty="0">
                <a:latin typeface="宋体" panose="02010600030101010101" pitchFamily="2" charset="-122"/>
                <a:ea typeface="宋体" panose="02010600030101010101" pitchFamily="2" charset="-122"/>
                <a:sym typeface="Source Han Serif SC" panose="02020400000000000000" pitchFamily="18" charset="-122"/>
              </a:rPr>
              <a:t>”</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是中国政府在国际关系中提出的一种</a:t>
            </a:r>
            <a:r>
              <a:rPr lang="zh-CN" altLang="en-US" sz="2000" b="1" dirty="0">
                <a:solidFill>
                  <a:srgbClr val="FF0000"/>
                </a:solidFill>
                <a:latin typeface="宋体" panose="02010600030101010101" pitchFamily="2" charset="-122"/>
                <a:ea typeface="宋体" panose="02010600030101010101" pitchFamily="2" charset="-122"/>
                <a:sym typeface="Source Han Serif SC" panose="02020400000000000000" pitchFamily="18" charset="-122"/>
              </a:rPr>
              <a:t>新型世界秩序</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的理念，旨在强调全球社会的</a:t>
            </a:r>
            <a:r>
              <a:rPr lang="zh-CN" altLang="en-US" sz="2000" b="1" dirty="0">
                <a:solidFill>
                  <a:srgbClr val="FF0000"/>
                </a:solidFill>
                <a:latin typeface="宋体" panose="02010600030101010101" pitchFamily="2" charset="-122"/>
                <a:ea typeface="宋体" panose="02010600030101010101" pitchFamily="2" charset="-122"/>
                <a:sym typeface="Source Han Serif SC" panose="02020400000000000000" pitchFamily="18" charset="-122"/>
              </a:rPr>
              <a:t>相互依存和共同发展，</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倡导</a:t>
            </a:r>
            <a:r>
              <a:rPr lang="zh-CN" altLang="en-US" sz="2000" b="1" dirty="0">
                <a:solidFill>
                  <a:srgbClr val="FF0000"/>
                </a:solidFill>
                <a:latin typeface="宋体" panose="02010600030101010101" pitchFamily="2" charset="-122"/>
                <a:ea typeface="宋体" panose="02010600030101010101" pitchFamily="2" charset="-122"/>
                <a:sym typeface="Source Han Serif SC" panose="02020400000000000000" pitchFamily="18" charset="-122"/>
              </a:rPr>
              <a:t>和平、合作、共赢</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的国际关系，强调各国应该</a:t>
            </a:r>
            <a:r>
              <a:rPr lang="zh-CN" altLang="en-US" sz="2000" b="1" dirty="0">
                <a:solidFill>
                  <a:srgbClr val="FF0000"/>
                </a:solidFill>
                <a:latin typeface="宋体" panose="02010600030101010101" pitchFamily="2" charset="-122"/>
                <a:ea typeface="宋体" panose="02010600030101010101" pitchFamily="2" charset="-122"/>
                <a:sym typeface="Source Han Serif SC" panose="02020400000000000000" pitchFamily="18" charset="-122"/>
              </a:rPr>
              <a:t>携手合作</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a:t>
            </a:r>
            <a:r>
              <a:rPr lang="zh-CN" altLang="en-US" sz="2000" b="1" dirty="0">
                <a:solidFill>
                  <a:srgbClr val="FF0000"/>
                </a:solidFill>
                <a:latin typeface="宋体" panose="02010600030101010101" pitchFamily="2" charset="-122"/>
                <a:ea typeface="宋体" panose="02010600030101010101" pitchFamily="2" charset="-122"/>
                <a:sym typeface="Source Han Serif SC" panose="02020400000000000000" pitchFamily="18" charset="-122"/>
              </a:rPr>
              <a:t>共同应对全球性挑战</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，实现人类共同发展。</a:t>
            </a:r>
            <a:endParaRPr lang="en-US" altLang="zh-CN" sz="2000" b="1" dirty="0">
              <a:latin typeface="宋体" panose="02010600030101010101" pitchFamily="2" charset="-122"/>
              <a:ea typeface="宋体" panose="02010600030101010101" pitchFamily="2" charset="-122"/>
              <a:sym typeface="Source Han Serif SC" panose="02020400000000000000" pitchFamily="18" charset="-122"/>
            </a:endParaRPr>
          </a:p>
          <a:p>
            <a:pPr indent="457200" algn="just">
              <a:lnSpc>
                <a:spcPct val="150000"/>
              </a:lnSpc>
              <a:defRPr/>
            </a:pPr>
            <a:endParaRPr lang="zh-CN" altLang="en-US" sz="2000" b="1" dirty="0">
              <a:latin typeface="宋体" panose="02010600030101010101" pitchFamily="2" charset="-122"/>
              <a:ea typeface="宋体" panose="02010600030101010101" pitchFamily="2" charset="-122"/>
              <a:sym typeface="Source Han Serif SC" panose="02020400000000000000" pitchFamily="18" charset="-122"/>
            </a:endParaRPr>
          </a:p>
          <a:p>
            <a:pPr indent="457200" algn="just">
              <a:lnSpc>
                <a:spcPct val="150000"/>
              </a:lnSpc>
              <a:defRPr/>
            </a:pP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这一理念的提出表明中国愿意与其他国家</a:t>
            </a:r>
            <a:r>
              <a:rPr lang="zh-CN" altLang="en-US" sz="2000" b="1" dirty="0">
                <a:solidFill>
                  <a:srgbClr val="FF0000"/>
                </a:solidFill>
                <a:latin typeface="宋体" panose="02010600030101010101" pitchFamily="2" charset="-122"/>
                <a:ea typeface="宋体" panose="02010600030101010101" pitchFamily="2" charset="-122"/>
                <a:sym typeface="Source Han Serif SC" panose="02020400000000000000" pitchFamily="18" charset="-122"/>
              </a:rPr>
              <a:t>共同推动构建人类命运共同体</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，共同应对全球性挑战，</a:t>
            </a:r>
            <a:r>
              <a:rPr lang="zh-CN" altLang="en-US" sz="2000" b="1" dirty="0">
                <a:solidFill>
                  <a:srgbClr val="FF0000"/>
                </a:solidFill>
                <a:latin typeface="宋体" panose="02010600030101010101" pitchFamily="2" charset="-122"/>
                <a:ea typeface="宋体" panose="02010600030101010101" pitchFamily="2" charset="-122"/>
                <a:sym typeface="Source Han Serif SC" panose="02020400000000000000" pitchFamily="18" charset="-122"/>
              </a:rPr>
              <a:t>促进全球的和平、稳定与繁荣。</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这并不是排斥其他国家的理念，而是</a:t>
            </a:r>
            <a:r>
              <a:rPr lang="zh-CN" altLang="en-US" sz="2000" b="1" dirty="0">
                <a:solidFill>
                  <a:srgbClr val="FF0000"/>
                </a:solidFill>
                <a:latin typeface="宋体" panose="02010600030101010101" pitchFamily="2" charset="-122"/>
                <a:ea typeface="宋体" panose="02010600030101010101" pitchFamily="2" charset="-122"/>
                <a:sym typeface="Source Han Serif SC" panose="02020400000000000000" pitchFamily="18" charset="-122"/>
              </a:rPr>
              <a:t>强调国际社会应该共同努力</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，形成各国利益的交融点，</a:t>
            </a:r>
            <a:r>
              <a:rPr lang="zh-CN" altLang="en-US" sz="2000" b="1" dirty="0">
                <a:solidFill>
                  <a:srgbClr val="FF0000"/>
                </a:solidFill>
                <a:latin typeface="宋体" panose="02010600030101010101" pitchFamily="2" charset="-122"/>
                <a:ea typeface="宋体" panose="02010600030101010101" pitchFamily="2" charset="-122"/>
                <a:sym typeface="Source Han Serif SC" panose="02020400000000000000" pitchFamily="18" charset="-122"/>
              </a:rPr>
              <a:t>实现全球的共同发展</a:t>
            </a:r>
            <a:r>
              <a:rPr lang="zh-CN" altLang="en-US" sz="2000" b="1" dirty="0">
                <a:latin typeface="宋体" panose="02010600030101010101" pitchFamily="2" charset="-122"/>
                <a:ea typeface="宋体" panose="02010600030101010101" pitchFamily="2" charset="-122"/>
                <a:sym typeface="Source Han Serif SC" panose="02020400000000000000" pitchFamily="18" charset="-122"/>
              </a:rPr>
              <a:t>。</a:t>
            </a:r>
          </a:p>
        </p:txBody>
      </p:sp>
      <p:pic>
        <p:nvPicPr>
          <p:cNvPr id="1026" name="Picture 2">
            <a:extLst>
              <a:ext uri="{FF2B5EF4-FFF2-40B4-BE49-F238E27FC236}">
                <a16:creationId xmlns:a16="http://schemas.microsoft.com/office/drawing/2014/main" id="{AB9446FD-8E34-4EF9-09FE-54E0B69AF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214" y="447192"/>
            <a:ext cx="3842657" cy="557805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644D3DD8-0F7A-0ECC-7BD5-7C82C5FF9C37}"/>
              </a:ext>
            </a:extLst>
          </p:cNvPr>
          <p:cNvGrpSpPr/>
          <p:nvPr/>
        </p:nvGrpSpPr>
        <p:grpSpPr>
          <a:xfrm>
            <a:off x="670943" y="424098"/>
            <a:ext cx="9837470" cy="519486"/>
            <a:chOff x="670943" y="424098"/>
            <a:chExt cx="9837470" cy="519486"/>
          </a:xfrm>
        </p:grpSpPr>
        <p:sp>
          <p:nvSpPr>
            <p:cNvPr id="3" name="KSO_Shape">
              <a:extLst>
                <a:ext uri="{FF2B5EF4-FFF2-40B4-BE49-F238E27FC236}">
                  <a16:creationId xmlns:a16="http://schemas.microsoft.com/office/drawing/2014/main" id="{56EA4352-2D24-DFE1-E26E-F8C0E6E30A41}"/>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文本框 2">
              <a:extLst>
                <a:ext uri="{FF2B5EF4-FFF2-40B4-BE49-F238E27FC236}">
                  <a16:creationId xmlns:a16="http://schemas.microsoft.com/office/drawing/2014/main" id="{4767BD0C-653D-F7FC-3F59-96ED3A1C8B17}"/>
                </a:ext>
              </a:extLst>
            </p:cNvPr>
            <p:cNvSpPr txBox="1"/>
            <p:nvPr/>
          </p:nvSpPr>
          <p:spPr>
            <a:xfrm>
              <a:off x="1015052" y="424098"/>
              <a:ext cx="9493361"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CN"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什么是“人类命运共同体”</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787323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95">
                                            <p:txEl>
                                              <p:pRg st="0" end="0"/>
                                            </p:txEl>
                                          </p:spTgt>
                                        </p:tgtEl>
                                        <p:attrNameLst>
                                          <p:attrName>style.visibility</p:attrName>
                                        </p:attrNameLst>
                                      </p:cBhvr>
                                      <p:to>
                                        <p:strVal val="visible"/>
                                      </p:to>
                                    </p:set>
                                    <p:anim calcmode="lin" valueType="num">
                                      <p:cBhvr additive="base">
                                        <p:cTn id="11"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anim calcmode="lin" valueType="num">
                                      <p:cBhvr additive="base">
                                        <p:cTn id="15" dur="500" fill="hold"/>
                                        <p:tgtEl>
                                          <p:spTgt spid="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5">
                                            <p:txEl>
                                              <p:pRg st="4" end="4"/>
                                            </p:txEl>
                                          </p:spTgt>
                                        </p:tgtEl>
                                        <p:attrNameLst>
                                          <p:attrName>style.visibility</p:attrName>
                                        </p:attrNameLst>
                                      </p:cBhvr>
                                      <p:to>
                                        <p:strVal val="visible"/>
                                      </p:to>
                                    </p:set>
                                    <p:anim calcmode="lin" valueType="num">
                                      <p:cBhvr additive="base">
                                        <p:cTn id="19" dur="500" fill="hold"/>
                                        <p:tgtEl>
                                          <p:spTgt spid="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AD8CDE16-7446-4372-9F82-8CDDD8C2C51B}"/>
              </a:ext>
            </a:extLst>
          </p:cNvPr>
          <p:cNvGrpSpPr/>
          <p:nvPr/>
        </p:nvGrpSpPr>
        <p:grpSpPr>
          <a:xfrm>
            <a:off x="3651612" y="2978181"/>
            <a:ext cx="5017597" cy="3523694"/>
            <a:chOff x="2738710" y="2233636"/>
            <a:chExt cx="3763199" cy="2642771"/>
          </a:xfrm>
        </p:grpSpPr>
        <p:sp>
          <p:nvSpPr>
            <p:cNvPr id="33" name="任意多边形 32"/>
            <p:cNvSpPr/>
            <p:nvPr/>
          </p:nvSpPr>
          <p:spPr>
            <a:xfrm flipH="1">
              <a:off x="2738710" y="3206608"/>
              <a:ext cx="3763199" cy="16697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pPr defTabSz="914377"/>
              <a:endParaRPr lang="zh-CN" altLang="en-US" sz="24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 name="组合 33"/>
            <p:cNvGrpSpPr/>
            <p:nvPr/>
          </p:nvGrpSpPr>
          <p:grpSpPr>
            <a:xfrm>
              <a:off x="3578248" y="2258825"/>
              <a:ext cx="780301" cy="780300"/>
              <a:chOff x="4755891" y="3297597"/>
              <a:chExt cx="1040400" cy="1040400"/>
            </a:xfrm>
          </p:grpSpPr>
          <p:sp>
            <p:nvSpPr>
              <p:cNvPr id="35" name="椭圆 34"/>
              <p:cNvSpPr/>
              <p:nvPr/>
            </p:nvSpPr>
            <p:spPr>
              <a:xfrm>
                <a:off x="4755891" y="3297597"/>
                <a:ext cx="1040400" cy="1040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2133"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矩形 35"/>
              <p:cNvSpPr/>
              <p:nvPr/>
            </p:nvSpPr>
            <p:spPr>
              <a:xfrm>
                <a:off x="4846611" y="3419871"/>
                <a:ext cx="858958" cy="748988"/>
              </a:xfrm>
              <a:prstGeom prst="rect">
                <a:avLst/>
              </a:prstGeom>
            </p:spPr>
            <p:txBody>
              <a:bodyPr wrap="square">
                <a:spAutoFit/>
              </a:bodyPr>
              <a:lstStyle/>
              <a:p>
                <a:pPr algn="ctr" defTabSz="914377"/>
                <a:r>
                  <a:rPr lang="en-US" altLang="zh-CN" sz="42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02</a:t>
                </a:r>
                <a:endParaRPr lang="zh-CN" altLang="en-US" sz="42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 name="组合 36"/>
            <p:cNvGrpSpPr/>
            <p:nvPr/>
          </p:nvGrpSpPr>
          <p:grpSpPr>
            <a:xfrm>
              <a:off x="2989888" y="3136816"/>
              <a:ext cx="779240" cy="779240"/>
              <a:chOff x="3971416" y="4468253"/>
              <a:chExt cx="1038987" cy="1038987"/>
            </a:xfrm>
          </p:grpSpPr>
          <p:sp>
            <p:nvSpPr>
              <p:cNvPr id="65" name="椭圆 64"/>
              <p:cNvSpPr/>
              <p:nvPr/>
            </p:nvSpPr>
            <p:spPr>
              <a:xfrm>
                <a:off x="3971416" y="4468253"/>
                <a:ext cx="1038987" cy="10389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2133"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6" name="矩形 65"/>
              <p:cNvSpPr/>
              <p:nvPr/>
            </p:nvSpPr>
            <p:spPr>
              <a:xfrm>
                <a:off x="4074017" y="4627997"/>
                <a:ext cx="858958" cy="748988"/>
              </a:xfrm>
              <a:prstGeom prst="rect">
                <a:avLst/>
              </a:prstGeom>
            </p:spPr>
            <p:txBody>
              <a:bodyPr wrap="square">
                <a:spAutoFit/>
              </a:bodyPr>
              <a:lstStyle/>
              <a:p>
                <a:pPr algn="ctr" defTabSz="914377"/>
                <a:r>
                  <a:rPr lang="en-US" altLang="zh-CN" sz="42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01</a:t>
                </a:r>
                <a:endParaRPr lang="zh-CN" altLang="en-US" sz="42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 name="组合 66"/>
            <p:cNvGrpSpPr/>
            <p:nvPr/>
          </p:nvGrpSpPr>
          <p:grpSpPr>
            <a:xfrm>
              <a:off x="4847023" y="2233636"/>
              <a:ext cx="780300" cy="780300"/>
              <a:chOff x="6447597" y="3264013"/>
              <a:chExt cx="1040400" cy="1040400"/>
            </a:xfrm>
          </p:grpSpPr>
          <p:sp>
            <p:nvSpPr>
              <p:cNvPr id="68" name="椭圆 67"/>
              <p:cNvSpPr/>
              <p:nvPr/>
            </p:nvSpPr>
            <p:spPr>
              <a:xfrm>
                <a:off x="6447597" y="3264013"/>
                <a:ext cx="1040400" cy="1040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2133"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9" name="矩形 68"/>
              <p:cNvSpPr/>
              <p:nvPr/>
            </p:nvSpPr>
            <p:spPr>
              <a:xfrm>
                <a:off x="6525209" y="3403482"/>
                <a:ext cx="858958" cy="748988"/>
              </a:xfrm>
              <a:prstGeom prst="rect">
                <a:avLst/>
              </a:prstGeom>
            </p:spPr>
            <p:txBody>
              <a:bodyPr wrap="square">
                <a:spAutoFit/>
              </a:bodyPr>
              <a:lstStyle/>
              <a:p>
                <a:pPr algn="ctr" defTabSz="914377"/>
                <a:r>
                  <a:rPr lang="en-US" altLang="zh-CN" sz="42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03</a:t>
                </a:r>
                <a:endParaRPr lang="zh-CN" altLang="en-US" sz="42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组合 69"/>
            <p:cNvGrpSpPr/>
            <p:nvPr/>
          </p:nvGrpSpPr>
          <p:grpSpPr>
            <a:xfrm>
              <a:off x="5335498" y="3143467"/>
              <a:ext cx="780300" cy="780300"/>
              <a:chOff x="7098898" y="4477121"/>
              <a:chExt cx="1040400" cy="1040400"/>
            </a:xfrm>
            <a:solidFill>
              <a:schemeClr val="accent5"/>
            </a:solidFill>
          </p:grpSpPr>
          <p:sp>
            <p:nvSpPr>
              <p:cNvPr id="71" name="椭圆 70"/>
              <p:cNvSpPr/>
              <p:nvPr/>
            </p:nvSpPr>
            <p:spPr>
              <a:xfrm>
                <a:off x="7098898" y="4477121"/>
                <a:ext cx="1040400" cy="10404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14377"/>
                <a:endParaRPr lang="zh-CN" altLang="en-US" sz="2133"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2" name="矩形 71"/>
              <p:cNvSpPr/>
              <p:nvPr/>
            </p:nvSpPr>
            <p:spPr>
              <a:xfrm>
                <a:off x="7181815" y="4677302"/>
                <a:ext cx="858958" cy="7489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defTabSz="914377"/>
                <a:r>
                  <a:rPr lang="en-US" altLang="zh-CN" sz="42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04</a:t>
                </a:r>
                <a:endParaRPr lang="zh-CN" altLang="en-US" sz="42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73" name="矩形 47"/>
          <p:cNvSpPr>
            <a:spLocks noChangeArrowheads="1"/>
          </p:cNvSpPr>
          <p:nvPr/>
        </p:nvSpPr>
        <p:spPr bwMode="auto">
          <a:xfrm>
            <a:off x="223171" y="3264517"/>
            <a:ext cx="3762116" cy="177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377">
              <a:buNone/>
            </a:pPr>
            <a:r>
              <a:rPr lang="zh-CN" altLang="en-US" sz="2000" b="1" dirty="0">
                <a:solidFill>
                  <a:srgbClr val="E7E6E6">
                    <a:lumMod val="10000"/>
                  </a:srgbClr>
                </a:solidFill>
                <a:latin typeface="黑体" panose="02010609060101010101" pitchFamily="49" charset="-122"/>
                <a:ea typeface="黑体" panose="02010609060101010101" pitchFamily="49" charset="-122"/>
                <a:sym typeface="Source Han Serif SC" panose="02020400000000000000" pitchFamily="18" charset="-122"/>
              </a:rPr>
              <a:t>共同利益与责任：</a:t>
            </a:r>
            <a:endParaRPr lang="en-US" altLang="zh-CN" sz="2000" b="1" dirty="0">
              <a:solidFill>
                <a:srgbClr val="E7E6E6">
                  <a:lumMod val="10000"/>
                </a:srgbClr>
              </a:solidFill>
              <a:latin typeface="黑体" panose="02010609060101010101" pitchFamily="49" charset="-122"/>
              <a:ea typeface="黑体"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人类社会面临的挑战</a:t>
            </a:r>
            <a:endPar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各国有着共同的利益，超越了任何单一国家的能力范围。</a:t>
            </a:r>
            <a:endPar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各国有责任共同努力，采取协调一致的行动来解决这些全球性问题。</a:t>
            </a:r>
            <a:endParaRPr lang="en-US" altLang="zh-CN" sz="1067"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p:txBody>
      </p:sp>
      <p:sp>
        <p:nvSpPr>
          <p:cNvPr id="74" name="矩形 73"/>
          <p:cNvSpPr>
            <a:spLocks noChangeArrowheads="1"/>
          </p:cNvSpPr>
          <p:nvPr/>
        </p:nvSpPr>
        <p:spPr bwMode="auto">
          <a:xfrm>
            <a:off x="1166362" y="1397485"/>
            <a:ext cx="5035615" cy="153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377">
              <a:buNone/>
            </a:pPr>
            <a:r>
              <a:rPr lang="zh-CN" altLang="en-US" sz="2000" b="1" dirty="0">
                <a:solidFill>
                  <a:srgbClr val="E7E6E6">
                    <a:lumMod val="10000"/>
                  </a:srgbClr>
                </a:solidFill>
                <a:latin typeface="黑体" panose="02010609060101010101" pitchFamily="49" charset="-122"/>
                <a:ea typeface="黑体" panose="02010609060101010101" pitchFamily="49" charset="-122"/>
                <a:sym typeface="Source Han Serif SC" panose="02020400000000000000" pitchFamily="18" charset="-122"/>
              </a:rPr>
              <a:t>相互依存：</a:t>
            </a:r>
            <a:endParaRPr lang="en-US" altLang="zh-CN" sz="2000" b="1" dirty="0">
              <a:solidFill>
                <a:srgbClr val="E7E6E6">
                  <a:lumMod val="10000"/>
                </a:srgbClr>
              </a:solidFill>
              <a:latin typeface="黑体" panose="02010609060101010101" pitchFamily="49" charset="-122"/>
              <a:ea typeface="黑体"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人类社会各国已经日益相互依存</a:t>
            </a:r>
            <a:endPar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一个国家的行为都可能对其他国家产生深远影响</a:t>
            </a:r>
            <a:endPar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命运共同体强调国际社会应该共同面对全球性问题，通过合作和协商解决矛盾。</a:t>
            </a:r>
            <a:endParaRPr lang="en-US" altLang="zh-CN" sz="1067"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p:txBody>
      </p:sp>
      <p:sp>
        <p:nvSpPr>
          <p:cNvPr id="75" name="矩形 47"/>
          <p:cNvSpPr>
            <a:spLocks noChangeArrowheads="1"/>
          </p:cNvSpPr>
          <p:nvPr/>
        </p:nvSpPr>
        <p:spPr bwMode="auto">
          <a:xfrm>
            <a:off x="6380605" y="1387889"/>
            <a:ext cx="5186022" cy="1729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377">
              <a:buNone/>
            </a:pPr>
            <a:r>
              <a:rPr lang="zh-CN" altLang="en-US" sz="2000" b="1" dirty="0">
                <a:solidFill>
                  <a:srgbClr val="E7E6E6">
                    <a:lumMod val="10000"/>
                  </a:srgbClr>
                </a:solidFill>
                <a:latin typeface="黑体" panose="02010609060101010101" pitchFamily="49" charset="-122"/>
                <a:ea typeface="黑体" panose="02010609060101010101" pitchFamily="49" charset="-122"/>
              </a:rPr>
              <a:t>可持续发展： </a:t>
            </a:r>
            <a:endParaRPr lang="en-US" altLang="zh-CN" sz="2000" b="1" dirty="0">
              <a:solidFill>
                <a:srgbClr val="E7E6E6">
                  <a:lumMod val="10000"/>
                </a:srgbClr>
              </a:solidFill>
              <a:latin typeface="黑体" panose="02010609060101010101" pitchFamily="49" charset="-122"/>
              <a:ea typeface="黑体" panose="02010609060101010101" pitchFamily="49"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人类命运共同体倡导可持续发展</a:t>
            </a:r>
            <a:endPar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在满足当前需求的同时，也要考虑子孙后代的需求</a:t>
            </a:r>
            <a:endPar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这包括对资源的合理利用、对环境的保护，以及对全球发展的平衡关注。</a:t>
            </a:r>
          </a:p>
          <a:p>
            <a:pPr defTabSz="914377">
              <a:buNone/>
            </a:pPr>
            <a:endParaRPr lang="zh-CN" altLang="en-US" sz="1067"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p:txBody>
      </p:sp>
      <p:sp>
        <p:nvSpPr>
          <p:cNvPr id="76" name="矩形 47"/>
          <p:cNvSpPr>
            <a:spLocks noChangeArrowheads="1"/>
          </p:cNvSpPr>
          <p:nvPr/>
        </p:nvSpPr>
        <p:spPr bwMode="auto">
          <a:xfrm>
            <a:off x="8247584" y="3169073"/>
            <a:ext cx="3979300" cy="200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377">
              <a:buNone/>
            </a:pPr>
            <a:r>
              <a:rPr lang="zh-CN" altLang="en-US" sz="1867" b="1" dirty="0">
                <a:solidFill>
                  <a:srgbClr val="E7E6E6">
                    <a:lumMod val="10000"/>
                  </a:srgbClr>
                </a:solidFill>
                <a:latin typeface="黑体" panose="02010609060101010101" pitchFamily="49" charset="-122"/>
                <a:ea typeface="黑体" panose="02010609060101010101" pitchFamily="49" charset="-122"/>
                <a:sym typeface="Source Han Serif SC" panose="02020400000000000000" pitchFamily="18" charset="-122"/>
              </a:rPr>
              <a:t>和平与安全：</a:t>
            </a:r>
            <a:endParaRPr lang="en-US" altLang="zh-CN" sz="1867" b="1" dirty="0">
              <a:solidFill>
                <a:srgbClr val="E7E6E6">
                  <a:lumMod val="10000"/>
                </a:srgbClr>
              </a:solidFill>
              <a:latin typeface="黑体" panose="02010609060101010101" pitchFamily="49" charset="-122"/>
              <a:ea typeface="黑体"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主张通过对话、协商、合作来解决国际争端</a:t>
            </a:r>
            <a:r>
              <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a:t>
            </a:r>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维护全球和平与安全</a:t>
            </a:r>
            <a:endPar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强调了通过国际法和国际组织的框架来解决分歧和争端</a:t>
            </a:r>
            <a:endPar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a:p>
            <a:pPr marL="285750" indent="-285750" defTabSz="914377"/>
            <a:r>
              <a:rPr lang="zh-CN" altLang="en-US"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rPr>
              <a:t>避免以武力解决分歧，推动全球和平发展。</a:t>
            </a:r>
            <a:endParaRPr lang="en-US" altLang="zh-CN" sz="1600" b="1" dirty="0">
              <a:solidFill>
                <a:srgbClr val="E7E6E6">
                  <a:lumMod val="10000"/>
                </a:srgbClr>
              </a:solidFill>
              <a:latin typeface="仿宋" panose="02010609060101010101" pitchFamily="49" charset="-122"/>
              <a:ea typeface="仿宋" panose="02010609060101010101" pitchFamily="49" charset="-122"/>
              <a:sym typeface="Source Han Serif SC" panose="02020400000000000000" pitchFamily="18" charset="-122"/>
            </a:endParaRPr>
          </a:p>
        </p:txBody>
      </p:sp>
      <p:grpSp>
        <p:nvGrpSpPr>
          <p:cNvPr id="20" name="组合 19">
            <a:extLst>
              <a:ext uri="{FF2B5EF4-FFF2-40B4-BE49-F238E27FC236}">
                <a16:creationId xmlns:a16="http://schemas.microsoft.com/office/drawing/2014/main" id="{ACF61164-34D7-4539-A606-F5E8609D69F4}"/>
              </a:ext>
            </a:extLst>
          </p:cNvPr>
          <p:cNvGrpSpPr/>
          <p:nvPr/>
        </p:nvGrpSpPr>
        <p:grpSpPr>
          <a:xfrm>
            <a:off x="670943" y="420563"/>
            <a:ext cx="7618592" cy="519486"/>
            <a:chOff x="670943" y="420563"/>
            <a:chExt cx="7618592" cy="519486"/>
          </a:xfrm>
        </p:grpSpPr>
        <p:sp>
          <p:nvSpPr>
            <p:cNvPr id="21" name="KSO_Shape">
              <a:extLst>
                <a:ext uri="{FF2B5EF4-FFF2-40B4-BE49-F238E27FC236}">
                  <a16:creationId xmlns:a16="http://schemas.microsoft.com/office/drawing/2014/main" id="{2FC029C0-A419-426B-A3F3-1449F99B8CD5}"/>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框 2">
              <a:extLst>
                <a:ext uri="{FF2B5EF4-FFF2-40B4-BE49-F238E27FC236}">
                  <a16:creationId xmlns:a16="http://schemas.microsoft.com/office/drawing/2014/main" id="{50DEDD81-4CA6-42B7-BC3D-DE6B27F95965}"/>
                </a:ext>
              </a:extLst>
            </p:cNvPr>
            <p:cNvSpPr txBox="1"/>
            <p:nvPr/>
          </p:nvSpPr>
          <p:spPr>
            <a:xfrm>
              <a:off x="879997" y="420563"/>
              <a:ext cx="7409538"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CN"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命运共同体的内涵主要包括以下几个方面：</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26" name="Picture 2" descr="打造人类命运共同体的伟大实践！_新浪新闻">
            <a:extLst>
              <a:ext uri="{FF2B5EF4-FFF2-40B4-BE49-F238E27FC236}">
                <a16:creationId xmlns:a16="http://schemas.microsoft.com/office/drawing/2014/main" id="{A4AF3F30-6619-1018-D5FE-BD2FA5E80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5872" y="3117650"/>
            <a:ext cx="3455720" cy="25823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全球化云端信息科技背景图片素材-正版创意图片400063446-摄图网">
            <a:extLst>
              <a:ext uri="{FF2B5EF4-FFF2-40B4-BE49-F238E27FC236}">
                <a16:creationId xmlns:a16="http://schemas.microsoft.com/office/drawing/2014/main" id="{B96957A3-3789-9979-91B2-083B0617F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835" y="1010710"/>
            <a:ext cx="3376691" cy="20059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环境可持续发展-环境可持续发展,环境,可持续,发展 - 早旭阅读">
            <a:extLst>
              <a:ext uri="{FF2B5EF4-FFF2-40B4-BE49-F238E27FC236}">
                <a16:creationId xmlns:a16="http://schemas.microsoft.com/office/drawing/2014/main" id="{8F1DEED4-632B-5FB9-0E22-303A1CB38A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522" y="835708"/>
            <a:ext cx="3150566" cy="2230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联合国大会图册_360百科">
            <a:extLst>
              <a:ext uri="{FF2B5EF4-FFF2-40B4-BE49-F238E27FC236}">
                <a16:creationId xmlns:a16="http://schemas.microsoft.com/office/drawing/2014/main" id="{0803E232-ABC9-AD17-1BB9-838A58C050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00" y="3339394"/>
            <a:ext cx="3953558" cy="21388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631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wipe(down)">
                                      <p:cBhvr>
                                        <p:cTn id="14" dur="500"/>
                                        <p:tgtEl>
                                          <p:spTgt spid="1028"/>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4"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wipe(down)">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28"/>
                                        </p:tgtEl>
                                      </p:cBhvr>
                                    </p:animEffect>
                                    <p:set>
                                      <p:cBhvr>
                                        <p:cTn id="26" dur="1" fill="hold">
                                          <p:stCondLst>
                                            <p:cond delay="499"/>
                                          </p:stCondLst>
                                        </p:cTn>
                                        <p:tgtEl>
                                          <p:spTgt spid="102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026"/>
                                        </p:tgtEl>
                                      </p:cBhvr>
                                    </p:animEffect>
                                    <p:set>
                                      <p:cBhvr>
                                        <p:cTn id="29" dur="1" fill="hold">
                                          <p:stCondLst>
                                            <p:cond delay="499"/>
                                          </p:stCondLst>
                                        </p:cTn>
                                        <p:tgtEl>
                                          <p:spTgt spid="102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3"/>
                                        </p:tgtEl>
                                      </p:cBhvr>
                                    </p:animEffect>
                                    <p:set>
                                      <p:cBhvr>
                                        <p:cTn id="35" dur="1" fill="hold">
                                          <p:stCondLst>
                                            <p:cond delay="499"/>
                                          </p:stCondLst>
                                        </p:cTn>
                                        <p:tgtEl>
                                          <p:spTgt spid="73"/>
                                        </p:tgtEl>
                                        <p:attrNameLst>
                                          <p:attrName>style.visibility</p:attrName>
                                        </p:attrNameLst>
                                      </p:cBhvr>
                                      <p:to>
                                        <p:strVal val="hidden"/>
                                      </p:to>
                                    </p:se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down)">
                                      <p:cBhvr>
                                        <p:cTn id="39" dur="500"/>
                                        <p:tgtEl>
                                          <p:spTgt spid="75"/>
                                        </p:tgtEl>
                                      </p:cBhvr>
                                    </p:animEffect>
                                  </p:childTnLst>
                                </p:cTn>
                              </p:par>
                              <p:par>
                                <p:cTn id="40" presetID="22" presetClass="entr" presetSubtype="4" fill="hold" nodeType="with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wipe(down)">
                                      <p:cBhvr>
                                        <p:cTn id="42" dur="500"/>
                                        <p:tgtEl>
                                          <p:spTgt spid="1030"/>
                                        </p:tgtEl>
                                      </p:cBhvr>
                                    </p:animEffect>
                                  </p:childTnLst>
                                </p:cTn>
                              </p:par>
                            </p:childTnLst>
                          </p:cTn>
                        </p:par>
                        <p:par>
                          <p:cTn id="43" fill="hold">
                            <p:stCondLst>
                              <p:cond delay="1000"/>
                            </p:stCondLst>
                            <p:childTnLst>
                              <p:par>
                                <p:cTn id="44" presetID="22" presetClass="entr" presetSubtype="4" fill="hold" grpId="0" nodeType="after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wipe(down)">
                                      <p:cBhvr>
                                        <p:cTn id="46" dur="500"/>
                                        <p:tgtEl>
                                          <p:spTgt spid="76"/>
                                        </p:tgtEl>
                                      </p:cBhvr>
                                    </p:animEffect>
                                  </p:childTnLst>
                                </p:cTn>
                              </p:par>
                              <p:par>
                                <p:cTn id="47" presetID="22" presetClass="entr" presetSubtype="4" fill="hold" nodeType="withEffect">
                                  <p:stCondLst>
                                    <p:cond delay="0"/>
                                  </p:stCondLst>
                                  <p:childTnLst>
                                    <p:set>
                                      <p:cBhvr>
                                        <p:cTn id="48" dur="1" fill="hold">
                                          <p:stCondLst>
                                            <p:cond delay="0"/>
                                          </p:stCondLst>
                                        </p:cTn>
                                        <p:tgtEl>
                                          <p:spTgt spid="1032"/>
                                        </p:tgtEl>
                                        <p:attrNameLst>
                                          <p:attrName>style.visibility</p:attrName>
                                        </p:attrNameLst>
                                      </p:cBhvr>
                                      <p:to>
                                        <p:strVal val="visible"/>
                                      </p:to>
                                    </p:set>
                                    <p:animEffect transition="in" filter="wipe(down)">
                                      <p:cBhvr>
                                        <p:cTn id="49"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4" grpId="0"/>
      <p:bldP spid="74" grpId="1"/>
      <p:bldP spid="75" grpId="0"/>
      <p:bldP spid="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397" y="1807094"/>
            <a:ext cx="3891452" cy="3887957"/>
          </a:xfrm>
          <a:prstGeom prst="rect">
            <a:avLst/>
          </a:prstGeom>
        </p:spPr>
        <p:txBody>
          <a:bodyPr wrap="square" lIns="91412" tIns="45705" rIns="91412" bIns="45705">
            <a:spAutoFit/>
          </a:bodyPr>
          <a:lstStyle/>
          <a:p>
            <a:pPr algn="just" defTabSz="914377">
              <a:lnSpc>
                <a:spcPct val="130000"/>
              </a:lnSpc>
              <a:defRPr/>
            </a:pPr>
            <a:r>
              <a:rPr lang="zh-CN" altLang="en-US" sz="1600" b="1" dirty="0">
                <a:solidFill>
                  <a:srgbClr val="0C3273"/>
                </a:solidFill>
                <a:latin typeface="宋体" panose="02010600030101010101" pitchFamily="2" charset="-122"/>
                <a:ea typeface="宋体" panose="02010600030101010101" pitchFamily="2" charset="-122"/>
                <a:sym typeface="Source Han Serif SC" panose="02020400000000000000" pitchFamily="18" charset="-122"/>
              </a:rPr>
              <a:t>    新冠肺炎疫情深刻地展现了各国在公共卫生领域的相互依存性。</a:t>
            </a:r>
            <a:endParaRPr lang="en-US" altLang="zh-CN" sz="1600" b="1" dirty="0">
              <a:solidFill>
                <a:srgbClr val="0C3273"/>
              </a:solidFill>
              <a:latin typeface="宋体" panose="02010600030101010101" pitchFamily="2" charset="-122"/>
              <a:ea typeface="宋体" panose="02010600030101010101" pitchFamily="2" charset="-122"/>
              <a:sym typeface="Source Han Serif SC" panose="02020400000000000000" pitchFamily="18" charset="-122"/>
            </a:endParaRPr>
          </a:p>
          <a:p>
            <a:pPr algn="just" defTabSz="914377">
              <a:lnSpc>
                <a:spcPct val="130000"/>
              </a:lnSpc>
              <a:defRPr/>
            </a:pPr>
            <a:r>
              <a:rPr lang="zh-CN" altLang="en-US" sz="1600" b="1" dirty="0">
                <a:solidFill>
                  <a:srgbClr val="0C3273"/>
                </a:solidFill>
                <a:latin typeface="宋体" panose="02010600030101010101" pitchFamily="2" charset="-122"/>
                <a:ea typeface="宋体" panose="02010600030101010101" pitchFamily="2" charset="-122"/>
                <a:sym typeface="Source Han Serif SC" panose="02020400000000000000" pitchFamily="18" charset="-122"/>
              </a:rPr>
              <a:t>    病毒爆发初期，中国迅速分享了病毒基因序列，各国通过定期举行虚拟会议分享防控经验。</a:t>
            </a:r>
            <a:endParaRPr lang="en-US" altLang="zh-CN" sz="1600" b="1" dirty="0">
              <a:solidFill>
                <a:srgbClr val="0C3273"/>
              </a:solidFill>
              <a:latin typeface="宋体" panose="02010600030101010101" pitchFamily="2" charset="-122"/>
              <a:ea typeface="宋体" panose="02010600030101010101" pitchFamily="2" charset="-122"/>
              <a:sym typeface="Source Han Serif SC" panose="02020400000000000000" pitchFamily="18" charset="-122"/>
            </a:endParaRPr>
          </a:p>
          <a:p>
            <a:pPr algn="just" defTabSz="914377">
              <a:lnSpc>
                <a:spcPct val="130000"/>
              </a:lnSpc>
              <a:defRPr/>
            </a:pPr>
            <a:r>
              <a:rPr lang="zh-CN" altLang="en-US" sz="1600" b="1" dirty="0">
                <a:solidFill>
                  <a:srgbClr val="0C3273"/>
                </a:solidFill>
                <a:latin typeface="宋体" panose="02010600030101010101" pitchFamily="2" charset="-122"/>
                <a:ea typeface="宋体" panose="02010600030101010101" pitchFamily="2" charset="-122"/>
                <a:sym typeface="Source Han Serif SC" panose="02020400000000000000" pitchFamily="18" charset="-122"/>
              </a:rPr>
              <a:t>    疫情期间，各国医疗系统的负担急剧增加，医疗资源短缺，凸显了全球公共卫生体系面临的巨大挑战。</a:t>
            </a:r>
            <a:endParaRPr lang="en-US" altLang="zh-CN" sz="1600" b="1" dirty="0">
              <a:solidFill>
                <a:srgbClr val="0C3273"/>
              </a:solidFill>
              <a:latin typeface="宋体" panose="02010600030101010101" pitchFamily="2" charset="-122"/>
              <a:ea typeface="宋体" panose="02010600030101010101" pitchFamily="2" charset="-122"/>
              <a:sym typeface="Source Han Serif SC" panose="02020400000000000000" pitchFamily="18" charset="-122"/>
            </a:endParaRPr>
          </a:p>
          <a:p>
            <a:pPr algn="just" defTabSz="914377">
              <a:lnSpc>
                <a:spcPct val="130000"/>
              </a:lnSpc>
              <a:defRPr/>
            </a:pPr>
            <a:r>
              <a:rPr lang="en-US" altLang="zh-CN" sz="1600" b="1" dirty="0">
                <a:solidFill>
                  <a:srgbClr val="0C3273"/>
                </a:solidFill>
                <a:latin typeface="宋体" panose="02010600030101010101" pitchFamily="2" charset="-122"/>
                <a:ea typeface="宋体" panose="02010600030101010101" pitchFamily="2" charset="-122"/>
                <a:sym typeface="Source Han Serif SC" panose="02020400000000000000" pitchFamily="18" charset="-122"/>
              </a:rPr>
              <a:t>    </a:t>
            </a:r>
            <a:r>
              <a:rPr lang="zh-CN" altLang="en-US" sz="1600" b="1" dirty="0">
                <a:solidFill>
                  <a:srgbClr val="0C3273"/>
                </a:solidFill>
                <a:latin typeface="宋体" panose="02010600030101010101" pitchFamily="2" charset="-122"/>
                <a:ea typeface="宋体" panose="02010600030101010101" pitchFamily="2" charset="-122"/>
                <a:sym typeface="Source Han Serif SC" panose="02020400000000000000" pitchFamily="18" charset="-122"/>
              </a:rPr>
              <a:t>通过强化国际卫生组织，各国可以更加有效地协调行动，共同应对类似卫生威胁，共同推动构建更加紧密相连的命运共同体。</a:t>
            </a:r>
          </a:p>
        </p:txBody>
      </p:sp>
      <p:sp>
        <p:nvSpPr>
          <p:cNvPr id="6" name="矩形 5"/>
          <p:cNvSpPr/>
          <p:nvPr/>
        </p:nvSpPr>
        <p:spPr>
          <a:xfrm>
            <a:off x="7425589" y="1328876"/>
            <a:ext cx="4491369" cy="2361835"/>
          </a:xfrm>
          <a:prstGeom prst="rect">
            <a:avLst/>
          </a:prstGeom>
        </p:spPr>
        <p:txBody>
          <a:bodyPr wrap="square" lIns="91412" tIns="45705" rIns="91412" bIns="45705">
            <a:spAutoFit/>
          </a:bodyPr>
          <a:lstStyle/>
          <a:p>
            <a:pPr algn="just" defTabSz="914377">
              <a:lnSpc>
                <a:spcPct val="130000"/>
              </a:lnSpc>
              <a:defRPr/>
            </a:pPr>
            <a:r>
              <a:rPr lang="zh-CN" altLang="en-US" sz="1600" b="1" dirty="0">
                <a:solidFill>
                  <a:srgbClr val="D30F1B"/>
                </a:solidFill>
                <a:latin typeface="宋体" panose="02010600030101010101" pitchFamily="2" charset="-122"/>
                <a:ea typeface="宋体" panose="02010600030101010101" pitchFamily="2" charset="-122"/>
                <a:sym typeface="Source Han Serif SC" panose="02020400000000000000" pitchFamily="18" charset="-122"/>
              </a:rPr>
              <a:t>    疫情最初在中国爆发，但很快就跨越国界，迅速传播到外国。</a:t>
            </a:r>
            <a:endParaRPr lang="en-US" altLang="zh-CN" sz="1600" b="1" dirty="0">
              <a:solidFill>
                <a:srgbClr val="D30F1B"/>
              </a:solidFill>
              <a:latin typeface="宋体" panose="02010600030101010101" pitchFamily="2" charset="-122"/>
              <a:ea typeface="宋体" panose="02010600030101010101" pitchFamily="2" charset="-122"/>
              <a:sym typeface="Source Han Serif SC" panose="02020400000000000000" pitchFamily="18" charset="-122"/>
            </a:endParaRPr>
          </a:p>
          <a:p>
            <a:pPr algn="just" defTabSz="914377">
              <a:lnSpc>
                <a:spcPct val="130000"/>
              </a:lnSpc>
              <a:defRPr/>
            </a:pPr>
            <a:r>
              <a:rPr lang="zh-CN" altLang="en-US" sz="1600" b="1" dirty="0">
                <a:solidFill>
                  <a:srgbClr val="D30F1B"/>
                </a:solidFill>
                <a:latin typeface="宋体" panose="02010600030101010101" pitchFamily="2" charset="-122"/>
                <a:ea typeface="宋体" panose="02010600030101010101" pitchFamily="2" charset="-122"/>
                <a:sym typeface="Source Han Serif SC" panose="02020400000000000000" pitchFamily="18" charset="-122"/>
              </a:rPr>
              <a:t>    这突显了各国在防控疫情方面的相互依存。没有一个国家能够独善其身，因为疾病的传播不受国界限制，迅速蔓延到全球。</a:t>
            </a:r>
            <a:endParaRPr lang="en-US" altLang="zh-CN" sz="1600" b="1" dirty="0">
              <a:solidFill>
                <a:srgbClr val="D30F1B"/>
              </a:solidFill>
              <a:latin typeface="宋体" panose="02010600030101010101" pitchFamily="2" charset="-122"/>
              <a:ea typeface="宋体" panose="02010600030101010101" pitchFamily="2" charset="-122"/>
              <a:sym typeface="Source Han Serif SC" panose="02020400000000000000" pitchFamily="18" charset="-122"/>
            </a:endParaRPr>
          </a:p>
          <a:p>
            <a:pPr algn="just" defTabSz="914377">
              <a:lnSpc>
                <a:spcPct val="130000"/>
              </a:lnSpc>
              <a:defRPr/>
            </a:pPr>
            <a:r>
              <a:rPr lang="zh-CN" altLang="en-US" sz="1600" b="1" dirty="0">
                <a:solidFill>
                  <a:srgbClr val="D30F1B"/>
                </a:solidFill>
                <a:latin typeface="宋体" panose="02010600030101010101" pitchFamily="2" charset="-122"/>
                <a:ea typeface="宋体" panose="02010600030101010101" pitchFamily="2" charset="-122"/>
                <a:sym typeface="Source Han Serif SC" panose="02020400000000000000" pitchFamily="18" charset="-122"/>
              </a:rPr>
              <a:t>    因此，各国需要共同合作，分享信息、技术和资源，以共同抵御疫情蔓延的风险。</a:t>
            </a:r>
          </a:p>
        </p:txBody>
      </p:sp>
      <p:sp>
        <p:nvSpPr>
          <p:cNvPr id="7" name="矩形 6"/>
          <p:cNvSpPr/>
          <p:nvPr/>
        </p:nvSpPr>
        <p:spPr>
          <a:xfrm>
            <a:off x="7425589" y="944965"/>
            <a:ext cx="1806984" cy="453427"/>
          </a:xfrm>
          <a:prstGeom prst="rect">
            <a:avLst/>
          </a:prstGeom>
        </p:spPr>
        <p:txBody>
          <a:bodyPr wrap="square" lIns="91412" tIns="45705" rIns="91412" bIns="45705">
            <a:spAutoFit/>
          </a:bodyPr>
          <a:lstStyle/>
          <a:p>
            <a:pPr defTabSz="914377">
              <a:lnSpc>
                <a:spcPct val="130000"/>
              </a:lnSpc>
              <a:defRPr/>
            </a:pPr>
            <a:r>
              <a:rPr lang="zh-CN" altLang="en-US" sz="2000" b="1" dirty="0">
                <a:latin typeface="微软雅黑" panose="020B0503020204020204" pitchFamily="34" charset="-122"/>
                <a:ea typeface="微软雅黑" panose="020B0503020204020204" pitchFamily="34" charset="-122"/>
                <a:sym typeface="Source Han Serif SC" panose="02020400000000000000" pitchFamily="18" charset="-122"/>
              </a:rPr>
              <a:t>全球疫情传播：</a:t>
            </a:r>
          </a:p>
        </p:txBody>
      </p:sp>
      <p:sp>
        <p:nvSpPr>
          <p:cNvPr id="8" name="矩形 7"/>
          <p:cNvSpPr/>
          <p:nvPr/>
        </p:nvSpPr>
        <p:spPr>
          <a:xfrm>
            <a:off x="6612798" y="4469068"/>
            <a:ext cx="4894706" cy="1647344"/>
          </a:xfrm>
          <a:prstGeom prst="rect">
            <a:avLst/>
          </a:prstGeom>
        </p:spPr>
        <p:txBody>
          <a:bodyPr wrap="square" lIns="91412" tIns="45705" rIns="91412" bIns="45705">
            <a:spAutoFit/>
          </a:bodyPr>
          <a:lstStyle/>
          <a:p>
            <a:pPr algn="just" defTabSz="914377">
              <a:lnSpc>
                <a:spcPct val="130000"/>
              </a:lnSpc>
              <a:defRPr/>
            </a:pPr>
            <a:r>
              <a:rPr lang="zh-CN" altLang="en-US" sz="1600" b="1" dirty="0">
                <a:solidFill>
                  <a:srgbClr val="D30F1B"/>
                </a:solidFill>
                <a:latin typeface="宋体" panose="02010600030101010101" pitchFamily="2" charset="-122"/>
                <a:ea typeface="宋体" panose="02010600030101010101" pitchFamily="2" charset="-122"/>
                <a:sym typeface="Source Han Serif SC" panose="02020400000000000000" pitchFamily="18" charset="-122"/>
              </a:rPr>
              <a:t>    国际科学界通过在线平台和科研论文分享最新研究，促进了全球科研合作。</a:t>
            </a:r>
            <a:endParaRPr lang="en-US" altLang="zh-CN" sz="1600" b="1" dirty="0">
              <a:solidFill>
                <a:srgbClr val="D30F1B"/>
              </a:solidFill>
              <a:latin typeface="宋体" panose="02010600030101010101" pitchFamily="2" charset="-122"/>
              <a:ea typeface="宋体" panose="02010600030101010101" pitchFamily="2" charset="-122"/>
              <a:sym typeface="Source Han Serif SC" panose="02020400000000000000" pitchFamily="18" charset="-122"/>
            </a:endParaRPr>
          </a:p>
          <a:p>
            <a:pPr algn="just" defTabSz="914377">
              <a:lnSpc>
                <a:spcPct val="130000"/>
              </a:lnSpc>
              <a:defRPr/>
            </a:pPr>
            <a:r>
              <a:rPr lang="zh-CN" altLang="en-US" sz="1600" b="1" dirty="0">
                <a:solidFill>
                  <a:srgbClr val="D30F1B"/>
                </a:solidFill>
                <a:latin typeface="宋体" panose="02010600030101010101" pitchFamily="2" charset="-122"/>
                <a:ea typeface="宋体" panose="02010600030101010101" pitchFamily="2" charset="-122"/>
                <a:sym typeface="Source Han Serif SC" panose="02020400000000000000" pitchFamily="18" charset="-122"/>
              </a:rPr>
              <a:t>    各国的科学家和研究机构共同开展工作，相互分享实验数据、科研成果，加快疫苗研制进程，有效地控制疫情的蔓延。</a:t>
            </a:r>
          </a:p>
        </p:txBody>
      </p:sp>
      <p:sp>
        <p:nvSpPr>
          <p:cNvPr id="9" name="矩形 8"/>
          <p:cNvSpPr/>
          <p:nvPr/>
        </p:nvSpPr>
        <p:spPr>
          <a:xfrm>
            <a:off x="7084583" y="4164390"/>
            <a:ext cx="2008495" cy="400079"/>
          </a:xfrm>
          <a:prstGeom prst="rect">
            <a:avLst/>
          </a:prstGeom>
        </p:spPr>
        <p:txBody>
          <a:bodyPr wrap="square" lIns="91412" tIns="45705" rIns="91412" bIns="45705">
            <a:spAutoFit/>
          </a:bodyPr>
          <a:lstStyle/>
          <a:p>
            <a:pPr defTabSz="914377">
              <a:defRPr/>
            </a:pPr>
            <a:r>
              <a:rPr lang="zh-CN" altLang="en-US" sz="2000" b="1" dirty="0">
                <a:latin typeface="微软雅黑" panose="020B0503020204020204" pitchFamily="34" charset="-122"/>
                <a:ea typeface="微软雅黑" panose="020B0503020204020204" pitchFamily="34" charset="-122"/>
                <a:sym typeface="Source Han Serif SC" panose="02020400000000000000" pitchFamily="18" charset="-122"/>
              </a:rPr>
              <a:t>科学知识共享：</a:t>
            </a:r>
          </a:p>
        </p:txBody>
      </p:sp>
      <p:sp>
        <p:nvSpPr>
          <p:cNvPr id="3" name="矩形 2"/>
          <p:cNvSpPr/>
          <p:nvPr/>
        </p:nvSpPr>
        <p:spPr>
          <a:xfrm>
            <a:off x="483105" y="1517926"/>
            <a:ext cx="2117563" cy="400079"/>
          </a:xfrm>
          <a:prstGeom prst="rect">
            <a:avLst/>
          </a:prstGeom>
        </p:spPr>
        <p:txBody>
          <a:bodyPr wrap="square" lIns="91412" tIns="45705" rIns="91412" bIns="45705">
            <a:spAutoFit/>
          </a:bodyPr>
          <a:lstStyle/>
          <a:p>
            <a:pPr defTabSz="914377">
              <a:defRPr/>
            </a:pPr>
            <a:r>
              <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全球性卫生威胁 ：</a:t>
            </a:r>
            <a:r>
              <a:rPr lang="en-US" altLang="zh-CN" sz="2000" b="1"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 </a:t>
            </a:r>
            <a:endPar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椭圆 9"/>
          <p:cNvSpPr/>
          <p:nvPr/>
        </p:nvSpPr>
        <p:spPr>
          <a:xfrm>
            <a:off x="4278067" y="4180007"/>
            <a:ext cx="1363411" cy="13638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1" name="椭圆 10"/>
          <p:cNvSpPr/>
          <p:nvPr/>
        </p:nvSpPr>
        <p:spPr>
          <a:xfrm>
            <a:off x="5623733" y="3876042"/>
            <a:ext cx="989065" cy="9893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2" name="椭圆 11"/>
          <p:cNvSpPr/>
          <p:nvPr/>
        </p:nvSpPr>
        <p:spPr>
          <a:xfrm>
            <a:off x="5864420" y="2302864"/>
            <a:ext cx="1403689" cy="14041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3" name="椭圆 12"/>
          <p:cNvSpPr/>
          <p:nvPr/>
        </p:nvSpPr>
        <p:spPr>
          <a:xfrm>
            <a:off x="4735158" y="3029804"/>
            <a:ext cx="1118029" cy="1118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4" name="椭圆 13"/>
          <p:cNvSpPr/>
          <p:nvPr/>
        </p:nvSpPr>
        <p:spPr>
          <a:xfrm>
            <a:off x="4960513" y="2365090"/>
            <a:ext cx="518713" cy="51887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5" name="椭圆 14"/>
          <p:cNvSpPr/>
          <p:nvPr/>
        </p:nvSpPr>
        <p:spPr>
          <a:xfrm>
            <a:off x="6530957" y="3759719"/>
            <a:ext cx="386140" cy="38625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6" name="椭圆 15"/>
          <p:cNvSpPr/>
          <p:nvPr/>
        </p:nvSpPr>
        <p:spPr>
          <a:xfrm>
            <a:off x="5590720" y="5157580"/>
            <a:ext cx="386140" cy="38625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5" rIns="91412" bIns="45705" numCol="1" spcCol="0" rtlCol="0" fromWordArt="0" anchor="ctr" anchorCtr="0" forceAA="0" compatLnSpc="1">
            <a:noAutofit/>
          </a:bodyPr>
          <a:lstStyle/>
          <a:p>
            <a:pPr algn="ct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grpSp>
        <p:nvGrpSpPr>
          <p:cNvPr id="17" name="组合 16"/>
          <p:cNvGrpSpPr/>
          <p:nvPr/>
        </p:nvGrpSpPr>
        <p:grpSpPr>
          <a:xfrm>
            <a:off x="5026297" y="3315979"/>
            <a:ext cx="514179" cy="457860"/>
            <a:chOff x="6699251" y="2735263"/>
            <a:chExt cx="404812" cy="360362"/>
          </a:xfrm>
          <a:solidFill>
            <a:schemeClr val="bg1"/>
          </a:solidFill>
        </p:grpSpPr>
        <p:sp>
          <p:nvSpPr>
            <p:cNvPr id="18" name="Freeform 27"/>
            <p:cNvSpPr/>
            <p:nvPr/>
          </p:nvSpPr>
          <p:spPr bwMode="auto">
            <a:xfrm>
              <a:off x="6980238" y="2746375"/>
              <a:ext cx="123825" cy="338137"/>
            </a:xfrm>
            <a:custGeom>
              <a:avLst/>
              <a:gdLst>
                <a:gd name="T0" fmla="*/ 9 w 11"/>
                <a:gd name="T1" fmla="*/ 15 h 30"/>
                <a:gd name="T2" fmla="*/ 1 w 11"/>
                <a:gd name="T3" fmla="*/ 1 h 30"/>
                <a:gd name="T4" fmla="*/ 2 w 11"/>
                <a:gd name="T5" fmla="*/ 0 h 30"/>
                <a:gd name="T6" fmla="*/ 11 w 11"/>
                <a:gd name="T7" fmla="*/ 15 h 30"/>
                <a:gd name="T8" fmla="*/ 1 w 11"/>
                <a:gd name="T9" fmla="*/ 30 h 30"/>
                <a:gd name="T10" fmla="*/ 0 w 11"/>
                <a:gd name="T11" fmla="*/ 28 h 30"/>
                <a:gd name="T12" fmla="*/ 9 w 11"/>
                <a:gd name="T13" fmla="*/ 15 h 30"/>
              </a:gdLst>
              <a:ahLst/>
              <a:cxnLst>
                <a:cxn ang="0">
                  <a:pos x="T0" y="T1"/>
                </a:cxn>
                <a:cxn ang="0">
                  <a:pos x="T2" y="T3"/>
                </a:cxn>
                <a:cxn ang="0">
                  <a:pos x="T4" y="T5"/>
                </a:cxn>
                <a:cxn ang="0">
                  <a:pos x="T6" y="T7"/>
                </a:cxn>
                <a:cxn ang="0">
                  <a:pos x="T8" y="T9"/>
                </a:cxn>
                <a:cxn ang="0">
                  <a:pos x="T10" y="T11"/>
                </a:cxn>
                <a:cxn ang="0">
                  <a:pos x="T12" y="T13"/>
                </a:cxn>
              </a:cxnLst>
              <a:rect l="0" t="0" r="r" b="b"/>
              <a:pathLst>
                <a:path w="11" h="30">
                  <a:moveTo>
                    <a:pt x="9" y="15"/>
                  </a:moveTo>
                  <a:cubicBezTo>
                    <a:pt x="9" y="9"/>
                    <a:pt x="6" y="4"/>
                    <a:pt x="1" y="1"/>
                  </a:cubicBezTo>
                  <a:cubicBezTo>
                    <a:pt x="2" y="0"/>
                    <a:pt x="2" y="0"/>
                    <a:pt x="2" y="0"/>
                  </a:cubicBezTo>
                  <a:cubicBezTo>
                    <a:pt x="7" y="2"/>
                    <a:pt x="11" y="8"/>
                    <a:pt x="11" y="15"/>
                  </a:cubicBezTo>
                  <a:cubicBezTo>
                    <a:pt x="11" y="21"/>
                    <a:pt x="7" y="27"/>
                    <a:pt x="1" y="30"/>
                  </a:cubicBezTo>
                  <a:cubicBezTo>
                    <a:pt x="0" y="28"/>
                    <a:pt x="0" y="28"/>
                    <a:pt x="0" y="28"/>
                  </a:cubicBezTo>
                  <a:cubicBezTo>
                    <a:pt x="5" y="25"/>
                    <a:pt x="9" y="20"/>
                    <a:pt x="9" y="15"/>
                  </a:cubicBezTo>
                  <a:close/>
                </a:path>
              </a:pathLst>
            </a:custGeom>
            <a:grpFill/>
            <a:ln>
              <a:noFill/>
            </a:ln>
          </p:spPr>
          <p:txBody>
            <a:bodyPr vert="horz" wrap="square" lIns="121883" tIns="60941" rIns="121883" bIns="60941" numCol="1" anchor="t" anchorCtr="0" compatLnSpc="1"/>
            <a:lstStyle/>
            <a:p>
              <a:pP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19" name="Freeform 28"/>
            <p:cNvSpPr/>
            <p:nvPr/>
          </p:nvSpPr>
          <p:spPr bwMode="auto">
            <a:xfrm>
              <a:off x="6946901" y="2768600"/>
              <a:ext cx="101600" cy="282575"/>
            </a:xfrm>
            <a:custGeom>
              <a:avLst/>
              <a:gdLst>
                <a:gd name="T0" fmla="*/ 7 w 9"/>
                <a:gd name="T1" fmla="*/ 13 h 25"/>
                <a:gd name="T2" fmla="*/ 0 w 9"/>
                <a:gd name="T3" fmla="*/ 2 h 25"/>
                <a:gd name="T4" fmla="*/ 1 w 9"/>
                <a:gd name="T5" fmla="*/ 0 h 25"/>
                <a:gd name="T6" fmla="*/ 9 w 9"/>
                <a:gd name="T7" fmla="*/ 13 h 25"/>
                <a:gd name="T8" fmla="*/ 1 w 9"/>
                <a:gd name="T9" fmla="*/ 25 h 25"/>
                <a:gd name="T10" fmla="*/ 0 w 9"/>
                <a:gd name="T11" fmla="*/ 23 h 25"/>
                <a:gd name="T12" fmla="*/ 7 w 9"/>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9" h="25">
                  <a:moveTo>
                    <a:pt x="7" y="13"/>
                  </a:moveTo>
                  <a:cubicBezTo>
                    <a:pt x="7" y="8"/>
                    <a:pt x="4" y="4"/>
                    <a:pt x="0" y="2"/>
                  </a:cubicBezTo>
                  <a:cubicBezTo>
                    <a:pt x="1" y="0"/>
                    <a:pt x="1" y="0"/>
                    <a:pt x="1" y="0"/>
                  </a:cubicBezTo>
                  <a:cubicBezTo>
                    <a:pt x="6" y="2"/>
                    <a:pt x="9" y="7"/>
                    <a:pt x="9" y="13"/>
                  </a:cubicBezTo>
                  <a:cubicBezTo>
                    <a:pt x="9" y="18"/>
                    <a:pt x="6" y="23"/>
                    <a:pt x="1" y="25"/>
                  </a:cubicBezTo>
                  <a:cubicBezTo>
                    <a:pt x="0" y="23"/>
                    <a:pt x="0" y="23"/>
                    <a:pt x="0" y="23"/>
                  </a:cubicBezTo>
                  <a:cubicBezTo>
                    <a:pt x="4" y="21"/>
                    <a:pt x="7" y="17"/>
                    <a:pt x="7" y="13"/>
                  </a:cubicBezTo>
                  <a:close/>
                </a:path>
              </a:pathLst>
            </a:custGeom>
            <a:grpFill/>
            <a:ln>
              <a:noFill/>
            </a:ln>
          </p:spPr>
          <p:txBody>
            <a:bodyPr vert="horz" wrap="square" lIns="121883" tIns="60941" rIns="121883" bIns="60941" numCol="1" anchor="t" anchorCtr="0" compatLnSpc="1"/>
            <a:lstStyle/>
            <a:p>
              <a:pP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0" name="Freeform 29"/>
            <p:cNvSpPr/>
            <p:nvPr/>
          </p:nvSpPr>
          <p:spPr bwMode="auto">
            <a:xfrm>
              <a:off x="6789738" y="2735263"/>
              <a:ext cx="123825" cy="360362"/>
            </a:xfrm>
            <a:custGeom>
              <a:avLst/>
              <a:gdLst>
                <a:gd name="T0" fmla="*/ 0 w 78"/>
                <a:gd name="T1" fmla="*/ 64 h 227"/>
                <a:gd name="T2" fmla="*/ 0 w 78"/>
                <a:gd name="T3" fmla="*/ 156 h 227"/>
                <a:gd name="T4" fmla="*/ 49 w 78"/>
                <a:gd name="T5" fmla="*/ 199 h 227"/>
                <a:gd name="T6" fmla="*/ 49 w 78"/>
                <a:gd name="T7" fmla="*/ 114 h 227"/>
                <a:gd name="T8" fmla="*/ 56 w 78"/>
                <a:gd name="T9" fmla="*/ 114 h 227"/>
                <a:gd name="T10" fmla="*/ 56 w 78"/>
                <a:gd name="T11" fmla="*/ 206 h 227"/>
                <a:gd name="T12" fmla="*/ 78 w 78"/>
                <a:gd name="T13" fmla="*/ 227 h 227"/>
                <a:gd name="T14" fmla="*/ 78 w 78"/>
                <a:gd name="T15" fmla="*/ 0 h 227"/>
                <a:gd name="T16" fmla="*/ 0 w 78"/>
                <a:gd name="T17" fmla="*/ 6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27">
                  <a:moveTo>
                    <a:pt x="0" y="64"/>
                  </a:moveTo>
                  <a:lnTo>
                    <a:pt x="0" y="156"/>
                  </a:lnTo>
                  <a:lnTo>
                    <a:pt x="49" y="199"/>
                  </a:lnTo>
                  <a:lnTo>
                    <a:pt x="49" y="114"/>
                  </a:lnTo>
                  <a:lnTo>
                    <a:pt x="56" y="114"/>
                  </a:lnTo>
                  <a:lnTo>
                    <a:pt x="56" y="206"/>
                  </a:lnTo>
                  <a:lnTo>
                    <a:pt x="78" y="227"/>
                  </a:lnTo>
                  <a:lnTo>
                    <a:pt x="78" y="0"/>
                  </a:lnTo>
                  <a:lnTo>
                    <a:pt x="0" y="64"/>
                  </a:lnTo>
                  <a:close/>
                </a:path>
              </a:pathLst>
            </a:custGeom>
            <a:grpFill/>
            <a:ln>
              <a:noFill/>
            </a:ln>
          </p:spPr>
          <p:txBody>
            <a:bodyPr vert="horz" wrap="square" lIns="121883" tIns="60941" rIns="121883" bIns="60941" numCol="1" anchor="t" anchorCtr="0" compatLnSpc="1"/>
            <a:lstStyle/>
            <a:p>
              <a:pP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1" name="Freeform 30"/>
            <p:cNvSpPr/>
            <p:nvPr/>
          </p:nvSpPr>
          <p:spPr bwMode="auto">
            <a:xfrm>
              <a:off x="6699251" y="2847975"/>
              <a:ext cx="66675" cy="134937"/>
            </a:xfrm>
            <a:custGeom>
              <a:avLst/>
              <a:gdLst>
                <a:gd name="T0" fmla="*/ 0 w 42"/>
                <a:gd name="T1" fmla="*/ 0 h 85"/>
                <a:gd name="T2" fmla="*/ 0 w 42"/>
                <a:gd name="T3" fmla="*/ 85 h 85"/>
                <a:gd name="T4" fmla="*/ 28 w 42"/>
                <a:gd name="T5" fmla="*/ 85 h 85"/>
                <a:gd name="T6" fmla="*/ 28 w 42"/>
                <a:gd name="T7" fmla="*/ 35 h 85"/>
                <a:gd name="T8" fmla="*/ 35 w 42"/>
                <a:gd name="T9" fmla="*/ 35 h 85"/>
                <a:gd name="T10" fmla="*/ 35 w 42"/>
                <a:gd name="T11" fmla="*/ 85 h 85"/>
                <a:gd name="T12" fmla="*/ 42 w 42"/>
                <a:gd name="T13" fmla="*/ 85 h 85"/>
                <a:gd name="T14" fmla="*/ 42 w 42"/>
                <a:gd name="T15" fmla="*/ 0 h 85"/>
                <a:gd name="T16" fmla="*/ 0 w 42"/>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5">
                  <a:moveTo>
                    <a:pt x="0" y="0"/>
                  </a:moveTo>
                  <a:lnTo>
                    <a:pt x="0" y="85"/>
                  </a:lnTo>
                  <a:lnTo>
                    <a:pt x="28" y="85"/>
                  </a:lnTo>
                  <a:lnTo>
                    <a:pt x="28" y="35"/>
                  </a:lnTo>
                  <a:lnTo>
                    <a:pt x="35" y="35"/>
                  </a:lnTo>
                  <a:lnTo>
                    <a:pt x="35" y="85"/>
                  </a:lnTo>
                  <a:lnTo>
                    <a:pt x="42" y="85"/>
                  </a:lnTo>
                  <a:lnTo>
                    <a:pt x="42" y="0"/>
                  </a:lnTo>
                  <a:lnTo>
                    <a:pt x="0" y="0"/>
                  </a:lnTo>
                  <a:close/>
                </a:path>
              </a:pathLst>
            </a:custGeom>
            <a:grpFill/>
            <a:ln>
              <a:noFill/>
            </a:ln>
          </p:spPr>
          <p:txBody>
            <a:bodyPr vert="horz" wrap="square" lIns="121883" tIns="60941" rIns="121883" bIns="60941" numCol="1" anchor="t" anchorCtr="0" compatLnSpc="1"/>
            <a:lstStyle/>
            <a:p>
              <a:pP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grpSp>
      <p:sp>
        <p:nvSpPr>
          <p:cNvPr id="22" name="KSO_Shape"/>
          <p:cNvSpPr/>
          <p:nvPr/>
        </p:nvSpPr>
        <p:spPr>
          <a:xfrm>
            <a:off x="6171685" y="2668716"/>
            <a:ext cx="792459" cy="657247"/>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323900" anchor="ctr"/>
          <a:lstStyle/>
          <a:p>
            <a:pPr algn="ctr" defTabSz="914377">
              <a:defRPr/>
            </a:pPr>
            <a:endParaRPr lang="zh-CN" altLang="en-US" sz="2399" b="1" dirty="0">
              <a:solidFill>
                <a:prstClr val="black"/>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3" name="KSO_Shape"/>
          <p:cNvSpPr/>
          <p:nvPr/>
        </p:nvSpPr>
        <p:spPr bwMode="auto">
          <a:xfrm>
            <a:off x="5912273" y="4180008"/>
            <a:ext cx="405889" cy="376239"/>
          </a:xfrm>
          <a:custGeom>
            <a:avLst/>
            <a:gdLst>
              <a:gd name="T0" fmla="*/ 2147483646 w 5982"/>
              <a:gd name="T1" fmla="*/ 0 h 5544"/>
              <a:gd name="T2" fmla="*/ 2147483646 w 5982"/>
              <a:gd name="T3" fmla="*/ 2147483646 h 5544"/>
              <a:gd name="T4" fmla="*/ 2147483646 w 5982"/>
              <a:gd name="T5" fmla="*/ 2147483646 h 5544"/>
              <a:gd name="T6" fmla="*/ 2147483646 w 5982"/>
              <a:gd name="T7" fmla="*/ 2147483646 h 5544"/>
              <a:gd name="T8" fmla="*/ 2147483646 w 5982"/>
              <a:gd name="T9" fmla="*/ 2147483646 h 5544"/>
              <a:gd name="T10" fmla="*/ 1840863726 w 5982"/>
              <a:gd name="T11" fmla="*/ 2147483646 h 5544"/>
              <a:gd name="T12" fmla="*/ 904306876 w 5982"/>
              <a:gd name="T13" fmla="*/ 2147483646 h 5544"/>
              <a:gd name="T14" fmla="*/ 290651983 w 5982"/>
              <a:gd name="T15" fmla="*/ 2147483646 h 5544"/>
              <a:gd name="T16" fmla="*/ 0 w 5982"/>
              <a:gd name="T17" fmla="*/ 2147483646 h 5544"/>
              <a:gd name="T18" fmla="*/ 2147483646 w 5982"/>
              <a:gd name="T19" fmla="*/ 2147483646 h 5544"/>
              <a:gd name="T20" fmla="*/ 2147483646 w 5982"/>
              <a:gd name="T21" fmla="*/ 2147483646 h 5544"/>
              <a:gd name="T22" fmla="*/ 2147483646 w 5982"/>
              <a:gd name="T23" fmla="*/ 2147483646 h 5544"/>
              <a:gd name="T24" fmla="*/ 2147483646 w 5982"/>
              <a:gd name="T25" fmla="*/ 2147483646 h 5544"/>
              <a:gd name="T26" fmla="*/ 2147483646 w 5982"/>
              <a:gd name="T27" fmla="*/ 2147483646 h 5544"/>
              <a:gd name="T28" fmla="*/ 2147483646 w 5982"/>
              <a:gd name="T29" fmla="*/ 2147483646 h 5544"/>
              <a:gd name="T30" fmla="*/ 2147483646 w 5982"/>
              <a:gd name="T31" fmla="*/ 2147483646 h 5544"/>
              <a:gd name="T32" fmla="*/ 2147483646 w 5982"/>
              <a:gd name="T33" fmla="*/ 2147483646 h 5544"/>
              <a:gd name="T34" fmla="*/ 2147483646 w 5982"/>
              <a:gd name="T35" fmla="*/ 2147483646 h 5544"/>
              <a:gd name="T36" fmla="*/ 2147483646 w 5982"/>
              <a:gd name="T37" fmla="*/ 2147483646 h 5544"/>
              <a:gd name="T38" fmla="*/ 2147483646 w 5982"/>
              <a:gd name="T39" fmla="*/ 2147483646 h 5544"/>
              <a:gd name="T40" fmla="*/ 2147483646 w 5982"/>
              <a:gd name="T41" fmla="*/ 2147483646 h 5544"/>
              <a:gd name="T42" fmla="*/ 2147483646 w 5982"/>
              <a:gd name="T43" fmla="*/ 2147483646 h 5544"/>
              <a:gd name="T44" fmla="*/ 2147483646 w 5982"/>
              <a:gd name="T45" fmla="*/ 2147483646 h 5544"/>
              <a:gd name="T46" fmla="*/ 2147483646 w 5982"/>
              <a:gd name="T47" fmla="*/ 2147483646 h 5544"/>
              <a:gd name="T48" fmla="*/ 2147483646 w 5982"/>
              <a:gd name="T49" fmla="*/ 2147483646 h 5544"/>
              <a:gd name="T50" fmla="*/ 2147483646 w 5982"/>
              <a:gd name="T51" fmla="*/ 2147483646 h 5544"/>
              <a:gd name="T52" fmla="*/ 2147483646 w 5982"/>
              <a:gd name="T53" fmla="*/ 2147483646 h 5544"/>
              <a:gd name="T54" fmla="*/ 2147483646 w 5982"/>
              <a:gd name="T55" fmla="*/ 2147483646 h 5544"/>
              <a:gd name="T56" fmla="*/ 2147483646 w 5982"/>
              <a:gd name="T57" fmla="*/ 2147483646 h 5544"/>
              <a:gd name="T58" fmla="*/ 2147483646 w 5982"/>
              <a:gd name="T59" fmla="*/ 2147483646 h 5544"/>
              <a:gd name="T60" fmla="*/ 2147483646 w 5982"/>
              <a:gd name="T61" fmla="*/ 2147483646 h 5544"/>
              <a:gd name="T62" fmla="*/ 2147483646 w 5982"/>
              <a:gd name="T63" fmla="*/ 2147483646 h 5544"/>
              <a:gd name="T64" fmla="*/ 2147483646 w 5982"/>
              <a:gd name="T65" fmla="*/ 2147483646 h 5544"/>
              <a:gd name="T66" fmla="*/ 2147483646 w 5982"/>
              <a:gd name="T67" fmla="*/ 2147483646 h 5544"/>
              <a:gd name="T68" fmla="*/ 2147483646 w 5982"/>
              <a:gd name="T69" fmla="*/ 2147483646 h 5544"/>
              <a:gd name="T70" fmla="*/ 2147483646 w 5982"/>
              <a:gd name="T71" fmla="*/ 2147483646 h 5544"/>
              <a:gd name="T72" fmla="*/ 2147483646 w 5982"/>
              <a:gd name="T73" fmla="*/ 2147483646 h 5544"/>
              <a:gd name="T74" fmla="*/ 2147483646 w 5982"/>
              <a:gd name="T75" fmla="*/ 2147483646 h 5544"/>
              <a:gd name="T76" fmla="*/ 2147483646 w 5982"/>
              <a:gd name="T77" fmla="*/ 2147483646 h 5544"/>
              <a:gd name="T78" fmla="*/ 2147483646 w 5982"/>
              <a:gd name="T79" fmla="*/ 2147483646 h 5544"/>
              <a:gd name="T80" fmla="*/ 2147483646 w 5982"/>
              <a:gd name="T81" fmla="*/ 2147483646 h 5544"/>
              <a:gd name="T82" fmla="*/ 2147483646 w 5982"/>
              <a:gd name="T83" fmla="*/ 2147483646 h 5544"/>
              <a:gd name="T84" fmla="*/ 2147483646 w 5982"/>
              <a:gd name="T85" fmla="*/ 2147483646 h 5544"/>
              <a:gd name="T86" fmla="*/ 2147483646 w 5982"/>
              <a:gd name="T87" fmla="*/ 2147483646 h 5544"/>
              <a:gd name="T88" fmla="*/ 2147483646 w 5982"/>
              <a:gd name="T89" fmla="*/ 2147483646 h 5544"/>
              <a:gd name="T90" fmla="*/ 2147483646 w 5982"/>
              <a:gd name="T91" fmla="*/ 2147483646 h 5544"/>
              <a:gd name="T92" fmla="*/ 2147483646 w 5982"/>
              <a:gd name="T93" fmla="*/ 2147483646 h 5544"/>
              <a:gd name="T94" fmla="*/ 2147483646 w 5982"/>
              <a:gd name="T95" fmla="*/ 2147483646 h 5544"/>
              <a:gd name="T96" fmla="*/ 2147483646 w 5982"/>
              <a:gd name="T97" fmla="*/ 2147483646 h 5544"/>
              <a:gd name="T98" fmla="*/ 2147483646 w 5982"/>
              <a:gd name="T99" fmla="*/ 2147483646 h 5544"/>
              <a:gd name="T100" fmla="*/ 2147483646 w 5982"/>
              <a:gd name="T101" fmla="*/ 2147483646 h 5544"/>
              <a:gd name="T102" fmla="*/ 2147483646 w 5982"/>
              <a:gd name="T103" fmla="*/ 2147483646 h 5544"/>
              <a:gd name="T104" fmla="*/ 2147483646 w 5982"/>
              <a:gd name="T105" fmla="*/ 2147483646 h 5544"/>
              <a:gd name="T106" fmla="*/ 2147483646 w 5982"/>
              <a:gd name="T107" fmla="*/ 2147483646 h 5544"/>
              <a:gd name="T108" fmla="*/ 2147483646 w 5982"/>
              <a:gd name="T109" fmla="*/ 2147483646 h 5544"/>
              <a:gd name="T110" fmla="*/ 2147483646 w 5982"/>
              <a:gd name="T111" fmla="*/ 2147483646 h 5544"/>
              <a:gd name="T112" fmla="*/ 2147483646 w 5982"/>
              <a:gd name="T113" fmla="*/ 2147483646 h 5544"/>
              <a:gd name="T114" fmla="*/ 2147483646 w 5982"/>
              <a:gd name="T115" fmla="*/ 2147483646 h 5544"/>
              <a:gd name="T116" fmla="*/ 2147483646 w 5982"/>
              <a:gd name="T117" fmla="*/ 2147483646 h 5544"/>
              <a:gd name="T118" fmla="*/ 2147483646 w 5982"/>
              <a:gd name="T119" fmla="*/ 2147483646 h 5544"/>
              <a:gd name="T120" fmla="*/ 2147483646 w 5982"/>
              <a:gd name="T121" fmla="*/ 2147483646 h 5544"/>
              <a:gd name="T122" fmla="*/ 2147483646 w 5982"/>
              <a:gd name="T123" fmla="*/ 2147483646 h 5544"/>
              <a:gd name="T124" fmla="*/ 2147483646 w 5982"/>
              <a:gd name="T125" fmla="*/ 2147483646 h 55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982" h="5544">
                <a:moveTo>
                  <a:pt x="5691" y="1008"/>
                </a:moveTo>
                <a:lnTo>
                  <a:pt x="4765" y="1008"/>
                </a:lnTo>
                <a:lnTo>
                  <a:pt x="4765" y="0"/>
                </a:lnTo>
                <a:lnTo>
                  <a:pt x="1217" y="0"/>
                </a:lnTo>
                <a:lnTo>
                  <a:pt x="1217" y="1008"/>
                </a:lnTo>
                <a:lnTo>
                  <a:pt x="291" y="1008"/>
                </a:lnTo>
                <a:lnTo>
                  <a:pt x="275" y="1008"/>
                </a:lnTo>
                <a:lnTo>
                  <a:pt x="261" y="1009"/>
                </a:lnTo>
                <a:lnTo>
                  <a:pt x="246" y="1012"/>
                </a:lnTo>
                <a:lnTo>
                  <a:pt x="232" y="1014"/>
                </a:lnTo>
                <a:lnTo>
                  <a:pt x="217" y="1017"/>
                </a:lnTo>
                <a:lnTo>
                  <a:pt x="204" y="1021"/>
                </a:lnTo>
                <a:lnTo>
                  <a:pt x="190" y="1026"/>
                </a:lnTo>
                <a:lnTo>
                  <a:pt x="177" y="1031"/>
                </a:lnTo>
                <a:lnTo>
                  <a:pt x="164" y="1037"/>
                </a:lnTo>
                <a:lnTo>
                  <a:pt x="151" y="1043"/>
                </a:lnTo>
                <a:lnTo>
                  <a:pt x="139" y="1051"/>
                </a:lnTo>
                <a:lnTo>
                  <a:pt x="128" y="1057"/>
                </a:lnTo>
                <a:lnTo>
                  <a:pt x="116" y="1066"/>
                </a:lnTo>
                <a:lnTo>
                  <a:pt x="106" y="1074"/>
                </a:lnTo>
                <a:lnTo>
                  <a:pt x="84" y="1093"/>
                </a:lnTo>
                <a:lnTo>
                  <a:pt x="65" y="1114"/>
                </a:lnTo>
                <a:lnTo>
                  <a:pt x="57" y="1125"/>
                </a:lnTo>
                <a:lnTo>
                  <a:pt x="49" y="1137"/>
                </a:lnTo>
                <a:lnTo>
                  <a:pt x="41" y="1148"/>
                </a:lnTo>
                <a:lnTo>
                  <a:pt x="34" y="1160"/>
                </a:lnTo>
                <a:lnTo>
                  <a:pt x="28" y="1173"/>
                </a:lnTo>
                <a:lnTo>
                  <a:pt x="22" y="1186"/>
                </a:lnTo>
                <a:lnTo>
                  <a:pt x="16" y="1199"/>
                </a:lnTo>
                <a:lnTo>
                  <a:pt x="12" y="1212"/>
                </a:lnTo>
                <a:lnTo>
                  <a:pt x="9" y="1227"/>
                </a:lnTo>
                <a:lnTo>
                  <a:pt x="5" y="1240"/>
                </a:lnTo>
                <a:lnTo>
                  <a:pt x="3" y="1255"/>
                </a:lnTo>
                <a:lnTo>
                  <a:pt x="1" y="1269"/>
                </a:lnTo>
                <a:lnTo>
                  <a:pt x="0" y="1284"/>
                </a:lnTo>
                <a:lnTo>
                  <a:pt x="0" y="1299"/>
                </a:lnTo>
                <a:lnTo>
                  <a:pt x="0" y="3772"/>
                </a:lnTo>
                <a:lnTo>
                  <a:pt x="1217" y="3772"/>
                </a:lnTo>
                <a:lnTo>
                  <a:pt x="1217" y="4194"/>
                </a:lnTo>
                <a:lnTo>
                  <a:pt x="2567" y="5544"/>
                </a:lnTo>
                <a:lnTo>
                  <a:pt x="4765" y="5544"/>
                </a:lnTo>
                <a:lnTo>
                  <a:pt x="4765" y="3787"/>
                </a:lnTo>
                <a:lnTo>
                  <a:pt x="5982" y="3787"/>
                </a:lnTo>
                <a:lnTo>
                  <a:pt x="5982" y="1299"/>
                </a:lnTo>
                <a:lnTo>
                  <a:pt x="5982" y="1284"/>
                </a:lnTo>
                <a:lnTo>
                  <a:pt x="5981" y="1269"/>
                </a:lnTo>
                <a:lnTo>
                  <a:pt x="5979" y="1255"/>
                </a:lnTo>
                <a:lnTo>
                  <a:pt x="5976" y="1240"/>
                </a:lnTo>
                <a:lnTo>
                  <a:pt x="5973" y="1227"/>
                </a:lnTo>
                <a:lnTo>
                  <a:pt x="5969" y="1212"/>
                </a:lnTo>
                <a:lnTo>
                  <a:pt x="5964" y="1199"/>
                </a:lnTo>
                <a:lnTo>
                  <a:pt x="5959" y="1186"/>
                </a:lnTo>
                <a:lnTo>
                  <a:pt x="5953" y="1173"/>
                </a:lnTo>
                <a:lnTo>
                  <a:pt x="5946" y="1160"/>
                </a:lnTo>
                <a:lnTo>
                  <a:pt x="5940" y="1148"/>
                </a:lnTo>
                <a:lnTo>
                  <a:pt x="5932" y="1137"/>
                </a:lnTo>
                <a:lnTo>
                  <a:pt x="5924" y="1125"/>
                </a:lnTo>
                <a:lnTo>
                  <a:pt x="5915" y="1114"/>
                </a:lnTo>
                <a:lnTo>
                  <a:pt x="5896" y="1093"/>
                </a:lnTo>
                <a:lnTo>
                  <a:pt x="5876" y="1074"/>
                </a:lnTo>
                <a:lnTo>
                  <a:pt x="5865" y="1066"/>
                </a:lnTo>
                <a:lnTo>
                  <a:pt x="5854" y="1057"/>
                </a:lnTo>
                <a:lnTo>
                  <a:pt x="5841" y="1051"/>
                </a:lnTo>
                <a:lnTo>
                  <a:pt x="5829" y="1043"/>
                </a:lnTo>
                <a:lnTo>
                  <a:pt x="5817" y="1037"/>
                </a:lnTo>
                <a:lnTo>
                  <a:pt x="5804" y="1031"/>
                </a:lnTo>
                <a:lnTo>
                  <a:pt x="5791" y="1026"/>
                </a:lnTo>
                <a:lnTo>
                  <a:pt x="5777" y="1021"/>
                </a:lnTo>
                <a:lnTo>
                  <a:pt x="5763" y="1017"/>
                </a:lnTo>
                <a:lnTo>
                  <a:pt x="5749" y="1014"/>
                </a:lnTo>
                <a:lnTo>
                  <a:pt x="5735" y="1012"/>
                </a:lnTo>
                <a:lnTo>
                  <a:pt x="5720" y="1009"/>
                </a:lnTo>
                <a:lnTo>
                  <a:pt x="5705" y="1008"/>
                </a:lnTo>
                <a:lnTo>
                  <a:pt x="5691" y="1008"/>
                </a:lnTo>
                <a:close/>
                <a:moveTo>
                  <a:pt x="1559" y="342"/>
                </a:moveTo>
                <a:lnTo>
                  <a:pt x="4423" y="342"/>
                </a:lnTo>
                <a:lnTo>
                  <a:pt x="4423" y="1008"/>
                </a:lnTo>
                <a:lnTo>
                  <a:pt x="1559" y="1008"/>
                </a:lnTo>
                <a:lnTo>
                  <a:pt x="1559" y="342"/>
                </a:lnTo>
                <a:close/>
                <a:moveTo>
                  <a:pt x="5104" y="3310"/>
                </a:moveTo>
                <a:lnTo>
                  <a:pt x="4765" y="3310"/>
                </a:lnTo>
                <a:lnTo>
                  <a:pt x="4765" y="2632"/>
                </a:lnTo>
                <a:lnTo>
                  <a:pt x="4423" y="2632"/>
                </a:lnTo>
                <a:lnTo>
                  <a:pt x="4423" y="5202"/>
                </a:lnTo>
                <a:lnTo>
                  <a:pt x="3016" y="5202"/>
                </a:lnTo>
                <a:lnTo>
                  <a:pt x="2992" y="5201"/>
                </a:lnTo>
                <a:lnTo>
                  <a:pt x="2970" y="5198"/>
                </a:lnTo>
                <a:lnTo>
                  <a:pt x="2949" y="5194"/>
                </a:lnTo>
                <a:lnTo>
                  <a:pt x="2929" y="5188"/>
                </a:lnTo>
                <a:lnTo>
                  <a:pt x="2910" y="5181"/>
                </a:lnTo>
                <a:lnTo>
                  <a:pt x="2892" y="5172"/>
                </a:lnTo>
                <a:lnTo>
                  <a:pt x="2874" y="5162"/>
                </a:lnTo>
                <a:lnTo>
                  <a:pt x="2859" y="5150"/>
                </a:lnTo>
                <a:lnTo>
                  <a:pt x="2843" y="5136"/>
                </a:lnTo>
                <a:lnTo>
                  <a:pt x="2829" y="5123"/>
                </a:lnTo>
                <a:lnTo>
                  <a:pt x="2815" y="5107"/>
                </a:lnTo>
                <a:lnTo>
                  <a:pt x="2803" y="5090"/>
                </a:lnTo>
                <a:lnTo>
                  <a:pt x="2791" y="5073"/>
                </a:lnTo>
                <a:lnTo>
                  <a:pt x="2779" y="5054"/>
                </a:lnTo>
                <a:lnTo>
                  <a:pt x="2769" y="5034"/>
                </a:lnTo>
                <a:lnTo>
                  <a:pt x="2759" y="5012"/>
                </a:lnTo>
                <a:lnTo>
                  <a:pt x="2752" y="4991"/>
                </a:lnTo>
                <a:lnTo>
                  <a:pt x="2743" y="4969"/>
                </a:lnTo>
                <a:lnTo>
                  <a:pt x="2736" y="4945"/>
                </a:lnTo>
                <a:lnTo>
                  <a:pt x="2729" y="4922"/>
                </a:lnTo>
                <a:lnTo>
                  <a:pt x="2723" y="4896"/>
                </a:lnTo>
                <a:lnTo>
                  <a:pt x="2718" y="4872"/>
                </a:lnTo>
                <a:lnTo>
                  <a:pt x="2709" y="4819"/>
                </a:lnTo>
                <a:lnTo>
                  <a:pt x="2701" y="4766"/>
                </a:lnTo>
                <a:lnTo>
                  <a:pt x="2697" y="4710"/>
                </a:lnTo>
                <a:lnTo>
                  <a:pt x="2695" y="4654"/>
                </a:lnTo>
                <a:lnTo>
                  <a:pt x="2694" y="4598"/>
                </a:lnTo>
                <a:lnTo>
                  <a:pt x="2694" y="4542"/>
                </a:lnTo>
                <a:lnTo>
                  <a:pt x="2695" y="4485"/>
                </a:lnTo>
                <a:lnTo>
                  <a:pt x="2698" y="4430"/>
                </a:lnTo>
                <a:lnTo>
                  <a:pt x="2701" y="4377"/>
                </a:lnTo>
                <a:lnTo>
                  <a:pt x="2706" y="4324"/>
                </a:lnTo>
                <a:lnTo>
                  <a:pt x="2710" y="4274"/>
                </a:lnTo>
                <a:lnTo>
                  <a:pt x="2721" y="4183"/>
                </a:lnTo>
                <a:lnTo>
                  <a:pt x="2733" y="4106"/>
                </a:lnTo>
                <a:lnTo>
                  <a:pt x="2743" y="4047"/>
                </a:lnTo>
                <a:lnTo>
                  <a:pt x="2752" y="3994"/>
                </a:lnTo>
                <a:lnTo>
                  <a:pt x="2701" y="4005"/>
                </a:lnTo>
                <a:lnTo>
                  <a:pt x="2643" y="4018"/>
                </a:lnTo>
                <a:lnTo>
                  <a:pt x="2567" y="4031"/>
                </a:lnTo>
                <a:lnTo>
                  <a:pt x="2478" y="4044"/>
                </a:lnTo>
                <a:lnTo>
                  <a:pt x="2429" y="4051"/>
                </a:lnTo>
                <a:lnTo>
                  <a:pt x="2379" y="4057"/>
                </a:lnTo>
                <a:lnTo>
                  <a:pt x="2325" y="4061"/>
                </a:lnTo>
                <a:lnTo>
                  <a:pt x="2272" y="4065"/>
                </a:lnTo>
                <a:lnTo>
                  <a:pt x="2217" y="4069"/>
                </a:lnTo>
                <a:lnTo>
                  <a:pt x="2161" y="4070"/>
                </a:lnTo>
                <a:lnTo>
                  <a:pt x="2106" y="4070"/>
                </a:lnTo>
                <a:lnTo>
                  <a:pt x="2051" y="4068"/>
                </a:lnTo>
                <a:lnTo>
                  <a:pt x="1996" y="4064"/>
                </a:lnTo>
                <a:lnTo>
                  <a:pt x="1943" y="4058"/>
                </a:lnTo>
                <a:lnTo>
                  <a:pt x="1917" y="4054"/>
                </a:lnTo>
                <a:lnTo>
                  <a:pt x="1891" y="4050"/>
                </a:lnTo>
                <a:lnTo>
                  <a:pt x="1867" y="4044"/>
                </a:lnTo>
                <a:lnTo>
                  <a:pt x="1842" y="4039"/>
                </a:lnTo>
                <a:lnTo>
                  <a:pt x="1819" y="4032"/>
                </a:lnTo>
                <a:lnTo>
                  <a:pt x="1796" y="4025"/>
                </a:lnTo>
                <a:lnTo>
                  <a:pt x="1773" y="4016"/>
                </a:lnTo>
                <a:lnTo>
                  <a:pt x="1752" y="4007"/>
                </a:lnTo>
                <a:lnTo>
                  <a:pt x="1731" y="3999"/>
                </a:lnTo>
                <a:lnTo>
                  <a:pt x="1712" y="3987"/>
                </a:lnTo>
                <a:lnTo>
                  <a:pt x="1693" y="3976"/>
                </a:lnTo>
                <a:lnTo>
                  <a:pt x="1675" y="3964"/>
                </a:lnTo>
                <a:lnTo>
                  <a:pt x="1658" y="3952"/>
                </a:lnTo>
                <a:lnTo>
                  <a:pt x="1643" y="3937"/>
                </a:lnTo>
                <a:lnTo>
                  <a:pt x="1628" y="3923"/>
                </a:lnTo>
                <a:lnTo>
                  <a:pt x="1615" y="3906"/>
                </a:lnTo>
                <a:lnTo>
                  <a:pt x="1603" y="3889"/>
                </a:lnTo>
                <a:lnTo>
                  <a:pt x="1593" y="3871"/>
                </a:lnTo>
                <a:lnTo>
                  <a:pt x="1583" y="3852"/>
                </a:lnTo>
                <a:lnTo>
                  <a:pt x="1575" y="3832"/>
                </a:lnTo>
                <a:lnTo>
                  <a:pt x="1569" y="3811"/>
                </a:lnTo>
                <a:lnTo>
                  <a:pt x="1564" y="3789"/>
                </a:lnTo>
                <a:lnTo>
                  <a:pt x="1561" y="3765"/>
                </a:lnTo>
                <a:lnTo>
                  <a:pt x="1559" y="3741"/>
                </a:lnTo>
                <a:lnTo>
                  <a:pt x="1559" y="2632"/>
                </a:lnTo>
                <a:lnTo>
                  <a:pt x="1217" y="2632"/>
                </a:lnTo>
                <a:lnTo>
                  <a:pt x="1217" y="3296"/>
                </a:lnTo>
                <a:lnTo>
                  <a:pt x="876" y="3296"/>
                </a:lnTo>
                <a:lnTo>
                  <a:pt x="876" y="2141"/>
                </a:lnTo>
                <a:lnTo>
                  <a:pt x="5104" y="2141"/>
                </a:lnTo>
                <a:lnTo>
                  <a:pt x="5104" y="3310"/>
                </a:lnTo>
                <a:close/>
                <a:moveTo>
                  <a:pt x="5350" y="1722"/>
                </a:moveTo>
                <a:lnTo>
                  <a:pt x="5350" y="1722"/>
                </a:lnTo>
                <a:lnTo>
                  <a:pt x="5325" y="1721"/>
                </a:lnTo>
                <a:lnTo>
                  <a:pt x="5303" y="1718"/>
                </a:lnTo>
                <a:lnTo>
                  <a:pt x="5280" y="1712"/>
                </a:lnTo>
                <a:lnTo>
                  <a:pt x="5258" y="1704"/>
                </a:lnTo>
                <a:lnTo>
                  <a:pt x="5238" y="1694"/>
                </a:lnTo>
                <a:lnTo>
                  <a:pt x="5219" y="1682"/>
                </a:lnTo>
                <a:lnTo>
                  <a:pt x="5201" y="1669"/>
                </a:lnTo>
                <a:lnTo>
                  <a:pt x="5184" y="1654"/>
                </a:lnTo>
                <a:lnTo>
                  <a:pt x="5169" y="1637"/>
                </a:lnTo>
                <a:lnTo>
                  <a:pt x="5155" y="1619"/>
                </a:lnTo>
                <a:lnTo>
                  <a:pt x="5144" y="1601"/>
                </a:lnTo>
                <a:lnTo>
                  <a:pt x="5134" y="1579"/>
                </a:lnTo>
                <a:lnTo>
                  <a:pt x="5126" y="1558"/>
                </a:lnTo>
                <a:lnTo>
                  <a:pt x="5121" y="1536"/>
                </a:lnTo>
                <a:lnTo>
                  <a:pt x="5117" y="1512"/>
                </a:lnTo>
                <a:lnTo>
                  <a:pt x="5116" y="1489"/>
                </a:lnTo>
                <a:lnTo>
                  <a:pt x="5117" y="1466"/>
                </a:lnTo>
                <a:lnTo>
                  <a:pt x="5121" y="1442"/>
                </a:lnTo>
                <a:lnTo>
                  <a:pt x="5126" y="1420"/>
                </a:lnTo>
                <a:lnTo>
                  <a:pt x="5134" y="1399"/>
                </a:lnTo>
                <a:lnTo>
                  <a:pt x="5144" y="1379"/>
                </a:lnTo>
                <a:lnTo>
                  <a:pt x="5155" y="1359"/>
                </a:lnTo>
                <a:lnTo>
                  <a:pt x="5169" y="1341"/>
                </a:lnTo>
                <a:lnTo>
                  <a:pt x="5184" y="1324"/>
                </a:lnTo>
                <a:lnTo>
                  <a:pt x="5201" y="1309"/>
                </a:lnTo>
                <a:lnTo>
                  <a:pt x="5219" y="1296"/>
                </a:lnTo>
                <a:lnTo>
                  <a:pt x="5238" y="1284"/>
                </a:lnTo>
                <a:lnTo>
                  <a:pt x="5258" y="1275"/>
                </a:lnTo>
                <a:lnTo>
                  <a:pt x="5280" y="1267"/>
                </a:lnTo>
                <a:lnTo>
                  <a:pt x="5303" y="1261"/>
                </a:lnTo>
                <a:lnTo>
                  <a:pt x="5325" y="1257"/>
                </a:lnTo>
                <a:lnTo>
                  <a:pt x="5350" y="1256"/>
                </a:lnTo>
                <a:lnTo>
                  <a:pt x="5373" y="1257"/>
                </a:lnTo>
                <a:lnTo>
                  <a:pt x="5396" y="1261"/>
                </a:lnTo>
                <a:lnTo>
                  <a:pt x="5419" y="1267"/>
                </a:lnTo>
                <a:lnTo>
                  <a:pt x="5440" y="1275"/>
                </a:lnTo>
                <a:lnTo>
                  <a:pt x="5460" y="1284"/>
                </a:lnTo>
                <a:lnTo>
                  <a:pt x="5479" y="1296"/>
                </a:lnTo>
                <a:lnTo>
                  <a:pt x="5497" y="1309"/>
                </a:lnTo>
                <a:lnTo>
                  <a:pt x="5513" y="1324"/>
                </a:lnTo>
                <a:lnTo>
                  <a:pt x="5529" y="1341"/>
                </a:lnTo>
                <a:lnTo>
                  <a:pt x="5542" y="1359"/>
                </a:lnTo>
                <a:lnTo>
                  <a:pt x="5554" y="1379"/>
                </a:lnTo>
                <a:lnTo>
                  <a:pt x="5564" y="1399"/>
                </a:lnTo>
                <a:lnTo>
                  <a:pt x="5571" y="1420"/>
                </a:lnTo>
                <a:lnTo>
                  <a:pt x="5577" y="1442"/>
                </a:lnTo>
                <a:lnTo>
                  <a:pt x="5580" y="1466"/>
                </a:lnTo>
                <a:lnTo>
                  <a:pt x="5582" y="1489"/>
                </a:lnTo>
                <a:lnTo>
                  <a:pt x="5580" y="1512"/>
                </a:lnTo>
                <a:lnTo>
                  <a:pt x="5577" y="1536"/>
                </a:lnTo>
                <a:lnTo>
                  <a:pt x="5571" y="1558"/>
                </a:lnTo>
                <a:lnTo>
                  <a:pt x="5564" y="1579"/>
                </a:lnTo>
                <a:lnTo>
                  <a:pt x="5554" y="1601"/>
                </a:lnTo>
                <a:lnTo>
                  <a:pt x="5542" y="1619"/>
                </a:lnTo>
                <a:lnTo>
                  <a:pt x="5529" y="1637"/>
                </a:lnTo>
                <a:lnTo>
                  <a:pt x="5513" y="1654"/>
                </a:lnTo>
                <a:lnTo>
                  <a:pt x="5497" y="1669"/>
                </a:lnTo>
                <a:lnTo>
                  <a:pt x="5479" y="1682"/>
                </a:lnTo>
                <a:lnTo>
                  <a:pt x="5460" y="1694"/>
                </a:lnTo>
                <a:lnTo>
                  <a:pt x="5440" y="1704"/>
                </a:lnTo>
                <a:lnTo>
                  <a:pt x="5419" y="1712"/>
                </a:lnTo>
                <a:lnTo>
                  <a:pt x="5396" y="1718"/>
                </a:lnTo>
                <a:lnTo>
                  <a:pt x="5373" y="1721"/>
                </a:lnTo>
                <a:lnTo>
                  <a:pt x="5350" y="1722"/>
                </a:lnTo>
                <a:close/>
                <a:moveTo>
                  <a:pt x="4016" y="2679"/>
                </a:moveTo>
                <a:lnTo>
                  <a:pt x="2045" y="2679"/>
                </a:lnTo>
                <a:lnTo>
                  <a:pt x="2045" y="3023"/>
                </a:lnTo>
                <a:lnTo>
                  <a:pt x="4016" y="3023"/>
                </a:lnTo>
                <a:lnTo>
                  <a:pt x="4016" y="2679"/>
                </a:lnTo>
                <a:close/>
                <a:moveTo>
                  <a:pt x="2045" y="3695"/>
                </a:moveTo>
                <a:lnTo>
                  <a:pt x="4016" y="3695"/>
                </a:lnTo>
                <a:lnTo>
                  <a:pt x="4016" y="3352"/>
                </a:lnTo>
                <a:lnTo>
                  <a:pt x="2045" y="3352"/>
                </a:lnTo>
                <a:lnTo>
                  <a:pt x="2045" y="3695"/>
                </a:lnTo>
                <a:close/>
              </a:path>
            </a:pathLst>
          </a:custGeom>
          <a:solidFill>
            <a:schemeClr val="bg1"/>
          </a:solidFill>
          <a:ln>
            <a:noFill/>
          </a:ln>
        </p:spPr>
        <p:txBody>
          <a:bodyPr lIns="91412" tIns="45705" rIns="91412" bIns="45705" anchor="ctr">
            <a:scene3d>
              <a:camera prst="orthographicFront"/>
              <a:lightRig rig="threePt" dir="t"/>
            </a:scene3d>
            <a:sp3d>
              <a:contourClr>
                <a:srgbClr val="FFFFFF"/>
              </a:contourClr>
            </a:sp3d>
          </a:bodyPr>
          <a:lstStyle/>
          <a:p>
            <a:pPr algn="ctr" defTabSz="914377">
              <a:defRPr/>
            </a:pPr>
            <a:endParaRPr lang="zh-CN" altLang="en-US" sz="2399" b="1" dirty="0">
              <a:solidFill>
                <a:srgbClr val="FFFFFF"/>
              </a:solidFill>
              <a:latin typeface="宋体" panose="02010600030101010101" pitchFamily="2" charset="-122"/>
              <a:ea typeface="宋体" panose="02010600030101010101" pitchFamily="2" charset="-122"/>
              <a:sym typeface="Source Han Serif SC" panose="02020400000000000000" pitchFamily="18" charset="-122"/>
            </a:endParaRPr>
          </a:p>
        </p:txBody>
      </p:sp>
      <p:sp>
        <p:nvSpPr>
          <p:cNvPr id="24" name="KSO_Shape"/>
          <p:cNvSpPr/>
          <p:nvPr/>
        </p:nvSpPr>
        <p:spPr bwMode="auto">
          <a:xfrm>
            <a:off x="4559552" y="4487984"/>
            <a:ext cx="753927" cy="747876"/>
          </a:xfrm>
          <a:custGeom>
            <a:avLst/>
            <a:gdLst>
              <a:gd name="T0" fmla="*/ 0 w 1438275"/>
              <a:gd name="T1" fmla="*/ 2252360 h 1425575"/>
              <a:gd name="T2" fmla="*/ 365180 w 1438275"/>
              <a:gd name="T3" fmla="*/ 2252360 h 1425575"/>
              <a:gd name="T4" fmla="*/ 365180 w 1438275"/>
              <a:gd name="T5" fmla="*/ 2946274 h 1425575"/>
              <a:gd name="T6" fmla="*/ 2979731 w 1438275"/>
              <a:gd name="T7" fmla="*/ 2946274 h 1425575"/>
              <a:gd name="T8" fmla="*/ 2979731 w 1438275"/>
              <a:gd name="T9" fmla="*/ 2252360 h 1425575"/>
              <a:gd name="T10" fmla="*/ 3341959 w 1438275"/>
              <a:gd name="T11" fmla="*/ 2252360 h 1425575"/>
              <a:gd name="T12" fmla="*/ 3341959 w 1438275"/>
              <a:gd name="T13" fmla="*/ 3315771 h 1425575"/>
              <a:gd name="T14" fmla="*/ 0 w 1438275"/>
              <a:gd name="T15" fmla="*/ 3315771 h 1425575"/>
              <a:gd name="T16" fmla="*/ 1209893 w 1438275"/>
              <a:gd name="T17" fmla="*/ 0 h 1425575"/>
              <a:gd name="T18" fmla="*/ 2154199 w 1438275"/>
              <a:gd name="T19" fmla="*/ 0 h 1425575"/>
              <a:gd name="T20" fmla="*/ 2154199 w 1438275"/>
              <a:gd name="T21" fmla="*/ 1183932 h 1425575"/>
              <a:gd name="T22" fmla="*/ 2725946 w 1438275"/>
              <a:gd name="T23" fmla="*/ 1183932 h 1425575"/>
              <a:gd name="T24" fmla="*/ 1682783 w 1438275"/>
              <a:gd name="T25" fmla="*/ 2632679 h 1425575"/>
              <a:gd name="T26" fmla="*/ 1681307 w 1438275"/>
              <a:gd name="T27" fmla="*/ 2632679 h 1425575"/>
              <a:gd name="T28" fmla="*/ 638144 w 1438275"/>
              <a:gd name="T29" fmla="*/ 1183932 h 1425575"/>
              <a:gd name="T30" fmla="*/ 1209893 w 1438275"/>
              <a:gd name="T31" fmla="*/ 1183932 h 1425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38275" h="1425575">
                <a:moveTo>
                  <a:pt x="0" y="968375"/>
                </a:moveTo>
                <a:lnTo>
                  <a:pt x="157162" y="968375"/>
                </a:lnTo>
                <a:lnTo>
                  <a:pt x="157162" y="1266715"/>
                </a:lnTo>
                <a:lnTo>
                  <a:pt x="1282383" y="1266715"/>
                </a:lnTo>
                <a:lnTo>
                  <a:pt x="1282383" y="968375"/>
                </a:lnTo>
                <a:lnTo>
                  <a:pt x="1438275" y="968375"/>
                </a:lnTo>
                <a:lnTo>
                  <a:pt x="1438275" y="1425575"/>
                </a:lnTo>
                <a:lnTo>
                  <a:pt x="0" y="1425575"/>
                </a:lnTo>
                <a:lnTo>
                  <a:pt x="0" y="968375"/>
                </a:lnTo>
                <a:close/>
                <a:moveTo>
                  <a:pt x="520700" y="0"/>
                </a:moveTo>
                <a:lnTo>
                  <a:pt x="927100" y="0"/>
                </a:lnTo>
                <a:lnTo>
                  <a:pt x="927100" y="509017"/>
                </a:lnTo>
                <a:lnTo>
                  <a:pt x="1173162" y="509017"/>
                </a:lnTo>
                <a:lnTo>
                  <a:pt x="724217" y="1131888"/>
                </a:lnTo>
                <a:lnTo>
                  <a:pt x="723582" y="1131888"/>
                </a:lnTo>
                <a:lnTo>
                  <a:pt x="274637" y="509017"/>
                </a:lnTo>
                <a:lnTo>
                  <a:pt x="520700" y="509017"/>
                </a:lnTo>
                <a:lnTo>
                  <a:pt x="520700" y="0"/>
                </a:lnTo>
                <a:close/>
              </a:path>
            </a:pathLst>
          </a:custGeom>
          <a:solidFill>
            <a:schemeClr val="bg1"/>
          </a:solidFill>
          <a:ln>
            <a:noFill/>
          </a:ln>
        </p:spPr>
        <p:txBody>
          <a:bodyPr lIns="91412" tIns="45705" rIns="91412" bIns="45705" anchor="ctr">
            <a:scene3d>
              <a:camera prst="orthographicFront"/>
              <a:lightRig rig="threePt" dir="t"/>
            </a:scene3d>
            <a:sp3d>
              <a:contourClr>
                <a:srgbClr val="FFFFFF"/>
              </a:contourClr>
            </a:sp3d>
          </a:bodyPr>
          <a:lstStyle/>
          <a:p>
            <a:pPr algn="ctr" defTabSz="914377">
              <a:defRPr/>
            </a:pPr>
            <a:endParaRPr lang="zh-CN" altLang="en-US" sz="2399" b="1" dirty="0">
              <a:solidFill>
                <a:srgbClr val="FFFFFF"/>
              </a:solidFill>
              <a:latin typeface="宋体" panose="02010600030101010101" pitchFamily="2" charset="-122"/>
              <a:ea typeface="宋体" panose="02010600030101010101" pitchFamily="2" charset="-122"/>
              <a:sym typeface="Source Han Serif SC" panose="02020400000000000000" pitchFamily="18" charset="-122"/>
            </a:endParaRPr>
          </a:p>
        </p:txBody>
      </p:sp>
      <p:grpSp>
        <p:nvGrpSpPr>
          <p:cNvPr id="34" name="组合 33">
            <a:extLst>
              <a:ext uri="{FF2B5EF4-FFF2-40B4-BE49-F238E27FC236}">
                <a16:creationId xmlns:a16="http://schemas.microsoft.com/office/drawing/2014/main" id="{91618E4D-2C0A-F7B3-B9FF-AED507AE84AA}"/>
              </a:ext>
            </a:extLst>
          </p:cNvPr>
          <p:cNvGrpSpPr/>
          <p:nvPr/>
        </p:nvGrpSpPr>
        <p:grpSpPr>
          <a:xfrm>
            <a:off x="670943" y="407472"/>
            <a:ext cx="8489109" cy="519486"/>
            <a:chOff x="670943" y="407472"/>
            <a:chExt cx="8489109" cy="519486"/>
          </a:xfrm>
        </p:grpSpPr>
        <p:sp>
          <p:nvSpPr>
            <p:cNvPr id="35" name="KSO_Shape">
              <a:extLst>
                <a:ext uri="{FF2B5EF4-FFF2-40B4-BE49-F238E27FC236}">
                  <a16:creationId xmlns:a16="http://schemas.microsoft.com/office/drawing/2014/main" id="{B0B6B25A-FD26-F41C-8A6E-E651A3FF9385}"/>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文本框 2">
              <a:extLst>
                <a:ext uri="{FF2B5EF4-FFF2-40B4-BE49-F238E27FC236}">
                  <a16:creationId xmlns:a16="http://schemas.microsoft.com/office/drawing/2014/main" id="{BA00805E-8BA9-C6A9-324A-DD71853BB722}"/>
                </a:ext>
              </a:extLst>
            </p:cNvPr>
            <p:cNvSpPr txBox="1"/>
            <p:nvPr/>
          </p:nvSpPr>
          <p:spPr>
            <a:xfrm>
              <a:off x="958869" y="407472"/>
              <a:ext cx="8201183"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CN"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通过新冠肺炎疫情来阐述命运共同体的内涵：</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419307936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30779" y="933560"/>
            <a:ext cx="5438379" cy="2891235"/>
            <a:chOff x="924930" y="1670580"/>
            <a:chExt cx="4696839" cy="2549979"/>
          </a:xfrm>
        </p:grpSpPr>
        <p:sp>
          <p:nvSpPr>
            <p:cNvPr id="4" name="Rectangle 3"/>
            <p:cNvSpPr/>
            <p:nvPr/>
          </p:nvSpPr>
          <p:spPr>
            <a:xfrm>
              <a:off x="924930" y="1967530"/>
              <a:ext cx="4696839" cy="2253029"/>
            </a:xfrm>
            <a:prstGeom prst="rect">
              <a:avLst/>
            </a:prstGeom>
          </p:spPr>
          <p:txBody>
            <a:bodyPr wrap="square">
              <a:spAutoFit/>
            </a:bodyPr>
            <a:lstStyle/>
            <a:p>
              <a:pPr marL="342900" indent="-342900" algn="just">
                <a:buFont typeface="Wingdings" panose="05000000000000000000" pitchFamily="2" charset="2"/>
                <a:buChar char="u"/>
              </a:pPr>
              <a:r>
                <a:rPr lang="zh-CN" altLang="en-US" sz="2000" dirty="0">
                  <a:solidFill>
                    <a:srgbClr val="0C3273"/>
                  </a:solidFill>
                  <a:latin typeface="华文楷体" panose="02010600040101010101" pitchFamily="2" charset="-122"/>
                  <a:ea typeface="华文楷体" panose="02010600040101010101" pitchFamily="2" charset="-122"/>
                  <a:sym typeface="Source Han Serif SC" panose="02020400000000000000" pitchFamily="18" charset="-122"/>
                </a:rPr>
                <a:t>一些国家因为对这些物资的需求激增而面临紧缺，这使得全球供应链的脆弱性暴露无遗。</a:t>
              </a:r>
              <a:endParaRPr lang="en-US" altLang="zh-CN" sz="2000" dirty="0">
                <a:solidFill>
                  <a:srgbClr val="0C3273"/>
                </a:solidFill>
                <a:latin typeface="华文楷体" panose="02010600040101010101" pitchFamily="2" charset="-122"/>
                <a:ea typeface="华文楷体" panose="02010600040101010101" pitchFamily="2" charset="-122"/>
                <a:sym typeface="Source Han Serif SC" panose="02020400000000000000" pitchFamily="18" charset="-122"/>
              </a:endParaRPr>
            </a:p>
            <a:p>
              <a:pPr marL="342900" indent="-342900" algn="just">
                <a:buFont typeface="Wingdings" panose="05000000000000000000" pitchFamily="2" charset="2"/>
                <a:buChar char="u"/>
              </a:pPr>
              <a:endParaRPr lang="en-US" altLang="zh-CN" sz="2000" dirty="0">
                <a:solidFill>
                  <a:srgbClr val="0C3273"/>
                </a:solidFill>
                <a:latin typeface="华文楷体" panose="02010600040101010101" pitchFamily="2" charset="-122"/>
                <a:ea typeface="华文楷体" panose="02010600040101010101" pitchFamily="2" charset="-122"/>
                <a:sym typeface="Source Han Serif SC" panose="02020400000000000000" pitchFamily="18" charset="-122"/>
              </a:endParaRPr>
            </a:p>
            <a:p>
              <a:pPr marL="342900" indent="-342900" algn="just">
                <a:buFont typeface="Wingdings" panose="05000000000000000000" pitchFamily="2" charset="2"/>
                <a:buChar char="u"/>
              </a:pPr>
              <a:r>
                <a:rPr lang="zh-CN" altLang="en-US" sz="2000" dirty="0">
                  <a:solidFill>
                    <a:srgbClr val="0C3273"/>
                  </a:solidFill>
                  <a:latin typeface="华文楷体" panose="02010600040101010101" pitchFamily="2" charset="-122"/>
                  <a:ea typeface="华文楷体" panose="02010600040101010101" pitchFamily="2" charset="-122"/>
                  <a:sym typeface="Source Han Serif SC" panose="02020400000000000000" pitchFamily="18" charset="-122"/>
                </a:rPr>
                <a:t>维持国际供应链的畅通成为共同应对疫情的关键。</a:t>
              </a:r>
              <a:endParaRPr lang="en-US" altLang="zh-CN" sz="2000" dirty="0">
                <a:solidFill>
                  <a:srgbClr val="0C3273"/>
                </a:solidFill>
                <a:latin typeface="华文楷体" panose="02010600040101010101" pitchFamily="2" charset="-122"/>
                <a:ea typeface="华文楷体" panose="02010600040101010101" pitchFamily="2" charset="-122"/>
                <a:sym typeface="Source Han Serif SC" panose="02020400000000000000" pitchFamily="18" charset="-122"/>
              </a:endParaRPr>
            </a:p>
            <a:p>
              <a:pPr marL="342900" indent="-342900" algn="just">
                <a:buFont typeface="Wingdings" panose="05000000000000000000" pitchFamily="2" charset="2"/>
                <a:buChar char="u"/>
              </a:pPr>
              <a:endParaRPr lang="en-US" altLang="zh-CN" sz="2000" dirty="0">
                <a:solidFill>
                  <a:srgbClr val="0C3273"/>
                </a:solidFill>
                <a:latin typeface="华文楷体" panose="02010600040101010101" pitchFamily="2" charset="-122"/>
                <a:ea typeface="华文楷体" panose="02010600040101010101" pitchFamily="2" charset="-122"/>
                <a:sym typeface="Source Han Serif SC" panose="02020400000000000000" pitchFamily="18" charset="-122"/>
              </a:endParaRPr>
            </a:p>
            <a:p>
              <a:pPr marL="342900" indent="-342900" algn="just">
                <a:buFont typeface="Wingdings" panose="05000000000000000000" pitchFamily="2" charset="2"/>
                <a:buChar char="u"/>
              </a:pPr>
              <a:r>
                <a:rPr lang="zh-CN" altLang="en-US" sz="2000" dirty="0">
                  <a:solidFill>
                    <a:srgbClr val="0C3273"/>
                  </a:solidFill>
                  <a:latin typeface="华文楷体" panose="02010600040101010101" pitchFamily="2" charset="-122"/>
                  <a:ea typeface="华文楷体" panose="02010600040101010101" pitchFamily="2" charset="-122"/>
                  <a:sym typeface="Source Han Serif SC" panose="02020400000000000000" pitchFamily="18" charset="-122"/>
                </a:rPr>
                <a:t>国际合作显得尤为迫切，以共同应对经济方面的挑战，维护全球经济的稳定。</a:t>
              </a:r>
            </a:p>
          </p:txBody>
        </p:sp>
        <p:sp>
          <p:nvSpPr>
            <p:cNvPr id="5" name="TextBox 4"/>
            <p:cNvSpPr txBox="1"/>
            <p:nvPr/>
          </p:nvSpPr>
          <p:spPr>
            <a:xfrm>
              <a:off x="1368447" y="1670580"/>
              <a:ext cx="297180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sym typeface="Source Han Serif SC" panose="02020400000000000000" pitchFamily="18" charset="-122"/>
                </a:rPr>
                <a:t>全球经济影响：</a:t>
              </a:r>
            </a:p>
          </p:txBody>
        </p:sp>
      </p:grpSp>
      <p:grpSp>
        <p:nvGrpSpPr>
          <p:cNvPr id="38" name="Group 37"/>
          <p:cNvGrpSpPr/>
          <p:nvPr/>
        </p:nvGrpSpPr>
        <p:grpSpPr>
          <a:xfrm>
            <a:off x="6236118" y="933560"/>
            <a:ext cx="5578275" cy="3521402"/>
            <a:chOff x="1809580" y="1562702"/>
            <a:chExt cx="4040597" cy="3521402"/>
          </a:xfrm>
        </p:grpSpPr>
        <p:sp>
          <p:nvSpPr>
            <p:cNvPr id="39" name="Rectangle 38"/>
            <p:cNvSpPr/>
            <p:nvPr/>
          </p:nvSpPr>
          <p:spPr>
            <a:xfrm>
              <a:off x="1809580" y="1914005"/>
              <a:ext cx="4040597" cy="3170099"/>
            </a:xfrm>
            <a:prstGeom prst="rect">
              <a:avLst/>
            </a:prstGeom>
          </p:spPr>
          <p:txBody>
            <a:bodyPr wrap="square">
              <a:spAutoFit/>
            </a:bodyPr>
            <a:lstStyle/>
            <a:p>
              <a:pPr marL="342900" indent="-342900" algn="just">
                <a:buFont typeface="Wingdings" panose="05000000000000000000" pitchFamily="2" charset="2"/>
                <a:buChar char="u"/>
              </a:pPr>
              <a:r>
                <a:rPr lang="en-US" altLang="zh-CN" sz="2000" kern="100" dirty="0">
                  <a:solidFill>
                    <a:srgbClr val="D30F1B"/>
                  </a:solidFill>
                  <a:effectLst/>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dirty="0">
                  <a:solidFill>
                    <a:srgbClr val="D30F1B"/>
                  </a:solidFill>
                  <a:effectLst/>
                  <a:latin typeface="华文楷体" panose="02010600040101010101" pitchFamily="2" charset="-122"/>
                  <a:ea typeface="华文楷体" panose="02010600040101010101" pitchFamily="2" charset="-122"/>
                  <a:cs typeface="Times New Roman" panose="02020603050405020304" pitchFamily="18" charset="0"/>
                </a:rPr>
                <a:t>一些受影响较轻的国家向受灾更严重的国家提供支援这不仅是对更加脆弱国家的支持，也是基于相互依存的认识</a:t>
              </a:r>
              <a:endParaRPr lang="en-US" altLang="zh-CN" sz="2000" kern="100" dirty="0">
                <a:solidFill>
                  <a:srgbClr val="D30F1B"/>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buFont typeface="Wingdings" panose="05000000000000000000" pitchFamily="2" charset="2"/>
                <a:buChar char="u"/>
              </a:pPr>
              <a:endParaRPr lang="en-US" altLang="zh-CN" sz="2000" kern="100" dirty="0">
                <a:solidFill>
                  <a:srgbClr val="D30F1B"/>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buFont typeface="Wingdings" panose="05000000000000000000" pitchFamily="2" charset="2"/>
                <a:buChar char="u"/>
              </a:pPr>
              <a:r>
                <a:rPr lang="zh-CN" altLang="zh-CN" sz="2000" kern="100" dirty="0">
                  <a:solidFill>
                    <a:srgbClr val="D30F1B"/>
                  </a:solidFill>
                  <a:effectLst/>
                  <a:latin typeface="华文楷体" panose="02010600040101010101" pitchFamily="2" charset="-122"/>
                  <a:ea typeface="华文楷体" panose="02010600040101010101" pitchFamily="2" charset="-122"/>
                  <a:cs typeface="Times New Roman" panose="02020603050405020304" pitchFamily="18" charset="0"/>
                </a:rPr>
                <a:t>各国共同应对疫情，体现了对全球公共卫生问题的共同关切</a:t>
              </a:r>
              <a:endParaRPr lang="en-US" altLang="zh-CN" sz="2000" kern="100" dirty="0">
                <a:solidFill>
                  <a:srgbClr val="D30F1B"/>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buFont typeface="Wingdings" panose="05000000000000000000" pitchFamily="2" charset="2"/>
                <a:buChar char="u"/>
              </a:pPr>
              <a:endParaRPr lang="en-US" altLang="zh-CN" sz="2000" kern="100" dirty="0">
                <a:solidFill>
                  <a:srgbClr val="D30F1B"/>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buFont typeface="Wingdings" panose="05000000000000000000" pitchFamily="2" charset="2"/>
                <a:buChar char="u"/>
              </a:pPr>
              <a:r>
                <a:rPr lang="zh-CN" altLang="zh-CN" sz="2000" kern="100" dirty="0">
                  <a:solidFill>
                    <a:srgbClr val="D30F1B"/>
                  </a:solidFill>
                  <a:effectLst/>
                  <a:latin typeface="华文楷体" panose="02010600040101010101" pitchFamily="2" charset="-122"/>
                  <a:ea typeface="华文楷体" panose="02010600040101010101" pitchFamily="2" charset="-122"/>
                  <a:cs typeface="宋体" panose="02010600030101010101" pitchFamily="2" charset="-122"/>
                </a:rPr>
                <a:t>国际货币基金组织和世界银行提供了大规模的贷款和援助，支持受影响国家的财政稳定和经济复苏</a:t>
              </a:r>
              <a:endParaRPr lang="zh-CN" altLang="zh-CN" sz="2000" kern="100" dirty="0">
                <a:solidFill>
                  <a:srgbClr val="D30F1B"/>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0" name="TextBox 39"/>
            <p:cNvSpPr txBox="1"/>
            <p:nvPr/>
          </p:nvSpPr>
          <p:spPr>
            <a:xfrm>
              <a:off x="2129924" y="1562702"/>
              <a:ext cx="2971800" cy="400110"/>
            </a:xfrm>
            <a:prstGeom prst="rect">
              <a:avLst/>
            </a:prstGeom>
            <a:noFill/>
          </p:spPr>
          <p:txBody>
            <a:bodyPr wrap="square" rtlCol="0">
              <a:spAutoFit/>
            </a:bodyPr>
            <a:lstStyle/>
            <a:p>
              <a:r>
                <a:rPr lang="zh-CN" altLang="zh-CN" sz="2000" b="1" dirty="0">
                  <a:effectLst/>
                  <a:latin typeface="微软雅黑" panose="020B0503020204020204" pitchFamily="34" charset="-122"/>
                  <a:ea typeface="微软雅黑" panose="020B0503020204020204" pitchFamily="34" charset="-122"/>
                  <a:cs typeface="Times New Roman" panose="02020603050405020304" pitchFamily="18" charset="0"/>
                </a:rPr>
                <a:t>国际援助</a:t>
              </a:r>
              <a:r>
                <a:rPr lang="zh-CN" altLang="en-US" sz="2000" b="1"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GB" sz="2000" b="1" dirty="0">
                <a:solidFill>
                  <a:schemeClr val="tx1">
                    <a:lumMod val="65000"/>
                    <a:lumOff val="3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a:extLst>
              <a:ext uri="{FF2B5EF4-FFF2-40B4-BE49-F238E27FC236}">
                <a16:creationId xmlns:a16="http://schemas.microsoft.com/office/drawing/2014/main" id="{F91E8B02-0903-4FA8-BCF7-9E57A7B3D607}"/>
              </a:ext>
            </a:extLst>
          </p:cNvPr>
          <p:cNvGrpSpPr/>
          <p:nvPr/>
        </p:nvGrpSpPr>
        <p:grpSpPr>
          <a:xfrm>
            <a:off x="670943" y="424098"/>
            <a:ext cx="9837470" cy="519486"/>
            <a:chOff x="670943" y="424098"/>
            <a:chExt cx="9837470" cy="519486"/>
          </a:xfrm>
        </p:grpSpPr>
        <p:sp>
          <p:nvSpPr>
            <p:cNvPr id="66" name="KSO_Shape">
              <a:extLst>
                <a:ext uri="{FF2B5EF4-FFF2-40B4-BE49-F238E27FC236}">
                  <a16:creationId xmlns:a16="http://schemas.microsoft.com/office/drawing/2014/main" id="{28BF8787-21A2-4BC9-8A00-DBEE3DE65CE3}"/>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7" name="文本框 2">
              <a:extLst>
                <a:ext uri="{FF2B5EF4-FFF2-40B4-BE49-F238E27FC236}">
                  <a16:creationId xmlns:a16="http://schemas.microsoft.com/office/drawing/2014/main" id="{A2E138ED-36C8-4C3F-8042-EFBB830B075E}"/>
                </a:ext>
              </a:extLst>
            </p:cNvPr>
            <p:cNvSpPr txBox="1"/>
            <p:nvPr/>
          </p:nvSpPr>
          <p:spPr>
            <a:xfrm>
              <a:off x="1015052" y="424098"/>
              <a:ext cx="9493361"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CN"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通过新冠肺炎疫情来阐述命运共同体的内涵：</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2050" name="Picture 2" descr="TCL援助联合国人居署总部，携手抗疫|界面新闻">
            <a:extLst>
              <a:ext uri="{FF2B5EF4-FFF2-40B4-BE49-F238E27FC236}">
                <a16:creationId xmlns:a16="http://schemas.microsoft.com/office/drawing/2014/main" id="{0AF21EF3-93C2-CF72-95B1-42C392C79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670" y="4218459"/>
            <a:ext cx="3822627" cy="22154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供应链流程图片_供应链流程素材图片大全_摄图网">
            <a:extLst>
              <a:ext uri="{FF2B5EF4-FFF2-40B4-BE49-F238E27FC236}">
                <a16:creationId xmlns:a16="http://schemas.microsoft.com/office/drawing/2014/main" id="{F6DB481B-5A9B-07AB-CB2B-DF12D4E1E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100" y="4246238"/>
            <a:ext cx="4358644" cy="2179322"/>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p:cTn id="12" dur="500" fill="hold"/>
                                        <p:tgtEl>
                                          <p:spTgt spid="2052"/>
                                        </p:tgtEl>
                                        <p:attrNameLst>
                                          <p:attrName>ppt_w</p:attrName>
                                        </p:attrNameLst>
                                      </p:cBhvr>
                                      <p:tavLst>
                                        <p:tav tm="0">
                                          <p:val>
                                            <p:fltVal val="0"/>
                                          </p:val>
                                        </p:tav>
                                        <p:tav tm="100000">
                                          <p:val>
                                            <p:strVal val="#ppt_w"/>
                                          </p:val>
                                        </p:tav>
                                      </p:tavLst>
                                    </p:anim>
                                    <p:anim calcmode="lin" valueType="num">
                                      <p:cBhvr>
                                        <p:cTn id="13" dur="500" fill="hold"/>
                                        <p:tgtEl>
                                          <p:spTgt spid="2052"/>
                                        </p:tgtEl>
                                        <p:attrNameLst>
                                          <p:attrName>ppt_h</p:attrName>
                                        </p:attrNameLst>
                                      </p:cBhvr>
                                      <p:tavLst>
                                        <p:tav tm="0">
                                          <p:val>
                                            <p:fltVal val="0"/>
                                          </p:val>
                                        </p:tav>
                                        <p:tav tm="100000">
                                          <p:val>
                                            <p:strVal val="#ppt_h"/>
                                          </p:val>
                                        </p:tav>
                                      </p:tavLst>
                                    </p:anim>
                                    <p:animEffect transition="in" filter="fade">
                                      <p:cBhvr>
                                        <p:cTn id="14" dur="500"/>
                                        <p:tgtEl>
                                          <p:spTgt spid="2052"/>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500" fill="hold"/>
                                        <p:tgtEl>
                                          <p:spTgt spid="38"/>
                                        </p:tgtEl>
                                        <p:attrNameLst>
                                          <p:attrName>ppt_w</p:attrName>
                                        </p:attrNameLst>
                                      </p:cBhvr>
                                      <p:tavLst>
                                        <p:tav tm="0">
                                          <p:val>
                                            <p:fltVal val="0"/>
                                          </p:val>
                                        </p:tav>
                                        <p:tav tm="100000">
                                          <p:val>
                                            <p:strVal val="#ppt_w"/>
                                          </p:val>
                                        </p:tav>
                                      </p:tavLst>
                                    </p:anim>
                                    <p:anim calcmode="lin" valueType="num">
                                      <p:cBhvr>
                                        <p:cTn id="19" dur="500" fill="hold"/>
                                        <p:tgtEl>
                                          <p:spTgt spid="38"/>
                                        </p:tgtEl>
                                        <p:attrNameLst>
                                          <p:attrName>ppt_h</p:attrName>
                                        </p:attrNameLst>
                                      </p:cBhvr>
                                      <p:tavLst>
                                        <p:tav tm="0">
                                          <p:val>
                                            <p:fltVal val="0"/>
                                          </p:val>
                                        </p:tav>
                                        <p:tav tm="100000">
                                          <p:val>
                                            <p:strVal val="#ppt_h"/>
                                          </p:val>
                                        </p:tav>
                                      </p:tavLst>
                                    </p:anim>
                                    <p:animEffect transition="in" filter="fade">
                                      <p:cBhvr>
                                        <p:cTn id="20" dur="500"/>
                                        <p:tgtEl>
                                          <p:spTgt spid="38"/>
                                        </p:tgtEl>
                                      </p:cBhvr>
                                    </p:animEffect>
                                  </p:childTnLst>
                                </p:cTn>
                              </p:par>
                              <p:par>
                                <p:cTn id="21" presetID="53" presetClass="entr" presetSubtype="16"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anim calcmode="lin" valueType="num">
                                      <p:cBhvr>
                                        <p:cTn id="23" dur="500" fill="hold"/>
                                        <p:tgtEl>
                                          <p:spTgt spid="2050"/>
                                        </p:tgtEl>
                                        <p:attrNameLst>
                                          <p:attrName>ppt_w</p:attrName>
                                        </p:attrNameLst>
                                      </p:cBhvr>
                                      <p:tavLst>
                                        <p:tav tm="0">
                                          <p:val>
                                            <p:fltVal val="0"/>
                                          </p:val>
                                        </p:tav>
                                        <p:tav tm="100000">
                                          <p:val>
                                            <p:strVal val="#ppt_w"/>
                                          </p:val>
                                        </p:tav>
                                      </p:tavLst>
                                    </p:anim>
                                    <p:anim calcmode="lin" valueType="num">
                                      <p:cBhvr>
                                        <p:cTn id="24" dur="500" fill="hold"/>
                                        <p:tgtEl>
                                          <p:spTgt spid="2050"/>
                                        </p:tgtEl>
                                        <p:attrNameLst>
                                          <p:attrName>ppt_h</p:attrName>
                                        </p:attrNameLst>
                                      </p:cBhvr>
                                      <p:tavLst>
                                        <p:tav tm="0">
                                          <p:val>
                                            <p:fltVal val="0"/>
                                          </p:val>
                                        </p:tav>
                                        <p:tav tm="100000">
                                          <p:val>
                                            <p:strVal val="#ppt_h"/>
                                          </p:val>
                                        </p:tav>
                                      </p:tavLst>
                                    </p:anim>
                                    <p:animEffect transition="in" filter="fade">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88666" y="4220174"/>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1615326" y="1128405"/>
            <a:ext cx="1623392" cy="229851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8857707" y="1458478"/>
            <a:ext cx="2117393" cy="1990172"/>
            <a:chOff x="7199937" y="3199409"/>
            <a:chExt cx="1414667" cy="1619125"/>
          </a:xfrm>
          <a:solidFill>
            <a:schemeClr val="accent1"/>
          </a:solidFill>
        </p:grpSpPr>
        <p:sp>
          <p:nvSpPr>
            <p:cNvPr id="12" name="Shape 1724"/>
            <p:cNvSpPr/>
            <p:nvPr/>
          </p:nvSpPr>
          <p:spPr>
            <a:xfrm rot="8100000">
              <a:off x="7199938"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8" name="Text Placeholder 4"/>
          <p:cNvSpPr txBox="1"/>
          <p:nvPr/>
        </p:nvSpPr>
        <p:spPr>
          <a:xfrm>
            <a:off x="1748102" y="1393313"/>
            <a:ext cx="1357839" cy="1337830"/>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a:solidFill>
                  <a:schemeClr val="bg1"/>
                </a:solidFill>
                <a:latin typeface="华文琥珀" panose="02010800040101010101" pitchFamily="2" charset="-122"/>
                <a:ea typeface="华文琥珀" panose="02010800040101010101" pitchFamily="2" charset="-122"/>
              </a:rPr>
              <a:t>  </a:t>
            </a:r>
            <a:r>
              <a:rPr lang="zh-CN" altLang="zh-CN" sz="2800" dirty="0">
                <a:solidFill>
                  <a:schemeClr val="bg1"/>
                </a:solidFill>
                <a:latin typeface="华文琥珀" panose="02010800040101010101" pitchFamily="2" charset="-122"/>
                <a:ea typeface="华文琥珀" panose="02010800040101010101" pitchFamily="2" charset="-122"/>
              </a:rPr>
              <a:t>全球疫苗公平分发</a:t>
            </a:r>
            <a:r>
              <a:rPr lang="en-US" altLang="zh-CN" sz="2800" dirty="0">
                <a:solidFill>
                  <a:schemeClr val="bg1"/>
                </a:solidFill>
                <a:latin typeface="华文琥珀" panose="02010800040101010101" pitchFamily="2" charset="-122"/>
                <a:ea typeface="华文琥珀" panose="02010800040101010101" pitchFamily="2" charset="-122"/>
              </a:rPr>
              <a:t>  </a:t>
            </a:r>
            <a:endParaRPr lang="en-GB" altLang="zh-CN" sz="2800" dirty="0">
              <a:solidFill>
                <a:schemeClr val="bg1"/>
              </a:solidFill>
              <a:latin typeface="华文琥珀" panose="02010800040101010101" pitchFamily="2" charset="-122"/>
              <a:ea typeface="华文琥珀" panose="02010800040101010101" pitchFamily="2" charset="-122"/>
              <a:sym typeface="Source Han Serif SC" panose="02020400000000000000" pitchFamily="18" charset="-122"/>
            </a:endParaRPr>
          </a:p>
        </p:txBody>
      </p:sp>
      <p:sp>
        <p:nvSpPr>
          <p:cNvPr id="19" name="Text Placeholder 4"/>
          <p:cNvSpPr txBox="1"/>
          <p:nvPr/>
        </p:nvSpPr>
        <p:spPr>
          <a:xfrm>
            <a:off x="5498835" y="4775314"/>
            <a:ext cx="1194327" cy="83649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zh-CN" sz="2800" dirty="0">
                <a:solidFill>
                  <a:schemeClr val="bg1"/>
                </a:solidFill>
                <a:latin typeface="华文琥珀" panose="02010800040101010101" pitchFamily="2" charset="-122"/>
                <a:ea typeface="华文琥珀" panose="02010800040101010101" pitchFamily="2" charset="-122"/>
              </a:rPr>
              <a:t>国际旅行</a:t>
            </a:r>
            <a:endParaRPr lang="en-GB" altLang="zh-CN" sz="2800" dirty="0">
              <a:solidFill>
                <a:schemeClr val="bg1"/>
              </a:solidFill>
              <a:latin typeface="华文琥珀" panose="02010800040101010101" pitchFamily="2" charset="-122"/>
              <a:ea typeface="华文琥珀" panose="02010800040101010101" pitchFamily="2" charset="-122"/>
              <a:sym typeface="Source Han Serif SC" panose="02020400000000000000" pitchFamily="18" charset="-122"/>
            </a:endParaRPr>
          </a:p>
        </p:txBody>
      </p:sp>
      <p:sp>
        <p:nvSpPr>
          <p:cNvPr id="20" name="Text Placeholder 4"/>
          <p:cNvSpPr txBox="1"/>
          <p:nvPr/>
        </p:nvSpPr>
        <p:spPr>
          <a:xfrm>
            <a:off x="9154626" y="1633798"/>
            <a:ext cx="1523553" cy="1388217"/>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zh-CN" sz="2800" dirty="0">
                <a:solidFill>
                  <a:schemeClr val="bg1"/>
                </a:solidFill>
                <a:latin typeface="华文琥珀" panose="02010800040101010101" pitchFamily="2" charset="-122"/>
                <a:ea typeface="华文琥珀" panose="02010800040101010101" pitchFamily="2" charset="-122"/>
              </a:rPr>
              <a:t>社会团结和心理健康</a:t>
            </a:r>
            <a:endParaRPr lang="en-GB" altLang="zh-CN" sz="2800" dirty="0">
              <a:solidFill>
                <a:schemeClr val="bg1"/>
              </a:solidFill>
              <a:latin typeface="华文琥珀" panose="02010800040101010101" pitchFamily="2" charset="-122"/>
              <a:ea typeface="华文琥珀" panose="02010800040101010101" pitchFamily="2" charset="-122"/>
              <a:sym typeface="Source Han Serif SC" panose="02020400000000000000" pitchFamily="18" charset="-122"/>
            </a:endParaRPr>
          </a:p>
        </p:txBody>
      </p:sp>
      <p:sp>
        <p:nvSpPr>
          <p:cNvPr id="23" name="TextBox 128"/>
          <p:cNvSpPr txBox="1"/>
          <p:nvPr/>
        </p:nvSpPr>
        <p:spPr>
          <a:xfrm>
            <a:off x="393730" y="3880479"/>
            <a:ext cx="4066585" cy="2298514"/>
          </a:xfrm>
          <a:prstGeom prst="rect">
            <a:avLst/>
          </a:prstGeom>
          <a:noFill/>
        </p:spPr>
        <p:txBody>
          <a:bodyPr wrap="square" lIns="0" tIns="0" rIns="0" bIns="0" rtlCol="0">
            <a:spAutoFit/>
          </a:bodyPr>
          <a:lstStyle/>
          <a:p>
            <a:pPr indent="457200" algn="just">
              <a:lnSpc>
                <a:spcPct val="120000"/>
              </a:lnSpc>
            </a:pPr>
            <a:r>
              <a:rPr lang="en-US" altLang="zh-CN"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rPr>
              <a:t>COVAX</a:t>
            </a:r>
            <a:r>
              <a:rPr lang="zh-CN" altLang="en-US"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rPr>
              <a:t>通过提供疫苗，特别是给贫困国家提供援助，致力于确保疫苗的公平分发。</a:t>
            </a:r>
            <a:endParaRPr lang="en-US" altLang="zh-CN"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endParaRPr>
          </a:p>
          <a:p>
            <a:pPr indent="457200" algn="just">
              <a:lnSpc>
                <a:spcPct val="120000"/>
              </a:lnSpc>
            </a:pPr>
            <a:r>
              <a:rPr lang="en-US" altLang="zh-CN"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rPr>
              <a:t>AstraZeneca</a:t>
            </a:r>
            <a:r>
              <a:rPr lang="zh-CN" altLang="en-US"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rPr>
              <a:t>等公司与印度的制药厂合作，通过技术转让实现大规模的生产。这有助于提高疫苗的供应量，以满足全球需求。</a:t>
            </a:r>
            <a:endParaRPr lang="en-US" altLang="zh-CN"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endParaRPr>
          </a:p>
        </p:txBody>
      </p:sp>
      <p:sp>
        <p:nvSpPr>
          <p:cNvPr id="24" name="TextBox 129"/>
          <p:cNvSpPr txBox="1"/>
          <p:nvPr/>
        </p:nvSpPr>
        <p:spPr>
          <a:xfrm>
            <a:off x="3810000" y="1460803"/>
            <a:ext cx="4572000" cy="2298514"/>
          </a:xfrm>
          <a:prstGeom prst="rect">
            <a:avLst/>
          </a:prstGeom>
          <a:noFill/>
        </p:spPr>
        <p:txBody>
          <a:bodyPr wrap="square" lIns="0" tIns="0" rIns="0" bIns="0" rtlCol="0">
            <a:spAutoFit/>
          </a:bodyPr>
          <a:lstStyle/>
          <a:p>
            <a:pPr indent="457200" algn="just">
              <a:lnSpc>
                <a:spcPct val="120000"/>
              </a:lnSpc>
            </a:pPr>
            <a:r>
              <a:rPr lang="zh-CN" altLang="zh-CN" dirty="0">
                <a:solidFill>
                  <a:schemeClr val="accent5">
                    <a:lumMod val="75000"/>
                  </a:schemeClr>
                </a:solidFill>
                <a:latin typeface="华文中宋" panose="02010600040101010101" pitchFamily="2" charset="-122"/>
                <a:ea typeface="华文中宋" panose="02010600040101010101" pitchFamily="2" charset="-122"/>
              </a:rPr>
              <a:t>各国采取协同边境控制，在旅行规定上采取相似的措施，例如实施隔离和检测措施，以减缓病毒传播。</a:t>
            </a:r>
            <a:endParaRPr lang="en-US" altLang="zh-CN" dirty="0">
              <a:solidFill>
                <a:schemeClr val="accent5">
                  <a:lumMod val="75000"/>
                </a:schemeClr>
              </a:solidFill>
              <a:latin typeface="华文中宋" panose="02010600040101010101" pitchFamily="2" charset="-122"/>
              <a:ea typeface="华文中宋" panose="02010600040101010101" pitchFamily="2" charset="-122"/>
            </a:endParaRPr>
          </a:p>
          <a:p>
            <a:pPr indent="457200" algn="just">
              <a:lnSpc>
                <a:spcPct val="120000"/>
              </a:lnSpc>
            </a:pPr>
            <a:r>
              <a:rPr lang="zh-CN" altLang="zh-CN" dirty="0">
                <a:solidFill>
                  <a:schemeClr val="accent5">
                    <a:lumMod val="75000"/>
                  </a:schemeClr>
                </a:solidFill>
                <a:latin typeface="华文中宋" panose="02010600040101010101" pitchFamily="2" charset="-122"/>
                <a:ea typeface="华文中宋" panose="02010600040101010101" pitchFamily="2" charset="-122"/>
              </a:rPr>
              <a:t>国际民航组织（</a:t>
            </a:r>
            <a:r>
              <a:rPr lang="en-US" altLang="zh-CN" dirty="0">
                <a:solidFill>
                  <a:schemeClr val="accent5">
                    <a:lumMod val="75000"/>
                  </a:schemeClr>
                </a:solidFill>
                <a:latin typeface="华文中宋" panose="02010600040101010101" pitchFamily="2" charset="-122"/>
                <a:ea typeface="华文中宋" panose="02010600040101010101" pitchFamily="2" charset="-122"/>
              </a:rPr>
              <a:t>ICAO</a:t>
            </a:r>
            <a:r>
              <a:rPr lang="zh-CN" altLang="zh-CN" dirty="0">
                <a:solidFill>
                  <a:schemeClr val="accent5">
                    <a:lumMod val="75000"/>
                  </a:schemeClr>
                </a:solidFill>
                <a:latin typeface="华文中宋" panose="02010600040101010101" pitchFamily="2" charset="-122"/>
                <a:ea typeface="华文中宋" panose="02010600040101010101" pitchFamily="2" charset="-122"/>
              </a:rPr>
              <a:t>）提供了全球协调的框架。</a:t>
            </a:r>
            <a:endParaRPr lang="en-US" altLang="zh-CN" dirty="0">
              <a:solidFill>
                <a:schemeClr val="accent5">
                  <a:lumMod val="75000"/>
                </a:schemeClr>
              </a:solidFill>
              <a:latin typeface="华文中宋" panose="02010600040101010101" pitchFamily="2" charset="-122"/>
              <a:ea typeface="华文中宋" panose="02010600040101010101" pitchFamily="2" charset="-122"/>
            </a:endParaRPr>
          </a:p>
          <a:p>
            <a:pPr indent="457200" algn="just">
              <a:lnSpc>
                <a:spcPct val="120000"/>
              </a:lnSpc>
            </a:pPr>
            <a:r>
              <a:rPr lang="zh-CN" altLang="zh-CN" dirty="0">
                <a:solidFill>
                  <a:schemeClr val="accent5">
                    <a:lumMod val="75000"/>
                  </a:schemeClr>
                </a:solidFill>
                <a:latin typeface="华文中宋" panose="02010600040101010101" pitchFamily="2" charset="-122"/>
                <a:ea typeface="华文中宋" panose="02010600040101010101" pitchFamily="2" charset="-122"/>
              </a:rPr>
              <a:t>世界卫生组织发布了详细的卫生指南，为各国提供了卫生标准的共同基础</a:t>
            </a:r>
            <a:r>
              <a:rPr lang="zh-CN" altLang="en-US" dirty="0">
                <a:solidFill>
                  <a:schemeClr val="accent5">
                    <a:lumMod val="75000"/>
                  </a:schemeClr>
                </a:solidFill>
                <a:latin typeface="华文中宋" panose="02010600040101010101" pitchFamily="2" charset="-122"/>
                <a:ea typeface="华文中宋" panose="02010600040101010101" pitchFamily="2" charset="-122"/>
              </a:rPr>
              <a:t>。</a:t>
            </a:r>
            <a:endParaRPr lang="en-US" altLang="zh-CN" dirty="0">
              <a:solidFill>
                <a:schemeClr val="accent5">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endParaRPr>
          </a:p>
        </p:txBody>
      </p:sp>
      <p:sp>
        <p:nvSpPr>
          <p:cNvPr id="25" name="TextBox 130"/>
          <p:cNvSpPr txBox="1"/>
          <p:nvPr/>
        </p:nvSpPr>
        <p:spPr>
          <a:xfrm>
            <a:off x="7818404" y="3880479"/>
            <a:ext cx="4195995" cy="2631041"/>
          </a:xfrm>
          <a:prstGeom prst="rect">
            <a:avLst/>
          </a:prstGeom>
          <a:noFill/>
        </p:spPr>
        <p:txBody>
          <a:bodyPr wrap="square" lIns="0" tIns="0" rIns="0" bIns="0" rtlCol="0">
            <a:spAutoFit/>
          </a:bodyPr>
          <a:lstStyle/>
          <a:p>
            <a:pPr indent="457200" algn="just">
              <a:lnSpc>
                <a:spcPct val="120000"/>
              </a:lnSpc>
            </a:pPr>
            <a:r>
              <a:rPr lang="zh-CN" altLang="en-US"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rPr>
              <a:t>在全球范围内，艺术家、作家和文化机构通过虚拟展览和演出传达了鼓舞人心的信息，减轻了社会的焦虑和压力。</a:t>
            </a:r>
            <a:endParaRPr lang="en-US" altLang="zh-CN"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endParaRPr>
          </a:p>
          <a:p>
            <a:pPr indent="457200" algn="just">
              <a:lnSpc>
                <a:spcPct val="120000"/>
              </a:lnSpc>
            </a:pPr>
            <a:r>
              <a:rPr lang="zh-CN" altLang="en-US"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rPr>
              <a:t>世界卫生组织与联合国教科文组织（</a:t>
            </a:r>
            <a:r>
              <a:rPr lang="en-US" altLang="zh-CN"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rPr>
              <a:t>UNESCO</a:t>
            </a:r>
            <a:r>
              <a:rPr lang="zh-CN" altLang="en-US" dirty="0">
                <a:solidFill>
                  <a:schemeClr val="accent4">
                    <a:lumMod val="75000"/>
                  </a:schemeClr>
                </a:solidFill>
                <a:latin typeface="华文中宋" panose="02010600040101010101" pitchFamily="2" charset="-122"/>
                <a:ea typeface="华文中宋" panose="02010600040101010101" pitchFamily="2" charset="-122"/>
                <a:sym typeface="Source Han Serif SC" panose="02020400000000000000" pitchFamily="18" charset="-122"/>
              </a:rPr>
              <a:t>）共同推动了心理健康资源的共享，促使各国提高对心理健康问题的关注和支持。</a:t>
            </a:r>
          </a:p>
          <a:p>
            <a:pPr algn="just">
              <a:lnSpc>
                <a:spcPct val="120000"/>
              </a:lnSpc>
            </a:pPr>
            <a:endParaRPr lang="zh-CN" altLang="en-US"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1" name="组合 30">
            <a:extLst>
              <a:ext uri="{FF2B5EF4-FFF2-40B4-BE49-F238E27FC236}">
                <a16:creationId xmlns:a16="http://schemas.microsoft.com/office/drawing/2014/main" id="{A47B577A-3DB4-BD0A-0EA8-969C9A525286}"/>
              </a:ext>
            </a:extLst>
          </p:cNvPr>
          <p:cNvGrpSpPr/>
          <p:nvPr/>
        </p:nvGrpSpPr>
        <p:grpSpPr>
          <a:xfrm>
            <a:off x="491455" y="346480"/>
            <a:ext cx="9837470" cy="519486"/>
            <a:chOff x="670943" y="424098"/>
            <a:chExt cx="9837470" cy="519486"/>
          </a:xfrm>
        </p:grpSpPr>
        <p:sp>
          <p:nvSpPr>
            <p:cNvPr id="32" name="KSO_Shape">
              <a:extLst>
                <a:ext uri="{FF2B5EF4-FFF2-40B4-BE49-F238E27FC236}">
                  <a16:creationId xmlns:a16="http://schemas.microsoft.com/office/drawing/2014/main" id="{16A40125-EA97-3200-F0A4-8448883841A1}"/>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3" name="文本框 2">
              <a:extLst>
                <a:ext uri="{FF2B5EF4-FFF2-40B4-BE49-F238E27FC236}">
                  <a16:creationId xmlns:a16="http://schemas.microsoft.com/office/drawing/2014/main" id="{E961C04A-DB78-A21C-299D-7DD19E0483B2}"/>
                </a:ext>
              </a:extLst>
            </p:cNvPr>
            <p:cNvSpPr txBox="1"/>
            <p:nvPr/>
          </p:nvSpPr>
          <p:spPr>
            <a:xfrm>
              <a:off x="1015052" y="424098"/>
              <a:ext cx="9493361"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CN"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通过新冠肺炎疫情来阐述命运共同体的内涵：</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1A83510-157E-4422-B8DB-8E49970F0BE5}"/>
              </a:ext>
            </a:extLst>
          </p:cNvPr>
          <p:cNvGrpSpPr/>
          <p:nvPr/>
        </p:nvGrpSpPr>
        <p:grpSpPr>
          <a:xfrm>
            <a:off x="0" y="-2356"/>
            <a:ext cx="12192002" cy="6860355"/>
            <a:chOff x="0" y="-2356"/>
            <a:chExt cx="12192002" cy="6860355"/>
          </a:xfrm>
        </p:grpSpPr>
        <p:pic>
          <p:nvPicPr>
            <p:cNvPr id="3" name="图片 2">
              <a:extLst>
                <a:ext uri="{FF2B5EF4-FFF2-40B4-BE49-F238E27FC236}">
                  <a16:creationId xmlns:a16="http://schemas.microsoft.com/office/drawing/2014/main" id="{6B8A4ACD-FBCD-43B3-9F0B-A8BE564C2A5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16" name="图片 15">
              <a:extLst>
                <a:ext uri="{FF2B5EF4-FFF2-40B4-BE49-F238E27FC236}">
                  <a16:creationId xmlns:a16="http://schemas.microsoft.com/office/drawing/2014/main" id="{8F928348-D70C-4C62-9CC7-A4584D8938E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6" name="组合 5">
            <a:extLst>
              <a:ext uri="{FF2B5EF4-FFF2-40B4-BE49-F238E27FC236}">
                <a16:creationId xmlns:a16="http://schemas.microsoft.com/office/drawing/2014/main" id="{9A14DE78-2E41-4100-95A6-C6ACAB94D80C}"/>
              </a:ext>
            </a:extLst>
          </p:cNvPr>
          <p:cNvGrpSpPr/>
          <p:nvPr/>
        </p:nvGrpSpPr>
        <p:grpSpPr>
          <a:xfrm>
            <a:off x="1718032" y="1103044"/>
            <a:ext cx="8755938" cy="3892798"/>
            <a:chOff x="1994794" y="1103044"/>
            <a:chExt cx="8755938" cy="3892798"/>
          </a:xfrm>
        </p:grpSpPr>
        <p:sp>
          <p:nvSpPr>
            <p:cNvPr id="28" name="任意多边形: 形状 14">
              <a:extLst>
                <a:ext uri="{FF2B5EF4-FFF2-40B4-BE49-F238E27FC236}">
                  <a16:creationId xmlns:a16="http://schemas.microsoft.com/office/drawing/2014/main" id="{5B2ABA11-3DED-4127-A6A1-4C0C5E9AFBA9}"/>
                </a:ext>
              </a:extLst>
            </p:cNvPr>
            <p:cNvSpPr/>
            <p:nvPr/>
          </p:nvSpPr>
          <p:spPr>
            <a:xfrm>
              <a:off x="2037806" y="1712144"/>
              <a:ext cx="8712926" cy="3283698"/>
            </a:xfrm>
            <a:custGeom>
              <a:avLst/>
              <a:gdLst>
                <a:gd name="connsiteX0" fmla="*/ 0 w 6324600"/>
                <a:gd name="connsiteY0" fmla="*/ 0 h 1714500"/>
                <a:gd name="connsiteX1" fmla="*/ 2228850 w 6324600"/>
                <a:gd name="connsiteY1" fmla="*/ 0 h 1714500"/>
                <a:gd name="connsiteX2" fmla="*/ 2228850 w 6324600"/>
                <a:gd name="connsiteY2" fmla="*/ 46463 h 1714500"/>
                <a:gd name="connsiteX3" fmla="*/ 46463 w 6324600"/>
                <a:gd name="connsiteY3" fmla="*/ 46463 h 1714500"/>
                <a:gd name="connsiteX4" fmla="*/ 46463 w 6324600"/>
                <a:gd name="connsiteY4" fmla="*/ 1668037 h 1714500"/>
                <a:gd name="connsiteX5" fmla="*/ 6278137 w 6324600"/>
                <a:gd name="connsiteY5" fmla="*/ 1668037 h 1714500"/>
                <a:gd name="connsiteX6" fmla="*/ 6278137 w 6324600"/>
                <a:gd name="connsiteY6" fmla="*/ 46463 h 1714500"/>
                <a:gd name="connsiteX7" fmla="*/ 4095750 w 6324600"/>
                <a:gd name="connsiteY7" fmla="*/ 46463 h 1714500"/>
                <a:gd name="connsiteX8" fmla="*/ 4095750 w 6324600"/>
                <a:gd name="connsiteY8" fmla="*/ 0 h 1714500"/>
                <a:gd name="connsiteX9" fmla="*/ 6324600 w 6324600"/>
                <a:gd name="connsiteY9" fmla="*/ 0 h 1714500"/>
                <a:gd name="connsiteX10" fmla="*/ 6324600 w 6324600"/>
                <a:gd name="connsiteY10" fmla="*/ 1714500 h 1714500"/>
                <a:gd name="connsiteX11" fmla="*/ 0 w 6324600"/>
                <a:gd name="connsiteY11" fmla="*/ 171450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4600" h="1714500">
                  <a:moveTo>
                    <a:pt x="0" y="0"/>
                  </a:moveTo>
                  <a:lnTo>
                    <a:pt x="2228850" y="0"/>
                  </a:lnTo>
                  <a:lnTo>
                    <a:pt x="2228850" y="46463"/>
                  </a:lnTo>
                  <a:lnTo>
                    <a:pt x="46463" y="46463"/>
                  </a:lnTo>
                  <a:lnTo>
                    <a:pt x="46463" y="1668037"/>
                  </a:lnTo>
                  <a:lnTo>
                    <a:pt x="6278137" y="1668037"/>
                  </a:lnTo>
                  <a:lnTo>
                    <a:pt x="6278137" y="46463"/>
                  </a:lnTo>
                  <a:lnTo>
                    <a:pt x="4095750" y="46463"/>
                  </a:lnTo>
                  <a:lnTo>
                    <a:pt x="4095750" y="0"/>
                  </a:lnTo>
                  <a:lnTo>
                    <a:pt x="6324600" y="0"/>
                  </a:lnTo>
                  <a:lnTo>
                    <a:pt x="6324600" y="1714500"/>
                  </a:lnTo>
                  <a:lnTo>
                    <a:pt x="0" y="1714500"/>
                  </a:lnTo>
                  <a:close/>
                </a:path>
              </a:pathLst>
            </a:custGeom>
            <a:solidFill>
              <a:srgbClr val="0C32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28">
              <a:extLst>
                <a:ext uri="{FF2B5EF4-FFF2-40B4-BE49-F238E27FC236}">
                  <a16:creationId xmlns:a16="http://schemas.microsoft.com/office/drawing/2014/main" id="{E9D903D1-6E63-4D33-BC3F-47D3B39D5B12}"/>
                </a:ext>
              </a:extLst>
            </p:cNvPr>
            <p:cNvSpPr txBox="1"/>
            <p:nvPr/>
          </p:nvSpPr>
          <p:spPr>
            <a:xfrm>
              <a:off x="5109594" y="1103044"/>
              <a:ext cx="2526336" cy="110799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cs typeface="Aharoni" panose="02010803020104030203" pitchFamily="2" charset="-79"/>
                  <a:sym typeface="Source Han Serif SC" panose="02020400000000000000" pitchFamily="18" charset="-122"/>
                </a:rPr>
                <a:t>2023</a:t>
              </a:r>
              <a:endParaRPr kumimoji="0" lang="zh-CN" altLang="en-US" sz="6600" b="1"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cs typeface="Aharoni" panose="02010803020104030203" pitchFamily="2" charset="-79"/>
                <a:sym typeface="Source Han Serif SC" panose="02020400000000000000" pitchFamily="18" charset="-122"/>
              </a:endParaRPr>
            </a:p>
          </p:txBody>
        </p:sp>
        <p:sp>
          <p:nvSpPr>
            <p:cNvPr id="31" name="Rectangle 7">
              <a:extLst>
                <a:ext uri="{FF2B5EF4-FFF2-40B4-BE49-F238E27FC236}">
                  <a16:creationId xmlns:a16="http://schemas.microsoft.com/office/drawing/2014/main" id="{3F2752C7-DBC4-4C44-9FA7-8E1C941CF025}"/>
                </a:ext>
              </a:extLst>
            </p:cNvPr>
            <p:cNvSpPr txBox="1">
              <a:spLocks noChangeArrowheads="1"/>
            </p:cNvSpPr>
            <p:nvPr/>
          </p:nvSpPr>
          <p:spPr>
            <a:xfrm>
              <a:off x="1994794" y="3057594"/>
              <a:ext cx="8712926" cy="978151"/>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nSpc>
                  <a:spcPct val="140000"/>
                </a:lnSpc>
                <a:defRPr/>
              </a:pPr>
              <a:r>
                <a:rPr lang="zh-CN" altLang="en-US"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rPr>
                <a:t>感谢各位的观看</a:t>
              </a:r>
              <a:endParaRPr lang="zh-CN" altLang="zh-CN"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文本框 32">
              <a:extLst>
                <a:ext uri="{FF2B5EF4-FFF2-40B4-BE49-F238E27FC236}">
                  <a16:creationId xmlns:a16="http://schemas.microsoft.com/office/drawing/2014/main" id="{4180882F-A369-4393-91D0-1519EE996184}"/>
                </a:ext>
              </a:extLst>
            </p:cNvPr>
            <p:cNvSpPr txBox="1"/>
            <p:nvPr/>
          </p:nvSpPr>
          <p:spPr>
            <a:xfrm>
              <a:off x="5156058" y="2183467"/>
              <a:ext cx="2390398" cy="860748"/>
            </a:xfrm>
            <a:prstGeom prst="rect">
              <a:avLst/>
            </a:prstGeom>
            <a:noFill/>
          </p:spPr>
          <p:txBody>
            <a:bodyPr wrap="none" rtlCol="0">
              <a:spAutoFit/>
            </a:bodyPr>
            <a:lstStyle/>
            <a:p>
              <a:pPr lvl="0" algn="ctr">
                <a:lnSpc>
                  <a:spcPct val="140000"/>
                </a:lnSpc>
                <a:defRPr/>
              </a:pPr>
              <a:r>
                <a:rPr lang="zh-CN" altLang="en-US" sz="4000" b="1" spc="300" dirty="0">
                  <a:solidFill>
                    <a:srgbClr val="D30F1B"/>
                  </a:solidFill>
                  <a:latin typeface="微软雅黑" panose="020B0503020204020204" pitchFamily="34" charset="-122"/>
                  <a:ea typeface="微软雅黑" panose="020B0503020204020204" pitchFamily="34" charset="-122"/>
                  <a:sym typeface="Source Han Serif SC" panose="02020400000000000000" pitchFamily="18" charset="-122"/>
                </a:rPr>
                <a:t>演讲完毕</a:t>
              </a:r>
              <a:endParaRPr kumimoji="0" lang="zh-CN" altLang="en-US" sz="4000" b="1" i="0" u="none" strike="noStrike" kern="1200" cap="none" spc="30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003494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0309-2欧美英伦风工作汇报PPT模板"/>
</p:tagLst>
</file>

<file path=ppt/theme/theme1.xml><?xml version="1.0" encoding="utf-8"?>
<a:theme xmlns:a="http://schemas.openxmlformats.org/drawingml/2006/main" name="AAAAAAAAAAAAAAAAAAAAAAAAAAA">
  <a:themeElements>
    <a:clrScheme name="自定义 753">
      <a:dk1>
        <a:sysClr val="windowText" lastClr="000000"/>
      </a:dk1>
      <a:lt1>
        <a:sysClr val="window" lastClr="FFFFFF"/>
      </a:lt1>
      <a:dk2>
        <a:srgbClr val="44546A"/>
      </a:dk2>
      <a:lt2>
        <a:srgbClr val="E7E6E6"/>
      </a:lt2>
      <a:accent1>
        <a:srgbClr val="D30F1B"/>
      </a:accent1>
      <a:accent2>
        <a:srgbClr val="0C3273"/>
      </a:accent2>
      <a:accent3>
        <a:srgbClr val="D30F1B"/>
      </a:accent3>
      <a:accent4>
        <a:srgbClr val="0C3273"/>
      </a:accent4>
      <a:accent5>
        <a:srgbClr val="D30F1B"/>
      </a:accent5>
      <a:accent6>
        <a:srgbClr val="0C3273"/>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939</Words>
  <Application>Microsoft Office PowerPoint</Application>
  <PresentationFormat>宽屏</PresentationFormat>
  <Paragraphs>81</Paragraphs>
  <Slides>7</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仿宋</vt:lpstr>
      <vt:lpstr>华文中宋</vt:lpstr>
      <vt:lpstr>华文琥珀</vt:lpstr>
      <vt:lpstr>华文楷体</vt:lpstr>
      <vt:lpstr>宋体</vt:lpstr>
      <vt:lpstr>等线</vt:lpstr>
      <vt:lpstr>等线 Light</vt:lpstr>
      <vt:lpstr>黑体</vt:lpstr>
      <vt:lpstr>微软雅黑</vt:lpstr>
      <vt:lpstr>Arial</vt:lpstr>
      <vt:lpstr>Wingdings</vt:lpstr>
      <vt:lpstr>AAAAAAAAAAAAAAAAAAAAAAAAAAA</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leong hugo</dc:creator>
  <dc:description>http://www.ypppt.com/</dc:description>
  <cp:lastModifiedBy>leong hugo</cp:lastModifiedBy>
  <cp:revision>30</cp:revision>
  <dcterms:created xsi:type="dcterms:W3CDTF">2019-03-09T02:26:14Z</dcterms:created>
  <dcterms:modified xsi:type="dcterms:W3CDTF">2023-11-13T10:06:48Z</dcterms:modified>
</cp:coreProperties>
</file>