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364" r:id="rId2"/>
    <p:sldId id="389" r:id="rId3"/>
    <p:sldId id="366" r:id="rId4"/>
    <p:sldId id="374" r:id="rId5"/>
    <p:sldId id="368" r:id="rId6"/>
    <p:sldId id="367" r:id="rId7"/>
    <p:sldId id="369" r:id="rId8"/>
    <p:sldId id="370" r:id="rId9"/>
    <p:sldId id="371" r:id="rId10"/>
    <p:sldId id="372" r:id="rId11"/>
    <p:sldId id="373" r:id="rId12"/>
    <p:sldId id="376" r:id="rId13"/>
    <p:sldId id="375" r:id="rId14"/>
    <p:sldId id="377" r:id="rId15"/>
    <p:sldId id="378" r:id="rId16"/>
    <p:sldId id="379" r:id="rId17"/>
    <p:sldId id="380" r:id="rId18"/>
    <p:sldId id="381" r:id="rId19"/>
    <p:sldId id="382" r:id="rId20"/>
    <p:sldId id="387" r:id="rId21"/>
    <p:sldId id="383" r:id="rId22"/>
    <p:sldId id="384" r:id="rId23"/>
    <p:sldId id="385" r:id="rId24"/>
    <p:sldId id="386" r:id="rId25"/>
    <p:sldId id="388" r:id="rId26"/>
    <p:sldId id="365" r:id="rId27"/>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1310A70-EEA0-4CCD-BA4D-7FF12BDE8DB0}">
          <p14:sldIdLst>
            <p14:sldId id="364"/>
            <p14:sldId id="389"/>
            <p14:sldId id="366"/>
            <p14:sldId id="374"/>
            <p14:sldId id="368"/>
            <p14:sldId id="367"/>
            <p14:sldId id="369"/>
            <p14:sldId id="370"/>
            <p14:sldId id="371"/>
            <p14:sldId id="372"/>
            <p14:sldId id="373"/>
            <p14:sldId id="376"/>
            <p14:sldId id="375"/>
            <p14:sldId id="377"/>
            <p14:sldId id="378"/>
            <p14:sldId id="379"/>
            <p14:sldId id="380"/>
            <p14:sldId id="381"/>
            <p14:sldId id="382"/>
            <p14:sldId id="387"/>
            <p14:sldId id="383"/>
            <p14:sldId id="384"/>
            <p14:sldId id="385"/>
            <p14:sldId id="386"/>
            <p14:sldId id="388"/>
            <p14:sldId id="3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000"/>
    <a:srgbClr val="2B467B"/>
    <a:srgbClr val="BA16A6"/>
    <a:srgbClr val="002060"/>
    <a:srgbClr val="456A2C"/>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93" autoAdjust="0"/>
    <p:restoredTop sz="93847" autoAdjust="0"/>
  </p:normalViewPr>
  <p:slideViewPr>
    <p:cSldViewPr snapToGrid="0">
      <p:cViewPr varScale="1">
        <p:scale>
          <a:sx n="59" d="100"/>
          <a:sy n="59" d="100"/>
        </p:scale>
        <p:origin x="1168" y="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48" d="100"/>
          <a:sy n="48" d="100"/>
        </p:scale>
        <p:origin x="2752" y="2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8D05FA-E4D2-43F7-9086-961D6E257F73}" type="datetimeFigureOut">
              <a:rPr lang="zh-CN" altLang="en-US" smtClean="0"/>
              <a:t>2023/11/13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14B503-5ECE-4784-A8EC-94386E0F1C8B}"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2290E-A402-4A97-BA5B-8B888613C3E1}" type="datetimeFigureOut">
              <a:rPr lang="zh-CN" altLang="en-US" smtClean="0"/>
              <a:t>2023/11/13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2DCBC-3368-4A3F-93ED-5F1CD4CB0B2D}"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15" name="组合 14"/>
          <p:cNvGrpSpPr/>
          <p:nvPr userDrawn="1"/>
        </p:nvGrpSpPr>
        <p:grpSpPr>
          <a:xfrm>
            <a:off x="-19880" y="3622777"/>
            <a:ext cx="12199206" cy="1132669"/>
            <a:chOff x="-32620" y="4040213"/>
            <a:chExt cx="12224620" cy="1132669"/>
          </a:xfrm>
        </p:grpSpPr>
        <p:sp>
          <p:nvSpPr>
            <p:cNvPr id="16" name="文本框 15"/>
            <p:cNvSpPr txBox="1"/>
            <p:nvPr/>
          </p:nvSpPr>
          <p:spPr>
            <a:xfrm>
              <a:off x="-32620" y="4040213"/>
              <a:ext cx="12192000" cy="460375"/>
            </a:xfrm>
            <a:prstGeom prst="rect">
              <a:avLst/>
            </a:prstGeom>
            <a:noFill/>
          </p:spPr>
          <p:txBody>
            <a:bodyPr wrap="square" rtlCol="0">
              <a:spAutoFit/>
            </a:bodyPr>
            <a:lstStyle/>
            <a:p>
              <a:pPr algn="ctr"/>
              <a:r>
                <a:rPr lang="zh-CN" altLang="en-US" sz="2400" dirty="0">
                  <a:effectLst/>
                  <a:latin typeface="华文中宋" panose="02010600040101010101" pitchFamily="2" charset="-122"/>
                  <a:ea typeface="华文中宋" panose="02010600040101010101" pitchFamily="2" charset="-122"/>
                  <a:cs typeface="Calibri" panose="020F0502020204030204" pitchFamily="34" charset="0"/>
                </a:rPr>
                <a:t>张全飞</a:t>
              </a:r>
            </a:p>
          </p:txBody>
        </p:sp>
        <p:sp>
          <p:nvSpPr>
            <p:cNvPr id="17" name="文本框 16"/>
            <p:cNvSpPr txBox="1"/>
            <p:nvPr/>
          </p:nvSpPr>
          <p:spPr>
            <a:xfrm>
              <a:off x="-12700" y="4712507"/>
              <a:ext cx="12204700" cy="460375"/>
            </a:xfrm>
            <a:prstGeom prst="rect">
              <a:avLst/>
            </a:prstGeom>
            <a:noFill/>
          </p:spPr>
          <p:txBody>
            <a:bodyPr wrap="square" rtlCol="0">
              <a:spAutoFit/>
            </a:bodyPr>
            <a:lstStyle/>
            <a:p>
              <a:pPr algn="ctr"/>
              <a:r>
                <a:rPr lang="zh-CN" altLang="en-US" sz="2400" b="0" dirty="0">
                  <a:solidFill>
                    <a:schemeClr val="tx1"/>
                  </a:solidFill>
                  <a:effectLst/>
                  <a:latin typeface="楷体" panose="02010609060101010101" pitchFamily="49" charset="-122"/>
                  <a:ea typeface="楷体" panose="02010609060101010101" pitchFamily="49" charset="-122"/>
                  <a:cs typeface="Cordia New" panose="020B0304020202020204" pitchFamily="34" charset="-34"/>
                </a:rPr>
                <a:t>山东大学经济学院</a:t>
              </a:r>
              <a:endParaRPr lang="en-US" altLang="zh-CN" sz="2400" b="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11" name="文本框 10">
            <a:extLst>
              <a:ext uri="{FF2B5EF4-FFF2-40B4-BE49-F238E27FC236}">
                <a16:creationId xmlns:a16="http://schemas.microsoft.com/office/drawing/2014/main" id="{B5AF4391-97A7-230C-9D5B-3B33B9628120}"/>
              </a:ext>
            </a:extLst>
          </p:cNvPr>
          <p:cNvSpPr txBox="1"/>
          <p:nvPr userDrawn="1"/>
        </p:nvSpPr>
        <p:spPr>
          <a:xfrm>
            <a:off x="42491" y="138181"/>
            <a:ext cx="142378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1" dirty="0">
                <a:solidFill>
                  <a:srgbClr val="333333"/>
                </a:solidFill>
                <a:effectLst/>
                <a:latin typeface="Times New Roman" panose="02020603050405020304" pitchFamily="18" charset="0"/>
                <a:cs typeface="Times New Roman" panose="02020603050405020304" pitchFamily="18" charset="0"/>
              </a:rPr>
              <a:t>ZHANG QUAN FEI</a:t>
            </a:r>
          </a:p>
        </p:txBody>
      </p:sp>
      <p:sp>
        <p:nvSpPr>
          <p:cNvPr id="2" name="灯片编号占位符 5">
            <a:extLst>
              <a:ext uri="{FF2B5EF4-FFF2-40B4-BE49-F238E27FC236}">
                <a16:creationId xmlns:a16="http://schemas.microsoft.com/office/drawing/2014/main" id="{EA7A6C49-EDC0-1825-E126-A020535BEF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1">
                <a:solidFill>
                  <a:schemeClr val="tx1"/>
                </a:solidFill>
                <a:latin typeface="微软雅黑" panose="020B0503020204020204" pitchFamily="34" charset="-122"/>
                <a:ea typeface="微软雅黑" panose="020B0503020204020204" pitchFamily="34" charset="-122"/>
              </a:defRPr>
            </a:lvl1pPr>
          </a:lstStyle>
          <a:p>
            <a:fld id="{79377612-5D65-4010-B50B-1530D65155FB}" type="slidenum">
              <a:rPr lang="zh-CN" altLang="en-US" smtClean="0"/>
              <a:pPr/>
              <a:t>‹#›</a:t>
            </a:fld>
            <a:endParaRPr lang="zh-CN" altLang="en-US" dirty="0"/>
          </a:p>
        </p:txBody>
      </p:sp>
      <p:sp>
        <p:nvSpPr>
          <p:cNvPr id="3" name="日期占位符 3">
            <a:extLst>
              <a:ext uri="{FF2B5EF4-FFF2-40B4-BE49-F238E27FC236}">
                <a16:creationId xmlns:a16="http://schemas.microsoft.com/office/drawing/2014/main" id="{A310D30E-5CDF-05A8-29DF-B42322CB2B8D}"/>
              </a:ext>
            </a:extLst>
          </p:cNvPr>
          <p:cNvSpPr>
            <a:spLocks noGrp="1"/>
          </p:cNvSpPr>
          <p:nvPr>
            <p:ph type="dt" sz="half" idx="2"/>
          </p:nvPr>
        </p:nvSpPr>
        <p:spPr>
          <a:xfrm>
            <a:off x="4863548" y="5035405"/>
            <a:ext cx="2743200" cy="365125"/>
          </a:xfrm>
          <a:prstGeom prst="rect">
            <a:avLst/>
          </a:prstGeom>
        </p:spPr>
        <p:txBody>
          <a:bodyPr vert="horz" lIns="91440" tIns="45720" rIns="91440" bIns="45720" rtlCol="0" anchor="ctr"/>
          <a:lstStyle>
            <a:lvl1pPr algn="ctr">
              <a:defRPr sz="2400">
                <a:solidFill>
                  <a:schemeClr val="tx1"/>
                </a:solidFill>
                <a:latin typeface="Times New Roman" panose="02020603050405020304" pitchFamily="18" charset="0"/>
                <a:cs typeface="Times New Roman" panose="02020603050405020304" pitchFamily="18" charset="0"/>
              </a:defRPr>
            </a:lvl1pPr>
          </a:lstStyle>
          <a:p>
            <a:fld id="{14E473B2-304F-4856-A690-694335A63B05}" type="datetime2">
              <a:rPr lang="zh-CN" altLang="en-US" smtClean="0"/>
              <a:t>2023年11月13日</a:t>
            </a:fld>
            <a:endParaRPr lang="zh-CN" alt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666663D-6829-84D9-ED62-182FCAB7DDD6}"/>
              </a:ext>
            </a:extLst>
          </p:cNvPr>
          <p:cNvSpPr>
            <a:spLocks noGrp="1"/>
          </p:cNvSpPr>
          <p:nvPr>
            <p:ph type="sldNum" sz="quarter" idx="10"/>
          </p:nvPr>
        </p:nvSpPr>
        <p:spPr/>
        <p:txBody>
          <a:bodyPr/>
          <a:lstStyle/>
          <a:p>
            <a:fld id="{79377612-5D65-4010-B50B-1530D65155FB}" type="slidenum">
              <a:rPr lang="zh-CN" altLang="en-US" smtClean="0"/>
              <a:pPr/>
              <a:t>‹#›</a:t>
            </a:fld>
            <a:endParaRPr lang="zh-CN" altLang="en-US" dirty="0"/>
          </a:p>
        </p:txBody>
      </p:sp>
    </p:spTree>
    <p:extLst>
      <p:ext uri="{BB962C8B-B14F-4D97-AF65-F5344CB8AC3E}">
        <p14:creationId xmlns:p14="http://schemas.microsoft.com/office/powerpoint/2010/main" val="21458434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845F1540-E0D3-4C38-A35A-A97188998D05}" type="datetime2">
              <a:rPr lang="zh-CN" altLang="en-US" smtClean="0"/>
              <a:t>2023年11月13日</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79377612-5D65-4010-B50B-1530D65155FB}"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1">
                <a:solidFill>
                  <a:schemeClr val="tx1"/>
                </a:solidFill>
                <a:latin typeface="微软雅黑" panose="020B0503020204020204" pitchFamily="34" charset="-122"/>
                <a:ea typeface="微软雅黑" panose="020B0503020204020204" pitchFamily="34" charset="-122"/>
              </a:defRPr>
            </a:lvl1pPr>
          </a:lstStyle>
          <a:p>
            <a:fld id="{79377612-5D65-4010-B50B-1530D65155FB}" type="slidenum">
              <a:rPr lang="zh-CN" altLang="en-US" smtClean="0"/>
              <a:pPr/>
              <a:t>‹#›</a:t>
            </a:fld>
            <a:endParaRPr lang="zh-CN" altLang="en-US" dirty="0"/>
          </a:p>
        </p:txBody>
      </p:sp>
      <p:sp>
        <p:nvSpPr>
          <p:cNvPr id="12" name="文本框 11">
            <a:extLst>
              <a:ext uri="{FF2B5EF4-FFF2-40B4-BE49-F238E27FC236}">
                <a16:creationId xmlns:a16="http://schemas.microsoft.com/office/drawing/2014/main" id="{4FF104B0-0A4F-1E7F-70C5-B464927C3E5F}"/>
              </a:ext>
            </a:extLst>
          </p:cNvPr>
          <p:cNvSpPr txBox="1"/>
          <p:nvPr userDrawn="1"/>
        </p:nvSpPr>
        <p:spPr>
          <a:xfrm>
            <a:off x="42491" y="6410739"/>
            <a:ext cx="192713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1" dirty="0">
                <a:solidFill>
                  <a:srgbClr val="333333"/>
                </a:solidFill>
                <a:effectLst/>
                <a:latin typeface="Times New Roman" panose="02020603050405020304" pitchFamily="18" charset="0"/>
                <a:cs typeface="Times New Roman" panose="02020603050405020304" pitchFamily="18" charset="0"/>
              </a:rPr>
              <a:t>SHANDONG UNIVERSITY</a:t>
            </a:r>
          </a:p>
        </p:txBody>
      </p:sp>
      <p:sp>
        <p:nvSpPr>
          <p:cNvPr id="13" name="文本框 12">
            <a:extLst>
              <a:ext uri="{FF2B5EF4-FFF2-40B4-BE49-F238E27FC236}">
                <a16:creationId xmlns:a16="http://schemas.microsoft.com/office/drawing/2014/main" id="{C8C7F209-9DC2-0F6A-F287-651158D6C68A}"/>
              </a:ext>
            </a:extLst>
          </p:cNvPr>
          <p:cNvSpPr txBox="1"/>
          <p:nvPr userDrawn="1"/>
        </p:nvSpPr>
        <p:spPr>
          <a:xfrm>
            <a:off x="42491" y="138181"/>
            <a:ext cx="142378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1" dirty="0">
                <a:solidFill>
                  <a:srgbClr val="333333"/>
                </a:solidFill>
                <a:effectLst/>
                <a:latin typeface="Times New Roman" panose="02020603050405020304" pitchFamily="18" charset="0"/>
                <a:cs typeface="Times New Roman" panose="02020603050405020304" pitchFamily="18" charset="0"/>
              </a:rPr>
              <a:t>ZHANG QUAN FEI</a:t>
            </a: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Lst>
  <p:transition spd="slow">
    <p:wipe/>
  </p:transition>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bilibili.com/video/BV1AL411Q7Au/?spm_id_from=333.337.search-card.all.click&amp;vd_source=23c93267e6ec724940178872fe88f56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B03FE27-7AC3-E054-9C24-87B16C38F5A4}"/>
              </a:ext>
            </a:extLst>
          </p:cNvPr>
          <p:cNvSpPr txBox="1"/>
          <p:nvPr/>
        </p:nvSpPr>
        <p:spPr>
          <a:xfrm>
            <a:off x="800101" y="1888615"/>
            <a:ext cx="10668946" cy="923330"/>
          </a:xfrm>
          <a:prstGeom prst="rect">
            <a:avLst/>
          </a:prstGeom>
          <a:noFill/>
        </p:spPr>
        <p:txBody>
          <a:bodyPr wrap="square" rtlCol="0">
            <a:spAutoFit/>
          </a:bodyPr>
          <a:lstStyle/>
          <a:p>
            <a:pPr algn="ctr"/>
            <a:r>
              <a:rPr lang="zh-CN" altLang="en-US" sz="5400" b="1" dirty="0">
                <a:latin typeface="微软雅黑" panose="020B0503020204020204" pitchFamily="34" charset="-122"/>
                <a:ea typeface="微软雅黑" panose="020B0503020204020204" pitchFamily="34" charset="-122"/>
                <a:cs typeface="Times New Roman" panose="02020603050405020304" pitchFamily="18" charset="0"/>
              </a:rPr>
              <a:t>交错</a:t>
            </a:r>
            <a:r>
              <a:rPr lang="en-US" altLang="zh-CN" sz="5400" b="1" dirty="0">
                <a:latin typeface="微软雅黑" panose="020B0503020204020204" pitchFamily="34" charset="-122"/>
                <a:ea typeface="微软雅黑" panose="020B0503020204020204" pitchFamily="34" charset="-122"/>
                <a:cs typeface="Times New Roman" panose="02020603050405020304" pitchFamily="18" charset="0"/>
              </a:rPr>
              <a:t>DID</a:t>
            </a:r>
            <a:r>
              <a:rPr lang="zh-CN" altLang="en-US" sz="5400" b="1" dirty="0">
                <a:latin typeface="微软雅黑" panose="020B0503020204020204" pitchFamily="34" charset="-122"/>
                <a:ea typeface="微软雅黑" panose="020B0503020204020204" pitchFamily="34" charset="-122"/>
                <a:cs typeface="Times New Roman" panose="02020603050405020304" pitchFamily="18" charset="0"/>
              </a:rPr>
              <a:t>的陷阱</a:t>
            </a:r>
          </a:p>
        </p:txBody>
      </p:sp>
      <p:sp>
        <p:nvSpPr>
          <p:cNvPr id="4" name="灯片编号占位符 3">
            <a:extLst>
              <a:ext uri="{FF2B5EF4-FFF2-40B4-BE49-F238E27FC236}">
                <a16:creationId xmlns:a16="http://schemas.microsoft.com/office/drawing/2014/main" id="{D0C82335-0D09-7284-9473-D8A43A93BACB}"/>
              </a:ext>
            </a:extLst>
          </p:cNvPr>
          <p:cNvSpPr>
            <a:spLocks noGrp="1"/>
          </p:cNvSpPr>
          <p:nvPr>
            <p:ph type="sldNum" sz="quarter" idx="4"/>
          </p:nvPr>
        </p:nvSpPr>
        <p:spPr/>
        <p:txBody>
          <a:bodyPr/>
          <a:lstStyle/>
          <a:p>
            <a:fld id="{79377612-5D65-4010-B50B-1530D65155FB}" type="slidenum">
              <a:rPr lang="zh-CN" altLang="en-US" smtClean="0"/>
              <a:pPr/>
              <a:t>1</a:t>
            </a:fld>
            <a:endParaRPr lang="zh-CN" altLang="en-US" dirty="0"/>
          </a:p>
        </p:txBody>
      </p:sp>
      <p:sp>
        <p:nvSpPr>
          <p:cNvPr id="3" name="日期占位符 2">
            <a:extLst>
              <a:ext uri="{FF2B5EF4-FFF2-40B4-BE49-F238E27FC236}">
                <a16:creationId xmlns:a16="http://schemas.microsoft.com/office/drawing/2014/main" id="{C06FC844-88AE-E448-CADA-D4BAED9E09BB}"/>
              </a:ext>
            </a:extLst>
          </p:cNvPr>
          <p:cNvSpPr>
            <a:spLocks noGrp="1"/>
          </p:cNvSpPr>
          <p:nvPr>
            <p:ph type="dt" sz="half" idx="2"/>
          </p:nvPr>
        </p:nvSpPr>
        <p:spPr/>
        <p:txBody>
          <a:bodyPr/>
          <a:lstStyle/>
          <a:p>
            <a:fld id="{BD79D774-A844-4A6C-81BD-4761E80B4137}" type="datetime2">
              <a:rPr lang="zh-CN" altLang="en-US" smtClean="0">
                <a:latin typeface="华文楷体" panose="02010600040101010101" pitchFamily="2" charset="-122"/>
                <a:ea typeface="华文楷体" panose="02010600040101010101" pitchFamily="2" charset="-122"/>
              </a:rPr>
              <a:t>2023年11月13日</a:t>
            </a:fld>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3251023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3FCEF56-F4B5-86E2-7F21-CED4C0BDB353}"/>
              </a:ext>
            </a:extLst>
          </p:cNvPr>
          <p:cNvSpPr>
            <a:spLocks noGrp="1"/>
          </p:cNvSpPr>
          <p:nvPr>
            <p:ph type="sldNum" sz="quarter" idx="10"/>
          </p:nvPr>
        </p:nvSpPr>
        <p:spPr/>
        <p:txBody>
          <a:bodyPr/>
          <a:lstStyle/>
          <a:p>
            <a:fld id="{79377612-5D65-4010-B50B-1530D65155FB}" type="slidenum">
              <a:rPr lang="zh-CN" altLang="en-US" smtClean="0"/>
              <a:pPr/>
              <a:t>10</a:t>
            </a:fld>
            <a:endParaRPr lang="zh-CN" altLang="en-US" dirty="0"/>
          </a:p>
        </p:txBody>
      </p:sp>
      <p:sp>
        <p:nvSpPr>
          <p:cNvPr id="4" name="文本框 3">
            <a:extLst>
              <a:ext uri="{FF2B5EF4-FFF2-40B4-BE49-F238E27FC236}">
                <a16:creationId xmlns:a16="http://schemas.microsoft.com/office/drawing/2014/main" id="{272C7571-ADB3-3664-7EAC-2BA49124CBE8}"/>
              </a:ext>
            </a:extLst>
          </p:cNvPr>
          <p:cNvSpPr txBox="1"/>
          <p:nvPr/>
        </p:nvSpPr>
        <p:spPr>
          <a:xfrm>
            <a:off x="500743" y="848004"/>
            <a:ext cx="10853057" cy="5161991"/>
          </a:xfrm>
          <a:prstGeom prst="rect">
            <a:avLst/>
          </a:prstGeom>
          <a:noFill/>
        </p:spPr>
        <p:txBody>
          <a:bodyPr wrap="square">
            <a:spAutoFit/>
          </a:bodyPr>
          <a:lstStyle/>
          <a:p>
            <a:pPr marL="457200" indent="-457200" algn="just">
              <a:lnSpc>
                <a:spcPct val="150000"/>
              </a:lnSpc>
              <a:buSzPct val="100000"/>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第二，无预期效应假设</a:t>
            </a:r>
            <a:r>
              <a:rPr lang="en-US" altLang="zh-CN" sz="2800" dirty="0">
                <a:latin typeface="楷体" panose="02010609060101010101" pitchFamily="49" charset="-122"/>
                <a:ea typeface="楷体" panose="02010609060101010101" pitchFamily="49" charset="-122"/>
              </a:rPr>
              <a:t>(No Anticipation Assumption) </a:t>
            </a:r>
            <a:r>
              <a:rPr lang="zh-CN" altLang="en-US" sz="2800" dirty="0">
                <a:latin typeface="楷体" panose="02010609060101010101" pitchFamily="49" charset="-122"/>
                <a:ea typeface="楷体" panose="02010609060101010101" pitchFamily="49" charset="-122"/>
              </a:rPr>
              <a:t>该假设指的是个体在当期的结果变量不会受到个体在未来的接受政策处理状态的影响。也即个体并不能预知其在未来是否会接受政策处理，从而根据这种预期改变其行为。</a:t>
            </a:r>
          </a:p>
          <a:p>
            <a:pPr marL="457200" indent="-457200" algn="just">
              <a:lnSpc>
                <a:spcPct val="150000"/>
              </a:lnSpc>
              <a:buSzPct val="100000"/>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第三，单位处理变量值稳定假设</a:t>
            </a:r>
            <a:r>
              <a:rPr lang="en-US" altLang="zh-CN" sz="2800" dirty="0">
                <a:latin typeface="楷体" panose="02010609060101010101" pitchFamily="49" charset="-122"/>
                <a:ea typeface="楷体" panose="02010609060101010101" pitchFamily="49" charset="-122"/>
              </a:rPr>
              <a:t>(Stable Unit Treatment Values Assumption) </a:t>
            </a:r>
            <a:r>
              <a:rPr lang="zh-CN" altLang="en-US" sz="2800" dirty="0">
                <a:latin typeface="楷体" panose="02010609060101010101" pitchFamily="49" charset="-122"/>
                <a:ea typeface="楷体" panose="02010609060101010101" pitchFamily="49" charset="-122"/>
              </a:rPr>
              <a:t>其是指不同个体是否受到政策冲击是相互独立的，某一个体受政策冲击的情况</a:t>
            </a:r>
            <a:r>
              <a:rPr lang="en-US" altLang="zh-CN" sz="2800" dirty="0">
                <a:latin typeface="楷体" panose="02010609060101010101" pitchFamily="49" charset="-122"/>
                <a:ea typeface="楷体" panose="02010609060101010101" pitchFamily="49" charset="-122"/>
              </a:rPr>
              <a:t>(Treatment Status)</a:t>
            </a:r>
            <a:r>
              <a:rPr lang="zh-CN" altLang="en-US" sz="2800" dirty="0">
                <a:latin typeface="楷体" panose="02010609060101010101" pitchFamily="49" charset="-122"/>
                <a:ea typeface="楷体" panose="02010609060101010101" pitchFamily="49" charset="-122"/>
              </a:rPr>
              <a:t>不影响任何其他个体的结果</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黄炜等，</a:t>
            </a:r>
            <a:r>
              <a:rPr lang="en-US" altLang="zh-CN" sz="2800" dirty="0">
                <a:latin typeface="楷体" panose="02010609060101010101" pitchFamily="49" charset="-122"/>
                <a:ea typeface="楷体" panose="02010609060101010101" pitchFamily="49" charset="-122"/>
              </a:rPr>
              <a:t>2022)</a:t>
            </a:r>
            <a:r>
              <a:rPr lang="zh-CN" altLang="en-US" sz="28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7693984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743096D-674E-9DBB-CE0A-8125F70A02E7}"/>
              </a:ext>
            </a:extLst>
          </p:cNvPr>
          <p:cNvSpPr>
            <a:spLocks noGrp="1"/>
          </p:cNvSpPr>
          <p:nvPr>
            <p:ph type="sldNum" sz="quarter" idx="10"/>
          </p:nvPr>
        </p:nvSpPr>
        <p:spPr/>
        <p:txBody>
          <a:bodyPr/>
          <a:lstStyle/>
          <a:p>
            <a:fld id="{79377612-5D65-4010-B50B-1530D65155FB}" type="slidenum">
              <a:rPr lang="zh-CN" altLang="en-US" smtClean="0"/>
              <a:pPr/>
              <a:t>11</a:t>
            </a:fld>
            <a:endParaRPr lang="zh-CN" altLang="en-US" dirty="0"/>
          </a:p>
        </p:txBody>
      </p:sp>
      <p:sp>
        <p:nvSpPr>
          <p:cNvPr id="4" name="文本框 3">
            <a:extLst>
              <a:ext uri="{FF2B5EF4-FFF2-40B4-BE49-F238E27FC236}">
                <a16:creationId xmlns:a16="http://schemas.microsoft.com/office/drawing/2014/main" id="{E09170AB-A2B2-E573-5A94-D59EC0A0CB6E}"/>
              </a:ext>
            </a:extLst>
          </p:cNvPr>
          <p:cNvSpPr txBox="1"/>
          <p:nvPr/>
        </p:nvSpPr>
        <p:spPr>
          <a:xfrm>
            <a:off x="468086" y="524839"/>
            <a:ext cx="11038114" cy="5808321"/>
          </a:xfrm>
          <a:prstGeom prst="rect">
            <a:avLst/>
          </a:prstGeom>
          <a:noFill/>
        </p:spPr>
        <p:txBody>
          <a:bodyPr wrap="square">
            <a:spAutoFit/>
          </a:bodyPr>
          <a:lstStyle/>
          <a:p>
            <a:pPr marL="457200" indent="-457200" algn="just">
              <a:lnSpc>
                <a:spcPct val="150000"/>
              </a:lnSpc>
              <a:buSzPct val="100000"/>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第四，处理效应同质性假设</a:t>
            </a:r>
            <a:r>
              <a:rPr lang="en-US" altLang="zh-CN" sz="2800" dirty="0">
                <a:latin typeface="楷体" panose="02010609060101010101" pitchFamily="49" charset="-122"/>
                <a:ea typeface="楷体" panose="02010609060101010101" pitchFamily="49" charset="-122"/>
              </a:rPr>
              <a:t>(Homogeneous Treatment Effect Assumption)</a:t>
            </a:r>
            <a:r>
              <a:rPr lang="zh-CN" altLang="en-US" sz="2800" dirty="0">
                <a:latin typeface="楷体" panose="02010609060101010101" pitchFamily="49" charset="-122"/>
                <a:ea typeface="楷体" panose="02010609060101010101" pitchFamily="49" charset="-122"/>
              </a:rPr>
              <a:t>。它要求处理效应满足两个维度的同质性：第一，</a:t>
            </a:r>
            <a:r>
              <a:rPr lang="zh-CN" altLang="en-US" sz="2800" dirty="0">
                <a:solidFill>
                  <a:srgbClr val="FF0000"/>
                </a:solidFill>
                <a:latin typeface="楷体" panose="02010609060101010101" pitchFamily="49" charset="-122"/>
                <a:ea typeface="楷体" panose="02010609060101010101" pitchFamily="49" charset="-122"/>
              </a:rPr>
              <a:t>处理效应在不同的组别间是同质的</a:t>
            </a:r>
            <a:r>
              <a:rPr lang="zh-CN" altLang="en-US" sz="2800" dirty="0">
                <a:latin typeface="楷体" panose="02010609060101010101" pitchFamily="49" charset="-122"/>
                <a:ea typeface="楷体" panose="02010609060101010101" pitchFamily="49" charset="-122"/>
              </a:rPr>
              <a:t>，即同一政策对于不同处理组的影响是相同的。第二，</a:t>
            </a:r>
            <a:r>
              <a:rPr lang="zh-CN" altLang="en-US" sz="2800" dirty="0">
                <a:solidFill>
                  <a:srgbClr val="FF0000"/>
                </a:solidFill>
                <a:latin typeface="楷体" panose="02010609060101010101" pitchFamily="49" charset="-122"/>
                <a:ea typeface="楷体" panose="02010609060101010101" pitchFamily="49" charset="-122"/>
              </a:rPr>
              <a:t>处理效应在时间维度上是同质的</a:t>
            </a:r>
            <a:r>
              <a:rPr lang="zh-CN" altLang="en-US" sz="2800" dirty="0">
                <a:latin typeface="楷体" panose="02010609060101010101" pitchFamily="49" charset="-122"/>
                <a:ea typeface="楷体" panose="02010609060101010101" pitchFamily="49" charset="-122"/>
              </a:rPr>
              <a:t>，即对于同一时间受到政策处理的所有个体，随着时间推移， 处理效应的大小不变。需要特别指出的是，在过往的研究中，使用 </a:t>
            </a:r>
            <a:r>
              <a:rPr lang="en-US" altLang="zh-CN" sz="2800" dirty="0">
                <a:latin typeface="楷体" panose="02010609060101010101" pitchFamily="49" charset="-122"/>
                <a:ea typeface="楷体" panose="02010609060101010101" pitchFamily="49" charset="-122"/>
              </a:rPr>
              <a:t>TWFE</a:t>
            </a:r>
            <a:r>
              <a:rPr lang="zh-CN" altLang="en-US" sz="2800" dirty="0">
                <a:latin typeface="楷体" panose="02010609060101010101" pitchFamily="49" charset="-122"/>
                <a:ea typeface="楷体" panose="02010609060101010101" pitchFamily="49" charset="-122"/>
              </a:rPr>
              <a:t>进行交错</a:t>
            </a:r>
            <a:r>
              <a:rPr lang="en-US" altLang="zh-CN" sz="2800" dirty="0">
                <a:latin typeface="楷体" panose="02010609060101010101" pitchFamily="49" charset="-122"/>
                <a:ea typeface="楷体" panose="02010609060101010101" pitchFamily="49" charset="-122"/>
              </a:rPr>
              <a:t>DID</a:t>
            </a:r>
            <a:r>
              <a:rPr lang="zh-CN" altLang="en-US" sz="2800" dirty="0">
                <a:latin typeface="楷体" panose="02010609060101010101" pitchFamily="49" charset="-122"/>
                <a:ea typeface="楷体" panose="02010609060101010101" pitchFamily="49" charset="-122"/>
              </a:rPr>
              <a:t>估计时，往往忽视了这一重要的隐含假设。以</a:t>
            </a:r>
            <a:r>
              <a:rPr lang="en-US" altLang="zh-CN" sz="2800" dirty="0">
                <a:latin typeface="楷体" panose="02010609060101010101" pitchFamily="49" charset="-122"/>
                <a:ea typeface="楷体" panose="02010609060101010101" pitchFamily="49" charset="-122"/>
              </a:rPr>
              <a:t>Goodman-Bacon(2021)</a:t>
            </a:r>
            <a:r>
              <a:rPr lang="zh-CN" altLang="en-US" sz="2800" dirty="0">
                <a:latin typeface="楷体" panose="02010609060101010101" pitchFamily="49" charset="-122"/>
                <a:ea typeface="楷体" panose="02010609060101010101" pitchFamily="49" charset="-122"/>
              </a:rPr>
              <a:t>等为代表的一众学者指出，忽视这一假设将可能产生较为严重的估计偏误。</a:t>
            </a:r>
          </a:p>
        </p:txBody>
      </p:sp>
    </p:spTree>
    <p:extLst>
      <p:ext uri="{BB962C8B-B14F-4D97-AF65-F5344CB8AC3E}">
        <p14:creationId xmlns:p14="http://schemas.microsoft.com/office/powerpoint/2010/main" val="274838306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7080EF7-0115-E6BD-553D-4179AF753EFA}"/>
              </a:ext>
            </a:extLst>
          </p:cNvPr>
          <p:cNvSpPr>
            <a:spLocks noGrp="1"/>
          </p:cNvSpPr>
          <p:nvPr>
            <p:ph type="sldNum" sz="quarter" idx="10"/>
          </p:nvPr>
        </p:nvSpPr>
        <p:spPr/>
        <p:txBody>
          <a:bodyPr/>
          <a:lstStyle/>
          <a:p>
            <a:fld id="{79377612-5D65-4010-B50B-1530D65155FB}" type="slidenum">
              <a:rPr lang="zh-CN" altLang="en-US" smtClean="0"/>
              <a:pPr/>
              <a:t>12</a:t>
            </a:fld>
            <a:endParaRPr lang="zh-CN" altLang="en-US" dirty="0"/>
          </a:p>
        </p:txBody>
      </p:sp>
      <p:pic>
        <p:nvPicPr>
          <p:cNvPr id="6" name="图片 5" descr="文本&#10;&#10;描述已自动生成">
            <a:extLst>
              <a:ext uri="{FF2B5EF4-FFF2-40B4-BE49-F238E27FC236}">
                <a16:creationId xmlns:a16="http://schemas.microsoft.com/office/drawing/2014/main" id="{0DB56766-58B9-163D-A514-B0D9A9005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380" y="1256990"/>
            <a:ext cx="10794420" cy="5088476"/>
          </a:xfrm>
          <a:prstGeom prst="rect">
            <a:avLst/>
          </a:prstGeom>
        </p:spPr>
      </p:pic>
      <p:sp>
        <p:nvSpPr>
          <p:cNvPr id="7" name="文本框 6">
            <a:extLst>
              <a:ext uri="{FF2B5EF4-FFF2-40B4-BE49-F238E27FC236}">
                <a16:creationId xmlns:a16="http://schemas.microsoft.com/office/drawing/2014/main" id="{468487F3-EE4D-3364-D3A9-48B94BA79D42}"/>
              </a:ext>
            </a:extLst>
          </p:cNvPr>
          <p:cNvSpPr txBox="1"/>
          <p:nvPr/>
        </p:nvSpPr>
        <p:spPr>
          <a:xfrm>
            <a:off x="3262989" y="257458"/>
            <a:ext cx="6210303" cy="923330"/>
          </a:xfrm>
          <a:prstGeom prst="rect">
            <a:avLst/>
          </a:prstGeom>
          <a:noFill/>
        </p:spPr>
        <p:txBody>
          <a:bodyPr wrap="square" rtlCol="0">
            <a:spAutoFit/>
          </a:bodyPr>
          <a:lstStyle/>
          <a:p>
            <a:r>
              <a:rPr lang="zh-CN" altLang="en-US" sz="5400" b="1" dirty="0">
                <a:latin typeface="楷体" panose="02010609060101010101" pitchFamily="49" charset="-122"/>
                <a:ea typeface="楷体" panose="02010609060101010101" pitchFamily="49" charset="-122"/>
              </a:rPr>
              <a:t>交错</a:t>
            </a:r>
            <a:r>
              <a:rPr lang="en-US" altLang="zh-CN" sz="5400" b="1" dirty="0">
                <a:latin typeface="楷体" panose="02010609060101010101" pitchFamily="49" charset="-122"/>
                <a:ea typeface="楷体" panose="02010609060101010101" pitchFamily="49" charset="-122"/>
              </a:rPr>
              <a:t>DID</a:t>
            </a:r>
            <a:r>
              <a:rPr lang="zh-CN" altLang="en-US" sz="5400" b="1" dirty="0">
                <a:latin typeface="楷体" panose="02010609060101010101" pitchFamily="49" charset="-122"/>
                <a:ea typeface="楷体" panose="02010609060101010101" pitchFamily="49" charset="-122"/>
              </a:rPr>
              <a:t>偏误推导</a:t>
            </a:r>
          </a:p>
        </p:txBody>
      </p:sp>
    </p:spTree>
    <p:extLst>
      <p:ext uri="{BB962C8B-B14F-4D97-AF65-F5344CB8AC3E}">
        <p14:creationId xmlns:p14="http://schemas.microsoft.com/office/powerpoint/2010/main" val="165610607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1264571-28DF-5555-992E-A42599046CE0}"/>
              </a:ext>
            </a:extLst>
          </p:cNvPr>
          <p:cNvSpPr>
            <a:spLocks noGrp="1"/>
          </p:cNvSpPr>
          <p:nvPr>
            <p:ph type="sldNum" sz="quarter" idx="10"/>
          </p:nvPr>
        </p:nvSpPr>
        <p:spPr/>
        <p:txBody>
          <a:bodyPr/>
          <a:lstStyle/>
          <a:p>
            <a:fld id="{79377612-5D65-4010-B50B-1530D65155FB}" type="slidenum">
              <a:rPr lang="zh-CN" altLang="en-US" smtClean="0"/>
              <a:pPr/>
              <a:t>13</a:t>
            </a:fld>
            <a:endParaRPr lang="zh-CN" altLang="en-US" dirty="0"/>
          </a:p>
        </p:txBody>
      </p:sp>
      <p:pic>
        <p:nvPicPr>
          <p:cNvPr id="4" name="图片 3" descr="表格&#10;&#10;描述已自动生成">
            <a:extLst>
              <a:ext uri="{FF2B5EF4-FFF2-40B4-BE49-F238E27FC236}">
                <a16:creationId xmlns:a16="http://schemas.microsoft.com/office/drawing/2014/main" id="{AA631A54-0427-44B3-2A63-469ED4BA4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983" y="966476"/>
            <a:ext cx="10018034" cy="4737638"/>
          </a:xfrm>
          <a:prstGeom prst="rect">
            <a:avLst/>
          </a:prstGeom>
        </p:spPr>
      </p:pic>
    </p:spTree>
    <p:extLst>
      <p:ext uri="{BB962C8B-B14F-4D97-AF65-F5344CB8AC3E}">
        <p14:creationId xmlns:p14="http://schemas.microsoft.com/office/powerpoint/2010/main" val="364178032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56315BA-F979-DA6A-E9FA-E03E0D8A169A}"/>
              </a:ext>
            </a:extLst>
          </p:cNvPr>
          <p:cNvSpPr>
            <a:spLocks noGrp="1"/>
          </p:cNvSpPr>
          <p:nvPr>
            <p:ph type="sldNum" sz="quarter" idx="10"/>
          </p:nvPr>
        </p:nvSpPr>
        <p:spPr/>
        <p:txBody>
          <a:bodyPr/>
          <a:lstStyle/>
          <a:p>
            <a:fld id="{79377612-5D65-4010-B50B-1530D65155FB}" type="slidenum">
              <a:rPr lang="zh-CN" altLang="en-US" smtClean="0"/>
              <a:pPr/>
              <a:t>14</a:t>
            </a:fld>
            <a:endParaRPr lang="zh-CN" altLang="en-US" dirty="0"/>
          </a:p>
        </p:txBody>
      </p:sp>
      <p:pic>
        <p:nvPicPr>
          <p:cNvPr id="4" name="图片 3" descr="图形用户界面&#10;&#10;中度可信度描述已自动生成">
            <a:extLst>
              <a:ext uri="{FF2B5EF4-FFF2-40B4-BE49-F238E27FC236}">
                <a16:creationId xmlns:a16="http://schemas.microsoft.com/office/drawing/2014/main" id="{4A807399-ECDF-DCA5-DA00-3E5D64398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578" y="946527"/>
            <a:ext cx="10399613" cy="4441901"/>
          </a:xfrm>
          <a:prstGeom prst="rect">
            <a:avLst/>
          </a:prstGeom>
        </p:spPr>
      </p:pic>
    </p:spTree>
    <p:extLst>
      <p:ext uri="{BB962C8B-B14F-4D97-AF65-F5344CB8AC3E}">
        <p14:creationId xmlns:p14="http://schemas.microsoft.com/office/powerpoint/2010/main" val="111157681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141E998-CD51-12EB-197F-5D5027E197BA}"/>
              </a:ext>
            </a:extLst>
          </p:cNvPr>
          <p:cNvSpPr>
            <a:spLocks noGrp="1"/>
          </p:cNvSpPr>
          <p:nvPr>
            <p:ph type="sldNum" sz="quarter" idx="10"/>
          </p:nvPr>
        </p:nvSpPr>
        <p:spPr/>
        <p:txBody>
          <a:bodyPr/>
          <a:lstStyle/>
          <a:p>
            <a:fld id="{79377612-5D65-4010-B50B-1530D65155FB}" type="slidenum">
              <a:rPr lang="zh-CN" altLang="en-US" smtClean="0"/>
              <a:pPr/>
              <a:t>15</a:t>
            </a:fld>
            <a:endParaRPr lang="zh-CN" altLang="en-US" dirty="0"/>
          </a:p>
        </p:txBody>
      </p:sp>
      <p:grpSp>
        <p:nvGrpSpPr>
          <p:cNvPr id="7" name="组合 6">
            <a:extLst>
              <a:ext uri="{FF2B5EF4-FFF2-40B4-BE49-F238E27FC236}">
                <a16:creationId xmlns:a16="http://schemas.microsoft.com/office/drawing/2014/main" id="{E00261C4-9175-D642-47E0-0E21592261A9}"/>
              </a:ext>
            </a:extLst>
          </p:cNvPr>
          <p:cNvGrpSpPr/>
          <p:nvPr/>
        </p:nvGrpSpPr>
        <p:grpSpPr>
          <a:xfrm>
            <a:off x="572223" y="812258"/>
            <a:ext cx="10868663" cy="5338171"/>
            <a:chOff x="604880" y="612692"/>
            <a:chExt cx="10650947" cy="5233483"/>
          </a:xfrm>
        </p:grpSpPr>
        <p:pic>
          <p:nvPicPr>
            <p:cNvPr id="4" name="图片 3" descr="文本, 信件&#10;&#10;描述已自动生成">
              <a:extLst>
                <a:ext uri="{FF2B5EF4-FFF2-40B4-BE49-F238E27FC236}">
                  <a16:creationId xmlns:a16="http://schemas.microsoft.com/office/drawing/2014/main" id="{081C3371-25AA-2467-C157-FA0997306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80" y="612692"/>
              <a:ext cx="10650947" cy="4861549"/>
            </a:xfrm>
            <a:prstGeom prst="rect">
              <a:avLst/>
            </a:prstGeom>
          </p:spPr>
        </p:pic>
        <p:pic>
          <p:nvPicPr>
            <p:cNvPr id="6" name="图片 5">
              <a:extLst>
                <a:ext uri="{FF2B5EF4-FFF2-40B4-BE49-F238E27FC236}">
                  <a16:creationId xmlns:a16="http://schemas.microsoft.com/office/drawing/2014/main" id="{83752BEC-2B54-CFB5-FCA5-9C8905A53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00" y="5303493"/>
              <a:ext cx="6737458" cy="542682"/>
            </a:xfrm>
            <a:prstGeom prst="rect">
              <a:avLst/>
            </a:prstGeom>
          </p:spPr>
        </p:pic>
      </p:grpSp>
    </p:spTree>
    <p:extLst>
      <p:ext uri="{BB962C8B-B14F-4D97-AF65-F5344CB8AC3E}">
        <p14:creationId xmlns:p14="http://schemas.microsoft.com/office/powerpoint/2010/main" val="287403522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A31C1C2-7695-882C-5FD7-C4828BF8DD87}"/>
              </a:ext>
            </a:extLst>
          </p:cNvPr>
          <p:cNvSpPr>
            <a:spLocks noGrp="1"/>
          </p:cNvSpPr>
          <p:nvPr>
            <p:ph type="sldNum" sz="quarter" idx="10"/>
          </p:nvPr>
        </p:nvSpPr>
        <p:spPr/>
        <p:txBody>
          <a:bodyPr/>
          <a:lstStyle/>
          <a:p>
            <a:fld id="{79377612-5D65-4010-B50B-1530D65155FB}" type="slidenum">
              <a:rPr lang="zh-CN" altLang="en-US" smtClean="0"/>
              <a:pPr/>
              <a:t>16</a:t>
            </a:fld>
            <a:endParaRPr lang="zh-CN" altLang="en-US" dirty="0"/>
          </a:p>
        </p:txBody>
      </p:sp>
      <p:pic>
        <p:nvPicPr>
          <p:cNvPr id="4" name="图片 3" descr="文本&#10;&#10;描述已自动生成">
            <a:extLst>
              <a:ext uri="{FF2B5EF4-FFF2-40B4-BE49-F238E27FC236}">
                <a16:creationId xmlns:a16="http://schemas.microsoft.com/office/drawing/2014/main" id="{35DC29B8-7511-BD4F-4F1E-F7B15FB95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861" y="1309467"/>
            <a:ext cx="10655311" cy="5114152"/>
          </a:xfrm>
          <a:prstGeom prst="rect">
            <a:avLst/>
          </a:prstGeom>
        </p:spPr>
      </p:pic>
      <p:sp>
        <p:nvSpPr>
          <p:cNvPr id="5" name="文本框 4">
            <a:extLst>
              <a:ext uri="{FF2B5EF4-FFF2-40B4-BE49-F238E27FC236}">
                <a16:creationId xmlns:a16="http://schemas.microsoft.com/office/drawing/2014/main" id="{C5359457-8AE6-38F7-68E2-8FE9C9CDFD93}"/>
              </a:ext>
            </a:extLst>
          </p:cNvPr>
          <p:cNvSpPr txBox="1"/>
          <p:nvPr/>
        </p:nvSpPr>
        <p:spPr>
          <a:xfrm>
            <a:off x="3491589" y="299049"/>
            <a:ext cx="6210303" cy="923330"/>
          </a:xfrm>
          <a:prstGeom prst="rect">
            <a:avLst/>
          </a:prstGeom>
          <a:noFill/>
        </p:spPr>
        <p:txBody>
          <a:bodyPr wrap="square" rtlCol="0">
            <a:spAutoFit/>
          </a:bodyPr>
          <a:lstStyle/>
          <a:p>
            <a:r>
              <a:rPr lang="zh-CN" altLang="en-US" sz="5400" b="1" dirty="0">
                <a:latin typeface="楷体" panose="02010609060101010101" pitchFamily="49" charset="-122"/>
                <a:ea typeface="楷体" panose="02010609060101010101" pitchFamily="49" charset="-122"/>
              </a:rPr>
              <a:t>交错</a:t>
            </a:r>
            <a:r>
              <a:rPr lang="en-US" altLang="zh-CN" sz="5400" b="1" dirty="0">
                <a:latin typeface="楷体" panose="02010609060101010101" pitchFamily="49" charset="-122"/>
                <a:ea typeface="楷体" panose="02010609060101010101" pitchFamily="49" charset="-122"/>
              </a:rPr>
              <a:t>DID</a:t>
            </a:r>
            <a:r>
              <a:rPr lang="zh-CN" altLang="en-US" sz="5400" b="1" dirty="0">
                <a:latin typeface="楷体" panose="02010609060101010101" pitchFamily="49" charset="-122"/>
                <a:ea typeface="楷体" panose="02010609060101010101" pitchFamily="49" charset="-122"/>
              </a:rPr>
              <a:t>分解</a:t>
            </a:r>
          </a:p>
        </p:txBody>
      </p:sp>
      <p:sp>
        <p:nvSpPr>
          <p:cNvPr id="3" name="矩形 2">
            <a:extLst>
              <a:ext uri="{FF2B5EF4-FFF2-40B4-BE49-F238E27FC236}">
                <a16:creationId xmlns:a16="http://schemas.microsoft.com/office/drawing/2014/main" id="{F81A68A6-65CB-8F24-C73C-6ED8745D9333}"/>
              </a:ext>
            </a:extLst>
          </p:cNvPr>
          <p:cNvSpPr/>
          <p:nvPr/>
        </p:nvSpPr>
        <p:spPr>
          <a:xfrm>
            <a:off x="2416628" y="2491919"/>
            <a:ext cx="185058" cy="196851"/>
          </a:xfrm>
          <a:prstGeom prst="rect">
            <a:avLst/>
          </a:prstGeom>
          <a:solidFill>
            <a:schemeClr val="bg1"/>
          </a:solidFill>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dirty="0">
              <a:ln>
                <a:solidFill>
                  <a:schemeClr val="bg1"/>
                </a:solidFill>
              </a:ln>
              <a:noFill/>
            </a:endParaRPr>
          </a:p>
        </p:txBody>
      </p:sp>
      <p:sp>
        <p:nvSpPr>
          <p:cNvPr id="6" name="矩形 5">
            <a:extLst>
              <a:ext uri="{FF2B5EF4-FFF2-40B4-BE49-F238E27FC236}">
                <a16:creationId xmlns:a16="http://schemas.microsoft.com/office/drawing/2014/main" id="{F8203289-2BE2-1D22-A1A6-6D36AD323506}"/>
              </a:ext>
            </a:extLst>
          </p:cNvPr>
          <p:cNvSpPr/>
          <p:nvPr/>
        </p:nvSpPr>
        <p:spPr>
          <a:xfrm>
            <a:off x="1426026" y="4026802"/>
            <a:ext cx="185058" cy="196851"/>
          </a:xfrm>
          <a:prstGeom prst="rect">
            <a:avLst/>
          </a:prstGeom>
          <a:solidFill>
            <a:schemeClr val="bg1"/>
          </a:solidFill>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dirty="0">
              <a:ln>
                <a:solidFill>
                  <a:schemeClr val="bg1"/>
                </a:solidFill>
              </a:ln>
              <a:noFill/>
            </a:endParaRPr>
          </a:p>
        </p:txBody>
      </p:sp>
    </p:spTree>
    <p:extLst>
      <p:ext uri="{BB962C8B-B14F-4D97-AF65-F5344CB8AC3E}">
        <p14:creationId xmlns:p14="http://schemas.microsoft.com/office/powerpoint/2010/main" val="267957158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C800F46-F46F-5F45-6DBA-D5A6CD6EF349}"/>
              </a:ext>
            </a:extLst>
          </p:cNvPr>
          <p:cNvSpPr>
            <a:spLocks noGrp="1"/>
          </p:cNvSpPr>
          <p:nvPr>
            <p:ph type="sldNum" sz="quarter" idx="10"/>
          </p:nvPr>
        </p:nvSpPr>
        <p:spPr/>
        <p:txBody>
          <a:bodyPr/>
          <a:lstStyle/>
          <a:p>
            <a:fld id="{79377612-5D65-4010-B50B-1530D65155FB}" type="slidenum">
              <a:rPr lang="zh-CN" altLang="en-US" smtClean="0"/>
              <a:pPr/>
              <a:t>17</a:t>
            </a:fld>
            <a:endParaRPr lang="zh-CN" altLang="en-US" dirty="0"/>
          </a:p>
        </p:txBody>
      </p:sp>
      <p:pic>
        <p:nvPicPr>
          <p:cNvPr id="4" name="图片 3" descr="图表, 折线图&#10;&#10;描述已自动生成">
            <a:extLst>
              <a:ext uri="{FF2B5EF4-FFF2-40B4-BE49-F238E27FC236}">
                <a16:creationId xmlns:a16="http://schemas.microsoft.com/office/drawing/2014/main" id="{153F9D7F-B3CE-E3D6-B1EE-A176DFEFA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639" y="1083047"/>
            <a:ext cx="8296334" cy="4506314"/>
          </a:xfrm>
          <a:prstGeom prst="rect">
            <a:avLst/>
          </a:prstGeom>
        </p:spPr>
      </p:pic>
      <p:sp>
        <p:nvSpPr>
          <p:cNvPr id="3" name="矩形 2">
            <a:extLst>
              <a:ext uri="{FF2B5EF4-FFF2-40B4-BE49-F238E27FC236}">
                <a16:creationId xmlns:a16="http://schemas.microsoft.com/office/drawing/2014/main" id="{9CF905C5-4AD6-AF88-6E69-AD59E1075395}"/>
              </a:ext>
            </a:extLst>
          </p:cNvPr>
          <p:cNvSpPr/>
          <p:nvPr/>
        </p:nvSpPr>
        <p:spPr>
          <a:xfrm>
            <a:off x="4746171" y="5158919"/>
            <a:ext cx="478972" cy="338367"/>
          </a:xfrm>
          <a:prstGeom prst="rect">
            <a:avLst/>
          </a:prstGeom>
          <a:solidFill>
            <a:schemeClr val="bg1"/>
          </a:solidFill>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dirty="0">
              <a:ln>
                <a:solidFill>
                  <a:schemeClr val="bg1"/>
                </a:solidFill>
              </a:ln>
              <a:noFill/>
            </a:endParaRPr>
          </a:p>
        </p:txBody>
      </p:sp>
    </p:spTree>
    <p:extLst>
      <p:ext uri="{BB962C8B-B14F-4D97-AF65-F5344CB8AC3E}">
        <p14:creationId xmlns:p14="http://schemas.microsoft.com/office/powerpoint/2010/main" val="316445799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D092EA6-6C94-34D8-2871-6C8F1F37CEAA}"/>
              </a:ext>
            </a:extLst>
          </p:cNvPr>
          <p:cNvSpPr>
            <a:spLocks noGrp="1"/>
          </p:cNvSpPr>
          <p:nvPr>
            <p:ph type="sldNum" sz="quarter" idx="10"/>
          </p:nvPr>
        </p:nvSpPr>
        <p:spPr/>
        <p:txBody>
          <a:bodyPr/>
          <a:lstStyle/>
          <a:p>
            <a:fld id="{79377612-5D65-4010-B50B-1530D65155FB}" type="slidenum">
              <a:rPr lang="zh-CN" altLang="en-US" smtClean="0"/>
              <a:pPr/>
              <a:t>18</a:t>
            </a:fld>
            <a:endParaRPr lang="zh-CN" altLang="en-US" dirty="0"/>
          </a:p>
        </p:txBody>
      </p:sp>
      <p:pic>
        <p:nvPicPr>
          <p:cNvPr id="4" name="图片 3" descr="图示&#10;&#10;描述已自动生成">
            <a:extLst>
              <a:ext uri="{FF2B5EF4-FFF2-40B4-BE49-F238E27FC236}">
                <a16:creationId xmlns:a16="http://schemas.microsoft.com/office/drawing/2014/main" id="{F6876D63-C58B-55C7-CB43-30F99459B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945" y="497003"/>
            <a:ext cx="7952169" cy="5704088"/>
          </a:xfrm>
          <a:prstGeom prst="rect">
            <a:avLst/>
          </a:prstGeom>
        </p:spPr>
      </p:pic>
      <p:sp>
        <p:nvSpPr>
          <p:cNvPr id="3" name="矩形 2">
            <a:extLst>
              <a:ext uri="{FF2B5EF4-FFF2-40B4-BE49-F238E27FC236}">
                <a16:creationId xmlns:a16="http://schemas.microsoft.com/office/drawing/2014/main" id="{8F90FE26-5C68-49DE-6EED-B207B5F98549}"/>
              </a:ext>
            </a:extLst>
          </p:cNvPr>
          <p:cNvSpPr/>
          <p:nvPr/>
        </p:nvSpPr>
        <p:spPr>
          <a:xfrm>
            <a:off x="4659085" y="5862724"/>
            <a:ext cx="478972" cy="338367"/>
          </a:xfrm>
          <a:prstGeom prst="rect">
            <a:avLst/>
          </a:prstGeom>
          <a:solidFill>
            <a:schemeClr val="bg1"/>
          </a:solidFill>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dirty="0">
              <a:ln>
                <a:solidFill>
                  <a:schemeClr val="bg1"/>
                </a:solidFill>
              </a:ln>
              <a:noFill/>
            </a:endParaRPr>
          </a:p>
        </p:txBody>
      </p:sp>
    </p:spTree>
    <p:extLst>
      <p:ext uri="{BB962C8B-B14F-4D97-AF65-F5344CB8AC3E}">
        <p14:creationId xmlns:p14="http://schemas.microsoft.com/office/powerpoint/2010/main" val="115542362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7C5EAE1-6A94-FED8-FCD5-E393C7F573BF}"/>
              </a:ext>
            </a:extLst>
          </p:cNvPr>
          <p:cNvSpPr>
            <a:spLocks noGrp="1"/>
          </p:cNvSpPr>
          <p:nvPr>
            <p:ph type="sldNum" sz="quarter" idx="10"/>
          </p:nvPr>
        </p:nvSpPr>
        <p:spPr/>
        <p:txBody>
          <a:bodyPr/>
          <a:lstStyle/>
          <a:p>
            <a:fld id="{79377612-5D65-4010-B50B-1530D65155FB}" type="slidenum">
              <a:rPr lang="zh-CN" altLang="en-US" smtClean="0"/>
              <a:pPr/>
              <a:t>19</a:t>
            </a:fld>
            <a:endParaRPr lang="zh-CN" altLang="en-US" dirty="0"/>
          </a:p>
        </p:txBody>
      </p:sp>
      <p:pic>
        <p:nvPicPr>
          <p:cNvPr id="4" name="图片 3">
            <a:extLst>
              <a:ext uri="{FF2B5EF4-FFF2-40B4-BE49-F238E27FC236}">
                <a16:creationId xmlns:a16="http://schemas.microsoft.com/office/drawing/2014/main" id="{45A96609-B865-A2DB-B2D0-05D948F7C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795" y="778302"/>
            <a:ext cx="9444434" cy="949924"/>
          </a:xfrm>
          <a:prstGeom prst="rect">
            <a:avLst/>
          </a:prstGeom>
        </p:spPr>
      </p:pic>
      <p:pic>
        <p:nvPicPr>
          <p:cNvPr id="6" name="图片 5" descr="文本&#10;&#10;描述已自动生成">
            <a:extLst>
              <a:ext uri="{FF2B5EF4-FFF2-40B4-BE49-F238E27FC236}">
                <a16:creationId xmlns:a16="http://schemas.microsoft.com/office/drawing/2014/main" id="{3DCC472D-E495-4D8E-45BE-7ABCF31E25CD}"/>
              </a:ext>
            </a:extLst>
          </p:cNvPr>
          <p:cNvPicPr>
            <a:picLocks noChangeAspect="1"/>
          </p:cNvPicPr>
          <p:nvPr/>
        </p:nvPicPr>
        <p:blipFill rotWithShape="1">
          <a:blip r:embed="rId3">
            <a:extLst>
              <a:ext uri="{28A0092B-C50C-407E-A947-70E740481C1C}">
                <a14:useLocalDpi xmlns:a14="http://schemas.microsoft.com/office/drawing/2010/main" val="0"/>
              </a:ext>
            </a:extLst>
          </a:blip>
          <a:srcRect b="2327"/>
          <a:stretch/>
        </p:blipFill>
        <p:spPr>
          <a:xfrm>
            <a:off x="465974" y="1718120"/>
            <a:ext cx="10332656" cy="4518062"/>
          </a:xfrm>
          <a:prstGeom prst="rect">
            <a:avLst/>
          </a:prstGeom>
        </p:spPr>
      </p:pic>
    </p:spTree>
    <p:extLst>
      <p:ext uri="{BB962C8B-B14F-4D97-AF65-F5344CB8AC3E}">
        <p14:creationId xmlns:p14="http://schemas.microsoft.com/office/powerpoint/2010/main" val="135089278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CFF8104-97A2-AB9B-4B57-38D8FF13130A}"/>
              </a:ext>
            </a:extLst>
          </p:cNvPr>
          <p:cNvSpPr>
            <a:spLocks noGrp="1"/>
          </p:cNvSpPr>
          <p:nvPr>
            <p:ph type="sldNum" sz="quarter" idx="10"/>
          </p:nvPr>
        </p:nvSpPr>
        <p:spPr/>
        <p:txBody>
          <a:bodyPr/>
          <a:lstStyle/>
          <a:p>
            <a:fld id="{79377612-5D65-4010-B50B-1530D65155FB}" type="slidenum">
              <a:rPr lang="zh-CN" altLang="en-US" smtClean="0"/>
              <a:pPr/>
              <a:t>2</a:t>
            </a:fld>
            <a:endParaRPr lang="zh-CN" altLang="en-US" dirty="0"/>
          </a:p>
        </p:txBody>
      </p:sp>
      <p:sp>
        <p:nvSpPr>
          <p:cNvPr id="3" name="文本框 2">
            <a:extLst>
              <a:ext uri="{FF2B5EF4-FFF2-40B4-BE49-F238E27FC236}">
                <a16:creationId xmlns:a16="http://schemas.microsoft.com/office/drawing/2014/main" id="{BDBCA18E-5EF0-4DA1-C839-DBB653E1B3C2}"/>
              </a:ext>
            </a:extLst>
          </p:cNvPr>
          <p:cNvSpPr txBox="1"/>
          <p:nvPr/>
        </p:nvSpPr>
        <p:spPr>
          <a:xfrm>
            <a:off x="2383388" y="2753471"/>
            <a:ext cx="2417015" cy="923330"/>
          </a:xfrm>
          <a:prstGeom prst="rect">
            <a:avLst/>
          </a:prstGeom>
          <a:noFill/>
        </p:spPr>
        <p:txBody>
          <a:bodyPr wrap="square" rtlCol="0">
            <a:spAutoFit/>
          </a:bodyPr>
          <a:lstStyle/>
          <a:p>
            <a:r>
              <a:rPr lang="zh-CN" altLang="en-US" sz="5400" b="1" dirty="0">
                <a:latin typeface="微软雅黑" panose="020B0503020204020204" pitchFamily="34" charset="-122"/>
                <a:ea typeface="微软雅黑" panose="020B0503020204020204" pitchFamily="34" charset="-122"/>
              </a:rPr>
              <a:t>目录</a:t>
            </a:r>
          </a:p>
        </p:txBody>
      </p:sp>
      <p:sp>
        <p:nvSpPr>
          <p:cNvPr id="5" name="文本框 4">
            <a:extLst>
              <a:ext uri="{FF2B5EF4-FFF2-40B4-BE49-F238E27FC236}">
                <a16:creationId xmlns:a16="http://schemas.microsoft.com/office/drawing/2014/main" id="{CB71F1B6-35C8-F292-C112-71C2AA1BDE9A}"/>
              </a:ext>
            </a:extLst>
          </p:cNvPr>
          <p:cNvSpPr txBox="1"/>
          <p:nvPr/>
        </p:nvSpPr>
        <p:spPr>
          <a:xfrm>
            <a:off x="5791200" y="483202"/>
            <a:ext cx="6096000" cy="5463868"/>
          </a:xfrm>
          <a:prstGeom prst="rect">
            <a:avLst/>
          </a:prstGeom>
          <a:noFill/>
        </p:spPr>
        <p:txBody>
          <a:bodyPr wrap="square">
            <a:spAutoFit/>
          </a:bodyPr>
          <a:lstStyle/>
          <a:p>
            <a:pPr marL="457200" indent="-457200" algn="just">
              <a:lnSpc>
                <a:spcPct val="150000"/>
              </a:lnSpc>
              <a:spcBef>
                <a:spcPts val="600"/>
              </a:spcBef>
              <a:spcAft>
                <a:spcPts val="600"/>
              </a:spcAft>
              <a:buClr>
                <a:schemeClr val="tx1"/>
              </a:buClr>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简介</a:t>
            </a:r>
            <a:endPar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spcBef>
                <a:spcPts val="600"/>
              </a:spcBef>
              <a:spcAft>
                <a:spcPts val="600"/>
              </a:spcAft>
              <a:buClr>
                <a:schemeClr val="tx1"/>
              </a:buClr>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交错</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DID</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问题</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457200" indent="-457200" algn="just">
              <a:lnSpc>
                <a:spcPct val="150000"/>
              </a:lnSpc>
              <a:spcBef>
                <a:spcPts val="600"/>
              </a:spcBef>
              <a:spcAft>
                <a:spcPts val="600"/>
              </a:spcAft>
              <a:buClr>
                <a:schemeClr val="tx1"/>
              </a:buClr>
              <a:buFont typeface="Wingdings" panose="05000000000000000000" pitchFamily="2" charset="2"/>
              <a:buChar char="n"/>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rPr>
              <a:t>TWFE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sym typeface="+mn-ea"/>
              </a:rPr>
              <a:t>估计偏误原因</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457200" indent="-457200" algn="just">
              <a:lnSpc>
                <a:spcPct val="150000"/>
              </a:lnSpc>
              <a:spcBef>
                <a:spcPts val="600"/>
              </a:spcBef>
              <a:spcAft>
                <a:spcPts val="600"/>
              </a:spcAft>
              <a:buClr>
                <a:schemeClr val="tx1"/>
              </a:buClr>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交错</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DID</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偏误推导</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spcBef>
                <a:spcPts val="600"/>
              </a:spcBef>
              <a:spcAft>
                <a:spcPts val="600"/>
              </a:spcAft>
              <a:buClr>
                <a:schemeClr val="tx1"/>
              </a:buClr>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交错</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DID</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分解</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spcBef>
                <a:spcPts val="600"/>
              </a:spcBef>
              <a:spcAft>
                <a:spcPts val="600"/>
              </a:spcAft>
              <a:buClr>
                <a:schemeClr val="tx1"/>
              </a:buClr>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交错</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DID</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异质性检验</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spcBef>
                <a:spcPts val="600"/>
              </a:spcBef>
              <a:spcAft>
                <a:spcPts val="600"/>
              </a:spcAft>
              <a:buClr>
                <a:schemeClr val="tx1"/>
              </a:buClr>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三类异质性</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稳健估计量</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7121307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AA05B7A-A890-8530-1FDB-238F1C776490}"/>
              </a:ext>
            </a:extLst>
          </p:cNvPr>
          <p:cNvSpPr>
            <a:spLocks noGrp="1"/>
          </p:cNvSpPr>
          <p:nvPr>
            <p:ph type="sldNum" sz="quarter" idx="10"/>
          </p:nvPr>
        </p:nvSpPr>
        <p:spPr/>
        <p:txBody>
          <a:bodyPr/>
          <a:lstStyle/>
          <a:p>
            <a:fld id="{79377612-5D65-4010-B50B-1530D65155FB}" type="slidenum">
              <a:rPr lang="zh-CN" altLang="en-US" smtClean="0"/>
              <a:pPr/>
              <a:t>20</a:t>
            </a:fld>
            <a:endParaRPr lang="zh-CN" altLang="en-US" dirty="0"/>
          </a:p>
        </p:txBody>
      </p:sp>
      <p:sp>
        <p:nvSpPr>
          <p:cNvPr id="4" name="文本框 3">
            <a:extLst>
              <a:ext uri="{FF2B5EF4-FFF2-40B4-BE49-F238E27FC236}">
                <a16:creationId xmlns:a16="http://schemas.microsoft.com/office/drawing/2014/main" id="{5C8CA0FA-1575-B84F-72B8-88A607DCD24F}"/>
              </a:ext>
            </a:extLst>
          </p:cNvPr>
          <p:cNvSpPr txBox="1"/>
          <p:nvPr/>
        </p:nvSpPr>
        <p:spPr>
          <a:xfrm>
            <a:off x="2892874" y="332457"/>
            <a:ext cx="7720697" cy="923330"/>
          </a:xfrm>
          <a:prstGeom prst="rect">
            <a:avLst/>
          </a:prstGeom>
          <a:noFill/>
        </p:spPr>
        <p:txBody>
          <a:bodyPr wrap="square" rtlCol="0">
            <a:spAutoFit/>
          </a:bodyPr>
          <a:lstStyle/>
          <a:p>
            <a:r>
              <a:rPr lang="zh-CN" altLang="en-US" sz="5400" b="1" dirty="0">
                <a:latin typeface="楷体" panose="02010609060101010101" pitchFamily="49" charset="-122"/>
                <a:ea typeface="楷体" panose="02010609060101010101" pitchFamily="49" charset="-122"/>
                <a:hlinkClick r:id="rId2"/>
              </a:rPr>
              <a:t>交错</a:t>
            </a:r>
            <a:r>
              <a:rPr lang="en-US" altLang="zh-CN" sz="5400" b="1" dirty="0">
                <a:latin typeface="楷体" panose="02010609060101010101" pitchFamily="49" charset="-122"/>
                <a:ea typeface="楷体" panose="02010609060101010101" pitchFamily="49" charset="-122"/>
                <a:hlinkClick r:id="rId2"/>
              </a:rPr>
              <a:t>DID</a:t>
            </a:r>
            <a:r>
              <a:rPr lang="zh-CN" altLang="en-US" sz="5400" b="1" dirty="0">
                <a:latin typeface="楷体" panose="02010609060101010101" pitchFamily="49" charset="-122"/>
                <a:ea typeface="楷体" panose="02010609060101010101" pitchFamily="49" charset="-122"/>
                <a:hlinkClick r:id="rId2"/>
              </a:rPr>
              <a:t>异质性检验</a:t>
            </a:r>
            <a:endParaRPr lang="zh-CN" altLang="en-US" sz="5400" b="1" dirty="0">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FE851E0C-1646-5B4A-1EAE-33C61B8121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8423" y="1508649"/>
            <a:ext cx="6728778" cy="4847701"/>
          </a:xfrm>
          <a:prstGeom prst="rect">
            <a:avLst/>
          </a:prstGeom>
          <a:noFill/>
          <a:ln>
            <a:noFill/>
          </a:ln>
        </p:spPr>
      </p:pic>
    </p:spTree>
    <p:extLst>
      <p:ext uri="{BB962C8B-B14F-4D97-AF65-F5344CB8AC3E}">
        <p14:creationId xmlns:p14="http://schemas.microsoft.com/office/powerpoint/2010/main" val="372916439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13BBAB3-40E2-76FB-8463-E5DB9B502DB6}"/>
              </a:ext>
            </a:extLst>
          </p:cNvPr>
          <p:cNvSpPr>
            <a:spLocks noGrp="1"/>
          </p:cNvSpPr>
          <p:nvPr>
            <p:ph type="sldNum" sz="quarter" idx="10"/>
          </p:nvPr>
        </p:nvSpPr>
        <p:spPr/>
        <p:txBody>
          <a:bodyPr/>
          <a:lstStyle/>
          <a:p>
            <a:fld id="{79377612-5D65-4010-B50B-1530D65155FB}" type="slidenum">
              <a:rPr lang="zh-CN" altLang="en-US" smtClean="0"/>
              <a:pPr/>
              <a:t>21</a:t>
            </a:fld>
            <a:endParaRPr lang="zh-CN" altLang="en-US" dirty="0"/>
          </a:p>
        </p:txBody>
      </p:sp>
      <p:sp>
        <p:nvSpPr>
          <p:cNvPr id="3" name="文本框 2">
            <a:extLst>
              <a:ext uri="{FF2B5EF4-FFF2-40B4-BE49-F238E27FC236}">
                <a16:creationId xmlns:a16="http://schemas.microsoft.com/office/drawing/2014/main" id="{4E6198CD-8FB7-957F-B788-280A565815A8}"/>
              </a:ext>
            </a:extLst>
          </p:cNvPr>
          <p:cNvSpPr txBox="1"/>
          <p:nvPr/>
        </p:nvSpPr>
        <p:spPr>
          <a:xfrm>
            <a:off x="2235651" y="851297"/>
            <a:ext cx="7720697" cy="923330"/>
          </a:xfrm>
          <a:prstGeom prst="rect">
            <a:avLst/>
          </a:prstGeom>
          <a:noFill/>
        </p:spPr>
        <p:txBody>
          <a:bodyPr wrap="square" rtlCol="0">
            <a:spAutoFit/>
          </a:bodyPr>
          <a:lstStyle/>
          <a:p>
            <a:r>
              <a:rPr lang="zh-CN" altLang="en-US" sz="5400" b="1" dirty="0">
                <a:latin typeface="楷体" panose="02010609060101010101" pitchFamily="49" charset="-122"/>
                <a:ea typeface="楷体" panose="02010609060101010101" pitchFamily="49" charset="-122"/>
              </a:rPr>
              <a:t>三类异质性</a:t>
            </a:r>
            <a:r>
              <a:rPr lang="en-US" altLang="zh-CN" sz="5400" b="1" dirty="0">
                <a:latin typeface="楷体" panose="02010609060101010101" pitchFamily="49" charset="-122"/>
                <a:ea typeface="楷体" panose="02010609060101010101" pitchFamily="49" charset="-122"/>
              </a:rPr>
              <a:t>-</a:t>
            </a:r>
            <a:r>
              <a:rPr lang="zh-CN" altLang="en-US" sz="5400" b="1" dirty="0">
                <a:latin typeface="楷体" panose="02010609060101010101" pitchFamily="49" charset="-122"/>
                <a:ea typeface="楷体" panose="02010609060101010101" pitchFamily="49" charset="-122"/>
              </a:rPr>
              <a:t>稳健估计量</a:t>
            </a:r>
          </a:p>
        </p:txBody>
      </p:sp>
      <p:sp>
        <p:nvSpPr>
          <p:cNvPr id="4" name="文本框 3">
            <a:extLst>
              <a:ext uri="{FF2B5EF4-FFF2-40B4-BE49-F238E27FC236}">
                <a16:creationId xmlns:a16="http://schemas.microsoft.com/office/drawing/2014/main" id="{4AF324E9-C0EB-5308-0806-A130D6C856E4}"/>
              </a:ext>
            </a:extLst>
          </p:cNvPr>
          <p:cNvSpPr txBox="1"/>
          <p:nvPr/>
        </p:nvSpPr>
        <p:spPr>
          <a:xfrm>
            <a:off x="598717" y="2056318"/>
            <a:ext cx="10853057" cy="3869329"/>
          </a:xfrm>
          <a:prstGeom prst="rect">
            <a:avLst/>
          </a:prstGeom>
          <a:noFill/>
        </p:spPr>
        <p:txBody>
          <a:bodyPr wrap="square">
            <a:spAutoFit/>
          </a:bodyPr>
          <a:lstStyle/>
          <a:p>
            <a:pPr marL="457200" indent="-457200" algn="just">
              <a:lnSpc>
                <a:spcPct val="150000"/>
              </a:lnSpc>
              <a:buSzPct val="100000"/>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加权：计算组别－时期平均处理效应（</a:t>
            </a:r>
            <a:r>
              <a:rPr lang="en-US" altLang="zh-CN" sz="2800" dirty="0">
                <a:latin typeface="楷体" panose="02010609060101010101" pitchFamily="49" charset="-122"/>
                <a:ea typeface="楷体" panose="02010609060101010101" pitchFamily="49" charset="-122"/>
              </a:rPr>
              <a:t>Cohort-Specific Average Treatment Effects on the Treated</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CATT</a:t>
            </a:r>
            <a:r>
              <a:rPr lang="zh-CN" altLang="en-US" sz="2800" dirty="0">
                <a:latin typeface="楷体" panose="02010609060101010101" pitchFamily="49" charset="-122"/>
                <a:ea typeface="楷体" panose="02010609060101010101" pitchFamily="49" charset="-122"/>
              </a:rPr>
              <a:t>），再加权加总。</a:t>
            </a:r>
            <a:endParaRPr lang="en-US" altLang="zh-CN" sz="2800" dirty="0">
              <a:latin typeface="楷体" panose="02010609060101010101" pitchFamily="49" charset="-122"/>
              <a:ea typeface="楷体" panose="02010609060101010101" pitchFamily="49" charset="-122"/>
            </a:endParaRPr>
          </a:p>
          <a:p>
            <a:pPr marL="457200" indent="-457200" algn="just">
              <a:lnSpc>
                <a:spcPct val="150000"/>
              </a:lnSpc>
              <a:buSzPct val="100000"/>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插补：使用插补估计量（</a:t>
            </a:r>
            <a:r>
              <a:rPr lang="en-US" altLang="zh-CN" sz="2800" dirty="0">
                <a:latin typeface="楷体" panose="02010609060101010101" pitchFamily="49" charset="-122"/>
                <a:ea typeface="楷体" panose="02010609060101010101" pitchFamily="49" charset="-122"/>
              </a:rPr>
              <a:t>Imputation Estimator</a:t>
            </a:r>
            <a:r>
              <a:rPr lang="zh-CN" altLang="en-US" sz="2800" dirty="0">
                <a:latin typeface="楷体" panose="02010609060101010101" pitchFamily="49" charset="-122"/>
                <a:ea typeface="楷体" panose="02010609060101010101" pitchFamily="49" charset="-122"/>
              </a:rPr>
              <a:t>）构造反事实结果进行估计（利用从未接受处理的样本或尚未接受处理的样本估计出每个处理组个体每个时期的反事实结果）。</a:t>
            </a:r>
            <a:endParaRPr lang="en-US" altLang="zh-CN" sz="2800" dirty="0">
              <a:latin typeface="楷体" panose="02010609060101010101" pitchFamily="49" charset="-122"/>
              <a:ea typeface="楷体" panose="02010609060101010101" pitchFamily="49" charset="-122"/>
            </a:endParaRPr>
          </a:p>
          <a:p>
            <a:pPr marL="457200" indent="-457200" algn="just">
              <a:lnSpc>
                <a:spcPct val="150000"/>
              </a:lnSpc>
              <a:buSzPct val="100000"/>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堆叠：堆叠回归估计</a:t>
            </a:r>
          </a:p>
        </p:txBody>
      </p:sp>
    </p:spTree>
    <p:extLst>
      <p:ext uri="{BB962C8B-B14F-4D97-AF65-F5344CB8AC3E}">
        <p14:creationId xmlns:p14="http://schemas.microsoft.com/office/powerpoint/2010/main" val="282453247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C9444A-9B3B-F5E5-B54F-D7CFE6C19D67}"/>
              </a:ext>
            </a:extLst>
          </p:cNvPr>
          <p:cNvSpPr>
            <a:spLocks noGrp="1"/>
          </p:cNvSpPr>
          <p:nvPr>
            <p:ph type="sldNum" sz="quarter" idx="10"/>
          </p:nvPr>
        </p:nvSpPr>
        <p:spPr/>
        <p:txBody>
          <a:bodyPr/>
          <a:lstStyle/>
          <a:p>
            <a:fld id="{79377612-5D65-4010-B50B-1530D65155FB}" type="slidenum">
              <a:rPr lang="zh-CN" altLang="en-US" smtClean="0"/>
              <a:pPr/>
              <a:t>22</a:t>
            </a:fld>
            <a:endParaRPr lang="zh-CN" altLang="en-US" dirty="0"/>
          </a:p>
        </p:txBody>
      </p:sp>
      <p:pic>
        <p:nvPicPr>
          <p:cNvPr id="3" name="图片 2">
            <a:extLst>
              <a:ext uri="{FF2B5EF4-FFF2-40B4-BE49-F238E27FC236}">
                <a16:creationId xmlns:a16="http://schemas.microsoft.com/office/drawing/2014/main" id="{BA999C6E-7AF4-8E44-CC01-EB09FA4D65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310" y="424362"/>
            <a:ext cx="7315290" cy="5931988"/>
          </a:xfrm>
          <a:prstGeom prst="rect">
            <a:avLst/>
          </a:prstGeom>
          <a:noFill/>
          <a:ln>
            <a:noFill/>
          </a:ln>
        </p:spPr>
      </p:pic>
      <p:sp>
        <p:nvSpPr>
          <p:cNvPr id="4" name="矩形 3">
            <a:extLst>
              <a:ext uri="{FF2B5EF4-FFF2-40B4-BE49-F238E27FC236}">
                <a16:creationId xmlns:a16="http://schemas.microsoft.com/office/drawing/2014/main" id="{6E9D797D-DABC-2969-85DA-C4E9A513735C}"/>
              </a:ext>
            </a:extLst>
          </p:cNvPr>
          <p:cNvSpPr/>
          <p:nvPr/>
        </p:nvSpPr>
        <p:spPr>
          <a:xfrm>
            <a:off x="2841171" y="332466"/>
            <a:ext cx="478972" cy="338367"/>
          </a:xfrm>
          <a:prstGeom prst="rect">
            <a:avLst/>
          </a:prstGeom>
          <a:solidFill>
            <a:schemeClr val="bg1"/>
          </a:solidFill>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dirty="0">
              <a:ln>
                <a:solidFill>
                  <a:schemeClr val="bg1"/>
                </a:solidFill>
              </a:ln>
              <a:noFill/>
            </a:endParaRPr>
          </a:p>
        </p:txBody>
      </p:sp>
    </p:spTree>
    <p:extLst>
      <p:ext uri="{BB962C8B-B14F-4D97-AF65-F5344CB8AC3E}">
        <p14:creationId xmlns:p14="http://schemas.microsoft.com/office/powerpoint/2010/main" val="178798964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3636E17-2E76-B6B7-DAAE-D2AA31D3C8FF}"/>
              </a:ext>
            </a:extLst>
          </p:cNvPr>
          <p:cNvSpPr>
            <a:spLocks noGrp="1"/>
          </p:cNvSpPr>
          <p:nvPr>
            <p:ph type="sldNum" sz="quarter" idx="10"/>
          </p:nvPr>
        </p:nvSpPr>
        <p:spPr/>
        <p:txBody>
          <a:bodyPr/>
          <a:lstStyle/>
          <a:p>
            <a:fld id="{79377612-5D65-4010-B50B-1530D65155FB}" type="slidenum">
              <a:rPr lang="zh-CN" altLang="en-US" smtClean="0"/>
              <a:pPr/>
              <a:t>23</a:t>
            </a:fld>
            <a:endParaRPr lang="zh-CN" altLang="en-US" dirty="0"/>
          </a:p>
        </p:txBody>
      </p:sp>
      <p:pic>
        <p:nvPicPr>
          <p:cNvPr id="3" name="图片 2">
            <a:extLst>
              <a:ext uri="{FF2B5EF4-FFF2-40B4-BE49-F238E27FC236}">
                <a16:creationId xmlns:a16="http://schemas.microsoft.com/office/drawing/2014/main" id="{0A3203F0-DD84-398C-1516-1C94E56766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5922" y="136525"/>
            <a:ext cx="6800849" cy="6254115"/>
          </a:xfrm>
          <a:prstGeom prst="rect">
            <a:avLst/>
          </a:prstGeom>
          <a:noFill/>
          <a:ln>
            <a:noFill/>
          </a:ln>
        </p:spPr>
      </p:pic>
    </p:spTree>
    <p:extLst>
      <p:ext uri="{BB962C8B-B14F-4D97-AF65-F5344CB8AC3E}">
        <p14:creationId xmlns:p14="http://schemas.microsoft.com/office/powerpoint/2010/main" val="147605701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AA05B7A-A890-8530-1FDB-238F1C776490}"/>
              </a:ext>
            </a:extLst>
          </p:cNvPr>
          <p:cNvSpPr>
            <a:spLocks noGrp="1"/>
          </p:cNvSpPr>
          <p:nvPr>
            <p:ph type="sldNum" sz="quarter" idx="10"/>
          </p:nvPr>
        </p:nvSpPr>
        <p:spPr/>
        <p:txBody>
          <a:bodyPr/>
          <a:lstStyle/>
          <a:p>
            <a:fld id="{79377612-5D65-4010-B50B-1530D65155FB}" type="slidenum">
              <a:rPr lang="zh-CN" altLang="en-US" smtClean="0"/>
              <a:pPr/>
              <a:t>24</a:t>
            </a:fld>
            <a:endParaRPr lang="zh-CN" altLang="en-US" dirty="0"/>
          </a:p>
        </p:txBody>
      </p:sp>
      <p:pic>
        <p:nvPicPr>
          <p:cNvPr id="3" name="图片 2">
            <a:extLst>
              <a:ext uri="{FF2B5EF4-FFF2-40B4-BE49-F238E27FC236}">
                <a16:creationId xmlns:a16="http://schemas.microsoft.com/office/drawing/2014/main" id="{3610209A-EE38-4806-CD98-1CC038DC6A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9790" y="1915886"/>
            <a:ext cx="10328184" cy="2209800"/>
          </a:xfrm>
          <a:prstGeom prst="rect">
            <a:avLst/>
          </a:prstGeom>
          <a:noFill/>
          <a:ln>
            <a:noFill/>
          </a:ln>
        </p:spPr>
      </p:pic>
    </p:spTree>
    <p:extLst>
      <p:ext uri="{BB962C8B-B14F-4D97-AF65-F5344CB8AC3E}">
        <p14:creationId xmlns:p14="http://schemas.microsoft.com/office/powerpoint/2010/main" val="311211134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B144955-8FCB-8B78-7463-F0D02B9749A7}"/>
              </a:ext>
            </a:extLst>
          </p:cNvPr>
          <p:cNvSpPr>
            <a:spLocks noGrp="1"/>
          </p:cNvSpPr>
          <p:nvPr>
            <p:ph type="sldNum" sz="quarter" idx="10"/>
          </p:nvPr>
        </p:nvSpPr>
        <p:spPr/>
        <p:txBody>
          <a:bodyPr/>
          <a:lstStyle/>
          <a:p>
            <a:fld id="{79377612-5D65-4010-B50B-1530D65155FB}" type="slidenum">
              <a:rPr lang="zh-CN" altLang="en-US" smtClean="0"/>
              <a:pPr/>
              <a:t>25</a:t>
            </a:fld>
            <a:endParaRPr lang="zh-CN" altLang="en-US" dirty="0"/>
          </a:p>
        </p:txBody>
      </p:sp>
      <p:sp>
        <p:nvSpPr>
          <p:cNvPr id="3" name="文本框 2">
            <a:extLst>
              <a:ext uri="{FF2B5EF4-FFF2-40B4-BE49-F238E27FC236}">
                <a16:creationId xmlns:a16="http://schemas.microsoft.com/office/drawing/2014/main" id="{3B94E06A-3573-BC14-3566-28B6F8AD213A}"/>
              </a:ext>
            </a:extLst>
          </p:cNvPr>
          <p:cNvSpPr txBox="1"/>
          <p:nvPr/>
        </p:nvSpPr>
        <p:spPr>
          <a:xfrm>
            <a:off x="201381" y="44827"/>
            <a:ext cx="11631390" cy="6494085"/>
          </a:xfrm>
          <a:prstGeom prst="rect">
            <a:avLst/>
          </a:prstGeom>
          <a:noFill/>
        </p:spPr>
        <p:txBody>
          <a:bodyPr wrap="square" rtlCol="0">
            <a:spAutoFit/>
          </a:bodyPr>
          <a:lstStyle/>
          <a:p>
            <a:pPr algn="ctr"/>
            <a:r>
              <a:rPr lang="zh-CN" altLang="en-US" sz="2000" b="1" dirty="0">
                <a:latin typeface="楷体" panose="02010609060101010101" pitchFamily="49" charset="-122"/>
                <a:ea typeface="楷体" panose="02010609060101010101" pitchFamily="49" charset="-122"/>
              </a:rPr>
              <a:t>参考文献</a:t>
            </a:r>
            <a:endParaRPr lang="en-US" altLang="zh-CN" sz="2000" b="1" dirty="0">
              <a:latin typeface="楷体" panose="02010609060101010101" pitchFamily="49" charset="-122"/>
              <a:ea typeface="楷体" panose="02010609060101010101" pitchFamily="49" charset="-122"/>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Andrew Goodman-Bacon  (2021). Difference-in-differences with variation in treatment timing. Journal of Econometrics</a:t>
            </a: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Brantly</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Callaway, Pedro H.C.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Sant'Anna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(2020). Difference-in-Differences with multiple time periods, Journal of Econometrics .</a:t>
            </a: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John Gardner (2021). Two-stage differences in differences.</a:t>
            </a: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De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Chaisemartin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C,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d'Haultfoeuille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X. Two-way fixed effects estimators with heterogeneous treatment effects[J]. American Economic Review, 2020, 110(9): 2964-96. </a:t>
            </a: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Clément de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Chaisemartin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Xavier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D'Haultfoeuille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(2021). Two-way fixed effects regressions with several treatments.</a:t>
            </a: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Kirill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Borusyak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Xavier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Jaravel</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Jann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Spiess</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(2021). Revisiting Event Study Designs: Robust and Efficient Estimation.</a:t>
            </a: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Damian Clarke,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Kathya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Tapia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Schythe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(2020). Implementing the Panel Event Study.</a:t>
            </a: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Liyang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Sun, Sarah Abraham (2021). Estimating dynamic treatment effects in event studies with heterogeneous treatment effects. Journal of Econometrics.</a:t>
            </a: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Doruk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Cengiz ,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Arindrajit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Dube , Attila Lindner, Ben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Zipperer</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(2019). The effect of minimum wages on low-wage jobs. The Quarterly Journal of Economics.</a:t>
            </a: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Simon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Freyaldenhoven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Christian Hansen, Jesse M. Shapiro (2019). Pre-event Trends in the Panel Event-Study Design. American Economic Review .</a:t>
            </a: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Baker A, Larcker D F, Wang C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C</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Y. How Much Should We Trust Staggered Difference-In-Differences Estimates?[J]. Available at SSRN 3794018, 2021. </a:t>
            </a: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刘冲</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沙学康</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张妍</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交错双重差分</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处理效应异质性与估计方法选择</a:t>
            </a:r>
            <a:r>
              <a:rPr lang="en-US" altLang="zh-CN" dirty="0">
                <a:latin typeface="Times New Roman" panose="02020603050405020304" pitchFamily="18" charset="0"/>
                <a:ea typeface="楷体" panose="02010609060101010101" pitchFamily="49" charset="-122"/>
                <a:cs typeface="Times New Roman" panose="02020603050405020304" pitchFamily="18" charset="0"/>
              </a:rPr>
              <a:t>[J].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数量经济技术经济研究</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2022, 39(9):28.</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6195891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F1D50AF-4C4E-6065-A8D6-0F7D9BD6741C}"/>
              </a:ext>
            </a:extLst>
          </p:cNvPr>
          <p:cNvSpPr txBox="1"/>
          <p:nvPr/>
        </p:nvSpPr>
        <p:spPr>
          <a:xfrm>
            <a:off x="1289969" y="1902972"/>
            <a:ext cx="9931547" cy="923330"/>
          </a:xfrm>
          <a:prstGeom prst="rect">
            <a:avLst/>
          </a:prstGeom>
          <a:noFill/>
        </p:spPr>
        <p:txBody>
          <a:bodyPr wrap="square" rtlCol="0">
            <a:spAutoFit/>
          </a:bodyPr>
          <a:lstStyle/>
          <a:p>
            <a:pPr algn="ctr"/>
            <a:r>
              <a:rPr lang="zh-CN" altLang="en-US" sz="5400" b="1" dirty="0">
                <a:latin typeface="微软雅黑" panose="020B0503020204020204" pitchFamily="34" charset="-122"/>
                <a:ea typeface="微软雅黑" panose="020B0503020204020204" pitchFamily="34" charset="-122"/>
              </a:rPr>
              <a:t>接受任何批评与指正！</a:t>
            </a:r>
            <a:endParaRPr lang="en-US" altLang="zh-CN" sz="5400" b="1"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C1A95559-A189-2F99-AFF6-500404F6858A}"/>
              </a:ext>
            </a:extLst>
          </p:cNvPr>
          <p:cNvSpPr>
            <a:spLocks noGrp="1"/>
          </p:cNvSpPr>
          <p:nvPr>
            <p:ph type="sldNum" sz="quarter" idx="4"/>
          </p:nvPr>
        </p:nvSpPr>
        <p:spPr/>
        <p:txBody>
          <a:bodyPr/>
          <a:lstStyle/>
          <a:p>
            <a:fld id="{79377612-5D65-4010-B50B-1530D65155FB}" type="slidenum">
              <a:rPr lang="zh-CN" altLang="en-US" smtClean="0"/>
              <a:pPr/>
              <a:t>26</a:t>
            </a:fld>
            <a:endParaRPr lang="zh-CN" altLang="en-US" dirty="0"/>
          </a:p>
        </p:txBody>
      </p:sp>
      <p:sp>
        <p:nvSpPr>
          <p:cNvPr id="2" name="日期占位符 1">
            <a:extLst>
              <a:ext uri="{FF2B5EF4-FFF2-40B4-BE49-F238E27FC236}">
                <a16:creationId xmlns:a16="http://schemas.microsoft.com/office/drawing/2014/main" id="{65CB4DCE-413E-F6C1-AEB2-615CBB9B56EB}"/>
              </a:ext>
            </a:extLst>
          </p:cNvPr>
          <p:cNvSpPr>
            <a:spLocks noGrp="1"/>
          </p:cNvSpPr>
          <p:nvPr>
            <p:ph type="dt" sz="half" idx="2"/>
          </p:nvPr>
        </p:nvSpPr>
        <p:spPr/>
        <p:txBody>
          <a:bodyPr/>
          <a:lstStyle/>
          <a:p>
            <a:fld id="{64D3C4C7-40E6-4570-BCCA-117780B86E00}" type="datetime2">
              <a:rPr lang="zh-CN" altLang="en-US" smtClean="0">
                <a:latin typeface="华文楷体" panose="02010600040101010101" pitchFamily="2" charset="-122"/>
                <a:ea typeface="华文楷体" panose="02010600040101010101" pitchFamily="2" charset="-122"/>
              </a:rPr>
              <a:t>2023年11月13日</a:t>
            </a:fld>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311516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3</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375559" y="647641"/>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简介</a:t>
            </a:r>
          </a:p>
        </p:txBody>
      </p:sp>
      <p:sp>
        <p:nvSpPr>
          <p:cNvPr id="5" name="文本框 4">
            <a:extLst>
              <a:ext uri="{FF2B5EF4-FFF2-40B4-BE49-F238E27FC236}">
                <a16:creationId xmlns:a16="http://schemas.microsoft.com/office/drawing/2014/main" id="{CFA036AB-19AC-FD2A-0EAB-7746AA9C6496}"/>
              </a:ext>
            </a:extLst>
          </p:cNvPr>
          <p:cNvSpPr txBox="1"/>
          <p:nvPr/>
        </p:nvSpPr>
        <p:spPr>
          <a:xfrm>
            <a:off x="549725" y="1448683"/>
            <a:ext cx="1839687" cy="584775"/>
          </a:xfrm>
          <a:prstGeom prst="rect">
            <a:avLst/>
          </a:prstGeom>
          <a:noFill/>
        </p:spPr>
        <p:txBody>
          <a:bodyPr wrap="square" rtlCol="0">
            <a:spAutoFit/>
          </a:bodyPr>
          <a:lstStyle/>
          <a:p>
            <a:r>
              <a:rPr lang="zh-CN" altLang="en-US" sz="3200" b="1" dirty="0">
                <a:latin typeface="楷体" panose="02010609060101010101" pitchFamily="49" charset="-122"/>
                <a:ea typeface="楷体" panose="02010609060101010101" pitchFamily="49" charset="-122"/>
              </a:rPr>
              <a:t>经典</a:t>
            </a:r>
            <a:r>
              <a:rPr lang="en-US" altLang="zh-CN" sz="3200" b="1" dirty="0">
                <a:latin typeface="楷体" panose="02010609060101010101" pitchFamily="49" charset="-122"/>
                <a:ea typeface="楷体" panose="02010609060101010101" pitchFamily="49" charset="-122"/>
              </a:rPr>
              <a:t>DID</a:t>
            </a:r>
            <a:endParaRPr lang="zh-CN" altLang="en-US" sz="3200" b="1" dirty="0">
              <a:latin typeface="楷体" panose="02010609060101010101" pitchFamily="49" charset="-122"/>
              <a:ea typeface="楷体" panose="02010609060101010101" pitchFamily="49" charset="-122"/>
            </a:endParaRPr>
          </a:p>
        </p:txBody>
      </p:sp>
      <p:sp>
        <p:nvSpPr>
          <p:cNvPr id="6" name="文本框 5">
            <a:extLst>
              <a:ext uri="{FF2B5EF4-FFF2-40B4-BE49-F238E27FC236}">
                <a16:creationId xmlns:a16="http://schemas.microsoft.com/office/drawing/2014/main" id="{C084842B-BAD8-6405-E82E-3E7B79E9D90D}"/>
              </a:ext>
            </a:extLst>
          </p:cNvPr>
          <p:cNvSpPr txBox="1"/>
          <p:nvPr/>
        </p:nvSpPr>
        <p:spPr>
          <a:xfrm>
            <a:off x="1161575" y="2371725"/>
            <a:ext cx="9882930" cy="1930337"/>
          </a:xfrm>
          <a:prstGeom prst="rect">
            <a:avLst/>
          </a:prstGeom>
          <a:noFill/>
        </p:spPr>
        <p:txBody>
          <a:bodyPr wrap="square" rtlCol="0">
            <a:spAutoFit/>
          </a:bodyPr>
          <a:lstStyle/>
          <a:p>
            <a:pPr marL="457200" indent="-457200" algn="just">
              <a:lnSpc>
                <a:spcPct val="150000"/>
              </a:lnSpc>
              <a:buSzPct val="100000"/>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特点：政策在同一时点实施。</a:t>
            </a:r>
            <a:endParaRPr lang="en-US" altLang="zh-CN" sz="2800" dirty="0">
              <a:latin typeface="楷体" panose="02010609060101010101" pitchFamily="49" charset="-122"/>
              <a:ea typeface="楷体" panose="02010609060101010101" pitchFamily="49" charset="-122"/>
            </a:endParaRPr>
          </a:p>
          <a:p>
            <a:pPr marL="457200" indent="-457200" algn="just">
              <a:lnSpc>
                <a:spcPct val="150000"/>
              </a:lnSpc>
              <a:buSzPct val="100000"/>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在回归中我们可以通过交互项实现时间和地区维度的两次差分，标准</a:t>
            </a:r>
            <a:r>
              <a:rPr lang="en-US" altLang="zh-CN" sz="2800" dirty="0">
                <a:latin typeface="楷体" panose="02010609060101010101" pitchFamily="49" charset="-122"/>
                <a:ea typeface="楷体" panose="02010609060101010101" pitchFamily="49" charset="-122"/>
              </a:rPr>
              <a:t>DID</a:t>
            </a:r>
            <a:r>
              <a:rPr lang="zh-CN" altLang="en-US" sz="2800" dirty="0">
                <a:latin typeface="楷体" panose="02010609060101010101" pitchFamily="49" charset="-122"/>
                <a:ea typeface="楷体" panose="02010609060101010101" pitchFamily="49" charset="-122"/>
              </a:rPr>
              <a:t>模型的形式如下所示：</a:t>
            </a:r>
          </a:p>
        </p:txBody>
      </p:sp>
      <p:pic>
        <p:nvPicPr>
          <p:cNvPr id="8" name="图片 7">
            <a:extLst>
              <a:ext uri="{FF2B5EF4-FFF2-40B4-BE49-F238E27FC236}">
                <a16:creationId xmlns:a16="http://schemas.microsoft.com/office/drawing/2014/main" id="{B720647E-3337-5767-7600-3D6A0AB97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003" y="4479862"/>
            <a:ext cx="8670050" cy="804437"/>
          </a:xfrm>
          <a:prstGeom prst="rect">
            <a:avLst/>
          </a:prstGeom>
        </p:spPr>
      </p:pic>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extLst>
              <p:ext uri="{D42A27DB-BD31-4B8C-83A1-F6EECF244321}">
                <p14:modId xmlns:p14="http://schemas.microsoft.com/office/powerpoint/2010/main" val="4137308468"/>
              </p:ext>
            </p:extLst>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Equation.DSMT4">
                  <p:embed/>
                </p:oleObj>
              </mc:Choice>
              <mc:Fallback>
                <p:oleObj name="Equation" r:id="rId3" imgW="114120" imgH="177480" progId="Equation.DSMT4">
                  <p:embed/>
                  <p:pic>
                    <p:nvPicPr>
                      <p:cNvPr id="0" name=""/>
                      <p:cNvPicPr/>
                      <p:nvPr/>
                    </p:nvPicPr>
                    <p:blipFill>
                      <a:blip r:embed="rId4"/>
                      <a:stretch>
                        <a:fillRect/>
                      </a:stretch>
                    </p:blipFill>
                    <p:spPr>
                      <a:xfrm>
                        <a:off x="4514850" y="21939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304621610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D2AAF27-25E4-E941-0353-2A3D4B004833}"/>
              </a:ext>
            </a:extLst>
          </p:cNvPr>
          <p:cNvSpPr>
            <a:spLocks noGrp="1"/>
          </p:cNvSpPr>
          <p:nvPr>
            <p:ph type="sldNum" sz="quarter" idx="10"/>
          </p:nvPr>
        </p:nvSpPr>
        <p:spPr/>
        <p:txBody>
          <a:bodyPr/>
          <a:lstStyle/>
          <a:p>
            <a:fld id="{79377612-5D65-4010-B50B-1530D65155FB}" type="slidenum">
              <a:rPr lang="zh-CN" altLang="en-US" smtClean="0"/>
              <a:pPr/>
              <a:t>4</a:t>
            </a:fld>
            <a:endParaRPr lang="zh-CN" altLang="en-US" dirty="0"/>
          </a:p>
        </p:txBody>
      </p:sp>
      <p:pic>
        <p:nvPicPr>
          <p:cNvPr id="4" name="图片 3" descr="图表, 折线图&#10;&#10;描述已自动生成">
            <a:extLst>
              <a:ext uri="{FF2B5EF4-FFF2-40B4-BE49-F238E27FC236}">
                <a16:creationId xmlns:a16="http://schemas.microsoft.com/office/drawing/2014/main" id="{8010CCAB-2FFB-4567-534F-DD306B960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28" y="1224150"/>
            <a:ext cx="9982808" cy="4409699"/>
          </a:xfrm>
          <a:prstGeom prst="rect">
            <a:avLst/>
          </a:prstGeom>
        </p:spPr>
      </p:pic>
    </p:spTree>
    <p:extLst>
      <p:ext uri="{BB962C8B-B14F-4D97-AF65-F5344CB8AC3E}">
        <p14:creationId xmlns:p14="http://schemas.microsoft.com/office/powerpoint/2010/main" val="334643265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0A1C001-D390-634B-14AA-233C9781B6CB}"/>
              </a:ext>
            </a:extLst>
          </p:cNvPr>
          <p:cNvSpPr>
            <a:spLocks noGrp="1"/>
          </p:cNvSpPr>
          <p:nvPr>
            <p:ph type="sldNum" sz="quarter" idx="10"/>
          </p:nvPr>
        </p:nvSpPr>
        <p:spPr/>
        <p:txBody>
          <a:bodyPr/>
          <a:lstStyle/>
          <a:p>
            <a:fld id="{79377612-5D65-4010-B50B-1530D65155FB}" type="slidenum">
              <a:rPr lang="zh-CN" altLang="en-US" smtClean="0"/>
              <a:pPr/>
              <a:t>5</a:t>
            </a:fld>
            <a:endParaRPr lang="zh-CN" altLang="en-US" dirty="0"/>
          </a:p>
        </p:txBody>
      </p:sp>
      <p:pic>
        <p:nvPicPr>
          <p:cNvPr id="1026" name="Picture 2">
            <a:extLst>
              <a:ext uri="{FF2B5EF4-FFF2-40B4-BE49-F238E27FC236}">
                <a16:creationId xmlns:a16="http://schemas.microsoft.com/office/drawing/2014/main" id="{C043BECC-D7A3-F80B-2D3C-A66416A5B84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743200" y="1131434"/>
            <a:ext cx="6705600" cy="265747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64EB7BF2-17F8-2202-291E-65345DF0D9ED}"/>
              </a:ext>
            </a:extLst>
          </p:cNvPr>
          <p:cNvSpPr txBox="1"/>
          <p:nvPr/>
        </p:nvSpPr>
        <p:spPr>
          <a:xfrm>
            <a:off x="1328706" y="4375891"/>
            <a:ext cx="9720943" cy="954107"/>
          </a:xfrm>
          <a:prstGeom prst="rect">
            <a:avLst/>
          </a:prstGeom>
          <a:noFill/>
        </p:spPr>
        <p:txBody>
          <a:bodyPr wrap="square" rtlCol="0">
            <a:spAutoFit/>
          </a:bodyPr>
          <a:lstStyle/>
          <a:p>
            <a:pPr marL="457200" indent="-457200" algn="just">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交互项的系数</a:t>
            </a:r>
            <a:r>
              <a:rPr lang="el-GR" altLang="zh-CN" sz="2800" i="1" dirty="0">
                <a:latin typeface="Times New Roman" panose="02020603050405020304" pitchFamily="18" charset="0"/>
                <a:ea typeface="楷体" panose="02010609060101010101" pitchFamily="49" charset="-122"/>
                <a:cs typeface="Times New Roman" panose="02020603050405020304" pitchFamily="18" charset="0"/>
              </a:rPr>
              <a:t>β</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dirty="0">
                <a:latin typeface="楷体" panose="02010609060101010101" pitchFamily="49" charset="-122"/>
                <a:ea typeface="楷体" panose="02010609060101010101" pitchFamily="49" charset="-122"/>
              </a:rPr>
              <a:t>反映的就是经过两次差分后得到的“纯净”的政策效应</a:t>
            </a:r>
          </a:p>
        </p:txBody>
      </p:sp>
    </p:spTree>
    <p:extLst>
      <p:ext uri="{BB962C8B-B14F-4D97-AF65-F5344CB8AC3E}">
        <p14:creationId xmlns:p14="http://schemas.microsoft.com/office/powerpoint/2010/main" val="326234838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C26FE65-4CB5-E57F-B2BB-5FC288B5E72C}"/>
              </a:ext>
            </a:extLst>
          </p:cNvPr>
          <p:cNvSpPr>
            <a:spLocks noGrp="1"/>
          </p:cNvSpPr>
          <p:nvPr>
            <p:ph type="sldNum" sz="quarter" idx="10"/>
          </p:nvPr>
        </p:nvSpPr>
        <p:spPr/>
        <p:txBody>
          <a:bodyPr/>
          <a:lstStyle/>
          <a:p>
            <a:fld id="{79377612-5D65-4010-B50B-1530D65155FB}" type="slidenum">
              <a:rPr lang="zh-CN" altLang="en-US" smtClean="0"/>
              <a:pPr/>
              <a:t>6</a:t>
            </a:fld>
            <a:endParaRPr lang="zh-CN" altLang="en-US" dirty="0"/>
          </a:p>
        </p:txBody>
      </p:sp>
      <p:sp>
        <p:nvSpPr>
          <p:cNvPr id="3" name="文本框 2">
            <a:extLst>
              <a:ext uri="{FF2B5EF4-FFF2-40B4-BE49-F238E27FC236}">
                <a16:creationId xmlns:a16="http://schemas.microsoft.com/office/drawing/2014/main" id="{F14F1D46-FEB3-3DC4-9DFE-36BE94E1A17C}"/>
              </a:ext>
            </a:extLst>
          </p:cNvPr>
          <p:cNvSpPr txBox="1"/>
          <p:nvPr/>
        </p:nvSpPr>
        <p:spPr>
          <a:xfrm>
            <a:off x="658583" y="1030229"/>
            <a:ext cx="1839687" cy="584775"/>
          </a:xfrm>
          <a:prstGeom prst="rect">
            <a:avLst/>
          </a:prstGeom>
          <a:noFill/>
        </p:spPr>
        <p:txBody>
          <a:bodyPr wrap="square" rtlCol="0">
            <a:spAutoFit/>
          </a:bodyPr>
          <a:lstStyle/>
          <a:p>
            <a:r>
              <a:rPr lang="zh-CN" altLang="en-US" sz="3200" b="1" dirty="0">
                <a:latin typeface="楷体" panose="02010609060101010101" pitchFamily="49" charset="-122"/>
                <a:ea typeface="楷体" panose="02010609060101010101" pitchFamily="49" charset="-122"/>
              </a:rPr>
              <a:t>交错</a:t>
            </a:r>
            <a:r>
              <a:rPr lang="en-US" altLang="zh-CN" sz="3200" b="1" dirty="0">
                <a:latin typeface="楷体" panose="02010609060101010101" pitchFamily="49" charset="-122"/>
                <a:ea typeface="楷体" panose="02010609060101010101" pitchFamily="49" charset="-122"/>
              </a:rPr>
              <a:t>DID</a:t>
            </a:r>
            <a:endParaRPr lang="zh-CN" altLang="en-US" sz="3200" b="1" dirty="0">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52581D8B-0A49-A868-855A-6582C0508CC2}"/>
              </a:ext>
            </a:extLst>
          </p:cNvPr>
          <p:cNvSpPr txBox="1"/>
          <p:nvPr/>
        </p:nvSpPr>
        <p:spPr>
          <a:xfrm>
            <a:off x="1154535" y="1838325"/>
            <a:ext cx="9882930" cy="2604752"/>
          </a:xfrm>
          <a:prstGeom prst="rect">
            <a:avLst/>
          </a:prstGeom>
          <a:noFill/>
        </p:spPr>
        <p:txBody>
          <a:bodyPr wrap="square" rtlCol="0">
            <a:spAutoFit/>
          </a:bodyPr>
          <a:lstStyle/>
          <a:p>
            <a:pPr marL="457200" indent="-457200" algn="just">
              <a:lnSpc>
                <a:spcPct val="150000"/>
              </a:lnSpc>
              <a:buSzPct val="100000"/>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特点：政策在不同时点实施。</a:t>
            </a:r>
            <a:endParaRPr lang="en-US" altLang="zh-CN" sz="2800" dirty="0">
              <a:latin typeface="楷体" panose="02010609060101010101" pitchFamily="49" charset="-122"/>
              <a:ea typeface="楷体" panose="02010609060101010101" pitchFamily="49" charset="-122"/>
            </a:endParaRPr>
          </a:p>
          <a:p>
            <a:pPr marL="457200" indent="-457200" algn="just">
              <a:lnSpc>
                <a:spcPct val="150000"/>
              </a:lnSpc>
              <a:buSzPct val="100000"/>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在回归中我们不需要生成政策分组变量和政策时间变量的交互项，而仅仅使用一个虚拟变量</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policy</a:t>
            </a:r>
            <a:r>
              <a:rPr lang="zh-CN" altLang="en-US" sz="2800" dirty="0">
                <a:latin typeface="楷体" panose="02010609060101010101" pitchFamily="49" charset="-122"/>
                <a:ea typeface="楷体" panose="02010609060101010101" pitchFamily="49" charset="-122"/>
              </a:rPr>
              <a:t>予以替代就可以了，交错</a:t>
            </a:r>
            <a:r>
              <a:rPr lang="en-US" altLang="zh-CN" sz="2800" dirty="0">
                <a:latin typeface="楷体" panose="02010609060101010101" pitchFamily="49" charset="-122"/>
                <a:ea typeface="楷体" panose="02010609060101010101" pitchFamily="49" charset="-122"/>
              </a:rPr>
              <a:t>DID</a:t>
            </a:r>
            <a:r>
              <a:rPr lang="zh-CN" altLang="en-US" sz="2800" dirty="0">
                <a:latin typeface="楷体" panose="02010609060101010101" pitchFamily="49" charset="-122"/>
                <a:ea typeface="楷体" panose="02010609060101010101" pitchFamily="49" charset="-122"/>
              </a:rPr>
              <a:t>模型的形式如下所示：</a:t>
            </a:r>
          </a:p>
        </p:txBody>
      </p:sp>
      <p:pic>
        <p:nvPicPr>
          <p:cNvPr id="6" name="图片 5" descr="文本&#10;&#10;描述已自动生成">
            <a:extLst>
              <a:ext uri="{FF2B5EF4-FFF2-40B4-BE49-F238E27FC236}">
                <a16:creationId xmlns:a16="http://schemas.microsoft.com/office/drawing/2014/main" id="{54986482-FB09-82E0-CE42-C8F51921D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932" y="4666398"/>
            <a:ext cx="6960136" cy="871774"/>
          </a:xfrm>
          <a:prstGeom prst="rect">
            <a:avLst/>
          </a:prstGeom>
        </p:spPr>
      </p:pic>
    </p:spTree>
    <p:extLst>
      <p:ext uri="{BB962C8B-B14F-4D97-AF65-F5344CB8AC3E}">
        <p14:creationId xmlns:p14="http://schemas.microsoft.com/office/powerpoint/2010/main" val="12688778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D100A3C-4A13-C84B-029D-1F020464347F}"/>
              </a:ext>
            </a:extLst>
          </p:cNvPr>
          <p:cNvSpPr>
            <a:spLocks noGrp="1"/>
          </p:cNvSpPr>
          <p:nvPr>
            <p:ph type="sldNum" sz="quarter" idx="10"/>
          </p:nvPr>
        </p:nvSpPr>
        <p:spPr/>
        <p:txBody>
          <a:bodyPr/>
          <a:lstStyle/>
          <a:p>
            <a:fld id="{79377612-5D65-4010-B50B-1530D65155FB}" type="slidenum">
              <a:rPr lang="zh-CN" altLang="en-US" smtClean="0"/>
              <a:pPr/>
              <a:t>7</a:t>
            </a:fld>
            <a:endParaRPr lang="zh-CN" altLang="en-US" dirty="0"/>
          </a:p>
        </p:txBody>
      </p:sp>
      <p:pic>
        <p:nvPicPr>
          <p:cNvPr id="4" name="图片 3" descr="图片包含 应用程序&#10;&#10;描述已自动生成">
            <a:extLst>
              <a:ext uri="{FF2B5EF4-FFF2-40B4-BE49-F238E27FC236}">
                <a16:creationId xmlns:a16="http://schemas.microsoft.com/office/drawing/2014/main" id="{C1B735EC-0723-4E8A-E411-859D57B8C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993" y="136525"/>
            <a:ext cx="7548013" cy="6341453"/>
          </a:xfrm>
          <a:prstGeom prst="rect">
            <a:avLst/>
          </a:prstGeom>
        </p:spPr>
      </p:pic>
      <p:sp>
        <p:nvSpPr>
          <p:cNvPr id="3" name="矩形 2">
            <a:extLst>
              <a:ext uri="{FF2B5EF4-FFF2-40B4-BE49-F238E27FC236}">
                <a16:creationId xmlns:a16="http://schemas.microsoft.com/office/drawing/2014/main" id="{1CEAADB9-9151-C25B-CBEF-75ECBF62B718}"/>
              </a:ext>
            </a:extLst>
          </p:cNvPr>
          <p:cNvSpPr/>
          <p:nvPr/>
        </p:nvSpPr>
        <p:spPr>
          <a:xfrm>
            <a:off x="4278086" y="6240497"/>
            <a:ext cx="914400" cy="315686"/>
          </a:xfrm>
          <a:prstGeom prst="rect">
            <a:avLst/>
          </a:prstGeom>
          <a:solidFill>
            <a:schemeClr val="bg1"/>
          </a:solidFill>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dirty="0">
              <a:ln>
                <a:solidFill>
                  <a:schemeClr val="bg1"/>
                </a:solidFill>
              </a:ln>
              <a:noFill/>
            </a:endParaRPr>
          </a:p>
        </p:txBody>
      </p:sp>
    </p:spTree>
    <p:extLst>
      <p:ext uri="{BB962C8B-B14F-4D97-AF65-F5344CB8AC3E}">
        <p14:creationId xmlns:p14="http://schemas.microsoft.com/office/powerpoint/2010/main" val="84479658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5F1A488-6545-0E4D-4B9D-B28C1EAD2CFF}"/>
              </a:ext>
            </a:extLst>
          </p:cNvPr>
          <p:cNvSpPr>
            <a:spLocks noGrp="1"/>
          </p:cNvSpPr>
          <p:nvPr>
            <p:ph type="sldNum" sz="quarter" idx="10"/>
          </p:nvPr>
        </p:nvSpPr>
        <p:spPr/>
        <p:txBody>
          <a:bodyPr/>
          <a:lstStyle/>
          <a:p>
            <a:fld id="{79377612-5D65-4010-B50B-1530D65155FB}" type="slidenum">
              <a:rPr lang="zh-CN" altLang="en-US" smtClean="0"/>
              <a:pPr/>
              <a:t>8</a:t>
            </a:fld>
            <a:endParaRPr lang="zh-CN" altLang="en-US" dirty="0"/>
          </a:p>
        </p:txBody>
      </p:sp>
      <p:sp>
        <p:nvSpPr>
          <p:cNvPr id="4" name="文本框 3">
            <a:extLst>
              <a:ext uri="{FF2B5EF4-FFF2-40B4-BE49-F238E27FC236}">
                <a16:creationId xmlns:a16="http://schemas.microsoft.com/office/drawing/2014/main" id="{99F077EC-4626-96FD-5CD2-C3E91ECF8BF6}"/>
              </a:ext>
            </a:extLst>
          </p:cNvPr>
          <p:cNvSpPr txBox="1"/>
          <p:nvPr/>
        </p:nvSpPr>
        <p:spPr>
          <a:xfrm>
            <a:off x="543813" y="1620610"/>
            <a:ext cx="10951028" cy="3869329"/>
          </a:xfrm>
          <a:prstGeom prst="rect">
            <a:avLst/>
          </a:prstGeom>
          <a:noFill/>
        </p:spPr>
        <p:txBody>
          <a:bodyPr wrap="square" rtlCol="0">
            <a:spAutoFit/>
          </a:bodyPr>
          <a:lstStyle/>
          <a:p>
            <a:pPr marL="457200" indent="-457200" algn="just">
              <a:lnSpc>
                <a:spcPct val="150000"/>
              </a:lnSpc>
              <a:buSzPct val="100000"/>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很多研究者都关注到，交错</a:t>
            </a:r>
            <a:r>
              <a:rPr lang="en-US" altLang="zh-CN" sz="2800" dirty="0">
                <a:latin typeface="楷体" panose="02010609060101010101" pitchFamily="49" charset="-122"/>
                <a:ea typeface="楷体" panose="02010609060101010101" pitchFamily="49" charset="-122"/>
              </a:rPr>
              <a:t>DID</a:t>
            </a:r>
            <a:r>
              <a:rPr lang="zh-CN" altLang="en-US" sz="2800" dirty="0">
                <a:latin typeface="楷体" panose="02010609060101010101" pitchFamily="49" charset="-122"/>
                <a:ea typeface="楷体" panose="02010609060101010101" pitchFamily="49" charset="-122"/>
              </a:rPr>
              <a:t>有一个重要的潜在问题是存在异质性处理效应（</a:t>
            </a:r>
            <a:r>
              <a:rPr lang="en-US" altLang="zh-CN" sz="2800" dirty="0">
                <a:latin typeface="楷体" panose="02010609060101010101" pitchFamily="49" charset="-122"/>
                <a:ea typeface="楷体" panose="02010609060101010101" pitchFamily="49" charset="-122"/>
              </a:rPr>
              <a:t>Heterogeneous Treatment Effects</a:t>
            </a:r>
            <a:r>
              <a:rPr lang="zh-CN" altLang="en-US" sz="2800" dirty="0">
                <a:latin typeface="楷体" panose="02010609060101010101" pitchFamily="49" charset="-122"/>
                <a:ea typeface="楷体" panose="02010609060101010101" pitchFamily="49" charset="-122"/>
              </a:rPr>
              <a:t>） 即同一处理对于不同个体产生的效果存在差异，这种差异可能表现在接受处理后的时长或者不同时点接受处理的组别两个维度。</a:t>
            </a:r>
            <a:endParaRPr lang="en-US" altLang="zh-CN" sz="2800" dirty="0">
              <a:latin typeface="楷体" panose="02010609060101010101" pitchFamily="49" charset="-122"/>
              <a:ea typeface="楷体" panose="02010609060101010101" pitchFamily="49" charset="-122"/>
            </a:endParaRPr>
          </a:p>
          <a:p>
            <a:pPr marL="457200" indent="-457200" algn="just">
              <a:lnSpc>
                <a:spcPct val="150000"/>
              </a:lnSpc>
              <a:buSzPct val="100000"/>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在此背景下，如果利用传统双向固定效应模型估计量（</a:t>
            </a:r>
            <a:r>
              <a:rPr lang="en-US" altLang="zh-CN" sz="2800" dirty="0">
                <a:latin typeface="楷体" panose="02010609060101010101" pitchFamily="49" charset="-122"/>
                <a:ea typeface="楷体" panose="02010609060101010101" pitchFamily="49" charset="-122"/>
              </a:rPr>
              <a:t>Two-Way Fixed Effects Estimator, TWFE</a:t>
            </a:r>
            <a:r>
              <a:rPr lang="zh-CN" altLang="en-US" sz="2800" dirty="0">
                <a:latin typeface="楷体" panose="02010609060101010101" pitchFamily="49" charset="-122"/>
                <a:ea typeface="楷体" panose="02010609060101010101" pitchFamily="49" charset="-122"/>
              </a:rPr>
              <a:t>）进行估计，会存在潜在偏误。 </a:t>
            </a:r>
          </a:p>
        </p:txBody>
      </p:sp>
      <p:sp>
        <p:nvSpPr>
          <p:cNvPr id="5" name="文本框 4">
            <a:extLst>
              <a:ext uri="{FF2B5EF4-FFF2-40B4-BE49-F238E27FC236}">
                <a16:creationId xmlns:a16="http://schemas.microsoft.com/office/drawing/2014/main" id="{86DB5C9C-AC43-4E2E-BC65-4770F1B6C92E}"/>
              </a:ext>
            </a:extLst>
          </p:cNvPr>
          <p:cNvSpPr txBox="1"/>
          <p:nvPr/>
        </p:nvSpPr>
        <p:spPr>
          <a:xfrm>
            <a:off x="684854" y="544880"/>
            <a:ext cx="10668946" cy="923330"/>
          </a:xfrm>
          <a:prstGeom prst="rect">
            <a:avLst/>
          </a:prstGeom>
          <a:noFill/>
        </p:spPr>
        <p:txBody>
          <a:bodyPr wrap="square" rtlCol="0">
            <a:spAutoFit/>
          </a:bodyPr>
          <a:lstStyle/>
          <a:p>
            <a:pPr algn="ctr"/>
            <a:r>
              <a:rPr lang="zh-CN" altLang="en-US" sz="5400" b="1" dirty="0">
                <a:latin typeface="楷体" panose="02010609060101010101" pitchFamily="49" charset="-122"/>
                <a:ea typeface="楷体" panose="02010609060101010101" pitchFamily="49" charset="-122"/>
              </a:rPr>
              <a:t>交错</a:t>
            </a:r>
            <a:r>
              <a:rPr lang="en-US" altLang="zh-CN" sz="5400" b="1" dirty="0">
                <a:latin typeface="楷体" panose="02010609060101010101" pitchFamily="49" charset="-122"/>
                <a:ea typeface="楷体" panose="02010609060101010101" pitchFamily="49" charset="-122"/>
              </a:rPr>
              <a:t>DID</a:t>
            </a:r>
            <a:r>
              <a:rPr lang="zh-CN" altLang="en-US" sz="5400" b="1" dirty="0">
                <a:latin typeface="楷体" panose="02010609060101010101" pitchFamily="49" charset="-122"/>
                <a:ea typeface="楷体" panose="02010609060101010101" pitchFamily="49" charset="-122"/>
              </a:rPr>
              <a:t>问题</a:t>
            </a:r>
          </a:p>
        </p:txBody>
      </p:sp>
    </p:spTree>
    <p:extLst>
      <p:ext uri="{BB962C8B-B14F-4D97-AF65-F5344CB8AC3E}">
        <p14:creationId xmlns:p14="http://schemas.microsoft.com/office/powerpoint/2010/main" val="350864245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088FCDE-3719-7EA3-4AC6-2E8CE324CFEF}"/>
              </a:ext>
            </a:extLst>
          </p:cNvPr>
          <p:cNvSpPr>
            <a:spLocks noGrp="1"/>
          </p:cNvSpPr>
          <p:nvPr>
            <p:ph type="sldNum" sz="quarter" idx="10"/>
          </p:nvPr>
        </p:nvSpPr>
        <p:spPr/>
        <p:txBody>
          <a:bodyPr/>
          <a:lstStyle/>
          <a:p>
            <a:fld id="{79377612-5D65-4010-B50B-1530D65155FB}" type="slidenum">
              <a:rPr lang="zh-CN" altLang="en-US" smtClean="0"/>
              <a:pPr/>
              <a:t>9</a:t>
            </a:fld>
            <a:endParaRPr lang="zh-CN" altLang="en-US" dirty="0"/>
          </a:p>
        </p:txBody>
      </p:sp>
      <p:sp>
        <p:nvSpPr>
          <p:cNvPr id="3" name="文本框 2">
            <a:extLst>
              <a:ext uri="{FF2B5EF4-FFF2-40B4-BE49-F238E27FC236}">
                <a16:creationId xmlns:a16="http://schemas.microsoft.com/office/drawing/2014/main" id="{9D948971-1F78-A385-4EF4-CABE813C7243}"/>
              </a:ext>
            </a:extLst>
          </p:cNvPr>
          <p:cNvSpPr txBox="1"/>
          <p:nvPr/>
        </p:nvSpPr>
        <p:spPr>
          <a:xfrm>
            <a:off x="3162298" y="559445"/>
            <a:ext cx="6210303" cy="923330"/>
          </a:xfrm>
          <a:prstGeom prst="rect">
            <a:avLst/>
          </a:prstGeom>
          <a:noFill/>
        </p:spPr>
        <p:txBody>
          <a:bodyPr wrap="square" rtlCol="0">
            <a:spAutoFit/>
          </a:bodyPr>
          <a:lstStyle/>
          <a:p>
            <a:r>
              <a:rPr lang="en-US" altLang="zh-CN" sz="5400" b="1" dirty="0">
                <a:latin typeface="楷体" panose="02010609060101010101" pitchFamily="49" charset="-122"/>
                <a:ea typeface="楷体" panose="02010609060101010101" pitchFamily="49" charset="-122"/>
              </a:rPr>
              <a:t>TWFE</a:t>
            </a:r>
            <a:r>
              <a:rPr lang="zh-CN" altLang="en-US" sz="5400" b="1" dirty="0">
                <a:latin typeface="楷体" panose="02010609060101010101" pitchFamily="49" charset="-122"/>
                <a:ea typeface="楷体" panose="02010609060101010101" pitchFamily="49" charset="-122"/>
              </a:rPr>
              <a:t>估计偏误原因</a:t>
            </a:r>
          </a:p>
        </p:txBody>
      </p:sp>
      <p:sp>
        <p:nvSpPr>
          <p:cNvPr id="4" name="文本框 3">
            <a:extLst>
              <a:ext uri="{FF2B5EF4-FFF2-40B4-BE49-F238E27FC236}">
                <a16:creationId xmlns:a16="http://schemas.microsoft.com/office/drawing/2014/main" id="{771A192F-0E6F-3B19-6191-C3AB22940CD6}"/>
              </a:ext>
            </a:extLst>
          </p:cNvPr>
          <p:cNvSpPr txBox="1"/>
          <p:nvPr/>
        </p:nvSpPr>
        <p:spPr>
          <a:xfrm>
            <a:off x="555171" y="1482775"/>
            <a:ext cx="11081657" cy="4515660"/>
          </a:xfrm>
          <a:prstGeom prst="rect">
            <a:avLst/>
          </a:prstGeom>
          <a:noFill/>
        </p:spPr>
        <p:txBody>
          <a:bodyPr wrap="square" rtlCol="0">
            <a:spAutoFit/>
          </a:bodyPr>
          <a:lstStyle/>
          <a:p>
            <a:pPr marL="457200" indent="-457200" algn="just">
              <a:lnSpc>
                <a:spcPct val="150000"/>
              </a:lnSpc>
              <a:buSzPct val="100000"/>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无论是经典的多期</a:t>
            </a:r>
            <a:r>
              <a:rPr lang="en-US" altLang="zh-CN" sz="2800" dirty="0">
                <a:latin typeface="楷体" panose="02010609060101010101" pitchFamily="49" charset="-122"/>
                <a:ea typeface="楷体" panose="02010609060101010101" pitchFamily="49" charset="-122"/>
              </a:rPr>
              <a:t>DID</a:t>
            </a:r>
            <a:r>
              <a:rPr lang="zh-CN" altLang="en-US" sz="2800" dirty="0">
                <a:latin typeface="楷体" panose="02010609060101010101" pitchFamily="49" charset="-122"/>
                <a:ea typeface="楷体" panose="02010609060101010101" pitchFamily="49" charset="-122"/>
              </a:rPr>
              <a:t>还是交错</a:t>
            </a:r>
            <a:r>
              <a:rPr lang="en-US" altLang="zh-CN" sz="2800" dirty="0">
                <a:latin typeface="楷体" panose="02010609060101010101" pitchFamily="49" charset="-122"/>
                <a:ea typeface="楷体" panose="02010609060101010101" pitchFamily="49" charset="-122"/>
              </a:rPr>
              <a:t>DID</a:t>
            </a:r>
            <a:r>
              <a:rPr lang="zh-CN" altLang="en-US" sz="2800" dirty="0">
                <a:latin typeface="楷体" panose="02010609060101010101" pitchFamily="49" charset="-122"/>
                <a:ea typeface="楷体" panose="02010609060101010101" pitchFamily="49" charset="-122"/>
              </a:rPr>
              <a:t>， 使用双向固定效应模型进行因果推断时， 需要满足以下四个重要假设：</a:t>
            </a:r>
          </a:p>
          <a:p>
            <a:pPr marL="457200" indent="-457200" algn="just">
              <a:lnSpc>
                <a:spcPct val="150000"/>
              </a:lnSpc>
              <a:buSzPct val="100000"/>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第一， 严格外生假设</a:t>
            </a:r>
            <a:r>
              <a:rPr lang="en-US" altLang="zh-CN" sz="2800" dirty="0">
                <a:latin typeface="楷体" panose="02010609060101010101" pitchFamily="49" charset="-122"/>
                <a:ea typeface="楷体" panose="02010609060101010101" pitchFamily="49" charset="-122"/>
              </a:rPr>
              <a:t>(Strict Exogeneity Assumption) </a:t>
            </a:r>
          </a:p>
          <a:p>
            <a:pPr marL="457200" indent="-457200" algn="just">
              <a:lnSpc>
                <a:spcPct val="150000"/>
              </a:lnSpc>
              <a:buSzPct val="100000"/>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该假设是使用面板数据进行因果推断的关键假设，它要求：不能存在随时间变化的混杂因素；过去的结果变量不能对当期的结果变量产生影响；过去的结果变量或协变量不能对当期和未来的处理状态产生影响；当期的处理状态不能对未来的结果变量产生影响。</a:t>
            </a:r>
          </a:p>
        </p:txBody>
      </p:sp>
    </p:spTree>
    <p:extLst>
      <p:ext uri="{BB962C8B-B14F-4D97-AF65-F5344CB8AC3E}">
        <p14:creationId xmlns:p14="http://schemas.microsoft.com/office/powerpoint/2010/main" val="3990238971"/>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JlMjMxNzYzYWM5NGYzM2ExMGRjNWUxMjkzZGI4ZT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1957</TotalTime>
  <Words>1020</Words>
  <Application>Microsoft Office PowerPoint</Application>
  <PresentationFormat>宽屏</PresentationFormat>
  <Paragraphs>76</Paragraphs>
  <Slides>26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6" baseType="lpstr">
      <vt:lpstr>等线</vt:lpstr>
      <vt:lpstr>华文楷体</vt:lpstr>
      <vt:lpstr>华文中宋</vt:lpstr>
      <vt:lpstr>楷体</vt:lpstr>
      <vt:lpstr>微软雅黑</vt:lpstr>
      <vt:lpstr>Arial</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张全飞</dc:creator>
  <cp:lastModifiedBy>全飞 张</cp:lastModifiedBy>
  <cp:revision>213</cp:revision>
  <dcterms:created xsi:type="dcterms:W3CDTF">2021-12-16T14:45:00Z</dcterms:created>
  <dcterms:modified xsi:type="dcterms:W3CDTF">2023-11-13T13:55:17Z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59B55178F7674116BCEEEBCD385038E2</vt:lpwstr>
  </property>
  <property fmtid="{D5CDD505-2E9C-101B-9397-08002B2CF9AE}" pid="3" name="KSOProductBuildVer">
    <vt:lpwstr>2052-11.1.0.11744</vt:lpwstr>
  </property>
</Properties>
</file>