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0"/>
  </p:notesMasterIdLst>
  <p:handoutMasterIdLst>
    <p:handoutMasterId r:id="rId31"/>
  </p:handoutMasterIdLst>
  <p:sldIdLst>
    <p:sldId id="364" r:id="rId3"/>
    <p:sldId id="389" r:id="rId4"/>
    <p:sldId id="366" r:id="rId5"/>
    <p:sldId id="390" r:id="rId6"/>
    <p:sldId id="391" r:id="rId7"/>
    <p:sldId id="404" r:id="rId8"/>
    <p:sldId id="374" r:id="rId9"/>
    <p:sldId id="368" r:id="rId10"/>
    <p:sldId id="393" r:id="rId11"/>
    <p:sldId id="394" r:id="rId12"/>
    <p:sldId id="397" r:id="rId13"/>
    <p:sldId id="398" r:id="rId14"/>
    <p:sldId id="396" r:id="rId15"/>
    <p:sldId id="395" r:id="rId16"/>
    <p:sldId id="400" r:id="rId17"/>
    <p:sldId id="399" r:id="rId18"/>
    <p:sldId id="401" r:id="rId19"/>
    <p:sldId id="402" r:id="rId20"/>
    <p:sldId id="403" r:id="rId21"/>
    <p:sldId id="406" r:id="rId22"/>
    <p:sldId id="407" r:id="rId23"/>
    <p:sldId id="408" r:id="rId24"/>
    <p:sldId id="409" r:id="rId25"/>
    <p:sldId id="410" r:id="rId26"/>
    <p:sldId id="405" r:id="rId27"/>
    <p:sldId id="411" r:id="rId28"/>
    <p:sldId id="365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1310A70-EEA0-4CCD-BA4D-7FF12BDE8DB0}">
          <p14:sldIdLst>
            <p14:sldId id="364"/>
            <p14:sldId id="389"/>
            <p14:sldId id="366"/>
            <p14:sldId id="390"/>
            <p14:sldId id="391"/>
            <p14:sldId id="404"/>
            <p14:sldId id="374"/>
            <p14:sldId id="368"/>
            <p14:sldId id="393"/>
            <p14:sldId id="394"/>
            <p14:sldId id="397"/>
            <p14:sldId id="398"/>
            <p14:sldId id="396"/>
            <p14:sldId id="395"/>
            <p14:sldId id="400"/>
            <p14:sldId id="399"/>
            <p14:sldId id="401"/>
            <p14:sldId id="402"/>
            <p14:sldId id="403"/>
            <p14:sldId id="406"/>
            <p14:sldId id="407"/>
            <p14:sldId id="408"/>
            <p14:sldId id="409"/>
            <p14:sldId id="410"/>
            <p14:sldId id="405"/>
            <p14:sldId id="411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2B467B"/>
    <a:srgbClr val="BA16A6"/>
    <a:srgbClr val="002060"/>
    <a:srgbClr val="456A2C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93847" autoAdjust="0"/>
  </p:normalViewPr>
  <p:slideViewPr>
    <p:cSldViewPr snapToGrid="0">
      <p:cViewPr varScale="1">
        <p:scale>
          <a:sx n="59" d="100"/>
          <a:sy n="59" d="100"/>
        </p:scale>
        <p:origin x="11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D05FA-E4D2-43F7-9086-961D6E257F73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4B503-5ECE-4784-A8EC-94386E0F1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2290E-A402-4A97-BA5B-8B888613C3E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DCBC-3368-4A3F-93ED-5F1CD4CB0B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2DCBC-3368-4A3F-93ED-5F1CD4CB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4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-19880" y="3622777"/>
            <a:ext cx="12199206" cy="1132669"/>
            <a:chOff x="-32620" y="4040213"/>
            <a:chExt cx="12224620" cy="1132669"/>
          </a:xfrm>
        </p:grpSpPr>
        <p:sp>
          <p:nvSpPr>
            <p:cNvPr id="16" name="文本框 15"/>
            <p:cNvSpPr txBox="1"/>
            <p:nvPr/>
          </p:nvSpPr>
          <p:spPr>
            <a:xfrm>
              <a:off x="-32620" y="4040213"/>
              <a:ext cx="121920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Calibri" panose="020F0502020204030204" pitchFamily="34" charset="0"/>
                </a:rPr>
                <a:t>张全飞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12700" y="4712507"/>
              <a:ext cx="12204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rdia New" panose="020B0304020202020204" pitchFamily="34" charset="-34"/>
                </a:rPr>
                <a:t>山东财经大学工商管理学院</a:t>
              </a:r>
              <a:endPara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80C46E1-BDC1-2641-9AE1-E65908922FF2}"/>
              </a:ext>
            </a:extLst>
          </p:cNvPr>
          <p:cNvSpPr txBox="1"/>
          <p:nvPr userDrawn="1"/>
        </p:nvSpPr>
        <p:spPr>
          <a:xfrm>
            <a:off x="42491" y="6410739"/>
            <a:ext cx="407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SHANDONG UNIVERSITY OF FINANCE AND ECONOMICS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AF4391-97A7-230C-9D5B-3B33B9628120}"/>
              </a:ext>
            </a:extLst>
          </p:cNvPr>
          <p:cNvSpPr txBox="1"/>
          <p:nvPr userDrawn="1"/>
        </p:nvSpPr>
        <p:spPr>
          <a:xfrm>
            <a:off x="42491" y="138181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 QUAN FEI</a:t>
            </a: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EA7A6C49-EDC0-1825-E126-A020535BE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377612-5D65-4010-B50B-1530D65155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310D30E-5CDF-05A8-29DF-B42322CB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63548" y="50354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4E473B2-304F-4856-A690-694335A63B05}" type="datetime2">
              <a:rPr lang="zh-CN" altLang="en-US" smtClean="0"/>
              <a:t>2023年4月26日</a:t>
            </a:fld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F38A3-1ACA-DD74-C2F4-693A754A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7C-A464-4050-AED3-FE282AFB6B3D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B606D-EF3A-1F29-6445-0DBAF0A1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C6FDA-8093-A919-EABD-B8F2BCC6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FAA6E-614F-136C-D74B-61C0E48A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5A22-48FE-E858-D056-132A7937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408E2-05F8-49A1-8C8D-41D927A1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21A6-B027-9C09-8079-0032A7EA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207-32B7-4ACF-8C47-D86A00F79A8B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061EC-CBF9-A176-9890-6A518DCE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62EC5-78DF-F811-F821-5B87951E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5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14DF-E26A-05E2-CA3C-BA2C21D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D6A3D-4146-F00D-B072-0FA30A262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507C8-C660-71B6-1864-66254170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F6A49-4BA4-580F-0EE3-6AEEC3F4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5B66-70F7-4EFD-BDCF-FB9092AEA1CF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305A3-76B8-6E93-68F7-BD94D09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4EE1D-45E5-6E6D-BBAD-ABBE3C0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0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A9D65-A775-170E-31ED-90066FB5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CF1DF-FC5C-4657-2DD1-6878743F9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FAFC-FCEC-AC9B-CD9F-6487CEB2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AF39-0427-4725-9D3E-52E9DBC8F669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6F41E-BD39-1B8D-3783-979C875F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79283-220A-128B-A3F8-F770E418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7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30666-41BC-9C61-EB2C-2DD95506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89A01-1998-C86E-8D28-40689446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03327-8EE9-4EED-0361-8B8C0A1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2F80-8D08-4542-8CA3-EBEB9BC112DC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C1D7F-94D6-EE07-0BB0-0497227E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26FB-E571-45EC-D418-31B631B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66663D-6829-84D9-ED62-182FCAB7D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8434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F1540-E0D3-4C38-A35A-A97188998D05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A48EB-010F-50F4-5CE8-A3709AD38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C1CD9-8B20-C378-1DB1-8F3A41AF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1E3D-C3CD-90E9-36B8-5B20DA0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50FF-1558-49AD-B98E-344BDE88353D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9BE74-6673-3913-E683-A2BFEF13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43C45-2ABE-23EB-8809-AB7C7EE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D230-6620-D3D0-C5E5-179B773A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4E68D-9832-6551-8335-B24021B3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F0C13-6B9D-4F25-C2DC-2DDD1CA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F5C-2697-4F71-9B08-3AF789013FE0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CC0F-36E3-F069-16F3-D67978C1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78-BDA8-C54E-47BF-F53FB87B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4B26F-052A-41EF-9316-BEB9D4AB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E84EB-81BF-1CA5-7D37-B560EA95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34D2B-FF7A-E931-042A-E0B5A55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83CB-F357-41C5-8DF5-77A26B0A1C0D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FC20A-F633-A048-F569-1DDE9C00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2577E-FC63-0D66-404F-59710320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6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7DCE-29E2-3C75-B48A-17E436A2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55D76-7BAB-AD09-1FB9-B6AD7888B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E55EB-F4BF-CB8E-5145-1EE4C8BD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E9685-EB55-734E-99EC-823B14D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B085-FCFF-471C-B183-E85FC21FC6FA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C9E41-D887-44DE-F838-EA410727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DD067-EA68-D8D1-AFBB-FCD640E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FF82-540D-9278-8658-61DB3D6E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752C8-5CF4-FC89-A39E-C7A82646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4623B-C4EB-9F7C-4676-95F4C5B5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F8F16-B16E-8C00-28AC-A33199F2F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7C61E-9A1C-A542-0F90-DB2A777A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2A0302-2CDF-81ED-90B3-E3AC9AE0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D899-1017-43E1-BD4A-6A2C316C8C7E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4AE94-D44A-0F78-7FB8-B52CF7FD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9DD4B-B7AB-116C-1810-4959C841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406C-BB0C-E41C-AB44-84ADEB4E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FC61A-9D80-5812-4E98-34231892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26B7-7B7F-4612-8D48-6486C344F734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ABF87-E4AA-235A-1AF2-5E2E0CF7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3F9E5-52AE-ECB0-4CD5-DE1E7335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377612-5D65-4010-B50B-1530D65155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104B0-0A4F-1E7F-70C5-B464927C3E5F}"/>
              </a:ext>
            </a:extLst>
          </p:cNvPr>
          <p:cNvSpPr txBox="1"/>
          <p:nvPr userDrawn="1"/>
        </p:nvSpPr>
        <p:spPr>
          <a:xfrm>
            <a:off x="42491" y="6410739"/>
            <a:ext cx="407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SHANDONG UNIVERSITY OF FINANCE AND ECONOMICS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C7F209-9DC2-0F6A-F287-651158D6C68A}"/>
              </a:ext>
            </a:extLst>
          </p:cNvPr>
          <p:cNvSpPr txBox="1"/>
          <p:nvPr userDrawn="1"/>
        </p:nvSpPr>
        <p:spPr>
          <a:xfrm>
            <a:off x="42491" y="138181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 QUAN FEI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E36B5-F654-4B37-46AF-8F5E17CF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48D69-FAAF-5E3D-37D7-36B6E1B2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29EBE-7CD5-5865-CB76-6F61DA404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EA71-86ED-4468-8116-B45846BAE483}" type="datetime2">
              <a:rPr lang="zh-CN" altLang="en-US" smtClean="0"/>
              <a:t>2023年4月26日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33D30-B1A2-0776-27DA-7CFCBEAF0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9681B-B77F-EE3F-138D-703A14E7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0AB7-3289-4C1D-A15D-57CC3683C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7.e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03FE27-7AC3-E054-9C24-87B16C38F5A4}"/>
              </a:ext>
            </a:extLst>
          </p:cNvPr>
          <p:cNvSpPr txBox="1"/>
          <p:nvPr/>
        </p:nvSpPr>
        <p:spPr>
          <a:xfrm>
            <a:off x="684854" y="1943044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回归分析基础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82335-0D09-7284-9473-D8A43A93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FC844-88AE-E448-CADA-D4BAED9E09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79D774-A844-4A6C-81BD-4761E80B4137}" type="datetime2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2023年4月26日</a:t>
            </a:fld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5102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0EBBE1-49CB-2102-603E-8201E1D8C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D1A46D-4364-203E-EEB2-BBC11B9F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18" y="910381"/>
            <a:ext cx="9906525" cy="54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F36BF4-5062-829A-29A4-C8C28494923C}"/>
              </a:ext>
            </a:extLst>
          </p:cNvPr>
          <p:cNvSpPr txBox="1"/>
          <p:nvPr/>
        </p:nvSpPr>
        <p:spPr>
          <a:xfrm>
            <a:off x="761527" y="0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回归分析分类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53F077-7D48-F846-FD78-AF48EA4A848C}"/>
              </a:ext>
            </a:extLst>
          </p:cNvPr>
          <p:cNvSpPr/>
          <p:nvPr/>
        </p:nvSpPr>
        <p:spPr>
          <a:xfrm>
            <a:off x="9535886" y="6076374"/>
            <a:ext cx="1709057" cy="23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62994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E2139-0501-D106-1D16-58CE7861CADC}"/>
              </a:ext>
            </a:extLst>
          </p:cNvPr>
          <p:cNvSpPr txBox="1"/>
          <p:nvPr/>
        </p:nvSpPr>
        <p:spPr>
          <a:xfrm>
            <a:off x="684854" y="283028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线性回归假定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B62616-4D42-4A9E-DEA8-05333A0179AE}"/>
              </a:ext>
            </a:extLst>
          </p:cNvPr>
          <p:cNvSpPr txBox="1"/>
          <p:nvPr/>
        </p:nvSpPr>
        <p:spPr>
          <a:xfrm>
            <a:off x="778325" y="1448683"/>
            <a:ext cx="18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条件分布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1274278" y="2033458"/>
            <a:ext cx="9927122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如果因变量在自变量取不同值时的条件分布都相同，那么自变量对因变量没有影响，否则就是有影响。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比较因变量在自变量取不同值时的条件分布过于复杂，一个简化方法就是：</a:t>
            </a:r>
            <a:endParaRPr lang="en-US" altLang="zh-CN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比较自变量取不同值时因变量条件分布的均值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回归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E(Y|X) = F(X)</a:t>
            </a: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8313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B62616-4D42-4A9E-DEA8-05333A0179AE}"/>
              </a:ext>
            </a:extLst>
          </p:cNvPr>
          <p:cNvSpPr txBox="1"/>
          <p:nvPr/>
        </p:nvSpPr>
        <p:spPr>
          <a:xfrm>
            <a:off x="810982" y="869403"/>
            <a:ext cx="18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线性回归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884462" y="1817501"/>
            <a:ext cx="10423075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含义：用线性函数来描述自变量与因变量条件均值的一种回归方法。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相比其他非线性回归，线性回归的应用最广泛，这主要是因为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线性函数形式最简单，求解最容易，解释起来也最方便</a:t>
            </a:r>
            <a:endParaRPr lang="en-US" altLang="zh-CN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很多非线性函数可以变换为线性函数求解</a:t>
            </a:r>
          </a:p>
        </p:txBody>
      </p:sp>
    </p:spTree>
    <p:extLst>
      <p:ext uri="{BB962C8B-B14F-4D97-AF65-F5344CB8AC3E}">
        <p14:creationId xmlns:p14="http://schemas.microsoft.com/office/powerpoint/2010/main" val="35243982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DAA8C9-B6FC-5C56-D057-6BB5D569A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D11E21-35AF-5F56-562D-EC443AF0C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0"/>
          <a:stretch/>
        </p:blipFill>
        <p:spPr bwMode="auto">
          <a:xfrm>
            <a:off x="870857" y="536803"/>
            <a:ext cx="10772242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7460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B35F3-1DFB-F0E3-D829-6EA9723D9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A1DDA6-D918-C769-6180-56C5DE66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9620"/>
            <a:ext cx="10372630" cy="59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3CEA20-5141-551A-D71C-242D5C8E57FA}"/>
              </a:ext>
            </a:extLst>
          </p:cNvPr>
          <p:cNvSpPr/>
          <p:nvPr/>
        </p:nvSpPr>
        <p:spPr>
          <a:xfrm>
            <a:off x="9644743" y="6124656"/>
            <a:ext cx="1709057" cy="23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0496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B62616-4D42-4A9E-DEA8-05333A0179AE}"/>
              </a:ext>
            </a:extLst>
          </p:cNvPr>
          <p:cNvSpPr txBox="1"/>
          <p:nvPr/>
        </p:nvSpPr>
        <p:spPr>
          <a:xfrm>
            <a:off x="713011" y="695231"/>
            <a:ext cx="291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四条基本假定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884462" y="1356207"/>
            <a:ext cx="10423075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线性假定：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的条件均值为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的线性函数：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E(Y|X) = b</a:t>
            </a:r>
            <a:r>
              <a:rPr lang="en-US" altLang="zh-CN" sz="2800" b="0" i="0" baseline="-250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  <a:r>
              <a:rPr lang="en-US" altLang="zh-CN" sz="2800" b="0" i="0" baseline="-250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0" i="0" baseline="-250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  <a:r>
              <a:rPr lang="en-US" altLang="zh-CN" sz="2800" b="0" i="0" baseline="-250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0" i="0" baseline="-250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+...+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0" i="0" baseline="-25000" dirty="0" err="1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0" i="0" baseline="-25000" dirty="0" err="1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非线性关系可以通过非线性变换转变成线性</a:t>
            </a:r>
            <a:endParaRPr lang="en-US" altLang="zh-CN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假定：</a:t>
            </a:r>
            <a:endParaRPr lang="en-US" altLang="zh-CN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3960C4E8-3744-C230-FFB4-3134DB05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5" y="4000852"/>
            <a:ext cx="9793622" cy="22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1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764719" y="815850"/>
            <a:ext cx="10423075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独立同分布假定：不满足会导致估计结果不是有效的，但仍是无偏的。可以使用其他估计方法（如：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OLS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）获得有效估计值，或使用稳健标准误获得正确的统计检验结果。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5C70E1-30C1-D3E9-D604-767CCA710C43}"/>
              </a:ext>
            </a:extLst>
          </p:cNvPr>
          <p:cNvGrpSpPr/>
          <p:nvPr/>
        </p:nvGrpSpPr>
        <p:grpSpPr>
          <a:xfrm>
            <a:off x="1394534" y="3009518"/>
            <a:ext cx="9793260" cy="2899909"/>
            <a:chOff x="1394534" y="3259890"/>
            <a:chExt cx="9793260" cy="289990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1B3165A-16A5-8517-32D1-A20714C2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534" y="3259890"/>
              <a:ext cx="9793260" cy="1170761"/>
            </a:xfrm>
            <a:prstGeom prst="rect">
              <a:avLst/>
            </a:prstGeom>
          </p:spPr>
        </p:pic>
        <p:pic>
          <p:nvPicPr>
            <p:cNvPr id="10" name="图片 9" descr="文本, 信件&#10;&#10;描述已自动生成">
              <a:extLst>
                <a:ext uri="{FF2B5EF4-FFF2-40B4-BE49-F238E27FC236}">
                  <a16:creationId xmlns:a16="http://schemas.microsoft.com/office/drawing/2014/main" id="{00CA82CB-3074-3DB3-D961-98AFE8A5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534" y="4430651"/>
              <a:ext cx="9793260" cy="1729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6430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876296" y="1281400"/>
            <a:ext cx="10423075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正态分布假定：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在小样本使才是必须的，否则无法进行统计检验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，但大样本时不需要（中心极限定理）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7330334-9805-3CBF-8719-C1E29551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0" t="4743" r="6525" b="19691"/>
          <a:stretch/>
        </p:blipFill>
        <p:spPr>
          <a:xfrm>
            <a:off x="1605843" y="2988129"/>
            <a:ext cx="9350428" cy="1600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786FE1-81E0-C76A-9058-11F7A2944016}"/>
              </a:ext>
            </a:extLst>
          </p:cNvPr>
          <p:cNvSpPr/>
          <p:nvPr/>
        </p:nvSpPr>
        <p:spPr>
          <a:xfrm>
            <a:off x="6087833" y="3777343"/>
            <a:ext cx="400053" cy="315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6781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620486" y="1465063"/>
            <a:ext cx="10733314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以上假定，与我们所期望达成的三个估计目标相关：</a:t>
            </a:r>
            <a:endParaRPr lang="en-US" altLang="zh-CN" sz="2800" dirty="0">
              <a:solidFill>
                <a:srgbClr val="12121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无偏性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。即，根据样本进行估计时，估计值所服从分布的期望等于总体参数值。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一致性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。即，样本数目越大，估计量就应该离总体参数越来越近。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有效性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。即，根据样本进行估计时，估计值相对总体参数值的离散程度（方差）越小，该估计方法显然就越有效。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75501-5358-993D-1496-CD46B50E0081}"/>
              </a:ext>
            </a:extLst>
          </p:cNvPr>
          <p:cNvSpPr txBox="1"/>
          <p:nvPr/>
        </p:nvSpPr>
        <p:spPr>
          <a:xfrm>
            <a:off x="713011" y="695231"/>
            <a:ext cx="291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三个估计目标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5154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C7CE44-6ABB-3BA6-A53C-FF94029C8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9E608-0A94-7C82-A50D-6B201E552EC6}"/>
              </a:ext>
            </a:extLst>
          </p:cNvPr>
          <p:cNvSpPr txBox="1"/>
          <p:nvPr/>
        </p:nvSpPr>
        <p:spPr>
          <a:xfrm>
            <a:off x="620486" y="1465063"/>
            <a:ext cx="10733314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线性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独立性假定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得到满足时，最小二乘回归（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OLS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）就具有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无偏性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一致性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12121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，可以保证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BLUE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最小方差线性无偏估计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效率最高，标准误最小）；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，可以保证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BUE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最优无偏估计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809235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FF8104-97A2-AB9B-4B57-38D8FF131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CA18E-5EF0-4DA1-C839-DBB653E1B3C2}"/>
              </a:ext>
            </a:extLst>
          </p:cNvPr>
          <p:cNvSpPr txBox="1"/>
          <p:nvPr/>
        </p:nvSpPr>
        <p:spPr>
          <a:xfrm>
            <a:off x="2383388" y="2753471"/>
            <a:ext cx="2417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1F1B6-35C8-F292-C112-71C2AA1BDE9A}"/>
              </a:ext>
            </a:extLst>
          </p:cNvPr>
          <p:cNvSpPr txBox="1"/>
          <p:nvPr/>
        </p:nvSpPr>
        <p:spPr>
          <a:xfrm>
            <a:off x="6608212" y="1190773"/>
            <a:ext cx="6096000" cy="386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en-US" altLang="zh-CN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回归分析简介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回归分析假定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线性回归假定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参数估计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130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626A3B-2380-49FC-8542-DAD8180B8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DB75F95-3BD2-DDA9-1D9E-D6B202164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3"/>
          <a:stretch/>
        </p:blipFill>
        <p:spPr bwMode="auto">
          <a:xfrm>
            <a:off x="1595438" y="619125"/>
            <a:ext cx="9517948" cy="542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302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11EE24-7643-3E17-DA62-1E5AAEFCC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329274-7D07-4E0E-F84C-6B5B30F9CF9F}"/>
              </a:ext>
            </a:extLst>
          </p:cNvPr>
          <p:cNvSpPr txBox="1"/>
          <p:nvPr/>
        </p:nvSpPr>
        <p:spPr>
          <a:xfrm>
            <a:off x="684854" y="136525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参数估计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CEFD4D-41E3-826C-B57F-A69EEB26FAF5}"/>
              </a:ext>
            </a:extLst>
          </p:cNvPr>
          <p:cNvSpPr txBox="1"/>
          <p:nvPr/>
        </p:nvSpPr>
        <p:spPr>
          <a:xfrm>
            <a:off x="989332" y="1246564"/>
            <a:ext cx="10668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经典计量经济学中最常用的参数估计方法是普通最小二乘（平方）法（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Ordinary Least Squares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OLS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）。它是建立在一个简单的估计准则－最小二乘准则之上的。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最小二乘准则是使全部观测值的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残差平方和为最小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2892B657-C7B8-F2D4-EE39-92CF3C71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374810"/>
              </p:ext>
            </p:extLst>
          </p:nvPr>
        </p:nvGraphicFramePr>
        <p:xfrm>
          <a:off x="2178370" y="2912576"/>
          <a:ext cx="62087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2560" imgH="355600" progId="Equation.DSMT4">
                  <p:embed/>
                </p:oleObj>
              </mc:Choice>
              <mc:Fallback>
                <p:oleObj r:id="rId2" imgW="2702560" imgH="355600" progId="Equation.DSMT4">
                  <p:embed/>
                  <p:pic>
                    <p:nvPicPr>
                      <p:cNvPr id="13315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8370" y="2912576"/>
                        <a:ext cx="6208713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4">
            <a:extLst>
              <a:ext uri="{FF2B5EF4-FFF2-40B4-BE49-F238E27FC236}">
                <a16:creationId xmlns:a16="http://schemas.microsoft.com/office/drawing/2014/main" id="{8CFF6B31-D2AA-FF24-00E7-E3AF13B69DF3}"/>
              </a:ext>
            </a:extLst>
          </p:cNvPr>
          <p:cNvGrpSpPr/>
          <p:nvPr/>
        </p:nvGrpSpPr>
        <p:grpSpPr>
          <a:xfrm>
            <a:off x="1065211" y="3843378"/>
            <a:ext cx="10288589" cy="1020762"/>
            <a:chOff x="11" y="2639"/>
            <a:chExt cx="6481" cy="643"/>
          </a:xfrm>
        </p:grpSpPr>
        <p:graphicFrame>
          <p:nvGraphicFramePr>
            <p:cNvPr id="8" name="Object 10">
              <a:extLst>
                <a:ext uri="{FF2B5EF4-FFF2-40B4-BE49-F238E27FC236}">
                  <a16:creationId xmlns:a16="http://schemas.microsoft.com/office/drawing/2014/main" id="{A9473D80-21D6-5087-6F7F-022C6870D6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104611"/>
                </p:ext>
              </p:extLst>
            </p:nvPr>
          </p:nvGraphicFramePr>
          <p:xfrm>
            <a:off x="307" y="2969"/>
            <a:ext cx="60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62965" imgH="444500" progId="Equation.DSMT4">
                    <p:embed/>
                  </p:oleObj>
                </mc:Choice>
                <mc:Fallback>
                  <p:oleObj name="Equation" r:id="rId4" imgW="862965" imgH="444500" progId="Equation.DSMT4">
                    <p:embed/>
                    <p:pic>
                      <p:nvPicPr>
                        <p:cNvPr id="13317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7" y="2969"/>
                          <a:ext cx="602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C4FD55E-CF9D-0609-C016-EC6E7F00912B}"/>
                </a:ext>
              </a:extLst>
            </p:cNvPr>
            <p:cNvSpPr/>
            <p:nvPr/>
          </p:nvSpPr>
          <p:spPr>
            <a:xfrm>
              <a:off x="11" y="2639"/>
              <a:ext cx="648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由微积分求极值的原理知，要使</a:t>
              </a:r>
              <a:r>
                <a:rPr lang="en-US" altLang="zh-CN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达到最小，必要条件是</a:t>
              </a:r>
              <a:r>
                <a:rPr lang="en-US" altLang="zh-CN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</a:t>
              </a: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5547C2C-C96A-69A7-038A-45EAACDD6FE7}"/>
                </a:ext>
              </a:extLst>
            </p:cNvPr>
            <p:cNvSpPr/>
            <p:nvPr/>
          </p:nvSpPr>
          <p:spPr>
            <a:xfrm>
              <a:off x="760" y="2952"/>
              <a:ext cx="249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的一阶偏导数等于零：</a:t>
              </a:r>
            </a:p>
          </p:txBody>
        </p:sp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A364275-B502-E130-7BC4-E6380731C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019686"/>
              </p:ext>
            </p:extLst>
          </p:nvPr>
        </p:nvGraphicFramePr>
        <p:xfrm>
          <a:off x="6096000" y="4548414"/>
          <a:ext cx="4049486" cy="180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27500" imgH="1828800" progId="Equation.DSMT4">
                  <p:embed/>
                </p:oleObj>
              </mc:Choice>
              <mc:Fallback>
                <p:oleObj name="Equation" r:id="rId6" imgW="4127500" imgH="1828800" progId="Equation.DSMT4">
                  <p:embed/>
                  <p:pic>
                    <p:nvPicPr>
                      <p:cNvPr id="236559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548414"/>
                        <a:ext cx="4049486" cy="18079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82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B161C-F3DF-8F65-5787-A07108D8C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C58AB6-44B2-CC95-F209-00F8C8199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6704"/>
              </p:ext>
            </p:extLst>
          </p:nvPr>
        </p:nvGraphicFramePr>
        <p:xfrm>
          <a:off x="1826314" y="612212"/>
          <a:ext cx="1297433" cy="50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99" imgH="336557" progId="Equation.DSMT4">
                  <p:embed/>
                </p:oleObj>
              </mc:Choice>
              <mc:Fallback>
                <p:oleObj name="Equation" r:id="rId2" imgW="863699" imgH="3365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6314" y="612212"/>
                        <a:ext cx="1297433" cy="50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>
            <a:extLst>
              <a:ext uri="{FF2B5EF4-FFF2-40B4-BE49-F238E27FC236}">
                <a16:creationId xmlns:a16="http://schemas.microsoft.com/office/drawing/2014/main" id="{FC1B3CCA-6556-E3F3-0F27-3F9F79C3879A}"/>
              </a:ext>
            </a:extLst>
          </p:cNvPr>
          <p:cNvSpPr/>
          <p:nvPr/>
        </p:nvSpPr>
        <p:spPr>
          <a:xfrm>
            <a:off x="3123747" y="590902"/>
            <a:ext cx="341650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应满足下列方程组：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D2C6E196-6A4B-85EA-1577-0E3760C67E3F}"/>
              </a:ext>
            </a:extLst>
          </p:cNvPr>
          <p:cNvGrpSpPr/>
          <p:nvPr/>
        </p:nvGrpSpPr>
        <p:grpSpPr>
          <a:xfrm>
            <a:off x="2662920" y="1199504"/>
            <a:ext cx="4986883" cy="1247771"/>
            <a:chOff x="761" y="938"/>
            <a:chExt cx="2993" cy="684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70BD4B7-FEA5-36E7-E420-A41DF6EC2637}"/>
                </a:ext>
              </a:extLst>
            </p:cNvPr>
            <p:cNvSpPr/>
            <p:nvPr/>
          </p:nvSpPr>
          <p:spPr>
            <a:xfrm>
              <a:off x="3391" y="1136"/>
              <a:ext cx="363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(1)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id="{56FE9245-D36E-C8E4-1B9C-5662A474AE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59809"/>
                </p:ext>
              </p:extLst>
            </p:nvPr>
          </p:nvGraphicFramePr>
          <p:xfrm>
            <a:off x="761" y="938"/>
            <a:ext cx="1916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034030" imgH="1091565" progId="Equation.DSMT4">
                    <p:embed/>
                  </p:oleObj>
                </mc:Choice>
                <mc:Fallback>
                  <p:oleObj r:id="rId4" imgW="3034030" imgH="1091565" progId="Equation.DSMT4">
                    <p:embed/>
                    <p:pic>
                      <p:nvPicPr>
                        <p:cNvPr id="14341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1" y="938"/>
                          <a:ext cx="1916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B408419E-47D8-15AD-D803-7BB045E01ECF}"/>
              </a:ext>
            </a:extLst>
          </p:cNvPr>
          <p:cNvGrpSpPr/>
          <p:nvPr/>
        </p:nvGrpSpPr>
        <p:grpSpPr>
          <a:xfrm>
            <a:off x="1099739" y="2663175"/>
            <a:ext cx="10102104" cy="1309690"/>
            <a:chOff x="158" y="1528"/>
            <a:chExt cx="5439" cy="8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375EE-8A81-8030-C324-168792A28134}"/>
                </a:ext>
              </a:extLst>
            </p:cNvPr>
            <p:cNvSpPr/>
            <p:nvPr/>
          </p:nvSpPr>
          <p:spPr>
            <a:xfrm>
              <a:off x="1859" y="2023"/>
              <a:ext cx="244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</a:pPr>
              <a:r>
                <a:rPr lang="en-US" altLang="zh-CN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(1)</a:t>
              </a:r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整理得正规方程组</a:t>
              </a:r>
              <a:r>
                <a:rPr lang="zh-CN" altLang="en-US" sz="2800" b="1" dirty="0">
                  <a:latin typeface="Arial" panose="020B0604020202020204" pitchFamily="34" charset="0"/>
                </a:rPr>
                <a:t>：                                                                  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DEA59BE4-7D11-E549-23AB-F2A0A4408D21}"/>
                </a:ext>
              </a:extLst>
            </p:cNvPr>
            <p:cNvSpPr/>
            <p:nvPr/>
          </p:nvSpPr>
          <p:spPr>
            <a:xfrm>
              <a:off x="295" y="1550"/>
              <a:ext cx="249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这两个方程分别相当于 </a:t>
              </a:r>
            </a:p>
          </p:txBody>
        </p:sp>
        <p:graphicFrame>
          <p:nvGraphicFramePr>
            <p:cNvPr id="11" name="Object 18">
              <a:extLst>
                <a:ext uri="{FF2B5EF4-FFF2-40B4-BE49-F238E27FC236}">
                  <a16:creationId xmlns:a16="http://schemas.microsoft.com/office/drawing/2014/main" id="{C5E22B34-E4FE-46D7-2DF2-6BC1A518FC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3903575"/>
                </p:ext>
              </p:extLst>
            </p:nvPr>
          </p:nvGraphicFramePr>
          <p:xfrm>
            <a:off x="2235" y="1574"/>
            <a:ext cx="17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462530" imgH="431800" progId="Equation.DSMT4">
                    <p:embed/>
                  </p:oleObj>
                </mc:Choice>
                <mc:Fallback>
                  <p:oleObj r:id="rId6" imgW="2462530" imgH="431800" progId="Equation.DSMT4">
                    <p:embed/>
                    <p:pic>
                      <p:nvPicPr>
                        <p:cNvPr id="14340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35" y="1574"/>
                          <a:ext cx="1761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49A58B39-A968-BEAE-5FEE-2E9BC960ADC4}"/>
                </a:ext>
              </a:extLst>
            </p:cNvPr>
            <p:cNvSpPr/>
            <p:nvPr/>
          </p:nvSpPr>
          <p:spPr>
            <a:xfrm>
              <a:off x="3945" y="1528"/>
              <a:ext cx="16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在后面的证明中经</a:t>
              </a: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459FE04E-6F6E-BB52-981A-DBAC36985F44}"/>
                </a:ext>
              </a:extLst>
            </p:cNvPr>
            <p:cNvSpPr/>
            <p:nvPr/>
          </p:nvSpPr>
          <p:spPr>
            <a:xfrm>
              <a:off x="158" y="1979"/>
              <a:ext cx="21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常用到这两个条件。</a:t>
              </a:r>
            </a:p>
          </p:txBody>
        </p:sp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49D9919-0F6B-C018-4CE9-2BCED2158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63320"/>
              </p:ext>
            </p:extLst>
          </p:nvPr>
        </p:nvGraphicFramePr>
        <p:xfrm>
          <a:off x="2635413" y="3976983"/>
          <a:ext cx="3957426" cy="206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75136" imgH="1867120" progId="Equation.DSMT4">
                  <p:embed/>
                </p:oleObj>
              </mc:Choice>
              <mc:Fallback>
                <p:oleObj name="Equation" r:id="rId8" imgW="3575136" imgH="186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413" y="3976983"/>
                        <a:ext cx="3957426" cy="2066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8035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5663E7-1697-AF52-6753-48575AF27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032EEEC-F428-9880-4E2F-5A319B653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73367"/>
              </p:ext>
            </p:extLst>
          </p:nvPr>
        </p:nvGraphicFramePr>
        <p:xfrm>
          <a:off x="2870200" y="1121230"/>
          <a:ext cx="5546706" cy="144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7374" imgH="1320859" progId="Equation.DSMT4">
                  <p:embed/>
                </p:oleObj>
              </mc:Choice>
              <mc:Fallback>
                <p:oleObj name="Equation" r:id="rId2" imgW="5067374" imgH="13208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0200" y="1121230"/>
                        <a:ext cx="5546706" cy="1445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0">
            <a:extLst>
              <a:ext uri="{FF2B5EF4-FFF2-40B4-BE49-F238E27FC236}">
                <a16:creationId xmlns:a16="http://schemas.microsoft.com/office/drawing/2014/main" id="{AA2573C4-FB04-1D9E-9E92-955A5F757EA5}"/>
              </a:ext>
            </a:extLst>
          </p:cNvPr>
          <p:cNvSpPr/>
          <p:nvPr/>
        </p:nvSpPr>
        <p:spPr>
          <a:xfrm>
            <a:off x="9173936" y="1576489"/>
            <a:ext cx="60465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2ED78C76-E706-EB5F-C54B-C287DC3C8C1D}"/>
              </a:ext>
            </a:extLst>
          </p:cNvPr>
          <p:cNvGrpSpPr/>
          <p:nvPr/>
        </p:nvGrpSpPr>
        <p:grpSpPr>
          <a:xfrm>
            <a:off x="2870200" y="2972948"/>
            <a:ext cx="5382421" cy="1318065"/>
            <a:chOff x="320" y="2253"/>
            <a:chExt cx="2969" cy="587"/>
          </a:xfrm>
        </p:grpSpPr>
        <p:graphicFrame>
          <p:nvGraphicFramePr>
            <p:cNvPr id="6" name="Object 17">
              <a:extLst>
                <a:ext uri="{FF2B5EF4-FFF2-40B4-BE49-F238E27FC236}">
                  <a16:creationId xmlns:a16="http://schemas.microsoft.com/office/drawing/2014/main" id="{28146FAF-BB98-98E9-6622-96D670DD60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1877648"/>
                </p:ext>
              </p:extLst>
            </p:nvPr>
          </p:nvGraphicFramePr>
          <p:xfrm>
            <a:off x="1147" y="2272"/>
            <a:ext cx="95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23900" imgH="431800" progId="Equation.3">
                    <p:embed/>
                  </p:oleObj>
                </mc:Choice>
                <mc:Fallback>
                  <p:oleObj r:id="rId4" imgW="723900" imgH="431800" progId="Equation.3">
                    <p:embed/>
                    <p:pic>
                      <p:nvPicPr>
                        <p:cNvPr id="15364" name="Object 1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47" y="2272"/>
                          <a:ext cx="952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8">
              <a:extLst>
                <a:ext uri="{FF2B5EF4-FFF2-40B4-BE49-F238E27FC236}">
                  <a16:creationId xmlns:a16="http://schemas.microsoft.com/office/drawing/2014/main" id="{4A7F9E5E-6D6C-A26E-8644-623804736A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7383852"/>
                </p:ext>
              </p:extLst>
            </p:nvPr>
          </p:nvGraphicFramePr>
          <p:xfrm>
            <a:off x="2354" y="2253"/>
            <a:ext cx="93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11200" imgH="431800" progId="Equation.3">
                    <p:embed/>
                  </p:oleObj>
                </mc:Choice>
                <mc:Fallback>
                  <p:oleObj r:id="rId6" imgW="711200" imgH="431800" progId="Equation.3">
                    <p:embed/>
                    <p:pic>
                      <p:nvPicPr>
                        <p:cNvPr id="15365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4" y="2253"/>
                          <a:ext cx="935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5B167106-19BC-D5C5-57F9-C8FD1983774B}"/>
                </a:ext>
              </a:extLst>
            </p:cNvPr>
            <p:cNvSpPr/>
            <p:nvPr/>
          </p:nvSpPr>
          <p:spPr>
            <a:xfrm>
              <a:off x="320" y="2455"/>
              <a:ext cx="79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其中：</a:t>
              </a:r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66323C85-AFF4-8ED6-F3C8-D780E4110866}"/>
              </a:ext>
            </a:extLst>
          </p:cNvPr>
          <p:cNvGrpSpPr/>
          <p:nvPr/>
        </p:nvGrpSpPr>
        <p:grpSpPr>
          <a:xfrm>
            <a:off x="1745118" y="4654310"/>
            <a:ext cx="9435198" cy="954088"/>
            <a:chOff x="249" y="1984"/>
            <a:chExt cx="4890" cy="601"/>
          </a:xfrm>
        </p:grpSpPr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F443C860-D412-ECE8-63DD-1A1622FD268A}"/>
                </a:ext>
              </a:extLst>
            </p:cNvPr>
            <p:cNvSpPr/>
            <p:nvPr/>
          </p:nvSpPr>
          <p:spPr>
            <a:xfrm>
              <a:off x="249" y="1984"/>
              <a:ext cx="4890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由此式估计出的        称为参数的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最小二乘估计量（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Ordinary Least Square Estimators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－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OLSE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11" name="Object 24">
              <a:extLst>
                <a:ext uri="{FF2B5EF4-FFF2-40B4-BE49-F238E27FC236}">
                  <a16:creationId xmlns:a16="http://schemas.microsoft.com/office/drawing/2014/main" id="{C34EEDB7-FDC3-8DF0-7FAE-7F4B9FD2C6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6934036"/>
                </p:ext>
              </p:extLst>
            </p:nvPr>
          </p:nvGraphicFramePr>
          <p:xfrm>
            <a:off x="1825" y="2011"/>
            <a:ext cx="67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39165" imgH="444500" progId="Equation.DSMT4">
                    <p:embed/>
                  </p:oleObj>
                </mc:Choice>
                <mc:Fallback>
                  <p:oleObj r:id="rId8" imgW="939165" imgH="444500" progId="Equation.DSMT4">
                    <p:embed/>
                    <p:pic>
                      <p:nvPicPr>
                        <p:cNvPr id="15363" name="Object 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25" y="2011"/>
                          <a:ext cx="67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4692346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9BB3BA-D934-504F-33B7-580BD1063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B01D51-5DE8-9DE1-185F-4574F07D1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37462"/>
              </p:ext>
            </p:extLst>
          </p:nvPr>
        </p:nvGraphicFramePr>
        <p:xfrm>
          <a:off x="2606012" y="1342002"/>
          <a:ext cx="5895730" cy="130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0887" imgH="946245" progId="Equation.DSMT4">
                  <p:embed/>
                </p:oleObj>
              </mc:Choice>
              <mc:Fallback>
                <p:oleObj name="Equation" r:id="rId2" imgW="4260887" imgH="9462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6012" y="1342002"/>
                        <a:ext cx="5895730" cy="1309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4760EDE-E502-C4D3-4B79-10FDE204458B}"/>
              </a:ext>
            </a:extLst>
          </p:cNvPr>
          <p:cNvSpPr txBox="1"/>
          <p:nvPr/>
        </p:nvSpPr>
        <p:spPr>
          <a:xfrm>
            <a:off x="691239" y="619031"/>
            <a:ext cx="291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拟合优度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FED7C201-4E82-1A2A-1FC9-BBCE2565BD97}"/>
              </a:ext>
            </a:extLst>
          </p:cNvPr>
          <p:cNvGrpSpPr/>
          <p:nvPr/>
        </p:nvGrpSpPr>
        <p:grpSpPr>
          <a:xfrm>
            <a:off x="1832496" y="2721374"/>
            <a:ext cx="8637068" cy="1816101"/>
            <a:chOff x="176" y="2112"/>
            <a:chExt cx="5414" cy="1144"/>
          </a:xfrm>
        </p:grpSpPr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218B290C-12B9-1DBD-BA38-804356A6FC4B}"/>
                </a:ext>
              </a:extLst>
            </p:cNvPr>
            <p:cNvGrpSpPr/>
            <p:nvPr/>
          </p:nvGrpSpPr>
          <p:grpSpPr>
            <a:xfrm>
              <a:off x="176" y="2112"/>
              <a:ext cx="5126" cy="1144"/>
              <a:chOff x="176" y="2112"/>
              <a:chExt cx="5126" cy="1144"/>
            </a:xfrm>
          </p:grpSpPr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68EAA1FF-0C71-F348-7773-289AAD93229F}"/>
                  </a:ext>
                </a:extLst>
              </p:cNvPr>
              <p:cNvSpPr/>
              <p:nvPr/>
            </p:nvSpPr>
            <p:spPr>
              <a:xfrm>
                <a:off x="176" y="2112"/>
                <a:ext cx="5126" cy="1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样本决定系数   与样本相关系数</a:t>
                </a:r>
                <a:r>
                  <a:rPr lang="en-US" altLang="zh-CN" sz="2800" b="1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以及回归方程的斜率有如下关系：</a:t>
                </a:r>
              </a:p>
              <a:p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1" name="Object 19">
                <a:extLst>
                  <a:ext uri="{FF2B5EF4-FFF2-40B4-BE49-F238E27FC236}">
                    <a16:creationId xmlns:a16="http://schemas.microsoft.com/office/drawing/2014/main" id="{6B09D6F6-B09F-59F3-B128-6152285530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8899635"/>
                  </p:ext>
                </p:extLst>
              </p:nvPr>
            </p:nvGraphicFramePr>
            <p:xfrm>
              <a:off x="1677" y="2185"/>
              <a:ext cx="31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42900" imgH="330200" progId="Equation.DSMT4">
                      <p:embed/>
                    </p:oleObj>
                  </mc:Choice>
                  <mc:Fallback>
                    <p:oleObj r:id="rId4" imgW="342900" imgH="330200" progId="Equation.DSMT4">
                      <p:embed/>
                      <p:pic>
                        <p:nvPicPr>
                          <p:cNvPr id="24580" name="Object 1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677" y="2185"/>
                            <a:ext cx="319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21">
              <a:extLst>
                <a:ext uri="{FF2B5EF4-FFF2-40B4-BE49-F238E27FC236}">
                  <a16:creationId xmlns:a16="http://schemas.microsoft.com/office/drawing/2014/main" id="{3AEC2E7C-855C-593A-E122-6A6278887C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36132805"/>
                </p:ext>
              </p:extLst>
            </p:nvPr>
          </p:nvGraphicFramePr>
          <p:xfrm>
            <a:off x="5195" y="2210"/>
            <a:ext cx="39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79400" imgH="444500" progId="Equation.DSMT4">
                    <p:embed/>
                  </p:oleObj>
                </mc:Choice>
                <mc:Fallback>
                  <p:oleObj r:id="rId6" imgW="279400" imgH="444500" progId="Equation.DSMT4">
                    <p:embed/>
                    <p:pic>
                      <p:nvPicPr>
                        <p:cNvPr id="24579" name="Object 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95" y="2210"/>
                          <a:ext cx="395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96FBA5E-09A6-2641-CF73-BCF3F6EF2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50612"/>
              </p:ext>
            </p:extLst>
          </p:nvPr>
        </p:nvGraphicFramePr>
        <p:xfrm>
          <a:off x="1722436" y="4217534"/>
          <a:ext cx="9102859" cy="114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69299" imgH="952588" progId="Equation.DSMT4">
                  <p:embed/>
                </p:oleObj>
              </mc:Choice>
              <mc:Fallback>
                <p:oleObj name="Equation" r:id="rId8" imgW="7569299" imgH="9525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2436" y="4217534"/>
                        <a:ext cx="9102859" cy="114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79311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BCD67A-AA47-72B8-4637-68326DEDF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36FB48-1464-C0BC-77F2-B1D5ECE86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"/>
          <a:stretch/>
        </p:blipFill>
        <p:spPr bwMode="auto">
          <a:xfrm>
            <a:off x="1620610" y="626609"/>
            <a:ext cx="9233655" cy="56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4903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401F0-8D00-D426-4DD8-F03893DDD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930D290-3310-7E1D-9A04-2723787E7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13204"/>
              </p:ext>
            </p:extLst>
          </p:nvPr>
        </p:nvGraphicFramePr>
        <p:xfrm>
          <a:off x="4634593" y="1353231"/>
          <a:ext cx="2114550" cy="151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7560" imgH="1187663" progId="Equation.DSMT4">
                  <p:embed/>
                </p:oleObj>
              </mc:Choice>
              <mc:Fallback>
                <p:oleObj name="Equation" r:id="rId2" imgW="1657560" imgH="11876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4593" y="1353231"/>
                        <a:ext cx="2114550" cy="1515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C148ECD-E770-BADE-1B46-6D206751E36A}"/>
              </a:ext>
            </a:extLst>
          </p:cNvPr>
          <p:cNvSpPr txBox="1"/>
          <p:nvPr/>
        </p:nvSpPr>
        <p:spPr>
          <a:xfrm>
            <a:off x="832754" y="673459"/>
            <a:ext cx="291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统计量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00681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1D50AF-4C4E-6065-A8D6-0F7D9BD6741C}"/>
              </a:ext>
            </a:extLst>
          </p:cNvPr>
          <p:cNvSpPr txBox="1"/>
          <p:nvPr/>
        </p:nvSpPr>
        <p:spPr>
          <a:xfrm>
            <a:off x="1289969" y="1902972"/>
            <a:ext cx="993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接受任何批评与指正！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95559-A189-2F99-AFF6-500404F68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B4DCE-413E-F6C1-AEB2-615CBB9B56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D3C4C7-40E6-4570-BCCA-117780B86E00}" type="datetime2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2023年4月26日</a:t>
            </a:fld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1516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C5B838-23D6-84CE-FA93-9A245740E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DB8223-6A29-571D-06D0-FEEB98CC72FF}"/>
              </a:ext>
            </a:extLst>
          </p:cNvPr>
          <p:cNvSpPr txBox="1"/>
          <p:nvPr/>
        </p:nvSpPr>
        <p:spPr>
          <a:xfrm>
            <a:off x="473530" y="392220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84842B-BAD8-6405-E82E-3E7B79E9D90D}"/>
              </a:ext>
            </a:extLst>
          </p:cNvPr>
          <p:cNvSpPr txBox="1"/>
          <p:nvPr/>
        </p:nvSpPr>
        <p:spPr>
          <a:xfrm>
            <a:off x="1154535" y="1435293"/>
            <a:ext cx="9882930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>
              <a:lnSpc>
                <a:spcPct val="150000"/>
              </a:lnSpc>
              <a:buSzPct val="100000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回归分析是数据分析中最基础也是最重要的分析工具，绝大多数的数据分析问题，都可以使用回归的思想来解决。回归分析的任务就是，通过研究自变量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和因变量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的相关关系，尝试去解释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的形成机制，进而达到通过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去预测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的目的。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720000" algn="just">
              <a:lnSpc>
                <a:spcPct val="150000"/>
              </a:lnSpc>
              <a:buSzPct val="100000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常见的回归分析有五类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线性回归、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0-1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回归、定序回归、计数归和生存回归，其划分的依据是因变量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的类型。本讲我们主要学习线性回归。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11681A-383E-3603-F28B-5271CB2AC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08468"/>
              </p:ext>
            </p:extLst>
          </p:nvPr>
        </p:nvGraphicFramePr>
        <p:xfrm>
          <a:off x="4514850" y="2193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2193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2161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C5B838-23D6-84CE-FA93-9A245740E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DB8223-6A29-571D-06D0-FEEB98CC72FF}"/>
              </a:ext>
            </a:extLst>
          </p:cNvPr>
          <p:cNvSpPr txBox="1"/>
          <p:nvPr/>
        </p:nvSpPr>
        <p:spPr>
          <a:xfrm>
            <a:off x="473530" y="392220"/>
            <a:ext cx="106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回归分析简介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11681A-383E-3603-F28B-5271CB2AC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193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311681A-383E-3603-F28B-5271CB2AC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2193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307C55F-884B-8358-3B8F-A8E8EF058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04" y="1386503"/>
            <a:ext cx="9462123" cy="48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8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C5B838-23D6-84CE-FA93-9A245740E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11681A-383E-3603-F28B-5271CB2AC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193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311681A-383E-3603-F28B-5271CB2AC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2193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F5C8F31-2C8A-E0C7-ADCB-1ABEBA7D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90" y="308747"/>
            <a:ext cx="9268165" cy="61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65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DACBD4-CB33-1033-C161-DE9686DBE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" name="图片 3" descr="卡车在路上&#10;&#10;低可信度描述已自动生成">
            <a:extLst>
              <a:ext uri="{FF2B5EF4-FFF2-40B4-BE49-F238E27FC236}">
                <a16:creationId xmlns:a16="http://schemas.microsoft.com/office/drawing/2014/main" id="{D5EAADDC-F8EC-1D4C-9507-EAA59DC6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8" y="488497"/>
            <a:ext cx="7092043" cy="54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39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2AAF27-25E4-E941-0353-2A3D4B0048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F3DEC2-28FF-F88F-C317-DA4517AA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09" y="351745"/>
            <a:ext cx="9499147" cy="57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D88BE4-9C77-50FC-F504-DE8EA1ABE12B}"/>
              </a:ext>
            </a:extLst>
          </p:cNvPr>
          <p:cNvSpPr/>
          <p:nvPr/>
        </p:nvSpPr>
        <p:spPr>
          <a:xfrm>
            <a:off x="9372601" y="5758542"/>
            <a:ext cx="1709057" cy="477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326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1C001-D390-634B-14AA-233C9781B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0E1267-BFA9-C92B-DE64-B04284FB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10" y="434861"/>
            <a:ext cx="9675049" cy="59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553D64-480F-583F-52DD-076EA170C605}"/>
              </a:ext>
            </a:extLst>
          </p:cNvPr>
          <p:cNvSpPr/>
          <p:nvPr/>
        </p:nvSpPr>
        <p:spPr>
          <a:xfrm>
            <a:off x="9434202" y="6128657"/>
            <a:ext cx="1709057" cy="227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3483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1C001-D390-634B-14AA-233C9781B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7612-5D65-4010-B50B-1530D65155F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553D64-480F-583F-52DD-076EA170C605}"/>
              </a:ext>
            </a:extLst>
          </p:cNvPr>
          <p:cNvSpPr/>
          <p:nvPr/>
        </p:nvSpPr>
        <p:spPr>
          <a:xfrm>
            <a:off x="9434202" y="6128657"/>
            <a:ext cx="1709057" cy="227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D9AB2D-A246-751C-4AC3-BA46C43D0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55"/>
          <a:stretch/>
        </p:blipFill>
        <p:spPr bwMode="auto">
          <a:xfrm>
            <a:off x="1079527" y="501650"/>
            <a:ext cx="10570060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71736C-0A5F-3750-EDF4-8078A37E04ED}"/>
              </a:ext>
            </a:extLst>
          </p:cNvPr>
          <p:cNvSpPr txBox="1"/>
          <p:nvPr/>
        </p:nvSpPr>
        <p:spPr>
          <a:xfrm>
            <a:off x="1233878" y="4184423"/>
            <a:ext cx="10141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单纯的回归分析，即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，只是一种相关法，只能论证自变量和因变量之间存在关联。</a:t>
            </a:r>
            <a:endParaRPr lang="en-US" altLang="zh-CN" sz="2400" b="0" i="0" dirty="0">
              <a:solidFill>
                <a:srgbClr val="12121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在研究设计符合因果推断的前提下（包括满足随机分配、设有对照组、样本量充分等要求），回归分析是可用于判断因果的</a:t>
            </a:r>
            <a:r>
              <a:rPr lang="zh-CN" altLang="en-US" sz="24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6FDADC-7B31-43F1-6978-F90EE16D57D3}"/>
              </a:ext>
            </a:extLst>
          </p:cNvPr>
          <p:cNvSpPr txBox="1"/>
          <p:nvPr/>
        </p:nvSpPr>
        <p:spPr>
          <a:xfrm>
            <a:off x="1079527" y="3392441"/>
            <a:ext cx="18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23369175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JlMjMxNzYzYWM5NGYzM2ExMGRjNWUxMjkzZGI4Z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764</Words>
  <Application>Microsoft Office PowerPoint</Application>
  <PresentationFormat>宽屏</PresentationFormat>
  <Paragraphs>86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等线</vt:lpstr>
      <vt:lpstr>等线 Light</vt:lpstr>
      <vt:lpstr>华文楷体</vt:lpstr>
      <vt:lpstr>华文中宋</vt:lpstr>
      <vt:lpstr>楷体</vt:lpstr>
      <vt:lpstr>微软雅黑</vt:lpstr>
      <vt:lpstr>微软雅黑</vt:lpstr>
      <vt:lpstr>Arial</vt:lpstr>
      <vt:lpstr>Times New Roman</vt:lpstr>
      <vt:lpstr>Wingdings</vt:lpstr>
      <vt:lpstr>Wingdings 2</vt:lpstr>
      <vt:lpstr>Office 主题​​</vt:lpstr>
      <vt:lpstr>自定义设计方案</vt:lpstr>
      <vt:lpstr>Equation</vt:lpstr>
      <vt:lpstr>MathType 7.0 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张全飞</dc:creator>
  <cp:lastModifiedBy>全飞 张</cp:lastModifiedBy>
  <cp:revision>236</cp:revision>
  <dcterms:created xsi:type="dcterms:W3CDTF">2021-12-16T14:45:00Z</dcterms:created>
  <dcterms:modified xsi:type="dcterms:W3CDTF">2023-04-26T09:51:13Z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59B55178F7674116BCEEEBCD385038E2</vt:lpwstr>
  </property>
  <property fmtid="{D5CDD505-2E9C-101B-9397-08002B2CF9AE}" pid="3" name="KSOProductBuildVer">
    <vt:lpwstr>2052-11.1.0.11744</vt:lpwstr>
  </property>
</Properties>
</file>