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33"/>
  </p:notesMasterIdLst>
  <p:handoutMasterIdLst>
    <p:handoutMasterId r:id="rId34"/>
  </p:handoutMasterIdLst>
  <p:sldIdLst>
    <p:sldId id="364" r:id="rId3"/>
    <p:sldId id="389" r:id="rId4"/>
    <p:sldId id="366" r:id="rId5"/>
    <p:sldId id="390" r:id="rId6"/>
    <p:sldId id="412" r:id="rId7"/>
    <p:sldId id="413" r:id="rId8"/>
    <p:sldId id="414" r:id="rId9"/>
    <p:sldId id="415" r:id="rId10"/>
    <p:sldId id="416" r:id="rId11"/>
    <p:sldId id="417" r:id="rId12"/>
    <p:sldId id="418" r:id="rId13"/>
    <p:sldId id="419" r:id="rId14"/>
    <p:sldId id="420" r:id="rId15"/>
    <p:sldId id="421" r:id="rId16"/>
    <p:sldId id="422" r:id="rId17"/>
    <p:sldId id="423" r:id="rId18"/>
    <p:sldId id="425" r:id="rId19"/>
    <p:sldId id="424" r:id="rId20"/>
    <p:sldId id="427" r:id="rId21"/>
    <p:sldId id="428" r:id="rId22"/>
    <p:sldId id="433" r:id="rId23"/>
    <p:sldId id="434" r:id="rId24"/>
    <p:sldId id="435" r:id="rId25"/>
    <p:sldId id="431" r:id="rId26"/>
    <p:sldId id="432" r:id="rId27"/>
    <p:sldId id="436" r:id="rId28"/>
    <p:sldId id="437" r:id="rId29"/>
    <p:sldId id="429" r:id="rId30"/>
    <p:sldId id="430" r:id="rId31"/>
    <p:sldId id="365" r:id="rId32"/>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1310A70-EEA0-4CCD-BA4D-7FF12BDE8DB0}">
          <p14:sldIdLst>
            <p14:sldId id="364"/>
            <p14:sldId id="389"/>
            <p14:sldId id="366"/>
            <p14:sldId id="390"/>
            <p14:sldId id="412"/>
            <p14:sldId id="413"/>
            <p14:sldId id="414"/>
            <p14:sldId id="415"/>
            <p14:sldId id="416"/>
            <p14:sldId id="417"/>
            <p14:sldId id="418"/>
            <p14:sldId id="419"/>
            <p14:sldId id="420"/>
            <p14:sldId id="421"/>
            <p14:sldId id="422"/>
            <p14:sldId id="423"/>
            <p14:sldId id="425"/>
            <p14:sldId id="424"/>
            <p14:sldId id="427"/>
            <p14:sldId id="428"/>
            <p14:sldId id="433"/>
            <p14:sldId id="434"/>
            <p14:sldId id="435"/>
            <p14:sldId id="431"/>
            <p14:sldId id="432"/>
            <p14:sldId id="436"/>
            <p14:sldId id="437"/>
            <p14:sldId id="429"/>
            <p14:sldId id="430"/>
            <p14:sldId id="3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000"/>
    <a:srgbClr val="2B467B"/>
    <a:srgbClr val="BA16A6"/>
    <a:srgbClr val="002060"/>
    <a:srgbClr val="456A2C"/>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93" autoAdjust="0"/>
    <p:restoredTop sz="93847" autoAdjust="0"/>
  </p:normalViewPr>
  <p:slideViewPr>
    <p:cSldViewPr snapToGrid="0">
      <p:cViewPr varScale="1">
        <p:scale>
          <a:sx n="59" d="100"/>
          <a:sy n="59" d="100"/>
        </p:scale>
        <p:origin x="1168" y="5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48" d="100"/>
          <a:sy n="48" d="100"/>
        </p:scale>
        <p:origin x="2752" y="2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8D05FA-E4D2-43F7-9086-961D6E257F73}" type="datetimeFigureOut">
              <a:rPr lang="zh-CN" altLang="en-US" smtClean="0"/>
              <a:t>2023/4/26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14B503-5ECE-4784-A8EC-94386E0F1C8B}"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2290E-A402-4A97-BA5B-8B888613C3E1}" type="datetimeFigureOut">
              <a:rPr lang="zh-CN" altLang="en-US" smtClean="0"/>
              <a:t>2023/4/26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2DCBC-3368-4A3F-93ED-5F1CD4CB0B2D}"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15" name="组合 14"/>
          <p:cNvGrpSpPr/>
          <p:nvPr userDrawn="1"/>
        </p:nvGrpSpPr>
        <p:grpSpPr>
          <a:xfrm>
            <a:off x="-19880" y="3622777"/>
            <a:ext cx="12199206" cy="1132669"/>
            <a:chOff x="-32620" y="4040213"/>
            <a:chExt cx="12224620" cy="1132669"/>
          </a:xfrm>
        </p:grpSpPr>
        <p:sp>
          <p:nvSpPr>
            <p:cNvPr id="16" name="文本框 15"/>
            <p:cNvSpPr txBox="1"/>
            <p:nvPr/>
          </p:nvSpPr>
          <p:spPr>
            <a:xfrm>
              <a:off x="-32620" y="4040213"/>
              <a:ext cx="12192000" cy="460375"/>
            </a:xfrm>
            <a:prstGeom prst="rect">
              <a:avLst/>
            </a:prstGeom>
            <a:noFill/>
          </p:spPr>
          <p:txBody>
            <a:bodyPr wrap="square" rtlCol="0">
              <a:spAutoFit/>
            </a:bodyPr>
            <a:lstStyle/>
            <a:p>
              <a:pPr algn="ctr"/>
              <a:r>
                <a:rPr lang="zh-CN" altLang="en-US" sz="2400" dirty="0">
                  <a:effectLst/>
                  <a:latin typeface="华文中宋" panose="02010600040101010101" pitchFamily="2" charset="-122"/>
                  <a:ea typeface="华文中宋" panose="02010600040101010101" pitchFamily="2" charset="-122"/>
                  <a:cs typeface="Calibri" panose="020F0502020204030204" pitchFamily="34" charset="0"/>
                </a:rPr>
                <a:t>张全飞</a:t>
              </a:r>
            </a:p>
          </p:txBody>
        </p:sp>
        <p:sp>
          <p:nvSpPr>
            <p:cNvPr id="17" name="文本框 16"/>
            <p:cNvSpPr txBox="1"/>
            <p:nvPr/>
          </p:nvSpPr>
          <p:spPr>
            <a:xfrm>
              <a:off x="-12700" y="4712507"/>
              <a:ext cx="12204700" cy="460375"/>
            </a:xfrm>
            <a:prstGeom prst="rect">
              <a:avLst/>
            </a:prstGeom>
            <a:noFill/>
          </p:spPr>
          <p:txBody>
            <a:bodyPr wrap="square" rtlCol="0">
              <a:spAutoFit/>
            </a:bodyPr>
            <a:lstStyle/>
            <a:p>
              <a:pPr algn="ctr"/>
              <a:r>
                <a:rPr lang="zh-CN" altLang="en-US" sz="2400" b="0" dirty="0">
                  <a:solidFill>
                    <a:schemeClr val="tx1"/>
                  </a:solidFill>
                  <a:effectLst/>
                  <a:latin typeface="楷体" panose="02010609060101010101" pitchFamily="49" charset="-122"/>
                  <a:ea typeface="楷体" panose="02010609060101010101" pitchFamily="49" charset="-122"/>
                  <a:cs typeface="Cordia New" panose="020B0304020202020204" pitchFamily="34" charset="-34"/>
                </a:rPr>
                <a:t>山东财经大学工商管理学院</a:t>
              </a:r>
              <a:endParaRPr lang="en-US" altLang="zh-CN" sz="2400" b="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5" name="文本框 4">
            <a:extLst>
              <a:ext uri="{FF2B5EF4-FFF2-40B4-BE49-F238E27FC236}">
                <a16:creationId xmlns:a16="http://schemas.microsoft.com/office/drawing/2014/main" id="{280C46E1-BDC1-2641-9AE1-E65908922FF2}"/>
              </a:ext>
            </a:extLst>
          </p:cNvPr>
          <p:cNvSpPr txBox="1"/>
          <p:nvPr userDrawn="1"/>
        </p:nvSpPr>
        <p:spPr>
          <a:xfrm>
            <a:off x="42491" y="6410739"/>
            <a:ext cx="407560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1" dirty="0">
                <a:solidFill>
                  <a:srgbClr val="333333"/>
                </a:solidFill>
                <a:effectLst/>
                <a:latin typeface="Times New Roman" panose="02020603050405020304" pitchFamily="18" charset="0"/>
                <a:cs typeface="Times New Roman" panose="02020603050405020304" pitchFamily="18" charset="0"/>
              </a:rPr>
              <a:t>SHANDONG UNIVERSITY OF FINANCE AND ECONOMICS</a:t>
            </a:r>
          </a:p>
        </p:txBody>
      </p:sp>
      <p:sp>
        <p:nvSpPr>
          <p:cNvPr id="11" name="文本框 10">
            <a:extLst>
              <a:ext uri="{FF2B5EF4-FFF2-40B4-BE49-F238E27FC236}">
                <a16:creationId xmlns:a16="http://schemas.microsoft.com/office/drawing/2014/main" id="{B5AF4391-97A7-230C-9D5B-3B33B9628120}"/>
              </a:ext>
            </a:extLst>
          </p:cNvPr>
          <p:cNvSpPr txBox="1"/>
          <p:nvPr userDrawn="1"/>
        </p:nvSpPr>
        <p:spPr>
          <a:xfrm>
            <a:off x="42491" y="138181"/>
            <a:ext cx="142378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1" dirty="0">
                <a:solidFill>
                  <a:srgbClr val="333333"/>
                </a:solidFill>
                <a:effectLst/>
                <a:latin typeface="Times New Roman" panose="02020603050405020304" pitchFamily="18" charset="0"/>
                <a:cs typeface="Times New Roman" panose="02020603050405020304" pitchFamily="18" charset="0"/>
              </a:rPr>
              <a:t>ZHANG QUAN FEI</a:t>
            </a:r>
          </a:p>
        </p:txBody>
      </p:sp>
      <p:sp>
        <p:nvSpPr>
          <p:cNvPr id="2" name="灯片编号占位符 5">
            <a:extLst>
              <a:ext uri="{FF2B5EF4-FFF2-40B4-BE49-F238E27FC236}">
                <a16:creationId xmlns:a16="http://schemas.microsoft.com/office/drawing/2014/main" id="{EA7A6C49-EDC0-1825-E126-A020535BEF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b="1">
                <a:solidFill>
                  <a:schemeClr val="tx1"/>
                </a:solidFill>
                <a:latin typeface="微软雅黑" panose="020B0503020204020204" pitchFamily="34" charset="-122"/>
                <a:ea typeface="微软雅黑" panose="020B0503020204020204" pitchFamily="34" charset="-122"/>
              </a:defRPr>
            </a:lvl1pPr>
          </a:lstStyle>
          <a:p>
            <a:fld id="{79377612-5D65-4010-B50B-1530D65155FB}" type="slidenum">
              <a:rPr lang="zh-CN" altLang="en-US" smtClean="0"/>
              <a:pPr/>
              <a:t>‹#›</a:t>
            </a:fld>
            <a:endParaRPr lang="zh-CN" altLang="en-US" dirty="0"/>
          </a:p>
        </p:txBody>
      </p:sp>
      <p:sp>
        <p:nvSpPr>
          <p:cNvPr id="3" name="日期占位符 3">
            <a:extLst>
              <a:ext uri="{FF2B5EF4-FFF2-40B4-BE49-F238E27FC236}">
                <a16:creationId xmlns:a16="http://schemas.microsoft.com/office/drawing/2014/main" id="{A310D30E-5CDF-05A8-29DF-B42322CB2B8D}"/>
              </a:ext>
            </a:extLst>
          </p:cNvPr>
          <p:cNvSpPr>
            <a:spLocks noGrp="1"/>
          </p:cNvSpPr>
          <p:nvPr>
            <p:ph type="dt" sz="half" idx="2"/>
          </p:nvPr>
        </p:nvSpPr>
        <p:spPr>
          <a:xfrm>
            <a:off x="4863548" y="5035405"/>
            <a:ext cx="2743200" cy="365125"/>
          </a:xfrm>
          <a:prstGeom prst="rect">
            <a:avLst/>
          </a:prstGeom>
        </p:spPr>
        <p:txBody>
          <a:bodyPr vert="horz" lIns="91440" tIns="45720" rIns="91440" bIns="45720" rtlCol="0" anchor="ctr"/>
          <a:lstStyle>
            <a:lvl1pPr algn="ctr">
              <a:defRPr sz="2400">
                <a:solidFill>
                  <a:schemeClr val="tx1"/>
                </a:solidFill>
                <a:latin typeface="Times New Roman" panose="02020603050405020304" pitchFamily="18" charset="0"/>
                <a:cs typeface="Times New Roman" panose="02020603050405020304" pitchFamily="18" charset="0"/>
              </a:defRPr>
            </a:lvl1pPr>
          </a:lstStyle>
          <a:p>
            <a:fld id="{14E473B2-304F-4856-A690-694335A63B05}" type="datetime2">
              <a:rPr lang="zh-CN" altLang="en-US" smtClean="0"/>
              <a:t>2023年4月26日</a:t>
            </a:fld>
            <a:endParaRPr lang="zh-CN" altLang="en-US" dirty="0"/>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82F38A3-1ACA-DD74-C2F4-693A754A34FC}"/>
              </a:ext>
            </a:extLst>
          </p:cNvPr>
          <p:cNvSpPr>
            <a:spLocks noGrp="1"/>
          </p:cNvSpPr>
          <p:nvPr>
            <p:ph type="dt" sz="half" idx="10"/>
          </p:nvPr>
        </p:nvSpPr>
        <p:spPr/>
        <p:txBody>
          <a:bodyPr/>
          <a:lstStyle/>
          <a:p>
            <a:fld id="{9FE9B97C-A464-4050-AED3-FE282AFB6B3D}" type="datetime2">
              <a:rPr lang="zh-CN" altLang="en-US" smtClean="0"/>
              <a:t>2023年4月26日</a:t>
            </a:fld>
            <a:endParaRPr lang="zh-CN" altLang="en-US"/>
          </a:p>
        </p:txBody>
      </p:sp>
      <p:sp>
        <p:nvSpPr>
          <p:cNvPr id="3" name="页脚占位符 2">
            <a:extLst>
              <a:ext uri="{FF2B5EF4-FFF2-40B4-BE49-F238E27FC236}">
                <a16:creationId xmlns:a16="http://schemas.microsoft.com/office/drawing/2014/main" id="{10CB606D-EF3A-1F29-6445-0DBAF0A198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70C6FDA-8093-A919-EABD-B8F2BCC6FF3F}"/>
              </a:ext>
            </a:extLst>
          </p:cNvPr>
          <p:cNvSpPr>
            <a:spLocks noGrp="1"/>
          </p:cNvSpPr>
          <p:nvPr>
            <p:ph type="sldNum" sz="quarter" idx="12"/>
          </p:nvPr>
        </p:nvSpPr>
        <p:spPr/>
        <p:txBody>
          <a:bodyPr/>
          <a:lstStyle/>
          <a:p>
            <a:fld id="{1FC40AB7-3289-4C1D-A15D-57CC3683C974}" type="slidenum">
              <a:rPr lang="zh-CN" altLang="en-US" smtClean="0"/>
              <a:t>‹#›</a:t>
            </a:fld>
            <a:endParaRPr lang="zh-CN" altLang="en-US"/>
          </a:p>
        </p:txBody>
      </p:sp>
    </p:spTree>
    <p:extLst>
      <p:ext uri="{BB962C8B-B14F-4D97-AF65-F5344CB8AC3E}">
        <p14:creationId xmlns:p14="http://schemas.microsoft.com/office/powerpoint/2010/main" val="31547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FAA6E-614F-136C-D74B-61C0E48AAF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E395A22-48FE-E858-D056-132A7937E4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07408E2-05F8-49A1-8C8D-41D927A14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7921A6-B027-9C09-8079-0032A7EA7747}"/>
              </a:ext>
            </a:extLst>
          </p:cNvPr>
          <p:cNvSpPr>
            <a:spLocks noGrp="1"/>
          </p:cNvSpPr>
          <p:nvPr>
            <p:ph type="dt" sz="half" idx="10"/>
          </p:nvPr>
        </p:nvSpPr>
        <p:spPr/>
        <p:txBody>
          <a:bodyPr/>
          <a:lstStyle/>
          <a:p>
            <a:fld id="{3024D207-32B7-4ACF-8C47-D86A00F79A8B}" type="datetime2">
              <a:rPr lang="zh-CN" altLang="en-US" smtClean="0"/>
              <a:t>2023年4月26日</a:t>
            </a:fld>
            <a:endParaRPr lang="zh-CN" altLang="en-US"/>
          </a:p>
        </p:txBody>
      </p:sp>
      <p:sp>
        <p:nvSpPr>
          <p:cNvPr id="6" name="页脚占位符 5">
            <a:extLst>
              <a:ext uri="{FF2B5EF4-FFF2-40B4-BE49-F238E27FC236}">
                <a16:creationId xmlns:a16="http://schemas.microsoft.com/office/drawing/2014/main" id="{745061EC-CBF9-A176-9890-6A518DCE08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B62EC5-78DF-F811-F821-5B87951E2856}"/>
              </a:ext>
            </a:extLst>
          </p:cNvPr>
          <p:cNvSpPr>
            <a:spLocks noGrp="1"/>
          </p:cNvSpPr>
          <p:nvPr>
            <p:ph type="sldNum" sz="quarter" idx="12"/>
          </p:nvPr>
        </p:nvSpPr>
        <p:spPr/>
        <p:txBody>
          <a:bodyPr/>
          <a:lstStyle/>
          <a:p>
            <a:fld id="{1FC40AB7-3289-4C1D-A15D-57CC3683C974}" type="slidenum">
              <a:rPr lang="zh-CN" altLang="en-US" smtClean="0"/>
              <a:t>‹#›</a:t>
            </a:fld>
            <a:endParaRPr lang="zh-CN" altLang="en-US"/>
          </a:p>
        </p:txBody>
      </p:sp>
    </p:spTree>
    <p:extLst>
      <p:ext uri="{BB962C8B-B14F-4D97-AF65-F5344CB8AC3E}">
        <p14:creationId xmlns:p14="http://schemas.microsoft.com/office/powerpoint/2010/main" val="3821958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714DF-E26A-05E2-CA3C-BA2C21DBC7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3FD6A3D-4146-F00D-B072-0FA30A2628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1507C8-C660-71B6-1864-66254170D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DF6A49-4BA4-580F-0EE3-6AEEC3F4F290}"/>
              </a:ext>
            </a:extLst>
          </p:cNvPr>
          <p:cNvSpPr>
            <a:spLocks noGrp="1"/>
          </p:cNvSpPr>
          <p:nvPr>
            <p:ph type="dt" sz="half" idx="10"/>
          </p:nvPr>
        </p:nvSpPr>
        <p:spPr/>
        <p:txBody>
          <a:bodyPr/>
          <a:lstStyle/>
          <a:p>
            <a:fld id="{D4FD5B66-70F7-4EFD-BDCF-FB9092AEA1CF}" type="datetime2">
              <a:rPr lang="zh-CN" altLang="en-US" smtClean="0"/>
              <a:t>2023年4月26日</a:t>
            </a:fld>
            <a:endParaRPr lang="zh-CN" altLang="en-US"/>
          </a:p>
        </p:txBody>
      </p:sp>
      <p:sp>
        <p:nvSpPr>
          <p:cNvPr id="6" name="页脚占位符 5">
            <a:extLst>
              <a:ext uri="{FF2B5EF4-FFF2-40B4-BE49-F238E27FC236}">
                <a16:creationId xmlns:a16="http://schemas.microsoft.com/office/drawing/2014/main" id="{F66305A3-76B8-6E93-68F7-BD94D09F3A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64EE1D-45E5-6E6D-BBAD-ABBE3C0003E4}"/>
              </a:ext>
            </a:extLst>
          </p:cNvPr>
          <p:cNvSpPr>
            <a:spLocks noGrp="1"/>
          </p:cNvSpPr>
          <p:nvPr>
            <p:ph type="sldNum" sz="quarter" idx="12"/>
          </p:nvPr>
        </p:nvSpPr>
        <p:spPr/>
        <p:txBody>
          <a:bodyPr/>
          <a:lstStyle/>
          <a:p>
            <a:fld id="{1FC40AB7-3289-4C1D-A15D-57CC3683C974}" type="slidenum">
              <a:rPr lang="zh-CN" altLang="en-US" smtClean="0"/>
              <a:t>‹#›</a:t>
            </a:fld>
            <a:endParaRPr lang="zh-CN" altLang="en-US"/>
          </a:p>
        </p:txBody>
      </p:sp>
    </p:spTree>
    <p:extLst>
      <p:ext uri="{BB962C8B-B14F-4D97-AF65-F5344CB8AC3E}">
        <p14:creationId xmlns:p14="http://schemas.microsoft.com/office/powerpoint/2010/main" val="2229401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0A9D65-A775-170E-31ED-90066FB52D8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8CCF1DF-FC5C-4657-2DD1-6878743F961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48FAFC-FCEC-AC9B-CD9F-6487CEB2DC99}"/>
              </a:ext>
            </a:extLst>
          </p:cNvPr>
          <p:cNvSpPr>
            <a:spLocks noGrp="1"/>
          </p:cNvSpPr>
          <p:nvPr>
            <p:ph type="dt" sz="half" idx="10"/>
          </p:nvPr>
        </p:nvSpPr>
        <p:spPr/>
        <p:txBody>
          <a:bodyPr/>
          <a:lstStyle/>
          <a:p>
            <a:fld id="{E161AF39-0427-4725-9D3E-52E9DBC8F669}" type="datetime2">
              <a:rPr lang="zh-CN" altLang="en-US" smtClean="0"/>
              <a:t>2023年4月26日</a:t>
            </a:fld>
            <a:endParaRPr lang="zh-CN" altLang="en-US"/>
          </a:p>
        </p:txBody>
      </p:sp>
      <p:sp>
        <p:nvSpPr>
          <p:cNvPr id="5" name="页脚占位符 4">
            <a:extLst>
              <a:ext uri="{FF2B5EF4-FFF2-40B4-BE49-F238E27FC236}">
                <a16:creationId xmlns:a16="http://schemas.microsoft.com/office/drawing/2014/main" id="{AF26F41E-BD39-1B8D-3783-979C875F03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F79283-220A-128B-A3F8-F770E418DC18}"/>
              </a:ext>
            </a:extLst>
          </p:cNvPr>
          <p:cNvSpPr>
            <a:spLocks noGrp="1"/>
          </p:cNvSpPr>
          <p:nvPr>
            <p:ph type="sldNum" sz="quarter" idx="12"/>
          </p:nvPr>
        </p:nvSpPr>
        <p:spPr/>
        <p:txBody>
          <a:bodyPr/>
          <a:lstStyle/>
          <a:p>
            <a:fld id="{1FC40AB7-3289-4C1D-A15D-57CC3683C974}" type="slidenum">
              <a:rPr lang="zh-CN" altLang="en-US" smtClean="0"/>
              <a:t>‹#›</a:t>
            </a:fld>
            <a:endParaRPr lang="zh-CN" altLang="en-US"/>
          </a:p>
        </p:txBody>
      </p:sp>
    </p:spTree>
    <p:extLst>
      <p:ext uri="{BB962C8B-B14F-4D97-AF65-F5344CB8AC3E}">
        <p14:creationId xmlns:p14="http://schemas.microsoft.com/office/powerpoint/2010/main" val="632174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9330666-41BC-9C61-EB2C-2DD955069C1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DD89A01-1998-C86E-8D28-40689446F85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903327-8EE9-4EED-0361-8B8C0A1DA46C}"/>
              </a:ext>
            </a:extLst>
          </p:cNvPr>
          <p:cNvSpPr>
            <a:spLocks noGrp="1"/>
          </p:cNvSpPr>
          <p:nvPr>
            <p:ph type="dt" sz="half" idx="10"/>
          </p:nvPr>
        </p:nvSpPr>
        <p:spPr/>
        <p:txBody>
          <a:bodyPr/>
          <a:lstStyle/>
          <a:p>
            <a:fld id="{98922F80-8D08-4542-8CA3-EBEB9BC112DC}" type="datetime2">
              <a:rPr lang="zh-CN" altLang="en-US" smtClean="0"/>
              <a:t>2023年4月26日</a:t>
            </a:fld>
            <a:endParaRPr lang="zh-CN" altLang="en-US"/>
          </a:p>
        </p:txBody>
      </p:sp>
      <p:sp>
        <p:nvSpPr>
          <p:cNvPr id="5" name="页脚占位符 4">
            <a:extLst>
              <a:ext uri="{FF2B5EF4-FFF2-40B4-BE49-F238E27FC236}">
                <a16:creationId xmlns:a16="http://schemas.microsoft.com/office/drawing/2014/main" id="{E97C1D7F-94D6-EE07-0BB0-0497227EB1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2726FB-E571-45EC-D418-31B631B80DB1}"/>
              </a:ext>
            </a:extLst>
          </p:cNvPr>
          <p:cNvSpPr>
            <a:spLocks noGrp="1"/>
          </p:cNvSpPr>
          <p:nvPr>
            <p:ph type="sldNum" sz="quarter" idx="12"/>
          </p:nvPr>
        </p:nvSpPr>
        <p:spPr/>
        <p:txBody>
          <a:bodyPr/>
          <a:lstStyle/>
          <a:p>
            <a:fld id="{1FC40AB7-3289-4C1D-A15D-57CC3683C974}" type="slidenum">
              <a:rPr lang="zh-CN" altLang="en-US" smtClean="0"/>
              <a:t>‹#›</a:t>
            </a:fld>
            <a:endParaRPr lang="zh-CN" altLang="en-US"/>
          </a:p>
        </p:txBody>
      </p:sp>
    </p:spTree>
    <p:extLst>
      <p:ext uri="{BB962C8B-B14F-4D97-AF65-F5344CB8AC3E}">
        <p14:creationId xmlns:p14="http://schemas.microsoft.com/office/powerpoint/2010/main" val="603409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666663D-6829-84D9-ED62-182FCAB7DDD6}"/>
              </a:ext>
            </a:extLst>
          </p:cNvPr>
          <p:cNvSpPr>
            <a:spLocks noGrp="1"/>
          </p:cNvSpPr>
          <p:nvPr>
            <p:ph type="sldNum" sz="quarter" idx="10"/>
          </p:nvPr>
        </p:nvSpPr>
        <p:spPr/>
        <p:txBody>
          <a:bodyPr/>
          <a:lstStyle/>
          <a:p>
            <a:fld id="{79377612-5D65-4010-B50B-1530D65155FB}" type="slidenum">
              <a:rPr lang="zh-CN" altLang="en-US" smtClean="0"/>
              <a:pPr/>
              <a:t>‹#›</a:t>
            </a:fld>
            <a:endParaRPr lang="zh-CN" altLang="en-US" dirty="0"/>
          </a:p>
        </p:txBody>
      </p:sp>
    </p:spTree>
    <p:extLst>
      <p:ext uri="{BB962C8B-B14F-4D97-AF65-F5344CB8AC3E}">
        <p14:creationId xmlns:p14="http://schemas.microsoft.com/office/powerpoint/2010/main" val="21458434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845F1540-E0D3-4C38-A35A-A97188998D05}" type="datetime2">
              <a:rPr lang="zh-CN" altLang="en-US" smtClean="0"/>
              <a:t>2023年4月26日</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79377612-5D65-4010-B50B-1530D65155FB}" type="slidenum">
              <a:rPr lang="zh-CN" altLang="en-US" smtClean="0"/>
              <a:t>‹#›</a:t>
            </a:fld>
            <a:endParaRPr lang="zh-CN" alt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AA48EB-010F-50F4-5CE8-A3709AD38A0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B9C1CD9-8B20-C378-1DB1-8F3A41AFCF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4051E3D-C3CD-90E9-36B8-5B20DA0F643D}"/>
              </a:ext>
            </a:extLst>
          </p:cNvPr>
          <p:cNvSpPr>
            <a:spLocks noGrp="1"/>
          </p:cNvSpPr>
          <p:nvPr>
            <p:ph type="dt" sz="half" idx="10"/>
          </p:nvPr>
        </p:nvSpPr>
        <p:spPr/>
        <p:txBody>
          <a:bodyPr/>
          <a:lstStyle/>
          <a:p>
            <a:fld id="{C28250FF-1558-49AD-B98E-344BDE88353D}" type="datetime2">
              <a:rPr lang="zh-CN" altLang="en-US" smtClean="0"/>
              <a:t>2023年4月26日</a:t>
            </a:fld>
            <a:endParaRPr lang="zh-CN" altLang="en-US"/>
          </a:p>
        </p:txBody>
      </p:sp>
      <p:sp>
        <p:nvSpPr>
          <p:cNvPr id="5" name="页脚占位符 4">
            <a:extLst>
              <a:ext uri="{FF2B5EF4-FFF2-40B4-BE49-F238E27FC236}">
                <a16:creationId xmlns:a16="http://schemas.microsoft.com/office/drawing/2014/main" id="{F5D9BE74-6673-3913-E683-A2BFEF138D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743C45-2ABE-23EB-8809-AB7C7EE33A52}"/>
              </a:ext>
            </a:extLst>
          </p:cNvPr>
          <p:cNvSpPr>
            <a:spLocks noGrp="1"/>
          </p:cNvSpPr>
          <p:nvPr>
            <p:ph type="sldNum" sz="quarter" idx="12"/>
          </p:nvPr>
        </p:nvSpPr>
        <p:spPr/>
        <p:txBody>
          <a:bodyPr/>
          <a:lstStyle/>
          <a:p>
            <a:fld id="{1FC40AB7-3289-4C1D-A15D-57CC3683C974}" type="slidenum">
              <a:rPr lang="zh-CN" altLang="en-US" smtClean="0"/>
              <a:t>‹#›</a:t>
            </a:fld>
            <a:endParaRPr lang="zh-CN" altLang="en-US"/>
          </a:p>
        </p:txBody>
      </p:sp>
    </p:spTree>
    <p:extLst>
      <p:ext uri="{BB962C8B-B14F-4D97-AF65-F5344CB8AC3E}">
        <p14:creationId xmlns:p14="http://schemas.microsoft.com/office/powerpoint/2010/main" val="943970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AD230-6620-D3D0-C5E5-179B773A0D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F4E68D-9832-6551-8335-B24021B34DD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1F0C13-6B9D-4F25-C2DC-2DDD1CA0E0A1}"/>
              </a:ext>
            </a:extLst>
          </p:cNvPr>
          <p:cNvSpPr>
            <a:spLocks noGrp="1"/>
          </p:cNvSpPr>
          <p:nvPr>
            <p:ph type="dt" sz="half" idx="10"/>
          </p:nvPr>
        </p:nvSpPr>
        <p:spPr/>
        <p:txBody>
          <a:bodyPr/>
          <a:lstStyle/>
          <a:p>
            <a:fld id="{AD4A0F5C-2697-4F71-9B08-3AF789013FE0}" type="datetime2">
              <a:rPr lang="zh-CN" altLang="en-US" smtClean="0"/>
              <a:t>2023年4月26日</a:t>
            </a:fld>
            <a:endParaRPr lang="zh-CN" altLang="en-US"/>
          </a:p>
        </p:txBody>
      </p:sp>
      <p:sp>
        <p:nvSpPr>
          <p:cNvPr id="5" name="页脚占位符 4">
            <a:extLst>
              <a:ext uri="{FF2B5EF4-FFF2-40B4-BE49-F238E27FC236}">
                <a16:creationId xmlns:a16="http://schemas.microsoft.com/office/drawing/2014/main" id="{DA23CC0F-36E3-F069-16F3-D67978C149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C9AC78-BDA8-C54E-47BF-F53FB87BB6DB}"/>
              </a:ext>
            </a:extLst>
          </p:cNvPr>
          <p:cNvSpPr>
            <a:spLocks noGrp="1"/>
          </p:cNvSpPr>
          <p:nvPr>
            <p:ph type="sldNum" sz="quarter" idx="12"/>
          </p:nvPr>
        </p:nvSpPr>
        <p:spPr/>
        <p:txBody>
          <a:bodyPr/>
          <a:lstStyle/>
          <a:p>
            <a:fld id="{1FC40AB7-3289-4C1D-A15D-57CC3683C974}" type="slidenum">
              <a:rPr lang="zh-CN" altLang="en-US" smtClean="0"/>
              <a:t>‹#›</a:t>
            </a:fld>
            <a:endParaRPr lang="zh-CN" altLang="en-US"/>
          </a:p>
        </p:txBody>
      </p:sp>
    </p:spTree>
    <p:extLst>
      <p:ext uri="{BB962C8B-B14F-4D97-AF65-F5344CB8AC3E}">
        <p14:creationId xmlns:p14="http://schemas.microsoft.com/office/powerpoint/2010/main" val="249504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4B26F-052A-41EF-9316-BEB9D4AB1EF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13E84EB-81BF-1CA5-7D37-B560EA9597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334D2B-FF7A-E931-042A-E0B5A552B655}"/>
              </a:ext>
            </a:extLst>
          </p:cNvPr>
          <p:cNvSpPr>
            <a:spLocks noGrp="1"/>
          </p:cNvSpPr>
          <p:nvPr>
            <p:ph type="dt" sz="half" idx="10"/>
          </p:nvPr>
        </p:nvSpPr>
        <p:spPr/>
        <p:txBody>
          <a:bodyPr/>
          <a:lstStyle/>
          <a:p>
            <a:fld id="{FDC383CB-F357-41C5-8DF5-77A26B0A1C0D}" type="datetime2">
              <a:rPr lang="zh-CN" altLang="en-US" smtClean="0"/>
              <a:t>2023年4月26日</a:t>
            </a:fld>
            <a:endParaRPr lang="zh-CN" altLang="en-US"/>
          </a:p>
        </p:txBody>
      </p:sp>
      <p:sp>
        <p:nvSpPr>
          <p:cNvPr id="5" name="页脚占位符 4">
            <a:extLst>
              <a:ext uri="{FF2B5EF4-FFF2-40B4-BE49-F238E27FC236}">
                <a16:creationId xmlns:a16="http://schemas.microsoft.com/office/drawing/2014/main" id="{FABFC20A-F633-A048-F569-1DDE9C0049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92577E-FC63-0D66-404F-597103200D1C}"/>
              </a:ext>
            </a:extLst>
          </p:cNvPr>
          <p:cNvSpPr>
            <a:spLocks noGrp="1"/>
          </p:cNvSpPr>
          <p:nvPr>
            <p:ph type="sldNum" sz="quarter" idx="12"/>
          </p:nvPr>
        </p:nvSpPr>
        <p:spPr/>
        <p:txBody>
          <a:bodyPr/>
          <a:lstStyle/>
          <a:p>
            <a:fld id="{1FC40AB7-3289-4C1D-A15D-57CC3683C974}" type="slidenum">
              <a:rPr lang="zh-CN" altLang="en-US" smtClean="0"/>
              <a:t>‹#›</a:t>
            </a:fld>
            <a:endParaRPr lang="zh-CN" altLang="en-US"/>
          </a:p>
        </p:txBody>
      </p:sp>
    </p:spTree>
    <p:extLst>
      <p:ext uri="{BB962C8B-B14F-4D97-AF65-F5344CB8AC3E}">
        <p14:creationId xmlns:p14="http://schemas.microsoft.com/office/powerpoint/2010/main" val="263176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B7DCE-29E2-3C75-B48A-17E436A227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555D76-7BAB-AD09-1FB9-B6AD7888BB0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EE55EB-F4BF-CB8E-5145-1EE4C8BD378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87E9685-EB55-734E-99EC-823B14DE7033}"/>
              </a:ext>
            </a:extLst>
          </p:cNvPr>
          <p:cNvSpPr>
            <a:spLocks noGrp="1"/>
          </p:cNvSpPr>
          <p:nvPr>
            <p:ph type="dt" sz="half" idx="10"/>
          </p:nvPr>
        </p:nvSpPr>
        <p:spPr/>
        <p:txBody>
          <a:bodyPr/>
          <a:lstStyle/>
          <a:p>
            <a:fld id="{F946B085-FCFF-471C-B183-E85FC21FC6FA}" type="datetime2">
              <a:rPr lang="zh-CN" altLang="en-US" smtClean="0"/>
              <a:t>2023年4月26日</a:t>
            </a:fld>
            <a:endParaRPr lang="zh-CN" altLang="en-US"/>
          </a:p>
        </p:txBody>
      </p:sp>
      <p:sp>
        <p:nvSpPr>
          <p:cNvPr id="6" name="页脚占位符 5">
            <a:extLst>
              <a:ext uri="{FF2B5EF4-FFF2-40B4-BE49-F238E27FC236}">
                <a16:creationId xmlns:a16="http://schemas.microsoft.com/office/drawing/2014/main" id="{9E5C9E41-D887-44DE-F838-EA41072745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CDD067-EA68-D8D1-AFBB-FCD640E0FCBD}"/>
              </a:ext>
            </a:extLst>
          </p:cNvPr>
          <p:cNvSpPr>
            <a:spLocks noGrp="1"/>
          </p:cNvSpPr>
          <p:nvPr>
            <p:ph type="sldNum" sz="quarter" idx="12"/>
          </p:nvPr>
        </p:nvSpPr>
        <p:spPr/>
        <p:txBody>
          <a:bodyPr/>
          <a:lstStyle/>
          <a:p>
            <a:fld id="{1FC40AB7-3289-4C1D-A15D-57CC3683C974}" type="slidenum">
              <a:rPr lang="zh-CN" altLang="en-US" smtClean="0"/>
              <a:t>‹#›</a:t>
            </a:fld>
            <a:endParaRPr lang="zh-CN" altLang="en-US"/>
          </a:p>
        </p:txBody>
      </p:sp>
    </p:spTree>
    <p:extLst>
      <p:ext uri="{BB962C8B-B14F-4D97-AF65-F5344CB8AC3E}">
        <p14:creationId xmlns:p14="http://schemas.microsoft.com/office/powerpoint/2010/main" val="2050129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6FF82-540D-9278-8658-61DB3D6E94E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82752C8-5CF4-FC89-A39E-C7A82646A5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C44623B-C4EB-9F7C-4676-95F4C5B5471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A6F8F16-B16E-8C00-28AC-A33199F2F1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C7C61E-9A1C-A542-0F90-DB2A777A7C8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22A0302-2CDF-81ED-90B3-E3AC9AE06A6A}"/>
              </a:ext>
            </a:extLst>
          </p:cNvPr>
          <p:cNvSpPr>
            <a:spLocks noGrp="1"/>
          </p:cNvSpPr>
          <p:nvPr>
            <p:ph type="dt" sz="half" idx="10"/>
          </p:nvPr>
        </p:nvSpPr>
        <p:spPr/>
        <p:txBody>
          <a:bodyPr/>
          <a:lstStyle/>
          <a:p>
            <a:fld id="{D091D899-1017-43E1-BD4A-6A2C316C8C7E}" type="datetime2">
              <a:rPr lang="zh-CN" altLang="en-US" smtClean="0"/>
              <a:t>2023年4月26日</a:t>
            </a:fld>
            <a:endParaRPr lang="zh-CN" altLang="en-US"/>
          </a:p>
        </p:txBody>
      </p:sp>
      <p:sp>
        <p:nvSpPr>
          <p:cNvPr id="8" name="页脚占位符 7">
            <a:extLst>
              <a:ext uri="{FF2B5EF4-FFF2-40B4-BE49-F238E27FC236}">
                <a16:creationId xmlns:a16="http://schemas.microsoft.com/office/drawing/2014/main" id="{C544AE94-D44A-0F78-7FB8-B52CF7FD333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389DD4B-B7AB-116C-1810-4959C84125C2}"/>
              </a:ext>
            </a:extLst>
          </p:cNvPr>
          <p:cNvSpPr>
            <a:spLocks noGrp="1"/>
          </p:cNvSpPr>
          <p:nvPr>
            <p:ph type="sldNum" sz="quarter" idx="12"/>
          </p:nvPr>
        </p:nvSpPr>
        <p:spPr/>
        <p:txBody>
          <a:bodyPr/>
          <a:lstStyle/>
          <a:p>
            <a:fld id="{1FC40AB7-3289-4C1D-A15D-57CC3683C974}" type="slidenum">
              <a:rPr lang="zh-CN" altLang="en-US" smtClean="0"/>
              <a:t>‹#›</a:t>
            </a:fld>
            <a:endParaRPr lang="zh-CN" altLang="en-US"/>
          </a:p>
        </p:txBody>
      </p:sp>
    </p:spTree>
    <p:extLst>
      <p:ext uri="{BB962C8B-B14F-4D97-AF65-F5344CB8AC3E}">
        <p14:creationId xmlns:p14="http://schemas.microsoft.com/office/powerpoint/2010/main" val="193258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9406C-BB0C-E41C-AB44-84ADEB4EA6F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49FC61A-9D80-5812-4E98-34231892E9A6}"/>
              </a:ext>
            </a:extLst>
          </p:cNvPr>
          <p:cNvSpPr>
            <a:spLocks noGrp="1"/>
          </p:cNvSpPr>
          <p:nvPr>
            <p:ph type="dt" sz="half" idx="10"/>
          </p:nvPr>
        </p:nvSpPr>
        <p:spPr/>
        <p:txBody>
          <a:bodyPr/>
          <a:lstStyle/>
          <a:p>
            <a:fld id="{416426B7-7B7F-4612-8D48-6486C344F734}" type="datetime2">
              <a:rPr lang="zh-CN" altLang="en-US" smtClean="0"/>
              <a:t>2023年4月26日</a:t>
            </a:fld>
            <a:endParaRPr lang="zh-CN" altLang="en-US"/>
          </a:p>
        </p:txBody>
      </p:sp>
      <p:sp>
        <p:nvSpPr>
          <p:cNvPr id="4" name="页脚占位符 3">
            <a:extLst>
              <a:ext uri="{FF2B5EF4-FFF2-40B4-BE49-F238E27FC236}">
                <a16:creationId xmlns:a16="http://schemas.microsoft.com/office/drawing/2014/main" id="{423ABF87-E4AA-235A-1AF2-5E2E0CF7D26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F43F9E5-52AE-ECB0-4CD5-DE1E7335A7A3}"/>
              </a:ext>
            </a:extLst>
          </p:cNvPr>
          <p:cNvSpPr>
            <a:spLocks noGrp="1"/>
          </p:cNvSpPr>
          <p:nvPr>
            <p:ph type="sldNum" sz="quarter" idx="12"/>
          </p:nvPr>
        </p:nvSpPr>
        <p:spPr/>
        <p:txBody>
          <a:bodyPr/>
          <a:lstStyle/>
          <a:p>
            <a:fld id="{1FC40AB7-3289-4C1D-A15D-57CC3683C974}" type="slidenum">
              <a:rPr lang="zh-CN" altLang="en-US" smtClean="0"/>
              <a:t>‹#›</a:t>
            </a:fld>
            <a:endParaRPr lang="zh-CN" altLang="en-US"/>
          </a:p>
        </p:txBody>
      </p:sp>
    </p:spTree>
    <p:extLst>
      <p:ext uri="{BB962C8B-B14F-4D97-AF65-F5344CB8AC3E}">
        <p14:creationId xmlns:p14="http://schemas.microsoft.com/office/powerpoint/2010/main" val="33606503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b="1">
                <a:solidFill>
                  <a:schemeClr val="tx1"/>
                </a:solidFill>
                <a:latin typeface="微软雅黑" panose="020B0503020204020204" pitchFamily="34" charset="-122"/>
                <a:ea typeface="微软雅黑" panose="020B0503020204020204" pitchFamily="34" charset="-122"/>
              </a:defRPr>
            </a:lvl1pPr>
          </a:lstStyle>
          <a:p>
            <a:fld id="{79377612-5D65-4010-B50B-1530D65155FB}" type="slidenum">
              <a:rPr lang="zh-CN" altLang="en-US" smtClean="0"/>
              <a:pPr/>
              <a:t>‹#›</a:t>
            </a:fld>
            <a:endParaRPr lang="zh-CN" altLang="en-US" dirty="0"/>
          </a:p>
        </p:txBody>
      </p:sp>
      <p:sp>
        <p:nvSpPr>
          <p:cNvPr id="12" name="文本框 11">
            <a:extLst>
              <a:ext uri="{FF2B5EF4-FFF2-40B4-BE49-F238E27FC236}">
                <a16:creationId xmlns:a16="http://schemas.microsoft.com/office/drawing/2014/main" id="{4FF104B0-0A4F-1E7F-70C5-B464927C3E5F}"/>
              </a:ext>
            </a:extLst>
          </p:cNvPr>
          <p:cNvSpPr txBox="1"/>
          <p:nvPr userDrawn="1"/>
        </p:nvSpPr>
        <p:spPr>
          <a:xfrm>
            <a:off x="42491" y="6410739"/>
            <a:ext cx="4075603"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1" dirty="0">
                <a:solidFill>
                  <a:srgbClr val="333333"/>
                </a:solidFill>
                <a:effectLst/>
                <a:latin typeface="Times New Roman" panose="02020603050405020304" pitchFamily="18" charset="0"/>
                <a:cs typeface="Times New Roman" panose="02020603050405020304" pitchFamily="18" charset="0"/>
              </a:rPr>
              <a:t>SHANDONG UNIVERSITY OF FINANCE AND ECONOMICS</a:t>
            </a:r>
          </a:p>
        </p:txBody>
      </p:sp>
      <p:sp>
        <p:nvSpPr>
          <p:cNvPr id="13" name="文本框 12">
            <a:extLst>
              <a:ext uri="{FF2B5EF4-FFF2-40B4-BE49-F238E27FC236}">
                <a16:creationId xmlns:a16="http://schemas.microsoft.com/office/drawing/2014/main" id="{C8C7F209-9DC2-0F6A-F287-651158D6C68A}"/>
              </a:ext>
            </a:extLst>
          </p:cNvPr>
          <p:cNvSpPr txBox="1"/>
          <p:nvPr userDrawn="1"/>
        </p:nvSpPr>
        <p:spPr>
          <a:xfrm>
            <a:off x="42491" y="138181"/>
            <a:ext cx="142378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1" dirty="0">
                <a:solidFill>
                  <a:srgbClr val="333333"/>
                </a:solidFill>
                <a:effectLst/>
                <a:latin typeface="Times New Roman" panose="02020603050405020304" pitchFamily="18" charset="0"/>
                <a:cs typeface="Times New Roman" panose="02020603050405020304" pitchFamily="18" charset="0"/>
              </a:rPr>
              <a:t>ZHANG QUAN FEI</a:t>
            </a: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Lst>
  <p:transition spd="slow">
    <p:wipe/>
  </p:transition>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5E36B5-F654-4B37-46AF-8F5E17CF02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C548D69-FAAF-5E3D-37D7-36B6E1B241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E29EBE-7CD5-5865-CB76-6F61DA404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AEA71-86ED-4468-8116-B45846BAE483}" type="datetime2">
              <a:rPr lang="zh-CN" altLang="en-US" smtClean="0"/>
              <a:t>2023年4月26日</a:t>
            </a:fld>
            <a:endParaRPr lang="zh-CN" altLang="en-US"/>
          </a:p>
        </p:txBody>
      </p:sp>
      <p:sp>
        <p:nvSpPr>
          <p:cNvPr id="5" name="页脚占位符 4">
            <a:extLst>
              <a:ext uri="{FF2B5EF4-FFF2-40B4-BE49-F238E27FC236}">
                <a16:creationId xmlns:a16="http://schemas.microsoft.com/office/drawing/2014/main" id="{96133D30-B1A2-0776-27DA-7CFCBEAF01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479681B-B77F-EE3F-138D-703A14E74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40AB7-3289-4C1D-A15D-57CC3683C974}" type="slidenum">
              <a:rPr lang="zh-CN" altLang="en-US" smtClean="0"/>
              <a:t>‹#›</a:t>
            </a:fld>
            <a:endParaRPr lang="zh-CN" altLang="en-US"/>
          </a:p>
        </p:txBody>
      </p:sp>
    </p:spTree>
    <p:extLst>
      <p:ext uri="{BB962C8B-B14F-4D97-AF65-F5344CB8AC3E}">
        <p14:creationId xmlns:p14="http://schemas.microsoft.com/office/powerpoint/2010/main" val="866663867"/>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1.bin"/><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B03FE27-7AC3-E054-9C24-87B16C38F5A4}"/>
              </a:ext>
            </a:extLst>
          </p:cNvPr>
          <p:cNvSpPr txBox="1"/>
          <p:nvPr/>
        </p:nvSpPr>
        <p:spPr>
          <a:xfrm>
            <a:off x="684854" y="1943044"/>
            <a:ext cx="10668946" cy="923330"/>
          </a:xfrm>
          <a:prstGeom prst="rect">
            <a:avLst/>
          </a:prstGeom>
          <a:noFill/>
        </p:spPr>
        <p:txBody>
          <a:bodyPr wrap="square" rtlCol="0">
            <a:spAutoFit/>
          </a:bodyPr>
          <a:lstStyle/>
          <a:p>
            <a:pPr algn="ctr"/>
            <a:r>
              <a:rPr lang="zh-CN" altLang="en-US" sz="5400" b="1" dirty="0">
                <a:latin typeface="微软雅黑" panose="020B0503020204020204" pitchFamily="34" charset="-122"/>
                <a:ea typeface="微软雅黑" panose="020B0503020204020204" pitchFamily="34" charset="-122"/>
                <a:cs typeface="Times New Roman" panose="02020603050405020304" pitchFamily="18" charset="0"/>
              </a:rPr>
              <a:t>计量小知识</a:t>
            </a:r>
          </a:p>
        </p:txBody>
      </p:sp>
      <p:sp>
        <p:nvSpPr>
          <p:cNvPr id="4" name="灯片编号占位符 3">
            <a:extLst>
              <a:ext uri="{FF2B5EF4-FFF2-40B4-BE49-F238E27FC236}">
                <a16:creationId xmlns:a16="http://schemas.microsoft.com/office/drawing/2014/main" id="{D0C82335-0D09-7284-9473-D8A43A93BACB}"/>
              </a:ext>
            </a:extLst>
          </p:cNvPr>
          <p:cNvSpPr>
            <a:spLocks noGrp="1"/>
          </p:cNvSpPr>
          <p:nvPr>
            <p:ph type="sldNum" sz="quarter" idx="4"/>
          </p:nvPr>
        </p:nvSpPr>
        <p:spPr/>
        <p:txBody>
          <a:bodyPr/>
          <a:lstStyle/>
          <a:p>
            <a:fld id="{79377612-5D65-4010-B50B-1530D65155FB}" type="slidenum">
              <a:rPr lang="zh-CN" altLang="en-US" smtClean="0"/>
              <a:pPr/>
              <a:t>1</a:t>
            </a:fld>
            <a:endParaRPr lang="zh-CN" altLang="en-US" dirty="0"/>
          </a:p>
        </p:txBody>
      </p:sp>
      <p:sp>
        <p:nvSpPr>
          <p:cNvPr id="3" name="日期占位符 2">
            <a:extLst>
              <a:ext uri="{FF2B5EF4-FFF2-40B4-BE49-F238E27FC236}">
                <a16:creationId xmlns:a16="http://schemas.microsoft.com/office/drawing/2014/main" id="{C06FC844-88AE-E448-CADA-D4BAED9E09BB}"/>
              </a:ext>
            </a:extLst>
          </p:cNvPr>
          <p:cNvSpPr>
            <a:spLocks noGrp="1"/>
          </p:cNvSpPr>
          <p:nvPr>
            <p:ph type="dt" sz="half" idx="2"/>
          </p:nvPr>
        </p:nvSpPr>
        <p:spPr/>
        <p:txBody>
          <a:bodyPr/>
          <a:lstStyle/>
          <a:p>
            <a:fld id="{BD79D774-A844-4A6C-81BD-4761E80B4137}" type="datetime2">
              <a:rPr lang="zh-CN" altLang="en-US" smtClean="0">
                <a:latin typeface="华文楷体" panose="02010600040101010101" pitchFamily="2" charset="-122"/>
                <a:ea typeface="华文楷体" panose="02010600040101010101" pitchFamily="2" charset="-122"/>
              </a:rPr>
              <a:t>2023年4月26日</a:t>
            </a:fld>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3251023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10</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684854" y="413286"/>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时间趋势项和时间虚拟变量区别</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909282" y="1402636"/>
            <a:ext cx="10373436" cy="3903954"/>
          </a:xfrm>
          <a:prstGeom prst="rect">
            <a:avLst/>
          </a:prstGeom>
          <a:noFill/>
        </p:spPr>
        <p:txBody>
          <a:bodyPr wrap="square" rtlCol="0">
            <a:spAutoFit/>
          </a:bodyPr>
          <a:lstStyle/>
          <a:p>
            <a:pPr indent="720000" algn="just">
              <a:lnSpc>
                <a:spcPct val="150000"/>
              </a:lnSpc>
              <a:buSzPct val="100000"/>
            </a:pPr>
            <a:r>
              <a:rPr lang="en-US" altLang="zh-CN" sz="2400" dirty="0">
                <a:latin typeface="Times New Roman" panose="02020603050405020304" pitchFamily="18" charset="0"/>
                <a:ea typeface="楷体" panose="02010609060101010101" pitchFamily="49" charset="-122"/>
              </a:rPr>
              <a:t>1</a:t>
            </a:r>
            <a:r>
              <a:rPr lang="zh-CN" altLang="en-US" sz="2400" dirty="0">
                <a:latin typeface="Times New Roman" panose="02020603050405020304" pitchFamily="18" charset="0"/>
                <a:ea typeface="楷体" panose="02010609060101010101" pitchFamily="49" charset="-122"/>
              </a:rPr>
              <a:t>、在程序语句上，时间趋势项在 </a:t>
            </a:r>
            <a:r>
              <a:rPr lang="en-US" altLang="zh-CN" sz="2400" dirty="0">
                <a:latin typeface="Times New Roman" panose="02020603050405020304" pitchFamily="18" charset="0"/>
                <a:ea typeface="楷体" panose="02010609060101010101" pitchFamily="49" charset="-122"/>
              </a:rPr>
              <a:t>Stata </a:t>
            </a:r>
            <a:r>
              <a:rPr lang="zh-CN" altLang="en-US" sz="2400" dirty="0">
                <a:latin typeface="Times New Roman" panose="02020603050405020304" pitchFamily="18" charset="0"/>
                <a:ea typeface="楷体" panose="02010609060101010101" pitchFamily="49" charset="-122"/>
              </a:rPr>
              <a:t>因子分析中被标示为连续变量，运算符为 </a:t>
            </a:r>
            <a:r>
              <a:rPr lang="en-US" altLang="zh-CN" sz="2400" dirty="0" err="1">
                <a:latin typeface="Times New Roman" panose="02020603050405020304" pitchFamily="18" charset="0"/>
                <a:ea typeface="楷体" panose="02010609060101010101" pitchFamily="49" charset="-122"/>
              </a:rPr>
              <a:t>c.x</a:t>
            </a:r>
            <a:r>
              <a:rPr lang="zh-CN" altLang="en-US" sz="2400" dirty="0">
                <a:latin typeface="Times New Roman" panose="02020603050405020304" pitchFamily="18" charset="0"/>
                <a:ea typeface="楷体" panose="02010609060101010101" pitchFamily="49" charset="-122"/>
              </a:rPr>
              <a:t>，如 </a:t>
            </a:r>
            <a:r>
              <a:rPr lang="en-US" altLang="zh-CN" sz="2400" dirty="0" err="1">
                <a:latin typeface="Times New Roman" panose="02020603050405020304" pitchFamily="18" charset="0"/>
                <a:ea typeface="楷体" panose="02010609060101010101" pitchFamily="49" charset="-122"/>
              </a:rPr>
              <a:t>c.year</a:t>
            </a:r>
            <a:r>
              <a:rPr lang="zh-CN" altLang="en-US" sz="2400" dirty="0">
                <a:latin typeface="Times New Roman" panose="02020603050405020304" pitchFamily="18" charset="0"/>
                <a:ea typeface="楷体" panose="02010609060101010101" pitchFamily="49" charset="-122"/>
              </a:rPr>
              <a:t>；而时间虚拟变量在 </a:t>
            </a:r>
            <a:r>
              <a:rPr lang="en-US" altLang="zh-CN" sz="2400" dirty="0">
                <a:latin typeface="Times New Roman" panose="02020603050405020304" pitchFamily="18" charset="0"/>
                <a:ea typeface="楷体" panose="02010609060101010101" pitchFamily="49" charset="-122"/>
              </a:rPr>
              <a:t>Stata </a:t>
            </a:r>
            <a:r>
              <a:rPr lang="zh-CN" altLang="en-US" sz="2400" dirty="0">
                <a:latin typeface="Times New Roman" panose="02020603050405020304" pitchFamily="18" charset="0"/>
                <a:ea typeface="楷体" panose="02010609060101010101" pitchFamily="49" charset="-122"/>
              </a:rPr>
              <a:t>因子分析中被标示为类别变量，运算符为 </a:t>
            </a:r>
            <a:r>
              <a:rPr lang="en-US" altLang="zh-CN" sz="2400" dirty="0" err="1">
                <a:latin typeface="Times New Roman" panose="02020603050405020304" pitchFamily="18" charset="0"/>
                <a:ea typeface="楷体" panose="02010609060101010101" pitchFamily="49" charset="-122"/>
              </a:rPr>
              <a:t>i.x</a:t>
            </a:r>
            <a:r>
              <a:rPr lang="zh-CN" altLang="en-US" sz="2400" dirty="0">
                <a:latin typeface="Times New Roman" panose="02020603050405020304" pitchFamily="18" charset="0"/>
                <a:ea typeface="楷体" panose="02010609060101010101" pitchFamily="49" charset="-122"/>
              </a:rPr>
              <a:t>，如 </a:t>
            </a:r>
            <a:r>
              <a:rPr lang="en-US" altLang="zh-CN" sz="2400" dirty="0" err="1">
                <a:latin typeface="Times New Roman" panose="02020603050405020304" pitchFamily="18" charset="0"/>
                <a:ea typeface="楷体" panose="02010609060101010101" pitchFamily="49" charset="-122"/>
              </a:rPr>
              <a:t>i.year</a:t>
            </a:r>
            <a:r>
              <a:rPr lang="zh-CN" altLang="en-US" sz="2400" dirty="0">
                <a:latin typeface="Times New Roman" panose="02020603050405020304" pitchFamily="18" charset="0"/>
                <a:ea typeface="楷体" panose="02010609060101010101" pitchFamily="49" charset="-122"/>
              </a:rPr>
              <a:t>。		</a:t>
            </a:r>
            <a:endParaRPr lang="en-US" altLang="zh-CN" sz="2400" dirty="0">
              <a:latin typeface="Times New Roman" panose="02020603050405020304" pitchFamily="18" charset="0"/>
              <a:ea typeface="楷体" panose="02010609060101010101" pitchFamily="49" charset="-122"/>
            </a:endParaRPr>
          </a:p>
          <a:p>
            <a:pPr indent="720000" algn="just">
              <a:lnSpc>
                <a:spcPct val="150000"/>
              </a:lnSpc>
              <a:buSzPct val="100000"/>
            </a:pPr>
            <a:r>
              <a:rPr lang="en-US" altLang="zh-CN" sz="2400" dirty="0">
                <a:latin typeface="Times New Roman" panose="02020603050405020304" pitchFamily="18" charset="0"/>
                <a:ea typeface="楷体" panose="02010609060101010101" pitchFamily="49" charset="-122"/>
              </a:rPr>
              <a:t>2</a:t>
            </a:r>
            <a:r>
              <a:rPr lang="zh-CN" altLang="en-US" sz="2400" dirty="0">
                <a:latin typeface="Times New Roman" panose="02020603050405020304" pitchFamily="18" charset="0"/>
                <a:ea typeface="楷体" panose="02010609060101010101" pitchFamily="49" charset="-122"/>
              </a:rPr>
              <a:t>、在经济含义上，</a:t>
            </a:r>
            <a:r>
              <a:rPr lang="zh-CN" altLang="en-US" sz="2400" dirty="0">
                <a:solidFill>
                  <a:srgbClr val="FF0000"/>
                </a:solidFill>
                <a:latin typeface="Times New Roman" panose="02020603050405020304" pitchFamily="18" charset="0"/>
                <a:ea typeface="楷体" panose="02010609060101010101" pitchFamily="49" charset="-122"/>
              </a:rPr>
              <a:t>时间趋势项通常近似代表了社会中所发生的技术进步；而时间虚拟变量的目的是控制住某些特殊年份造成的影响</a:t>
            </a:r>
            <a:r>
              <a:rPr lang="zh-CN" altLang="en-US" sz="2400" dirty="0">
                <a:latin typeface="Times New Roman" panose="02020603050405020304" pitchFamily="18" charset="0"/>
                <a:ea typeface="楷体" panose="02010609060101010101" pitchFamily="49" charset="-122"/>
              </a:rPr>
              <a:t>，例如严重的自然灾害、战争以及金融危机，参见 </a:t>
            </a:r>
            <a:r>
              <a:rPr lang="en-US" altLang="zh-CN" sz="2400" dirty="0">
                <a:latin typeface="Times New Roman" panose="02020603050405020304" pitchFamily="18" charset="0"/>
                <a:ea typeface="楷体" panose="02010609060101010101" pitchFamily="49" charset="-122"/>
              </a:rPr>
              <a:t>ResearchGate Question: Is anyone familiar with Time Trends vs Time Dummies?</a:t>
            </a:r>
          </a:p>
        </p:txBody>
      </p:sp>
    </p:spTree>
    <p:extLst>
      <p:ext uri="{BB962C8B-B14F-4D97-AF65-F5344CB8AC3E}">
        <p14:creationId xmlns:p14="http://schemas.microsoft.com/office/powerpoint/2010/main" val="382425053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11</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909282" y="228229"/>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时间趋势项和时间虚拟变量区别</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684854" y="1151559"/>
            <a:ext cx="10893374" cy="5123647"/>
          </a:xfrm>
          <a:prstGeom prst="rect">
            <a:avLst/>
          </a:prstGeom>
          <a:noFill/>
        </p:spPr>
        <p:txBody>
          <a:bodyPr wrap="square" rtlCol="0">
            <a:spAutoFit/>
          </a:bodyPr>
          <a:lstStyle/>
          <a:p>
            <a:pPr indent="720000" algn="just">
              <a:lnSpc>
                <a:spcPct val="125000"/>
              </a:lnSpc>
              <a:buSzPct val="100000"/>
            </a:pPr>
            <a:r>
              <a:rPr lang="en-US" altLang="zh-CN" sz="2400" dirty="0">
                <a:latin typeface="Times New Roman" panose="02020603050405020304" pitchFamily="18" charset="0"/>
                <a:ea typeface="楷体" panose="02010609060101010101" pitchFamily="49" charset="-122"/>
              </a:rPr>
              <a:t>3</a:t>
            </a:r>
            <a:r>
              <a:rPr lang="zh-CN" altLang="en-US" sz="2400" dirty="0">
                <a:latin typeface="Times New Roman" panose="02020603050405020304" pitchFamily="18" charset="0"/>
                <a:ea typeface="楷体" panose="02010609060101010101" pitchFamily="49" charset="-122"/>
              </a:rPr>
              <a:t>、在适用范围上，时间虚拟变量因其所受约束更少所以应用更加广泛。当</a:t>
            </a:r>
            <a:r>
              <a:rPr lang="zh-CN" altLang="en-US" sz="2400" dirty="0">
                <a:solidFill>
                  <a:srgbClr val="FF0000"/>
                </a:solidFill>
                <a:latin typeface="Times New Roman" panose="02020603050405020304" pitchFamily="18" charset="0"/>
                <a:ea typeface="楷体" panose="02010609060101010101" pitchFamily="49" charset="-122"/>
              </a:rPr>
              <a:t>把时间趋势项纳入模型时，实际上我们隐含假设了某些单调性 </a:t>
            </a:r>
            <a:r>
              <a:rPr lang="en-US" altLang="zh-CN" sz="2400" dirty="0">
                <a:solidFill>
                  <a:srgbClr val="FF0000"/>
                </a:solidFill>
                <a:latin typeface="Times New Roman" panose="02020603050405020304" pitchFamily="18" charset="0"/>
                <a:ea typeface="楷体" panose="02010609060101010101" pitchFamily="49" charset="-122"/>
              </a:rPr>
              <a:t>(</a:t>
            </a:r>
            <a:r>
              <a:rPr lang="zh-CN" altLang="en-US" sz="2400" dirty="0">
                <a:solidFill>
                  <a:srgbClr val="FF0000"/>
                </a:solidFill>
                <a:latin typeface="Times New Roman" panose="02020603050405020304" pitchFamily="18" charset="0"/>
                <a:ea typeface="楷体" panose="02010609060101010101" pitchFamily="49" charset="-122"/>
              </a:rPr>
              <a:t>线性趋势</a:t>
            </a:r>
            <a:r>
              <a:rPr lang="en-US" altLang="zh-CN" sz="2400" dirty="0">
                <a:solidFill>
                  <a:srgbClr val="FF0000"/>
                </a:solidFill>
                <a:latin typeface="Times New Roman" panose="02020603050405020304" pitchFamily="18" charset="0"/>
                <a:ea typeface="楷体" panose="02010609060101010101" pitchFamily="49" charset="-122"/>
              </a:rPr>
              <a:t>) </a:t>
            </a:r>
            <a:r>
              <a:rPr lang="zh-CN" altLang="en-US" sz="2400" dirty="0">
                <a:solidFill>
                  <a:srgbClr val="FF0000"/>
                </a:solidFill>
                <a:latin typeface="Times New Roman" panose="02020603050405020304" pitchFamily="18" charset="0"/>
                <a:ea typeface="楷体" panose="02010609060101010101" pitchFamily="49" charset="-122"/>
              </a:rPr>
              <a:t>或某种函数形式</a:t>
            </a:r>
            <a:r>
              <a:rPr lang="zh-CN" altLang="en-US" sz="2400" dirty="0">
                <a:latin typeface="Times New Roman" panose="02020603050405020304" pitchFamily="18" charset="0"/>
                <a:ea typeface="楷体" panose="02010609060101010101" pitchFamily="49" charset="-122"/>
              </a:rPr>
              <a:t>；但是时间虚拟变量则不受此约束，它可以表现为毫无规律的 </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锯齿</a:t>
            </a:r>
            <a:r>
              <a:rPr lang="en-US" altLang="zh-CN" sz="2400"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形态，也可以表现为时间趋势项那样的函数形式。在某种程度上，时间虚拟变量可以吸收掉所有的特定时间效应，包括时间趋势，参见 </a:t>
            </a:r>
            <a:r>
              <a:rPr lang="en-US" altLang="zh-CN" sz="2400" dirty="0">
                <a:latin typeface="Times New Roman" panose="02020603050405020304" pitchFamily="18" charset="0"/>
                <a:ea typeface="楷体" panose="02010609060101010101" pitchFamily="49" charset="-122"/>
              </a:rPr>
              <a:t>Economics Job Market Rumors </a:t>
            </a:r>
            <a:r>
              <a:rPr lang="zh-CN" altLang="en-US" sz="2400" dirty="0">
                <a:latin typeface="Times New Roman" panose="02020603050405020304" pitchFamily="18" charset="0"/>
                <a:ea typeface="楷体" panose="02010609060101010101" pitchFamily="49" charset="-122"/>
              </a:rPr>
              <a:t>。</a:t>
            </a:r>
          </a:p>
          <a:p>
            <a:pPr indent="720000" algn="just">
              <a:lnSpc>
                <a:spcPct val="125000"/>
              </a:lnSpc>
              <a:buSzPct val="100000"/>
            </a:pPr>
            <a:r>
              <a:rPr lang="en-US" altLang="zh-CN" sz="2400" dirty="0">
                <a:latin typeface="Times New Roman" panose="02020603050405020304" pitchFamily="18" charset="0"/>
                <a:ea typeface="楷体" panose="02010609060101010101" pitchFamily="49" charset="-122"/>
              </a:rPr>
              <a:t>4</a:t>
            </a:r>
            <a:r>
              <a:rPr lang="zh-CN" altLang="en-US" sz="2400" dirty="0">
                <a:latin typeface="Times New Roman" panose="02020603050405020304" pitchFamily="18" charset="0"/>
                <a:ea typeface="楷体" panose="02010609060101010101" pitchFamily="49" charset="-122"/>
              </a:rPr>
              <a:t>、</a:t>
            </a:r>
            <a:r>
              <a:rPr lang="zh-CN" altLang="en-US" sz="2400" dirty="0">
                <a:solidFill>
                  <a:srgbClr val="FF0000"/>
                </a:solidFill>
                <a:latin typeface="Times New Roman" panose="02020603050405020304" pitchFamily="18" charset="0"/>
                <a:ea typeface="楷体" panose="02010609060101010101" pitchFamily="49" charset="-122"/>
              </a:rPr>
              <a:t>时间序列所具有时间趋势是可以定量度量的 </a:t>
            </a:r>
            <a:r>
              <a:rPr lang="en-US" altLang="zh-CN" sz="2400" dirty="0">
                <a:solidFill>
                  <a:srgbClr val="FF0000"/>
                </a:solidFill>
                <a:latin typeface="Times New Roman" panose="02020603050405020304" pitchFamily="18" charset="0"/>
                <a:ea typeface="楷体" panose="02010609060101010101" pitchFamily="49" charset="-122"/>
              </a:rPr>
              <a:t>(</a:t>
            </a:r>
            <a:r>
              <a:rPr lang="zh-CN" altLang="en-US" sz="2400" dirty="0">
                <a:solidFill>
                  <a:srgbClr val="FF0000"/>
                </a:solidFill>
                <a:latin typeface="Times New Roman" panose="02020603050405020304" pitchFamily="18" charset="0"/>
                <a:ea typeface="楷体" panose="02010609060101010101" pitchFamily="49" charset="-122"/>
              </a:rPr>
              <a:t>通过 </a:t>
            </a:r>
            <a:r>
              <a:rPr lang="en-US" altLang="zh-CN" sz="2400" dirty="0">
                <a:solidFill>
                  <a:srgbClr val="FF0000"/>
                </a:solidFill>
                <a:latin typeface="Times New Roman" panose="02020603050405020304" pitchFamily="18" charset="0"/>
                <a:ea typeface="楷体" panose="02010609060101010101" pitchFamily="49" charset="-122"/>
              </a:rPr>
              <a:t>t=1,2,3,...)</a:t>
            </a:r>
            <a:r>
              <a:rPr lang="zh-CN" altLang="en-US" sz="2400" dirty="0">
                <a:solidFill>
                  <a:srgbClr val="FF0000"/>
                </a:solidFill>
                <a:latin typeface="Times New Roman" panose="02020603050405020304" pitchFamily="18" charset="0"/>
                <a:ea typeface="楷体" panose="02010609060101010101" pitchFamily="49" charset="-122"/>
              </a:rPr>
              <a:t>，但也存在一些影响经济变量的因素无法定量度量，比如季节对某些产品 </a:t>
            </a:r>
            <a:r>
              <a:rPr lang="en-US" altLang="zh-CN" sz="2400" dirty="0">
                <a:solidFill>
                  <a:srgbClr val="FF0000"/>
                </a:solidFill>
                <a:latin typeface="Times New Roman" panose="02020603050405020304" pitchFamily="18" charset="0"/>
                <a:ea typeface="楷体" panose="02010609060101010101" pitchFamily="49" charset="-122"/>
              </a:rPr>
              <a:t>(</a:t>
            </a:r>
            <a:r>
              <a:rPr lang="zh-CN" altLang="en-US" sz="2400" dirty="0">
                <a:solidFill>
                  <a:srgbClr val="FF0000"/>
                </a:solidFill>
                <a:latin typeface="Times New Roman" panose="02020603050405020304" pitchFamily="18" charset="0"/>
                <a:ea typeface="楷体" panose="02010609060101010101" pitchFamily="49" charset="-122"/>
              </a:rPr>
              <a:t>如冷饮</a:t>
            </a:r>
            <a:r>
              <a:rPr lang="en-US" altLang="zh-CN" sz="2400" dirty="0">
                <a:solidFill>
                  <a:srgbClr val="FF0000"/>
                </a:solidFill>
                <a:latin typeface="Times New Roman" panose="02020603050405020304" pitchFamily="18" charset="0"/>
                <a:ea typeface="楷体" panose="02010609060101010101" pitchFamily="49" charset="-122"/>
              </a:rPr>
              <a:t>) </a:t>
            </a:r>
            <a:r>
              <a:rPr lang="zh-CN" altLang="en-US" sz="2400" dirty="0">
                <a:solidFill>
                  <a:srgbClr val="FF0000"/>
                </a:solidFill>
                <a:latin typeface="Times New Roman" panose="02020603050405020304" pitchFamily="18" charset="0"/>
                <a:ea typeface="楷体" panose="02010609060101010101" pitchFamily="49" charset="-122"/>
              </a:rPr>
              <a:t>销售的影响，战争、金融危机对 </a:t>
            </a:r>
            <a:r>
              <a:rPr lang="en-US" altLang="zh-CN" sz="2400" dirty="0">
                <a:solidFill>
                  <a:srgbClr val="FF0000"/>
                </a:solidFill>
                <a:latin typeface="Times New Roman" panose="02020603050405020304" pitchFamily="18" charset="0"/>
                <a:ea typeface="楷体" panose="02010609060101010101" pitchFamily="49" charset="-122"/>
              </a:rPr>
              <a:t>GDP </a:t>
            </a:r>
            <a:r>
              <a:rPr lang="zh-CN" altLang="en-US" sz="2400" dirty="0">
                <a:solidFill>
                  <a:srgbClr val="FF0000"/>
                </a:solidFill>
                <a:latin typeface="Times New Roman" panose="02020603050405020304" pitchFamily="18" charset="0"/>
                <a:ea typeface="楷体" panose="02010609060101010101" pitchFamily="49" charset="-122"/>
              </a:rPr>
              <a:t>的影响等。</a:t>
            </a:r>
            <a:r>
              <a:rPr lang="zh-CN" altLang="en-US" sz="2400" dirty="0">
                <a:latin typeface="Times New Roman" panose="02020603050405020304" pitchFamily="18" charset="0"/>
                <a:ea typeface="楷体" panose="02010609060101010101" pitchFamily="49" charset="-122"/>
              </a:rPr>
              <a:t>为了在模型中反映这些因素的影响，并提高模型的精度，我们需要引入时间虚拟变量 </a:t>
            </a:r>
            <a:r>
              <a:rPr lang="en-US" altLang="zh-CN" sz="2400" dirty="0">
                <a:latin typeface="Times New Roman" panose="02020603050405020304" pitchFamily="18" charset="0"/>
                <a:ea typeface="楷体" panose="02010609060101010101" pitchFamily="49" charset="-122"/>
              </a:rPr>
              <a:t>(time dummies)</a:t>
            </a:r>
            <a:r>
              <a:rPr lang="zh-CN" altLang="en-US" sz="2400" dirty="0">
                <a:latin typeface="Times New Roman" panose="02020603050405020304" pitchFamily="18" charset="0"/>
                <a:ea typeface="楷体" panose="02010609060101010101" pitchFamily="49" charset="-122"/>
              </a:rPr>
              <a:t>，根据这些因素的属性类型人工取值为 </a:t>
            </a:r>
            <a:r>
              <a:rPr lang="en-US" altLang="zh-CN" sz="2400" dirty="0">
                <a:latin typeface="Times New Roman" panose="02020603050405020304" pitchFamily="18" charset="0"/>
                <a:ea typeface="楷体" panose="02010609060101010101" pitchFamily="49" charset="-122"/>
              </a:rPr>
              <a:t>"0" </a:t>
            </a:r>
            <a:r>
              <a:rPr lang="zh-CN" altLang="en-US" sz="2400" dirty="0">
                <a:latin typeface="Times New Roman" panose="02020603050405020304" pitchFamily="18" charset="0"/>
                <a:ea typeface="楷体" panose="02010609060101010101" pitchFamily="49" charset="-122"/>
              </a:rPr>
              <a:t>或 </a:t>
            </a:r>
            <a:r>
              <a:rPr lang="en-US" altLang="zh-CN" sz="2400" dirty="0">
                <a:latin typeface="Times New Roman" panose="02020603050405020304" pitchFamily="18" charset="0"/>
                <a:ea typeface="楷体" panose="02010609060101010101" pitchFamily="49" charset="-122"/>
              </a:rPr>
              <a:t>"1" (</a:t>
            </a:r>
            <a:r>
              <a:rPr lang="zh-CN" altLang="en-US" sz="2400" dirty="0">
                <a:latin typeface="Times New Roman" panose="02020603050405020304" pitchFamily="18" charset="0"/>
                <a:ea typeface="楷体" panose="02010609060101010101" pitchFamily="49" charset="-122"/>
              </a:rPr>
              <a:t>李子奈</a:t>
            </a:r>
            <a:r>
              <a:rPr lang="en-US" altLang="zh-CN" sz="2400"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潘文卿</a:t>
            </a:r>
            <a:r>
              <a:rPr lang="en-US" altLang="zh-CN" sz="2400" dirty="0">
                <a:latin typeface="Times New Roman" panose="02020603050405020304" pitchFamily="18" charset="0"/>
                <a:ea typeface="楷体" panose="02010609060101010101" pitchFamily="49" charset="-122"/>
              </a:rPr>
              <a:t>, 2010)</a:t>
            </a:r>
          </a:p>
        </p:txBody>
      </p:sp>
    </p:spTree>
    <p:extLst>
      <p:ext uri="{BB962C8B-B14F-4D97-AF65-F5344CB8AC3E}">
        <p14:creationId xmlns:p14="http://schemas.microsoft.com/office/powerpoint/2010/main" val="222628303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12</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909282" y="282191"/>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时间趋势项和时间虚拟变量区别</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909282" y="1565921"/>
            <a:ext cx="10373436" cy="3900235"/>
          </a:xfrm>
          <a:prstGeom prst="rect">
            <a:avLst/>
          </a:prstGeom>
          <a:noFill/>
        </p:spPr>
        <p:txBody>
          <a:bodyPr wrap="square" rtlCol="0">
            <a:spAutoFit/>
          </a:bodyPr>
          <a:lstStyle/>
          <a:p>
            <a:pPr indent="720000" algn="just">
              <a:lnSpc>
                <a:spcPct val="150000"/>
              </a:lnSpc>
              <a:buSzPct val="100000"/>
            </a:pPr>
            <a:r>
              <a:rPr lang="en-US" altLang="zh-CN" sz="2400"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总之，时间趋势项相当于赋予了给定年份一个时间指数（如果样本区间是 </a:t>
            </a:r>
            <a:r>
              <a:rPr lang="en-US" altLang="zh-CN" sz="2400" dirty="0">
                <a:latin typeface="Times New Roman" panose="02020603050405020304" pitchFamily="18" charset="0"/>
                <a:ea typeface="楷体" panose="02010609060101010101" pitchFamily="49" charset="-122"/>
              </a:rPr>
              <a:t>2000-2010 </a:t>
            </a:r>
            <a:r>
              <a:rPr lang="zh-CN" altLang="en-US" sz="2400" dirty="0">
                <a:latin typeface="Times New Roman" panose="02020603050405020304" pitchFamily="18" charset="0"/>
                <a:ea typeface="楷体" panose="02010609060101010101" pitchFamily="49" charset="-122"/>
              </a:rPr>
              <a:t>年，则时间趋势变量给 </a:t>
            </a:r>
            <a:r>
              <a:rPr lang="en-US" altLang="zh-CN" sz="2400" dirty="0">
                <a:latin typeface="Times New Roman" panose="02020603050405020304" pitchFamily="18" charset="0"/>
                <a:ea typeface="楷体" panose="02010609060101010101" pitchFamily="49" charset="-122"/>
              </a:rPr>
              <a:t>2000 </a:t>
            </a:r>
            <a:r>
              <a:rPr lang="zh-CN" altLang="en-US" sz="2400" dirty="0">
                <a:latin typeface="Times New Roman" panose="02020603050405020304" pitchFamily="18" charset="0"/>
                <a:ea typeface="楷体" panose="02010609060101010101" pitchFamily="49" charset="-122"/>
              </a:rPr>
              <a:t>年赋值为 </a:t>
            </a:r>
            <a:r>
              <a:rPr lang="en-US" altLang="zh-CN" sz="2400" dirty="0">
                <a:latin typeface="Times New Roman" panose="02020603050405020304" pitchFamily="18" charset="0"/>
                <a:ea typeface="楷体" panose="02010609060101010101" pitchFamily="49" charset="-122"/>
              </a:rPr>
              <a:t>1</a:t>
            </a:r>
            <a:r>
              <a:rPr lang="zh-CN" altLang="en-US"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2001 </a:t>
            </a:r>
            <a:r>
              <a:rPr lang="zh-CN" altLang="en-US" sz="2400" dirty="0">
                <a:latin typeface="Times New Roman" panose="02020603050405020304" pitchFamily="18" charset="0"/>
                <a:ea typeface="楷体" panose="02010609060101010101" pitchFamily="49" charset="-122"/>
              </a:rPr>
              <a:t>年赋值为 </a:t>
            </a:r>
            <a:r>
              <a:rPr lang="en-US" altLang="zh-CN" sz="2400" dirty="0">
                <a:latin typeface="Times New Roman" panose="02020603050405020304" pitchFamily="18" charset="0"/>
                <a:ea typeface="楷体" panose="02010609060101010101" pitchFamily="49" charset="-122"/>
              </a:rPr>
              <a:t>2 </a:t>
            </a:r>
            <a:r>
              <a:rPr lang="zh-CN" altLang="en-US" sz="2400" dirty="0">
                <a:latin typeface="Times New Roman" panose="02020603050405020304" pitchFamily="18" charset="0"/>
                <a:ea typeface="楷体" panose="02010609060101010101" pitchFamily="49" charset="-122"/>
              </a:rPr>
              <a:t>等），它可以解释其他自变量解释不了的因变量的外生增加或下降。时间虚拟变量则是当观测值在指定的月份</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季度</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年份时等于 </a:t>
            </a:r>
            <a:r>
              <a:rPr lang="en-US" altLang="zh-CN" sz="2400" dirty="0">
                <a:latin typeface="Times New Roman" panose="02020603050405020304" pitchFamily="18" charset="0"/>
                <a:ea typeface="楷体" panose="02010609060101010101" pitchFamily="49" charset="-122"/>
              </a:rPr>
              <a:t>1</a:t>
            </a:r>
            <a:r>
              <a:rPr lang="zh-CN" altLang="en-US" sz="2400" dirty="0">
                <a:latin typeface="Times New Roman" panose="02020603050405020304" pitchFamily="18" charset="0"/>
                <a:ea typeface="楷体" panose="02010609060101010101" pitchFamily="49" charset="-122"/>
              </a:rPr>
              <a:t>，否则等于 </a:t>
            </a:r>
            <a:r>
              <a:rPr lang="en-US" altLang="zh-CN" sz="2400" dirty="0">
                <a:latin typeface="Times New Roman" panose="02020603050405020304" pitchFamily="18" charset="0"/>
                <a:ea typeface="楷体" panose="02010609060101010101" pitchFamily="49" charset="-122"/>
              </a:rPr>
              <a:t>0</a:t>
            </a:r>
            <a:r>
              <a:rPr lang="zh-CN" altLang="en-US" sz="2400" dirty="0">
                <a:latin typeface="Times New Roman" panose="02020603050405020304" pitchFamily="18" charset="0"/>
                <a:ea typeface="楷体" panose="02010609060101010101" pitchFamily="49" charset="-122"/>
              </a:rPr>
              <a:t>，它控制住了特定时间的固定效应，比如指定时间段的冲击影响。</a:t>
            </a:r>
          </a:p>
          <a:p>
            <a:pPr indent="720000" algn="just">
              <a:lnSpc>
                <a:spcPct val="150000"/>
              </a:lnSpc>
              <a:buSzPct val="100000"/>
            </a:pPr>
            <a:r>
              <a:rPr lang="zh-CN" altLang="en-US" sz="2400" dirty="0">
                <a:latin typeface="Times New Roman" panose="02020603050405020304" pitchFamily="18" charset="0"/>
                <a:ea typeface="楷体" panose="02010609060101010101" pitchFamily="49" charset="-122"/>
              </a:rPr>
              <a:t>	当然，假如有明确的需要以及可靠的理论依据，那么模型就可以同时纳入时间趋势项与时间虚拟变量。</a:t>
            </a:r>
            <a:endParaRPr lang="zh-CN" altLang="en-US" sz="2400"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52651327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13</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909282" y="282191"/>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时间趋势项和时间虚拟变量区别</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909282" y="1285997"/>
            <a:ext cx="10373436" cy="5008230"/>
          </a:xfrm>
          <a:prstGeom prst="rect">
            <a:avLst/>
          </a:prstGeom>
          <a:noFill/>
        </p:spPr>
        <p:txBody>
          <a:bodyPr wrap="square" rtlCol="0">
            <a:spAutoFit/>
          </a:bodyPr>
          <a:lstStyle/>
          <a:p>
            <a:pPr indent="720000" algn="just">
              <a:lnSpc>
                <a:spcPct val="150000"/>
              </a:lnSpc>
              <a:buSzPct val="100000"/>
            </a:pPr>
            <a:r>
              <a:rPr lang="zh-CN" altLang="en-US" sz="2400" dirty="0">
                <a:latin typeface="Times New Roman" panose="02020603050405020304" pitchFamily="18" charset="0"/>
                <a:ea typeface="楷体" panose="02010609060101010101" pitchFamily="49" charset="-122"/>
              </a:rPr>
              <a:t>	以上内容可总结为以下几点：</a:t>
            </a:r>
          </a:p>
          <a:p>
            <a:pPr indent="720000" algn="just">
              <a:lnSpc>
                <a:spcPct val="150000"/>
              </a:lnSpc>
              <a:buSzPct val="100000"/>
            </a:pPr>
            <a:r>
              <a:rPr lang="zh-CN" altLang="en-US" sz="2400" dirty="0">
                <a:latin typeface="Times New Roman" panose="02020603050405020304" pitchFamily="18" charset="0"/>
                <a:ea typeface="楷体" panose="02010609060101010101" pitchFamily="49" charset="-122"/>
              </a:rPr>
              <a:t>	第一，时间</a:t>
            </a:r>
            <a:r>
              <a:rPr lang="en-US" altLang="zh-CN" sz="2400" dirty="0">
                <a:latin typeface="Times New Roman" panose="02020603050405020304" pitchFamily="18" charset="0"/>
                <a:ea typeface="楷体" panose="02010609060101010101" pitchFamily="49" charset="-122"/>
              </a:rPr>
              <a:t>FE</a:t>
            </a:r>
            <a:r>
              <a:rPr lang="zh-CN" altLang="en-US" sz="2400" dirty="0">
                <a:latin typeface="Times New Roman" panose="02020603050405020304" pitchFamily="18" charset="0"/>
                <a:ea typeface="楷体" panose="02010609060101010101" pitchFamily="49" charset="-122"/>
              </a:rPr>
              <a:t>为一系列的虚拟变量，而时间</a:t>
            </a:r>
            <a:r>
              <a:rPr lang="en-US" altLang="zh-CN" sz="2400" dirty="0">
                <a:latin typeface="Times New Roman" panose="02020603050405020304" pitchFamily="18" charset="0"/>
                <a:ea typeface="楷体" panose="02010609060101010101" pitchFamily="49" charset="-122"/>
              </a:rPr>
              <a:t>trend</a:t>
            </a:r>
            <a:r>
              <a:rPr lang="zh-CN" altLang="en-US" sz="2400" dirty="0">
                <a:latin typeface="Times New Roman" panose="02020603050405020304" pitchFamily="18" charset="0"/>
                <a:ea typeface="楷体" panose="02010609060101010101" pitchFamily="49" charset="-122"/>
              </a:rPr>
              <a:t>为一个变量。</a:t>
            </a:r>
          </a:p>
          <a:p>
            <a:pPr indent="720000" algn="just">
              <a:lnSpc>
                <a:spcPct val="150000"/>
              </a:lnSpc>
              <a:buSzPct val="100000"/>
            </a:pPr>
            <a:r>
              <a:rPr lang="zh-CN" altLang="en-US" sz="2400" dirty="0">
                <a:latin typeface="Times New Roman" panose="02020603050405020304" pitchFamily="18" charset="0"/>
                <a:ea typeface="楷体" panose="02010609060101010101" pitchFamily="49" charset="-122"/>
              </a:rPr>
              <a:t>	第二，时间</a:t>
            </a:r>
            <a:r>
              <a:rPr lang="en-US" altLang="zh-CN" sz="2400" dirty="0">
                <a:latin typeface="Times New Roman" panose="02020603050405020304" pitchFamily="18" charset="0"/>
                <a:ea typeface="楷体" panose="02010609060101010101" pitchFamily="49" charset="-122"/>
              </a:rPr>
              <a:t>FE</a:t>
            </a:r>
            <a:r>
              <a:rPr lang="zh-CN" altLang="en-US" sz="2400" dirty="0">
                <a:latin typeface="Times New Roman" panose="02020603050405020304" pitchFamily="18" charset="0"/>
                <a:ea typeface="楷体" panose="02010609060101010101" pitchFamily="49" charset="-122"/>
              </a:rPr>
              <a:t>用来吸收不随个体但随时间而变的不可观测因素冲击的影响，而时间</a:t>
            </a:r>
            <a:r>
              <a:rPr lang="en-US" altLang="zh-CN" sz="2400" dirty="0">
                <a:latin typeface="Times New Roman" panose="02020603050405020304" pitchFamily="18" charset="0"/>
                <a:ea typeface="楷体" panose="02010609060101010101" pitchFamily="49" charset="-122"/>
              </a:rPr>
              <a:t>trend</a:t>
            </a:r>
            <a:r>
              <a:rPr lang="zh-CN" altLang="en-US" sz="2400" dirty="0">
                <a:latin typeface="Times New Roman" panose="02020603050405020304" pitchFamily="18" charset="0"/>
                <a:ea typeface="楷体" panose="02010609060101010101" pitchFamily="49" charset="-122"/>
              </a:rPr>
              <a:t>则用来控制被解释变量可能存在的增减趋势。</a:t>
            </a:r>
          </a:p>
          <a:p>
            <a:pPr indent="720000" algn="just">
              <a:lnSpc>
                <a:spcPct val="150000"/>
              </a:lnSpc>
              <a:buSzPct val="100000"/>
            </a:pPr>
            <a:r>
              <a:rPr lang="zh-CN" altLang="en-US" sz="2400" dirty="0">
                <a:latin typeface="Times New Roman" panose="02020603050405020304" pitchFamily="18" charset="0"/>
                <a:ea typeface="楷体" panose="02010609060101010101" pitchFamily="49" charset="-122"/>
              </a:rPr>
              <a:t>	第三，时间</a:t>
            </a:r>
            <a:r>
              <a:rPr lang="en-US" altLang="zh-CN" sz="2400" dirty="0">
                <a:latin typeface="Times New Roman" panose="02020603050405020304" pitchFamily="18" charset="0"/>
                <a:ea typeface="楷体" panose="02010609060101010101" pitchFamily="49" charset="-122"/>
              </a:rPr>
              <a:t>FE</a:t>
            </a:r>
            <a:r>
              <a:rPr lang="zh-CN" altLang="en-US" sz="2400" dirty="0">
                <a:latin typeface="Times New Roman" panose="02020603050405020304" pitchFamily="18" charset="0"/>
                <a:ea typeface="楷体" panose="02010609060101010101" pitchFamily="49" charset="-122"/>
              </a:rPr>
              <a:t>本质上是包括</a:t>
            </a:r>
            <a:r>
              <a:rPr lang="en-US" altLang="zh-CN" sz="2400" dirty="0">
                <a:latin typeface="Times New Roman" panose="02020603050405020304" pitchFamily="18" charset="0"/>
                <a:ea typeface="楷体" panose="02010609060101010101" pitchFamily="49" charset="-122"/>
              </a:rPr>
              <a:t>trend</a:t>
            </a:r>
            <a:r>
              <a:rPr lang="zh-CN" altLang="en-US" sz="2400" dirty="0">
                <a:latin typeface="Times New Roman" panose="02020603050405020304" pitchFamily="18" charset="0"/>
                <a:ea typeface="楷体" panose="02010609060101010101" pitchFamily="49" charset="-122"/>
              </a:rPr>
              <a:t>了的，</a:t>
            </a:r>
            <a:r>
              <a:rPr lang="en-US" altLang="zh-CN" sz="2400" dirty="0">
                <a:latin typeface="Times New Roman" panose="02020603050405020304" pitchFamily="18" charset="0"/>
                <a:ea typeface="楷体" panose="02010609060101010101" pitchFamily="49" charset="-122"/>
              </a:rPr>
              <a:t>trend</a:t>
            </a:r>
            <a:r>
              <a:rPr lang="zh-CN" altLang="en-US" sz="2400" dirty="0">
                <a:latin typeface="Times New Roman" panose="02020603050405020304" pitchFamily="18" charset="0"/>
                <a:ea typeface="楷体" panose="02010609060101010101" pitchFamily="49" charset="-122"/>
              </a:rPr>
              <a:t>可由</a:t>
            </a:r>
            <a:r>
              <a:rPr lang="en-US" altLang="zh-CN" sz="2400" dirty="0">
                <a:latin typeface="Times New Roman" panose="02020603050405020304" pitchFamily="18" charset="0"/>
                <a:ea typeface="楷体" panose="02010609060101010101" pitchFamily="49" charset="-122"/>
              </a:rPr>
              <a:t>FE</a:t>
            </a:r>
            <a:r>
              <a:rPr lang="zh-CN" altLang="en-US" sz="2400" dirty="0">
                <a:latin typeface="Times New Roman" panose="02020603050405020304" pitchFamily="18" charset="0"/>
                <a:ea typeface="楷体" panose="02010609060101010101" pitchFamily="49" charset="-122"/>
              </a:rPr>
              <a:t>线性表出，因此如果在方程中同时加入</a:t>
            </a:r>
            <a:r>
              <a:rPr lang="en-US" altLang="zh-CN" sz="2400" dirty="0">
                <a:latin typeface="Times New Roman" panose="02020603050405020304" pitchFamily="18" charset="0"/>
                <a:ea typeface="楷体" panose="02010609060101010101" pitchFamily="49" charset="-122"/>
              </a:rPr>
              <a:t>FE</a:t>
            </a:r>
            <a:r>
              <a:rPr lang="zh-CN" altLang="en-US" sz="2400" dirty="0">
                <a:latin typeface="Times New Roman" panose="02020603050405020304" pitchFamily="18" charset="0"/>
                <a:ea typeface="楷体" panose="02010609060101010101" pitchFamily="49" charset="-122"/>
              </a:rPr>
              <a:t>和</a:t>
            </a:r>
            <a:r>
              <a:rPr lang="en-US" altLang="zh-CN" sz="2400" dirty="0">
                <a:latin typeface="Times New Roman" panose="02020603050405020304" pitchFamily="18" charset="0"/>
                <a:ea typeface="楷体" panose="02010609060101010101" pitchFamily="49" charset="-122"/>
              </a:rPr>
              <a:t>trend</a:t>
            </a:r>
            <a:r>
              <a:rPr lang="zh-CN" altLang="en-US"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trend</a:t>
            </a:r>
            <a:r>
              <a:rPr lang="zh-CN" altLang="en-US" sz="2400" dirty="0">
                <a:latin typeface="Times New Roman" panose="02020603050405020304" pitchFamily="18" charset="0"/>
                <a:ea typeface="楷体" panose="02010609060101010101" pitchFamily="49" charset="-122"/>
              </a:rPr>
              <a:t>可能由于出现多重共线性而被</a:t>
            </a:r>
            <a:r>
              <a:rPr lang="en-US" altLang="zh-CN" sz="2400" dirty="0">
                <a:latin typeface="Times New Roman" panose="02020603050405020304" pitchFamily="18" charset="0"/>
                <a:ea typeface="楷体" panose="02010609060101010101" pitchFamily="49" charset="-122"/>
              </a:rPr>
              <a:t>omitted</a:t>
            </a:r>
            <a:r>
              <a:rPr lang="zh-CN" altLang="en-US" sz="2400" dirty="0">
                <a:latin typeface="Times New Roman" panose="02020603050405020304" pitchFamily="18" charset="0"/>
                <a:ea typeface="楷体" panose="02010609060101010101" pitchFamily="49" charset="-122"/>
              </a:rPr>
              <a:t>，但是两者同时加入模型可使得估计结果更稳健</a:t>
            </a:r>
          </a:p>
          <a:p>
            <a:pPr indent="720000" algn="just">
              <a:lnSpc>
                <a:spcPct val="150000"/>
              </a:lnSpc>
              <a:buSzPct val="100000"/>
            </a:pPr>
            <a:r>
              <a:rPr lang="zh-CN" altLang="en-US" sz="2400" dirty="0">
                <a:latin typeface="Times New Roman" panose="02020603050405020304" pitchFamily="18" charset="0"/>
                <a:ea typeface="楷体" panose="02010609060101010101" pitchFamily="49" charset="-122"/>
              </a:rPr>
              <a:t>	第四，在整体序列较长的长面板中，很大可能需要控制时间</a:t>
            </a:r>
            <a:r>
              <a:rPr lang="en-US" altLang="zh-CN" sz="2400" dirty="0">
                <a:latin typeface="Times New Roman" panose="02020603050405020304" pitchFamily="18" charset="0"/>
                <a:ea typeface="楷体" panose="02010609060101010101" pitchFamily="49" charset="-122"/>
              </a:rPr>
              <a:t>trend</a:t>
            </a:r>
            <a:r>
              <a:rPr lang="zh-CN" altLang="en-US" sz="2400" dirty="0">
                <a:latin typeface="Times New Roman" panose="02020603050405020304" pitchFamily="18" charset="0"/>
                <a:ea typeface="楷体" panose="02010609060101010101" pitchFamily="49" charset="-122"/>
              </a:rPr>
              <a:t>对回归结果的影响。</a:t>
            </a:r>
            <a:endParaRPr lang="zh-CN" altLang="en-US" sz="2400"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5448216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14</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909282" y="282191"/>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时间趋势项和时间虚拟变量区别</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909282" y="1394854"/>
            <a:ext cx="10373436" cy="3992568"/>
          </a:xfrm>
          <a:prstGeom prst="rect">
            <a:avLst/>
          </a:prstGeom>
          <a:noFill/>
        </p:spPr>
        <p:txBody>
          <a:bodyPr wrap="square" rtlCol="0">
            <a:spAutoFit/>
          </a:bodyPr>
          <a:lstStyle/>
          <a:p>
            <a:pPr indent="720000" algn="just">
              <a:lnSpc>
                <a:spcPct val="150000"/>
              </a:lnSpc>
              <a:buSzPct val="100000"/>
            </a:pPr>
            <a:r>
              <a:rPr lang="zh-CN" altLang="en-US" sz="2800" b="1" dirty="0">
                <a:latin typeface="Times New Roman" panose="02020603050405020304" pitchFamily="18" charset="0"/>
                <a:ea typeface="楷体" panose="02010609060101010101" pitchFamily="49" charset="-122"/>
              </a:rPr>
              <a:t>时间</a:t>
            </a:r>
            <a:r>
              <a:rPr lang="en-US" altLang="zh-CN" sz="2800" b="1" dirty="0">
                <a:latin typeface="Times New Roman" panose="02020603050405020304" pitchFamily="18" charset="0"/>
                <a:ea typeface="楷体" panose="02010609060101010101" pitchFamily="49" charset="-122"/>
              </a:rPr>
              <a:t>trend</a:t>
            </a:r>
            <a:r>
              <a:rPr lang="zh-CN" altLang="en-US" sz="2800" b="1" dirty="0">
                <a:latin typeface="Times New Roman" panose="02020603050405020304" pitchFamily="18" charset="0"/>
                <a:ea typeface="楷体" panose="02010609060101010101" pitchFamily="49" charset="-122"/>
              </a:rPr>
              <a:t>的识别</a:t>
            </a:r>
          </a:p>
          <a:p>
            <a:pPr indent="720000" algn="just">
              <a:lnSpc>
                <a:spcPct val="150000"/>
              </a:lnSpc>
              <a:buSzPct val="100000"/>
            </a:pPr>
            <a:r>
              <a:rPr lang="zh-CN" altLang="en-US" sz="2400" dirty="0">
                <a:latin typeface="Times New Roman" panose="02020603050405020304" pitchFamily="18" charset="0"/>
                <a:ea typeface="楷体" panose="02010609060101010101" pitchFamily="49" charset="-122"/>
              </a:rPr>
              <a:t>下面将对模型中可能存在的时间趋势进行识别，提供两种思路：</a:t>
            </a:r>
          </a:p>
          <a:p>
            <a:pPr indent="720000" algn="just">
              <a:lnSpc>
                <a:spcPct val="150000"/>
              </a:lnSpc>
              <a:buSzPct val="100000"/>
            </a:pPr>
            <a:r>
              <a:rPr lang="zh-CN" altLang="en-US" sz="2400" dirty="0">
                <a:latin typeface="Times New Roman" panose="02020603050405020304" pitchFamily="18" charset="0"/>
                <a:ea typeface="楷体" panose="02010609060101010101" pitchFamily="49" charset="-122"/>
              </a:rPr>
              <a:t>	一是直接在回归模型中加入</a:t>
            </a:r>
            <a:r>
              <a:rPr lang="en-US" altLang="zh-CN" sz="2400" dirty="0">
                <a:latin typeface="Times New Roman" panose="02020603050405020304" pitchFamily="18" charset="0"/>
                <a:ea typeface="楷体" panose="02010609060101010101" pitchFamily="49" charset="-122"/>
              </a:rPr>
              <a:t>trend</a:t>
            </a:r>
            <a:r>
              <a:rPr lang="zh-CN" altLang="en-US" sz="2400" dirty="0">
                <a:latin typeface="Times New Roman" panose="02020603050405020304" pitchFamily="18" charset="0"/>
                <a:ea typeface="楷体" panose="02010609060101010101" pitchFamily="49" charset="-122"/>
              </a:rPr>
              <a:t>，如果</a:t>
            </a:r>
            <a:r>
              <a:rPr lang="en-US" altLang="zh-CN" sz="2400" dirty="0">
                <a:latin typeface="Times New Roman" panose="02020603050405020304" pitchFamily="18" charset="0"/>
                <a:ea typeface="楷体" panose="02010609060101010101" pitchFamily="49" charset="-122"/>
              </a:rPr>
              <a:t>trend</a:t>
            </a:r>
            <a:r>
              <a:rPr lang="zh-CN" altLang="en-US" sz="2400" dirty="0">
                <a:latin typeface="Times New Roman" panose="02020603050405020304" pitchFamily="18" charset="0"/>
                <a:ea typeface="楷体" panose="02010609060101010101" pitchFamily="49" charset="-122"/>
              </a:rPr>
              <a:t>不显著，说明不需要引入。</a:t>
            </a:r>
          </a:p>
          <a:p>
            <a:pPr indent="720000" algn="just">
              <a:lnSpc>
                <a:spcPct val="150000"/>
              </a:lnSpc>
              <a:buSzPct val="100000"/>
            </a:pPr>
            <a:r>
              <a:rPr lang="zh-CN" altLang="en-US" sz="2400" dirty="0">
                <a:latin typeface="Times New Roman" panose="02020603050405020304" pitchFamily="18" charset="0"/>
                <a:ea typeface="楷体" panose="02010609060101010101" pitchFamily="49" charset="-122"/>
              </a:rPr>
              <a:t>二是在控制除</a:t>
            </a:r>
            <a:r>
              <a:rPr lang="en-US" altLang="zh-CN" sz="2400" dirty="0">
                <a:latin typeface="Times New Roman" panose="02020603050405020304" pitchFamily="18" charset="0"/>
                <a:ea typeface="楷体" panose="02010609060101010101" pitchFamily="49" charset="-122"/>
              </a:rPr>
              <a:t>trend</a:t>
            </a:r>
            <a:r>
              <a:rPr lang="zh-CN" altLang="en-US" sz="2400" dirty="0">
                <a:latin typeface="Times New Roman" panose="02020603050405020304" pitchFamily="18" charset="0"/>
                <a:ea typeface="楷体" panose="02010609060101010101" pitchFamily="49" charset="-122"/>
              </a:rPr>
              <a:t>外所有的变量及</a:t>
            </a:r>
            <a:r>
              <a:rPr lang="en-US" altLang="zh-CN" sz="2400" dirty="0">
                <a:latin typeface="Times New Roman" panose="02020603050405020304" pitchFamily="18" charset="0"/>
                <a:ea typeface="楷体" panose="02010609060101010101" pitchFamily="49" charset="-122"/>
              </a:rPr>
              <a:t>FE</a:t>
            </a:r>
            <a:r>
              <a:rPr lang="zh-CN" altLang="en-US" sz="2400" dirty="0">
                <a:latin typeface="Times New Roman" panose="02020603050405020304" pitchFamily="18" charset="0"/>
                <a:ea typeface="楷体" panose="02010609060101010101" pitchFamily="49" charset="-122"/>
              </a:rPr>
              <a:t>后，观察残差中是否仍旧存在</a:t>
            </a:r>
            <a:r>
              <a:rPr lang="en-US" altLang="zh-CN" sz="2400" dirty="0">
                <a:latin typeface="Times New Roman" panose="02020603050405020304" pitchFamily="18" charset="0"/>
                <a:ea typeface="楷体" panose="02010609060101010101" pitchFamily="49" charset="-122"/>
              </a:rPr>
              <a:t>trend</a:t>
            </a:r>
            <a:r>
              <a:rPr lang="zh-CN" altLang="en-US" sz="2400" dirty="0">
                <a:latin typeface="Times New Roman" panose="02020603050405020304" pitchFamily="18" charset="0"/>
                <a:ea typeface="楷体" panose="02010609060101010101" pitchFamily="49" charset="-122"/>
              </a:rPr>
              <a:t>，如果存在，说明被解释变量的增减趋势不能完全被变量和</a:t>
            </a:r>
            <a:r>
              <a:rPr lang="en-US" altLang="zh-CN" sz="2400" dirty="0">
                <a:latin typeface="Times New Roman" panose="02020603050405020304" pitchFamily="18" charset="0"/>
                <a:ea typeface="楷体" panose="02010609060101010101" pitchFamily="49" charset="-122"/>
              </a:rPr>
              <a:t>FE</a:t>
            </a:r>
            <a:r>
              <a:rPr lang="zh-CN" altLang="en-US" sz="2400" dirty="0">
                <a:latin typeface="Times New Roman" panose="02020603050405020304" pitchFamily="18" charset="0"/>
                <a:ea typeface="楷体" panose="02010609060101010101" pitchFamily="49" charset="-122"/>
              </a:rPr>
              <a:t>所吸收，模型须额外引入</a:t>
            </a:r>
            <a:r>
              <a:rPr lang="en-US" altLang="zh-CN" sz="2400" dirty="0">
                <a:latin typeface="Times New Roman" panose="02020603050405020304" pitchFamily="18" charset="0"/>
                <a:ea typeface="楷体" panose="02010609060101010101" pitchFamily="49" charset="-122"/>
              </a:rPr>
              <a:t>trend</a:t>
            </a:r>
            <a:r>
              <a:rPr lang="zh-CN" altLang="en-US" sz="2400" dirty="0">
                <a:latin typeface="Times New Roman" panose="02020603050405020304" pitchFamily="18" charset="0"/>
                <a:ea typeface="楷体" panose="02010609060101010101" pitchFamily="49" charset="-122"/>
              </a:rPr>
              <a:t>。</a:t>
            </a:r>
          </a:p>
          <a:p>
            <a:pPr indent="720000" algn="just">
              <a:lnSpc>
                <a:spcPct val="150000"/>
              </a:lnSpc>
              <a:buSzPct val="100000"/>
            </a:pPr>
            <a:r>
              <a:rPr lang="zh-CN" altLang="en-US" sz="2400" dirty="0">
                <a:latin typeface="Times New Roman" panose="02020603050405020304" pitchFamily="18" charset="0"/>
                <a:ea typeface="楷体" panose="02010609060101010101" pitchFamily="49" charset="-122"/>
              </a:rPr>
              <a:t>根据以上两种识别思路设计出两种识别方法：一是回归法，二是图形法。</a:t>
            </a:r>
            <a:endParaRPr lang="zh-CN" altLang="en-US" sz="2400"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129920281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15</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684854" y="58369"/>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控制变量选择问题</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402771" y="794122"/>
            <a:ext cx="11240769" cy="5562228"/>
          </a:xfrm>
          <a:prstGeom prst="rect">
            <a:avLst/>
          </a:prstGeom>
          <a:noFill/>
        </p:spPr>
        <p:txBody>
          <a:bodyPr wrap="square" rtlCol="0">
            <a:spAutoFit/>
          </a:bodyPr>
          <a:lstStyle/>
          <a:p>
            <a:pPr indent="720000" algn="just">
              <a:lnSpc>
                <a:spcPct val="150000"/>
              </a:lnSpc>
              <a:buSzPct val="100000"/>
            </a:pPr>
            <a:r>
              <a:rPr lang="zh-CN" altLang="en-US"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遗漏变量导致系数不是无偏的，但控制变量过多会导致多重共线性升高（方差增大）</a:t>
            </a:r>
            <a:endParaRPr lang="en-US" altLang="zh-CN" sz="2400" dirty="0">
              <a:latin typeface="Times New Roman" panose="02020603050405020304" pitchFamily="18" charset="0"/>
              <a:ea typeface="楷体" panose="02010609060101010101" pitchFamily="49" charset="-122"/>
            </a:endParaRPr>
          </a:p>
          <a:p>
            <a:pPr indent="720000" algn="just">
              <a:lnSpc>
                <a:spcPct val="150000"/>
              </a:lnSpc>
              <a:buSzPct val="100000"/>
            </a:pPr>
            <a:r>
              <a:rPr lang="zh-CN" altLang="en-US"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在回归方程中加入控制变量起到两个作用。</a:t>
            </a:r>
            <a:endParaRPr lang="en-US" altLang="zh-CN" sz="2400" dirty="0">
              <a:latin typeface="Times New Roman" panose="02020603050405020304" pitchFamily="18" charset="0"/>
              <a:ea typeface="楷体" panose="02010609060101010101" pitchFamily="49" charset="-122"/>
            </a:endParaRPr>
          </a:p>
          <a:p>
            <a:pPr indent="720000" algn="just">
              <a:lnSpc>
                <a:spcPct val="150000"/>
              </a:lnSpc>
              <a:buSzPct val="100000"/>
            </a:pPr>
            <a:r>
              <a:rPr lang="zh-CN" altLang="en-US" sz="2400" dirty="0">
                <a:latin typeface="Times New Roman" panose="02020603050405020304" pitchFamily="18" charset="0"/>
                <a:ea typeface="楷体" panose="02010609060101010101" pitchFamily="49" charset="-122"/>
              </a:rPr>
              <a:t>第一，保证条件独立假设（</a:t>
            </a:r>
            <a:r>
              <a:rPr lang="en-US" altLang="zh-CN" sz="2400" dirty="0">
                <a:latin typeface="Times New Roman" panose="02020603050405020304" pitchFamily="18" charset="0"/>
                <a:ea typeface="楷体" panose="02010609060101010101" pitchFamily="49" charset="-122"/>
              </a:rPr>
              <a:t>conditional independence assumption</a:t>
            </a:r>
            <a:r>
              <a:rPr lang="zh-CN" altLang="en-US"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CIA</a:t>
            </a:r>
            <a:r>
              <a:rPr lang="zh-CN" altLang="en-US" sz="2400" dirty="0">
                <a:latin typeface="Times New Roman" panose="02020603050405020304" pitchFamily="18" charset="0"/>
                <a:ea typeface="楷体" panose="02010609060101010101" pitchFamily="49" charset="-122"/>
              </a:rPr>
              <a:t>）成立。条件独立假设成立意味着</a:t>
            </a:r>
            <a:r>
              <a:rPr lang="zh-CN" altLang="en-US" sz="2400" dirty="0">
                <a:solidFill>
                  <a:srgbClr val="FF0000"/>
                </a:solidFill>
                <a:latin typeface="Times New Roman" panose="02020603050405020304" pitchFamily="18" charset="0"/>
                <a:ea typeface="楷体" panose="02010609060101010101" pitchFamily="49" charset="-122"/>
              </a:rPr>
              <a:t>给定控制变量时处理变量</a:t>
            </a:r>
            <a:r>
              <a:rPr lang="en-US" altLang="zh-CN" sz="2400" dirty="0">
                <a:solidFill>
                  <a:srgbClr val="FF0000"/>
                </a:solidFill>
                <a:latin typeface="Times New Roman" panose="02020603050405020304" pitchFamily="18" charset="0"/>
                <a:ea typeface="楷体" panose="02010609060101010101" pitchFamily="49" charset="-122"/>
              </a:rPr>
              <a:t>D</a:t>
            </a:r>
            <a:r>
              <a:rPr lang="zh-CN" altLang="en-US" sz="2400" dirty="0">
                <a:solidFill>
                  <a:srgbClr val="FF0000"/>
                </a:solidFill>
                <a:latin typeface="Times New Roman" panose="02020603050405020304" pitchFamily="18" charset="0"/>
                <a:ea typeface="楷体" panose="02010609060101010101" pitchFamily="49" charset="-122"/>
              </a:rPr>
              <a:t>与误差项不相关</a:t>
            </a:r>
            <a:r>
              <a:rPr lang="zh-CN" altLang="en-US" sz="2400" dirty="0">
                <a:latin typeface="Times New Roman" panose="02020603050405020304" pitchFamily="18" charset="0"/>
                <a:ea typeface="楷体" panose="02010609060101010101" pitchFamily="49" charset="-122"/>
              </a:rPr>
              <a:t>，从而保证了 </a:t>
            </a:r>
            <a:r>
              <a:rPr lang="en-US" altLang="zh-CN" sz="2400" dirty="0">
                <a:latin typeface="Times New Roman" panose="02020603050405020304" pitchFamily="18" charset="0"/>
                <a:ea typeface="楷体" panose="02010609060101010101" pitchFamily="49" charset="-122"/>
              </a:rPr>
              <a:t>OLS </a:t>
            </a:r>
            <a:r>
              <a:rPr lang="zh-CN" altLang="en-US" sz="2400" dirty="0">
                <a:latin typeface="Times New Roman" panose="02020603050405020304" pitchFamily="18" charset="0"/>
                <a:ea typeface="楷体" panose="02010609060101010101" pitchFamily="49" charset="-122"/>
              </a:rPr>
              <a:t>估计量 </a:t>
            </a:r>
            <a:r>
              <a:rPr lang="en-US" altLang="zh-CN" sz="2400" dirty="0">
                <a:latin typeface="Times New Roman" panose="02020603050405020304" pitchFamily="18" charset="0"/>
                <a:ea typeface="楷体" panose="02010609060101010101" pitchFamily="49" charset="-122"/>
              </a:rPr>
              <a:t>b </a:t>
            </a:r>
            <a:r>
              <a:rPr lang="zh-CN" altLang="en-US" sz="2400" dirty="0">
                <a:latin typeface="Times New Roman" panose="02020603050405020304" pitchFamily="18" charset="0"/>
                <a:ea typeface="楷体" panose="02010609060101010101" pitchFamily="49" charset="-122"/>
              </a:rPr>
              <a:t>是我们所关心的因果效应的一致估计。这是观测性研究的因果推断中控制变量所发挥的最核心作用。</a:t>
            </a:r>
            <a:endParaRPr lang="en-US" altLang="zh-CN" sz="2400" dirty="0">
              <a:latin typeface="Times New Roman" panose="02020603050405020304" pitchFamily="18" charset="0"/>
              <a:ea typeface="楷体" panose="02010609060101010101" pitchFamily="49" charset="-122"/>
            </a:endParaRPr>
          </a:p>
          <a:p>
            <a:pPr indent="720000" algn="just">
              <a:lnSpc>
                <a:spcPct val="150000"/>
              </a:lnSpc>
              <a:buSzPct val="100000"/>
            </a:pPr>
            <a:r>
              <a:rPr lang="zh-CN" altLang="en-US" sz="2400" dirty="0">
                <a:latin typeface="Times New Roman" panose="02020603050405020304" pitchFamily="18" charset="0"/>
                <a:ea typeface="楷体" panose="02010609060101010101" pitchFamily="49" charset="-122"/>
              </a:rPr>
              <a:t>第二，减小误差，提高估计精度。如果处理变量</a:t>
            </a:r>
            <a:r>
              <a:rPr lang="en-US" altLang="zh-CN" sz="2400" dirty="0">
                <a:latin typeface="Times New Roman" panose="02020603050405020304" pitchFamily="18" charset="0"/>
                <a:ea typeface="楷体" panose="02010609060101010101" pitchFamily="49" charset="-122"/>
              </a:rPr>
              <a:t>D</a:t>
            </a:r>
            <a:r>
              <a:rPr lang="zh-CN" altLang="en-US" sz="2400" dirty="0">
                <a:latin typeface="Times New Roman" panose="02020603050405020304" pitchFamily="18" charset="0"/>
                <a:ea typeface="楷体" panose="02010609060101010101" pitchFamily="49" charset="-122"/>
              </a:rPr>
              <a:t>与误差项已经不相关，无论是否加入控制变量，</a:t>
            </a:r>
            <a:r>
              <a:rPr lang="en-US" altLang="zh-CN" sz="2400" dirty="0">
                <a:latin typeface="Times New Roman" panose="02020603050405020304" pitchFamily="18" charset="0"/>
                <a:ea typeface="楷体" panose="02010609060101010101" pitchFamily="49" charset="-122"/>
              </a:rPr>
              <a:t>b</a:t>
            </a:r>
            <a:r>
              <a:rPr lang="zh-CN" altLang="en-US" sz="2400" dirty="0">
                <a:latin typeface="Times New Roman" panose="02020603050405020304" pitchFamily="18" charset="0"/>
                <a:ea typeface="楷体" panose="02010609060101010101" pitchFamily="49" charset="-122"/>
              </a:rPr>
              <a:t>都是因果效应的一致估计。此时加入合理的控制变量可以降低误差从而提高估计精度。</a:t>
            </a:r>
          </a:p>
        </p:txBody>
      </p:sp>
    </p:spTree>
    <p:extLst>
      <p:ext uri="{BB962C8B-B14F-4D97-AF65-F5344CB8AC3E}">
        <p14:creationId xmlns:p14="http://schemas.microsoft.com/office/powerpoint/2010/main" val="365590325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16</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684854" y="58369"/>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控制变量选择问题</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568144" y="1478882"/>
            <a:ext cx="11055712" cy="3900235"/>
          </a:xfrm>
          <a:prstGeom prst="rect">
            <a:avLst/>
          </a:prstGeom>
          <a:noFill/>
        </p:spPr>
        <p:txBody>
          <a:bodyPr wrap="square" rtlCol="0">
            <a:spAutoFit/>
          </a:bodyPr>
          <a:lstStyle/>
          <a:p>
            <a:pPr indent="720000" algn="just">
              <a:lnSpc>
                <a:spcPct val="125000"/>
              </a:lnSpc>
              <a:buSzPct val="100000"/>
            </a:pPr>
            <a:r>
              <a:rPr lang="zh-CN" altLang="en-US" sz="2800" b="1" dirty="0">
                <a:latin typeface="Times New Roman" panose="02020603050405020304" pitchFamily="18" charset="0"/>
                <a:ea typeface="楷体" panose="02010609060101010101" pitchFamily="49" charset="-122"/>
              </a:rPr>
              <a:t>第一类控制变量</a:t>
            </a:r>
            <a:endParaRPr lang="en-US" altLang="zh-CN" sz="2800" b="1" dirty="0">
              <a:latin typeface="Times New Roman" panose="02020603050405020304" pitchFamily="18" charset="0"/>
              <a:ea typeface="楷体" panose="02010609060101010101" pitchFamily="49" charset="-122"/>
            </a:endParaRPr>
          </a:p>
          <a:p>
            <a:pPr indent="720000" algn="just">
              <a:lnSpc>
                <a:spcPct val="150000"/>
              </a:lnSpc>
              <a:buSzPct val="100000"/>
            </a:pPr>
            <a:r>
              <a:rPr lang="zh-CN" altLang="en-US"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为了保证 </a:t>
            </a:r>
            <a:r>
              <a:rPr lang="en-US" altLang="zh-CN" sz="2400" dirty="0">
                <a:latin typeface="Times New Roman" panose="02020603050405020304" pitchFamily="18" charset="0"/>
                <a:ea typeface="楷体" panose="02010609060101010101" pitchFamily="49" charset="-122"/>
              </a:rPr>
              <a:t>CIA</a:t>
            </a:r>
            <a:r>
              <a:rPr lang="zh-CN" altLang="en-US" sz="2400" dirty="0">
                <a:latin typeface="Times New Roman" panose="02020603050405020304" pitchFamily="18" charset="0"/>
                <a:ea typeface="楷体" panose="02010609060101010101" pitchFamily="49" charset="-122"/>
              </a:rPr>
              <a:t>（条件独立，方差与解释变量无关）成立而控制的变量（称为</a:t>
            </a:r>
            <a:r>
              <a:rPr lang="zh-CN" altLang="en-US" sz="2400" dirty="0">
                <a:solidFill>
                  <a:srgbClr val="FF0000"/>
                </a:solidFill>
                <a:latin typeface="Times New Roman" panose="02020603050405020304" pitchFamily="18" charset="0"/>
                <a:ea typeface="楷体" panose="02010609060101010101" pitchFamily="49" charset="-122"/>
              </a:rPr>
              <a:t>好控制变量</a:t>
            </a:r>
            <a:r>
              <a:rPr lang="zh-CN" altLang="en-US"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good control</a:t>
            </a:r>
            <a:r>
              <a:rPr lang="zh-CN" altLang="en-US" sz="2400" dirty="0">
                <a:latin typeface="Times New Roman" panose="02020603050405020304" pitchFamily="18" charset="0"/>
                <a:ea typeface="楷体" panose="02010609060101010101" pitchFamily="49" charset="-122"/>
              </a:rPr>
              <a:t>），必须在回归方程中加以控制。这类变量既影响</a:t>
            </a:r>
            <a:r>
              <a:rPr lang="en-US" altLang="zh-CN" sz="2400" dirty="0">
                <a:latin typeface="Times New Roman" panose="02020603050405020304" pitchFamily="18" charset="0"/>
                <a:ea typeface="楷体" panose="02010609060101010101" pitchFamily="49" charset="-122"/>
              </a:rPr>
              <a:t>Y</a:t>
            </a:r>
            <a:r>
              <a:rPr lang="zh-CN" altLang="en-US" sz="2400" dirty="0">
                <a:latin typeface="Times New Roman" panose="02020603050405020304" pitchFamily="18" charset="0"/>
                <a:ea typeface="楷体" panose="02010609060101010101" pitchFamily="49" charset="-122"/>
              </a:rPr>
              <a:t>又影响</a:t>
            </a:r>
            <a:r>
              <a:rPr lang="en-US" altLang="zh-CN" sz="2400" dirty="0">
                <a:latin typeface="Times New Roman" panose="02020603050405020304" pitchFamily="18" charset="0"/>
                <a:ea typeface="楷体" panose="02010609060101010101" pitchFamily="49" charset="-122"/>
              </a:rPr>
              <a:t>D</a:t>
            </a:r>
            <a:r>
              <a:rPr lang="zh-CN" altLang="en-US" sz="2400" dirty="0">
                <a:latin typeface="Times New Roman" panose="02020603050405020304" pitchFamily="18" charset="0"/>
                <a:ea typeface="楷体" panose="02010609060101010101" pitchFamily="49" charset="-122"/>
              </a:rPr>
              <a:t>。首先通常个体固定效应和时间固定效应必须加以控制，其次是</a:t>
            </a:r>
            <a:r>
              <a:rPr lang="zh-CN" altLang="en-US" sz="2400" dirty="0">
                <a:solidFill>
                  <a:srgbClr val="FF0000"/>
                </a:solidFill>
                <a:latin typeface="Times New Roman" panose="02020603050405020304" pitchFamily="18" charset="0"/>
                <a:ea typeface="楷体" panose="02010609060101010101" pitchFamily="49" charset="-122"/>
              </a:rPr>
              <a:t>既影响</a:t>
            </a:r>
            <a:r>
              <a:rPr lang="en-US" altLang="zh-CN" sz="2400" dirty="0">
                <a:solidFill>
                  <a:srgbClr val="FF0000"/>
                </a:solidFill>
                <a:latin typeface="Times New Roman" panose="02020603050405020304" pitchFamily="18" charset="0"/>
                <a:ea typeface="楷体" panose="02010609060101010101" pitchFamily="49" charset="-122"/>
              </a:rPr>
              <a:t>Y</a:t>
            </a:r>
            <a:r>
              <a:rPr lang="zh-CN" altLang="en-US" sz="2400" dirty="0">
                <a:solidFill>
                  <a:srgbClr val="FF0000"/>
                </a:solidFill>
                <a:latin typeface="Times New Roman" panose="02020603050405020304" pitchFamily="18" charset="0"/>
                <a:ea typeface="楷体" panose="02010609060101010101" pitchFamily="49" charset="-122"/>
              </a:rPr>
              <a:t>又影响</a:t>
            </a:r>
            <a:r>
              <a:rPr lang="en-US" altLang="zh-CN" sz="2400" dirty="0">
                <a:solidFill>
                  <a:srgbClr val="FF0000"/>
                </a:solidFill>
                <a:latin typeface="Times New Roman" panose="02020603050405020304" pitchFamily="18" charset="0"/>
                <a:ea typeface="楷体" panose="02010609060101010101" pitchFamily="49" charset="-122"/>
              </a:rPr>
              <a:t>D</a:t>
            </a:r>
            <a:r>
              <a:rPr lang="zh-CN" altLang="en-US" sz="2400" dirty="0">
                <a:solidFill>
                  <a:srgbClr val="FF0000"/>
                </a:solidFill>
                <a:latin typeface="Times New Roman" panose="02020603050405020304" pitchFamily="18" charset="0"/>
                <a:ea typeface="楷体" panose="02010609060101010101" pitchFamily="49" charset="-122"/>
              </a:rPr>
              <a:t>的可观测变量</a:t>
            </a:r>
            <a:r>
              <a:rPr lang="en-US" altLang="zh-CN" sz="2400" dirty="0">
                <a:solidFill>
                  <a:srgbClr val="FF0000"/>
                </a:solidFill>
                <a:latin typeface="Times New Roman" panose="02020603050405020304" pitchFamily="18" charset="0"/>
                <a:ea typeface="楷体" panose="02010609060101010101" pitchFamily="49" charset="-122"/>
              </a:rPr>
              <a:t>X</a:t>
            </a:r>
            <a:r>
              <a:rPr lang="zh-CN" altLang="en-US" sz="2400" dirty="0">
                <a:latin typeface="Times New Roman" panose="02020603050405020304" pitchFamily="18" charset="0"/>
                <a:ea typeface="楷体" panose="02010609060101010101" pitchFamily="49" charset="-122"/>
              </a:rPr>
              <a:t>。不过，发生在处理时点之后的</a:t>
            </a:r>
            <a:r>
              <a:rPr lang="en-US" altLang="zh-CN" sz="2400" dirty="0">
                <a:latin typeface="Times New Roman" panose="02020603050405020304" pitchFamily="18" charset="0"/>
                <a:ea typeface="楷体" panose="02010609060101010101" pitchFamily="49" charset="-122"/>
              </a:rPr>
              <a:t>X</a:t>
            </a:r>
            <a:r>
              <a:rPr lang="zh-CN" altLang="en-US" sz="2400" dirty="0">
                <a:latin typeface="Times New Roman" panose="02020603050405020304" pitchFamily="18" charset="0"/>
                <a:ea typeface="楷体" panose="02010609060101010101" pitchFamily="49" charset="-122"/>
              </a:rPr>
              <a:t>作为事后变量（可能受到</a:t>
            </a:r>
            <a:r>
              <a:rPr lang="en-US" altLang="zh-CN" sz="2400" dirty="0">
                <a:latin typeface="Times New Roman" panose="02020603050405020304" pitchFamily="18" charset="0"/>
                <a:ea typeface="楷体" panose="02010609060101010101" pitchFamily="49" charset="-122"/>
              </a:rPr>
              <a:t>D</a:t>
            </a:r>
            <a:r>
              <a:rPr lang="zh-CN" altLang="en-US" sz="2400" dirty="0">
                <a:latin typeface="Times New Roman" panose="02020603050405020304" pitchFamily="18" charset="0"/>
                <a:ea typeface="楷体" panose="02010609060101010101" pitchFamily="49" charset="-122"/>
              </a:rPr>
              <a:t>影响），很有可能是一个</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坏</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控制变量（见下文）。另外，</a:t>
            </a:r>
            <a:r>
              <a:rPr lang="zh-CN" altLang="en-US" sz="2400" dirty="0">
                <a:solidFill>
                  <a:srgbClr val="FF0000"/>
                </a:solidFill>
                <a:latin typeface="Times New Roman" panose="02020603050405020304" pitchFamily="18" charset="0"/>
                <a:ea typeface="楷体" panose="02010609060101010101" pitchFamily="49" charset="-122"/>
              </a:rPr>
              <a:t>影响</a:t>
            </a:r>
            <a:r>
              <a:rPr lang="en-US" altLang="zh-CN" sz="2400" dirty="0">
                <a:solidFill>
                  <a:srgbClr val="FF0000"/>
                </a:solidFill>
                <a:latin typeface="Times New Roman" panose="02020603050405020304" pitchFamily="18" charset="0"/>
                <a:ea typeface="楷体" panose="02010609060101010101" pitchFamily="49" charset="-122"/>
              </a:rPr>
              <a:t>D</a:t>
            </a:r>
            <a:r>
              <a:rPr lang="zh-CN" altLang="en-US" sz="2400" dirty="0">
                <a:solidFill>
                  <a:srgbClr val="FF0000"/>
                </a:solidFill>
                <a:latin typeface="Times New Roman" panose="02020603050405020304" pitchFamily="18" charset="0"/>
                <a:ea typeface="楷体" panose="02010609060101010101" pitchFamily="49" charset="-122"/>
              </a:rPr>
              <a:t>，并且通过机制变量</a:t>
            </a:r>
            <a:r>
              <a:rPr lang="en-US" altLang="zh-CN" sz="2400" dirty="0">
                <a:solidFill>
                  <a:srgbClr val="FF0000"/>
                </a:solidFill>
                <a:latin typeface="Times New Roman" panose="02020603050405020304" pitchFamily="18" charset="0"/>
                <a:ea typeface="楷体" panose="02010609060101010101" pitchFamily="49" charset="-122"/>
              </a:rPr>
              <a:t>M</a:t>
            </a:r>
            <a:r>
              <a:rPr lang="zh-CN" altLang="en-US" sz="2400" dirty="0">
                <a:solidFill>
                  <a:srgbClr val="FF0000"/>
                </a:solidFill>
                <a:latin typeface="Times New Roman" panose="02020603050405020304" pitchFamily="18" charset="0"/>
                <a:ea typeface="楷体" panose="02010609060101010101" pitchFamily="49" charset="-122"/>
              </a:rPr>
              <a:t>影响</a:t>
            </a:r>
            <a:r>
              <a:rPr lang="en-US" altLang="zh-CN" sz="2400" dirty="0">
                <a:solidFill>
                  <a:srgbClr val="FF0000"/>
                </a:solidFill>
                <a:latin typeface="Times New Roman" panose="02020603050405020304" pitchFamily="18" charset="0"/>
                <a:ea typeface="楷体" panose="02010609060101010101" pitchFamily="49" charset="-122"/>
              </a:rPr>
              <a:t>Y</a:t>
            </a:r>
            <a:r>
              <a:rPr lang="zh-CN" altLang="en-US" sz="2400" dirty="0">
                <a:solidFill>
                  <a:srgbClr val="FF0000"/>
                </a:solidFill>
                <a:latin typeface="Times New Roman" panose="02020603050405020304" pitchFamily="18" charset="0"/>
                <a:ea typeface="楷体" panose="02010609060101010101" pitchFamily="49" charset="-122"/>
              </a:rPr>
              <a:t>的变量也是</a:t>
            </a:r>
            <a:r>
              <a:rPr lang="zh-CN" altLang="en-US" sz="2400">
                <a:solidFill>
                  <a:srgbClr val="FF0000"/>
                </a:solidFill>
                <a:latin typeface="Times New Roman" panose="02020603050405020304" pitchFamily="18" charset="0"/>
                <a:ea typeface="楷体" panose="02010609060101010101" pitchFamily="49" charset="-122"/>
              </a:rPr>
              <a:t>“好”控制变量。</a:t>
            </a:r>
            <a:endParaRPr lang="zh-CN" altLang="en-US" sz="2400" dirty="0">
              <a:solidFill>
                <a:srgbClr val="FF0000"/>
              </a:solidFill>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15063373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17</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684854" y="58369"/>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控制变量选择问题</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568144" y="1084890"/>
            <a:ext cx="11055712" cy="4454233"/>
          </a:xfrm>
          <a:prstGeom prst="rect">
            <a:avLst/>
          </a:prstGeom>
          <a:noFill/>
        </p:spPr>
        <p:txBody>
          <a:bodyPr wrap="square" rtlCol="0">
            <a:spAutoFit/>
          </a:bodyPr>
          <a:lstStyle/>
          <a:p>
            <a:pPr indent="720000" algn="just">
              <a:lnSpc>
                <a:spcPct val="125000"/>
              </a:lnSpc>
              <a:buSzPct val="100000"/>
            </a:pPr>
            <a:r>
              <a:rPr lang="zh-CN" altLang="en-US" sz="2800" b="1" dirty="0">
                <a:latin typeface="Times New Roman" panose="02020603050405020304" pitchFamily="18" charset="0"/>
                <a:ea typeface="楷体" panose="02010609060101010101" pitchFamily="49" charset="-122"/>
              </a:rPr>
              <a:t>第二类控制变量</a:t>
            </a:r>
            <a:endParaRPr lang="en-US" altLang="zh-CN" sz="2800" b="1" dirty="0">
              <a:latin typeface="Times New Roman" panose="02020603050405020304" pitchFamily="18" charset="0"/>
              <a:ea typeface="楷体" panose="02010609060101010101" pitchFamily="49" charset="-122"/>
            </a:endParaRPr>
          </a:p>
          <a:p>
            <a:pPr indent="720000" algn="just">
              <a:lnSpc>
                <a:spcPct val="150000"/>
              </a:lnSpc>
              <a:buSzPct val="100000"/>
            </a:pPr>
            <a:r>
              <a:rPr lang="zh-CN" altLang="en-US"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第二类控制变量是可能导致 </a:t>
            </a:r>
            <a:r>
              <a:rPr lang="en-US" altLang="zh-CN" sz="2400" dirty="0">
                <a:latin typeface="Times New Roman" panose="02020603050405020304" pitchFamily="18" charset="0"/>
                <a:ea typeface="楷体" panose="02010609060101010101" pitchFamily="49" charset="-122"/>
              </a:rPr>
              <a:t>CIA </a:t>
            </a:r>
            <a:r>
              <a:rPr lang="zh-CN" altLang="en-US" sz="2400" dirty="0">
                <a:latin typeface="Times New Roman" panose="02020603050405020304" pitchFamily="18" charset="0"/>
                <a:ea typeface="楷体" panose="02010609060101010101" pitchFamily="49" charset="-122"/>
              </a:rPr>
              <a:t>不成立的变量（称为</a:t>
            </a:r>
            <a:r>
              <a:rPr lang="zh-CN" altLang="en-US" sz="2400" dirty="0">
                <a:solidFill>
                  <a:srgbClr val="FF0000"/>
                </a:solidFill>
                <a:latin typeface="Times New Roman" panose="02020603050405020304" pitchFamily="18" charset="0"/>
                <a:ea typeface="楷体" panose="02010609060101010101" pitchFamily="49" charset="-122"/>
              </a:rPr>
              <a:t>坏控制变量</a:t>
            </a:r>
            <a:r>
              <a:rPr lang="zh-CN" altLang="en-US"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bad control</a:t>
            </a:r>
            <a:r>
              <a:rPr lang="zh-CN" altLang="en-US" sz="2400" dirty="0">
                <a:latin typeface="Times New Roman" panose="02020603050405020304" pitchFamily="18" charset="0"/>
                <a:ea typeface="楷体" panose="02010609060101010101" pitchFamily="49" charset="-122"/>
              </a:rPr>
              <a:t>），必须排除在回归方程之外。受到</a:t>
            </a:r>
            <a:r>
              <a:rPr lang="en-US" altLang="zh-CN" sz="2400" dirty="0">
                <a:latin typeface="Times New Roman" panose="02020603050405020304" pitchFamily="18" charset="0"/>
                <a:ea typeface="楷体" panose="02010609060101010101" pitchFamily="49" charset="-122"/>
              </a:rPr>
              <a:t>D</a:t>
            </a:r>
            <a:r>
              <a:rPr lang="zh-CN" altLang="en-US" sz="2400" dirty="0">
                <a:latin typeface="Times New Roman" panose="02020603050405020304" pitchFamily="18" charset="0"/>
                <a:ea typeface="楷体" panose="02010609060101010101" pitchFamily="49" charset="-122"/>
              </a:rPr>
              <a:t>影响的结果变量一般都是坏控制变量，加入回归方程会使得估计系数</a:t>
            </a:r>
            <a:r>
              <a:rPr lang="en-US" altLang="zh-CN" sz="2400" dirty="0">
                <a:latin typeface="Times New Roman" panose="02020603050405020304" pitchFamily="18" charset="0"/>
                <a:ea typeface="楷体" panose="02010609060101010101" pitchFamily="49" charset="-122"/>
              </a:rPr>
              <a:t>b </a:t>
            </a:r>
            <a:r>
              <a:rPr lang="zh-CN" altLang="en-US" sz="2400" dirty="0">
                <a:latin typeface="Times New Roman" panose="02020603050405020304" pitchFamily="18" charset="0"/>
                <a:ea typeface="楷体" panose="02010609060101010101" pitchFamily="49" charset="-122"/>
              </a:rPr>
              <a:t>不再具有因果解释力。</a:t>
            </a:r>
            <a:r>
              <a:rPr lang="zh-CN" altLang="en-US" sz="2400" dirty="0">
                <a:solidFill>
                  <a:srgbClr val="FF0000"/>
                </a:solidFill>
                <a:latin typeface="Times New Roman" panose="02020603050405020304" pitchFamily="18" charset="0"/>
                <a:ea typeface="楷体" panose="02010609060101010101" pitchFamily="49" charset="-122"/>
              </a:rPr>
              <a:t>在处理时点之后产生变化的变量都可能受到</a:t>
            </a:r>
            <a:r>
              <a:rPr lang="en-US" altLang="zh-CN" sz="2400" dirty="0">
                <a:solidFill>
                  <a:srgbClr val="FF0000"/>
                </a:solidFill>
                <a:latin typeface="Times New Roman" panose="02020603050405020304" pitchFamily="18" charset="0"/>
                <a:ea typeface="楷体" panose="02010609060101010101" pitchFamily="49" charset="-122"/>
              </a:rPr>
              <a:t>D</a:t>
            </a:r>
            <a:r>
              <a:rPr lang="zh-CN" altLang="en-US" sz="2400" dirty="0">
                <a:solidFill>
                  <a:srgbClr val="FF0000"/>
                </a:solidFill>
                <a:latin typeface="Times New Roman" panose="02020603050405020304" pitchFamily="18" charset="0"/>
                <a:ea typeface="楷体" panose="02010609060101010101" pitchFamily="49" charset="-122"/>
              </a:rPr>
              <a:t>的影响，很可能是坏控制变量</a:t>
            </a:r>
            <a:r>
              <a:rPr lang="zh-CN" altLang="en-US" sz="2400" dirty="0">
                <a:latin typeface="Times New Roman" panose="02020603050405020304" pitchFamily="18" charset="0"/>
                <a:ea typeface="楷体" panose="02010609060101010101" pitchFamily="49" charset="-122"/>
              </a:rPr>
              <a:t>。在过去相当长一段时期内有一种看法认为</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凡是与</a:t>
            </a:r>
            <a:r>
              <a:rPr lang="en-US" altLang="zh-CN" sz="2400" dirty="0">
                <a:latin typeface="Times New Roman" panose="02020603050405020304" pitchFamily="18" charset="0"/>
                <a:ea typeface="楷体" panose="02010609060101010101" pitchFamily="49" charset="-122"/>
              </a:rPr>
              <a:t>Y</a:t>
            </a:r>
            <a:r>
              <a:rPr lang="zh-CN" altLang="en-US" sz="2400" dirty="0">
                <a:latin typeface="Times New Roman" panose="02020603050405020304" pitchFamily="18" charset="0"/>
                <a:ea typeface="楷体" panose="02010609060101010101" pitchFamily="49" charset="-122"/>
              </a:rPr>
              <a:t>和</a:t>
            </a:r>
            <a:r>
              <a:rPr lang="en-US" altLang="zh-CN" sz="2400" dirty="0">
                <a:latin typeface="Times New Roman" panose="02020603050405020304" pitchFamily="18" charset="0"/>
                <a:ea typeface="楷体" panose="02010609060101010101" pitchFamily="49" charset="-122"/>
              </a:rPr>
              <a:t>D</a:t>
            </a:r>
            <a:r>
              <a:rPr lang="zh-CN" altLang="en-US" sz="2400" dirty="0">
                <a:latin typeface="Times New Roman" panose="02020603050405020304" pitchFamily="18" charset="0"/>
                <a:ea typeface="楷体" panose="02010609060101010101" pitchFamily="49" charset="-122"/>
              </a:rPr>
              <a:t>相关的变量均应该作为控制变量纳入回归方程</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，这种看法忽略了坏控制变量的存在。</a:t>
            </a:r>
            <a:r>
              <a:rPr lang="zh-CN" altLang="en-US" sz="2400" dirty="0">
                <a:solidFill>
                  <a:srgbClr val="FF0000"/>
                </a:solidFill>
                <a:latin typeface="Times New Roman" panose="02020603050405020304" pitchFamily="18" charset="0"/>
                <a:ea typeface="楷体" panose="02010609060101010101" pitchFamily="49" charset="-122"/>
              </a:rPr>
              <a:t>“差”控制变量：</a:t>
            </a:r>
            <a:r>
              <a:rPr lang="en-US" altLang="zh-CN" sz="2400" dirty="0">
                <a:solidFill>
                  <a:srgbClr val="FF0000"/>
                </a:solidFill>
                <a:latin typeface="Times New Roman" panose="02020603050405020304" pitchFamily="18" charset="0"/>
                <a:ea typeface="楷体" panose="02010609060101010101" pitchFamily="49" charset="-122"/>
              </a:rPr>
              <a:t>X</a:t>
            </a:r>
            <a:r>
              <a:rPr lang="zh-CN" altLang="en-US" sz="2400" dirty="0">
                <a:solidFill>
                  <a:srgbClr val="FF0000"/>
                </a:solidFill>
                <a:latin typeface="Times New Roman" panose="02020603050405020304" pitchFamily="18" charset="0"/>
                <a:ea typeface="楷体" panose="02010609060101010101" pitchFamily="49" charset="-122"/>
              </a:rPr>
              <a:t>变量是机制变量、</a:t>
            </a:r>
            <a:r>
              <a:rPr lang="en-US" altLang="zh-CN" sz="2400" dirty="0">
                <a:solidFill>
                  <a:srgbClr val="FF0000"/>
                </a:solidFill>
                <a:latin typeface="Times New Roman" panose="02020603050405020304" pitchFamily="18" charset="0"/>
                <a:ea typeface="楷体" panose="02010609060101010101" pitchFamily="49" charset="-122"/>
              </a:rPr>
              <a:t>X</a:t>
            </a:r>
            <a:r>
              <a:rPr lang="zh-CN" altLang="en-US" sz="2400" dirty="0">
                <a:solidFill>
                  <a:srgbClr val="FF0000"/>
                </a:solidFill>
                <a:latin typeface="Times New Roman" panose="02020603050405020304" pitchFamily="18" charset="0"/>
                <a:ea typeface="楷体" panose="02010609060101010101" pitchFamily="49" charset="-122"/>
              </a:rPr>
              <a:t>变量是</a:t>
            </a:r>
            <a:r>
              <a:rPr lang="en-US" altLang="zh-CN" sz="2400" dirty="0">
                <a:solidFill>
                  <a:srgbClr val="FF0000"/>
                </a:solidFill>
                <a:latin typeface="Times New Roman" panose="02020603050405020304" pitchFamily="18" charset="0"/>
                <a:ea typeface="楷体" panose="02010609060101010101" pitchFamily="49" charset="-122"/>
              </a:rPr>
              <a:t>Y</a:t>
            </a:r>
            <a:r>
              <a:rPr lang="zh-CN" altLang="en-US" sz="2400" dirty="0">
                <a:solidFill>
                  <a:srgbClr val="FF0000"/>
                </a:solidFill>
                <a:latin typeface="Times New Roman" panose="02020603050405020304" pitchFamily="18" charset="0"/>
                <a:ea typeface="楷体" panose="02010609060101010101" pitchFamily="49" charset="-122"/>
              </a:rPr>
              <a:t>的后代变量（</a:t>
            </a:r>
            <a:r>
              <a:rPr lang="en-US" altLang="zh-CN" sz="2400" dirty="0">
                <a:solidFill>
                  <a:srgbClr val="FF0000"/>
                </a:solidFill>
                <a:latin typeface="Times New Roman" panose="02020603050405020304" pitchFamily="18" charset="0"/>
                <a:ea typeface="楷体" panose="02010609060101010101" pitchFamily="49" charset="-122"/>
              </a:rPr>
              <a:t>Y</a:t>
            </a:r>
            <a:r>
              <a:rPr lang="zh-CN" altLang="en-US" sz="2400" dirty="0">
                <a:solidFill>
                  <a:srgbClr val="FF0000"/>
                </a:solidFill>
                <a:latin typeface="Times New Roman" panose="02020603050405020304" pitchFamily="18" charset="0"/>
                <a:ea typeface="楷体" panose="02010609060101010101" pitchFamily="49" charset="-122"/>
              </a:rPr>
              <a:t>影响</a:t>
            </a:r>
            <a:r>
              <a:rPr lang="en-US" altLang="zh-CN" sz="2400" dirty="0">
                <a:solidFill>
                  <a:srgbClr val="FF0000"/>
                </a:solidFill>
                <a:latin typeface="Times New Roman" panose="02020603050405020304" pitchFamily="18" charset="0"/>
                <a:ea typeface="楷体" panose="02010609060101010101" pitchFamily="49" charset="-122"/>
              </a:rPr>
              <a:t>X</a:t>
            </a:r>
            <a:r>
              <a:rPr lang="zh-CN" altLang="en-US" sz="2400" dirty="0">
                <a:solidFill>
                  <a:srgbClr val="FF0000"/>
                </a:solidFill>
                <a:latin typeface="Times New Roman" panose="02020603050405020304" pitchFamily="18" charset="0"/>
                <a:ea typeface="楷体" panose="02010609060101010101" pitchFamily="49" charset="-122"/>
              </a:rPr>
              <a:t>）</a:t>
            </a:r>
          </a:p>
        </p:txBody>
      </p:sp>
    </p:spTree>
    <p:extLst>
      <p:ext uri="{BB962C8B-B14F-4D97-AF65-F5344CB8AC3E}">
        <p14:creationId xmlns:p14="http://schemas.microsoft.com/office/powerpoint/2010/main" val="399124043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18</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684854" y="176912"/>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控制变量选择问题</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419100" y="1061688"/>
            <a:ext cx="11353800" cy="5200591"/>
          </a:xfrm>
          <a:prstGeom prst="rect">
            <a:avLst/>
          </a:prstGeom>
          <a:noFill/>
        </p:spPr>
        <p:txBody>
          <a:bodyPr wrap="square" rtlCol="0">
            <a:spAutoFit/>
          </a:bodyPr>
          <a:lstStyle/>
          <a:p>
            <a:pPr indent="720000" algn="just">
              <a:lnSpc>
                <a:spcPct val="125000"/>
              </a:lnSpc>
              <a:buSzPct val="100000"/>
            </a:pPr>
            <a:r>
              <a:rPr lang="zh-CN" altLang="en-US" sz="2800" b="1" dirty="0">
                <a:latin typeface="Times New Roman" panose="02020603050405020304" pitchFamily="18" charset="0"/>
                <a:ea typeface="楷体" panose="02010609060101010101" pitchFamily="49" charset="-122"/>
              </a:rPr>
              <a:t>第三类控制变量</a:t>
            </a:r>
          </a:p>
          <a:p>
            <a:pPr indent="720000" algn="just">
              <a:lnSpc>
                <a:spcPct val="125000"/>
              </a:lnSpc>
              <a:buSzPct val="100000"/>
            </a:pPr>
            <a:r>
              <a:rPr lang="zh-CN" altLang="en-US"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第三类控制变量是不影响 </a:t>
            </a:r>
            <a:r>
              <a:rPr lang="en-US" altLang="zh-CN" sz="2400" dirty="0">
                <a:latin typeface="Times New Roman" panose="02020603050405020304" pitchFamily="18" charset="0"/>
                <a:ea typeface="楷体" panose="02010609060101010101" pitchFamily="49" charset="-122"/>
              </a:rPr>
              <a:t>CIA </a:t>
            </a:r>
            <a:r>
              <a:rPr lang="zh-CN" altLang="en-US" sz="2400" dirty="0">
                <a:latin typeface="Times New Roman" panose="02020603050405020304" pitchFamily="18" charset="0"/>
                <a:ea typeface="楷体" panose="02010609060101010101" pitchFamily="49" charset="-122"/>
              </a:rPr>
              <a:t>是否成立的变量（称为中性控制变量，</a:t>
            </a:r>
            <a:r>
              <a:rPr lang="en-US" altLang="zh-CN" sz="2400" dirty="0">
                <a:latin typeface="Times New Roman" panose="02020603050405020304" pitchFamily="18" charset="0"/>
                <a:ea typeface="楷体" panose="02010609060101010101" pitchFamily="49" charset="-122"/>
              </a:rPr>
              <a:t>neutral control</a:t>
            </a:r>
            <a:r>
              <a:rPr lang="zh-CN" altLang="en-US" sz="2400" dirty="0">
                <a:latin typeface="Times New Roman" panose="02020603050405020304" pitchFamily="18" charset="0"/>
                <a:ea typeface="楷体" panose="02010609060101010101" pitchFamily="49" charset="-122"/>
              </a:rPr>
              <a:t>），在回归方程中可加可不加。从因果效应识别的角度而言，这类变量是否加入回归方程并不影响对因果效应估计的一致性，控制或不控制均可。从统计推断的角度来看，合理地控制这类变量有助于减小残差从而提高估计精度，但是与坏控制变量问题类似，选取不当的中性控制变量反而会使得估计偏误增加。判断中性控制变量是否应该控制的一个经验法则是：</a:t>
            </a:r>
            <a:endParaRPr lang="en-US" altLang="zh-CN" sz="2400" dirty="0">
              <a:latin typeface="Times New Roman" panose="02020603050405020304" pitchFamily="18" charset="0"/>
              <a:ea typeface="楷体" panose="02010609060101010101" pitchFamily="49" charset="-122"/>
            </a:endParaRPr>
          </a:p>
          <a:p>
            <a:pPr indent="720000" algn="just">
              <a:lnSpc>
                <a:spcPct val="125000"/>
              </a:lnSpc>
              <a:buSzPct val="100000"/>
            </a:pPr>
            <a:r>
              <a:rPr lang="en-US" altLang="zh-CN" sz="2400" dirty="0">
                <a:latin typeface="Times New Roman" panose="02020603050405020304" pitchFamily="18" charset="0"/>
                <a:ea typeface="楷体" panose="02010609060101010101" pitchFamily="49" charset="-122"/>
              </a:rPr>
              <a:t>(1)</a:t>
            </a:r>
            <a:r>
              <a:rPr lang="zh-CN" altLang="en-US" sz="2400" dirty="0">
                <a:solidFill>
                  <a:srgbClr val="FF0000"/>
                </a:solidFill>
                <a:latin typeface="Times New Roman" panose="02020603050405020304" pitchFamily="18" charset="0"/>
                <a:ea typeface="楷体" panose="02010609060101010101" pitchFamily="49" charset="-122"/>
              </a:rPr>
              <a:t>影响被解释变量</a:t>
            </a:r>
            <a:r>
              <a:rPr lang="en-US" altLang="zh-CN" sz="2400" dirty="0">
                <a:solidFill>
                  <a:srgbClr val="FF0000"/>
                </a:solidFill>
                <a:latin typeface="Times New Roman" panose="02020603050405020304" pitchFamily="18" charset="0"/>
                <a:ea typeface="楷体" panose="02010609060101010101" pitchFamily="49" charset="-122"/>
              </a:rPr>
              <a:t>Y(</a:t>
            </a:r>
            <a:r>
              <a:rPr lang="zh-CN" altLang="en-US" sz="2400" dirty="0">
                <a:solidFill>
                  <a:srgbClr val="FF0000"/>
                </a:solidFill>
                <a:latin typeface="Times New Roman" panose="02020603050405020304" pitchFamily="18" charset="0"/>
                <a:ea typeface="楷体" panose="02010609060101010101" pitchFamily="49" charset="-122"/>
              </a:rPr>
              <a:t>直接影响</a:t>
            </a:r>
            <a:r>
              <a:rPr lang="en-US" altLang="zh-CN" sz="2400" dirty="0">
                <a:solidFill>
                  <a:srgbClr val="FF0000"/>
                </a:solidFill>
                <a:latin typeface="Times New Roman" panose="02020603050405020304" pitchFamily="18" charset="0"/>
                <a:ea typeface="楷体" panose="02010609060101010101" pitchFamily="49" charset="-122"/>
              </a:rPr>
              <a:t>Y</a:t>
            </a:r>
            <a:r>
              <a:rPr lang="zh-CN" altLang="en-US" sz="2400" dirty="0">
                <a:solidFill>
                  <a:srgbClr val="FF0000"/>
                </a:solidFill>
                <a:latin typeface="Times New Roman" panose="02020603050405020304" pitchFamily="18" charset="0"/>
                <a:ea typeface="楷体" panose="02010609060101010101" pitchFamily="49" charset="-122"/>
              </a:rPr>
              <a:t>，或者通过影响机制</a:t>
            </a:r>
            <a:r>
              <a:rPr lang="en-US" altLang="zh-CN" sz="2400" dirty="0">
                <a:solidFill>
                  <a:srgbClr val="FF0000"/>
                </a:solidFill>
                <a:latin typeface="Times New Roman" panose="02020603050405020304" pitchFamily="18" charset="0"/>
                <a:ea typeface="楷体" panose="02010609060101010101" pitchFamily="49" charset="-122"/>
              </a:rPr>
              <a:t>M</a:t>
            </a:r>
            <a:r>
              <a:rPr lang="zh-CN" altLang="en-US" sz="2400" dirty="0">
                <a:solidFill>
                  <a:srgbClr val="FF0000"/>
                </a:solidFill>
                <a:latin typeface="Times New Roman" panose="02020603050405020304" pitchFamily="18" charset="0"/>
                <a:ea typeface="楷体" panose="02010609060101010101" pitchFamily="49" charset="-122"/>
              </a:rPr>
              <a:t>影响</a:t>
            </a:r>
            <a:r>
              <a:rPr lang="en-US" altLang="zh-CN" sz="2400" dirty="0">
                <a:solidFill>
                  <a:srgbClr val="FF0000"/>
                </a:solidFill>
                <a:latin typeface="Times New Roman" panose="02020603050405020304" pitchFamily="18" charset="0"/>
                <a:ea typeface="楷体" panose="02010609060101010101" pitchFamily="49" charset="-122"/>
              </a:rPr>
              <a:t>Y)</a:t>
            </a:r>
            <a:r>
              <a:rPr lang="zh-CN" altLang="en-US" sz="2400" dirty="0">
                <a:solidFill>
                  <a:srgbClr val="FF0000"/>
                </a:solidFill>
                <a:latin typeface="Times New Roman" panose="02020603050405020304" pitchFamily="18" charset="0"/>
                <a:ea typeface="楷体" panose="02010609060101010101" pitchFamily="49" charset="-122"/>
              </a:rPr>
              <a:t>的中性控制变量</a:t>
            </a:r>
            <a:r>
              <a:rPr lang="zh-CN" altLang="en-US" sz="2400" dirty="0">
                <a:latin typeface="Times New Roman" panose="02020603050405020304" pitchFamily="18" charset="0"/>
                <a:ea typeface="楷体" panose="02010609060101010101" pitchFamily="49" charset="-122"/>
              </a:rPr>
              <a:t>可以加入回归方程中以减小误差，提高估计精度；</a:t>
            </a:r>
            <a:endParaRPr lang="en-US" altLang="zh-CN" sz="2400" dirty="0">
              <a:latin typeface="Times New Roman" panose="02020603050405020304" pitchFamily="18" charset="0"/>
              <a:ea typeface="楷体" panose="02010609060101010101" pitchFamily="49" charset="-122"/>
            </a:endParaRPr>
          </a:p>
          <a:p>
            <a:pPr indent="720000" algn="just">
              <a:lnSpc>
                <a:spcPct val="125000"/>
              </a:lnSpc>
              <a:buSzPct val="100000"/>
            </a:pPr>
            <a:r>
              <a:rPr lang="en-US" altLang="zh-CN" sz="2400" dirty="0">
                <a:latin typeface="Times New Roman" panose="02020603050405020304" pitchFamily="18" charset="0"/>
                <a:ea typeface="楷体" panose="02010609060101010101" pitchFamily="49" charset="-122"/>
              </a:rPr>
              <a:t>(2)</a:t>
            </a:r>
            <a:r>
              <a:rPr lang="zh-CN" altLang="en-US" sz="2400" dirty="0">
                <a:solidFill>
                  <a:srgbClr val="FF0000"/>
                </a:solidFill>
                <a:latin typeface="Times New Roman" panose="02020603050405020304" pitchFamily="18" charset="0"/>
                <a:ea typeface="楷体" panose="02010609060101010101" pitchFamily="49" charset="-122"/>
              </a:rPr>
              <a:t>只影响</a:t>
            </a:r>
            <a:r>
              <a:rPr lang="en-US" altLang="zh-CN" sz="2400" dirty="0">
                <a:solidFill>
                  <a:srgbClr val="FF0000"/>
                </a:solidFill>
                <a:latin typeface="Times New Roman" panose="02020603050405020304" pitchFamily="18" charset="0"/>
                <a:ea typeface="楷体" panose="02010609060101010101" pitchFamily="49" charset="-122"/>
              </a:rPr>
              <a:t>D</a:t>
            </a:r>
            <a:r>
              <a:rPr lang="zh-CN" altLang="en-US" sz="2400" dirty="0">
                <a:solidFill>
                  <a:srgbClr val="FF0000"/>
                </a:solidFill>
                <a:latin typeface="Times New Roman" panose="02020603050405020304" pitchFamily="18" charset="0"/>
                <a:ea typeface="楷体" panose="02010609060101010101" pitchFamily="49" charset="-122"/>
              </a:rPr>
              <a:t>的中性控制变量一般不控制</a:t>
            </a:r>
            <a:r>
              <a:rPr lang="zh-CN" altLang="en-US" sz="2400" dirty="0">
                <a:latin typeface="Times New Roman" panose="02020603050405020304" pitchFamily="18" charset="0"/>
                <a:ea typeface="楷体" panose="02010609060101010101" pitchFamily="49" charset="-122"/>
              </a:rPr>
              <a:t>，因为若控制则会减小</a:t>
            </a:r>
            <a:r>
              <a:rPr lang="en-US" altLang="zh-CN" sz="2400" dirty="0">
                <a:latin typeface="Times New Roman" panose="02020603050405020304" pitchFamily="18" charset="0"/>
                <a:ea typeface="楷体" panose="02010609060101010101" pitchFamily="49" charset="-122"/>
              </a:rPr>
              <a:t>D</a:t>
            </a:r>
            <a:r>
              <a:rPr lang="zh-CN" altLang="en-US" sz="2400" dirty="0">
                <a:latin typeface="Times New Roman" panose="02020603050405020304" pitchFamily="18" charset="0"/>
                <a:ea typeface="楷体" panose="02010609060101010101" pitchFamily="49" charset="-122"/>
              </a:rPr>
              <a:t>的变动性（</a:t>
            </a:r>
            <a:r>
              <a:rPr lang="en-US" altLang="zh-CN" sz="2400" dirty="0">
                <a:latin typeface="Times New Roman" panose="02020603050405020304" pitchFamily="18" charset="0"/>
                <a:ea typeface="楷体" panose="02010609060101010101" pitchFamily="49" charset="-122"/>
              </a:rPr>
              <a:t>variation</a:t>
            </a:r>
            <a:r>
              <a:rPr lang="zh-CN" altLang="en-US" sz="2400" dirty="0">
                <a:latin typeface="Times New Roman" panose="02020603050405020304" pitchFamily="18" charset="0"/>
                <a:ea typeface="楷体" panose="02010609060101010101" pitchFamily="49" charset="-122"/>
              </a:rPr>
              <a:t>），降低估计精度。</a:t>
            </a:r>
          </a:p>
        </p:txBody>
      </p:sp>
    </p:spTree>
    <p:extLst>
      <p:ext uri="{BB962C8B-B14F-4D97-AF65-F5344CB8AC3E}">
        <p14:creationId xmlns:p14="http://schemas.microsoft.com/office/powerpoint/2010/main" val="386086085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19</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608654" y="201839"/>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控制变量选择问题</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266227" y="1561273"/>
            <a:ext cx="11353800" cy="2884379"/>
          </a:xfrm>
          <a:prstGeom prst="rect">
            <a:avLst/>
          </a:prstGeom>
          <a:noFill/>
        </p:spPr>
        <p:txBody>
          <a:bodyPr wrap="square" rtlCol="0">
            <a:spAutoFit/>
          </a:bodyPr>
          <a:lstStyle/>
          <a:p>
            <a:pPr indent="720000" algn="just">
              <a:lnSpc>
                <a:spcPct val="125000"/>
              </a:lnSpc>
              <a:buSzPct val="100000"/>
            </a:pPr>
            <a:r>
              <a:rPr lang="en-US" altLang="zh-CN" sz="2800" b="1" dirty="0">
                <a:latin typeface="Times New Roman" panose="02020603050405020304" pitchFamily="18" charset="0"/>
                <a:ea typeface="楷体" panose="02010609060101010101" pitchFamily="49" charset="-122"/>
              </a:rPr>
              <a:t>	</a:t>
            </a:r>
            <a:r>
              <a:rPr lang="en-US" altLang="zh-CN" sz="3200" b="1" dirty="0">
                <a:latin typeface="Times New Roman" panose="02020603050405020304" pitchFamily="18" charset="0"/>
                <a:ea typeface="楷体" panose="02010609060101010101" pitchFamily="49" charset="-122"/>
              </a:rPr>
              <a:t>	</a:t>
            </a:r>
            <a:r>
              <a:rPr lang="zh-CN" altLang="en-US" sz="3600" b="1" dirty="0">
                <a:latin typeface="Times New Roman" panose="02020603050405020304" pitchFamily="18" charset="0"/>
                <a:ea typeface="楷体" panose="02010609060101010101" pitchFamily="49" charset="-122"/>
              </a:rPr>
              <a:t>其他问题：</a:t>
            </a:r>
          </a:p>
          <a:p>
            <a:pPr indent="720000" algn="just">
              <a:lnSpc>
                <a:spcPct val="125000"/>
              </a:lnSpc>
              <a:buSzPct val="100000"/>
            </a:pPr>
            <a:r>
              <a:rPr lang="en-US" altLang="zh-CN" sz="24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	1</a:t>
            </a:r>
            <a:r>
              <a:rPr lang="zh-CN" altLang="en-US" sz="2800" dirty="0">
                <a:latin typeface="Times New Roman" panose="02020603050405020304" pitchFamily="18" charset="0"/>
                <a:ea typeface="楷体" panose="02010609060101010101" pitchFamily="49" charset="-122"/>
              </a:rPr>
              <a:t>、控制变量少数显著可以吗？：可以</a:t>
            </a:r>
          </a:p>
          <a:p>
            <a:pPr indent="720000" algn="just">
              <a:lnSpc>
                <a:spcPct val="125000"/>
              </a:lnSpc>
              <a:buSzPct val="100000"/>
            </a:pPr>
            <a:r>
              <a:rPr lang="zh-CN" altLang="en-US" sz="2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2</a:t>
            </a:r>
            <a:r>
              <a:rPr lang="zh-CN" altLang="en-US" sz="2800" dirty="0">
                <a:latin typeface="Times New Roman" panose="02020603050405020304" pitchFamily="18" charset="0"/>
                <a:ea typeface="楷体" panose="02010609060101010101" pitchFamily="49" charset="-122"/>
              </a:rPr>
              <a:t>、加入控制变量后系数变大？：可以</a:t>
            </a:r>
          </a:p>
          <a:p>
            <a:pPr indent="720000" algn="just">
              <a:lnSpc>
                <a:spcPct val="125000"/>
              </a:lnSpc>
              <a:buSzPct val="100000"/>
            </a:pPr>
            <a:r>
              <a:rPr lang="zh-CN" altLang="en-US" sz="2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3</a:t>
            </a:r>
            <a:r>
              <a:rPr lang="zh-CN" altLang="en-US" sz="2800" dirty="0">
                <a:latin typeface="Times New Roman" panose="02020603050405020304" pitchFamily="18" charset="0"/>
                <a:ea typeface="楷体" panose="02010609060101010101" pitchFamily="49" charset="-122"/>
              </a:rPr>
              <a:t>、加入控制变量后符号改变？：考虑更换控制变量</a:t>
            </a:r>
          </a:p>
          <a:p>
            <a:pPr indent="720000" algn="just">
              <a:lnSpc>
                <a:spcPct val="125000"/>
              </a:lnSpc>
              <a:buSzPct val="100000"/>
            </a:pPr>
            <a:r>
              <a:rPr lang="zh-CN" altLang="en-US" sz="2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4</a:t>
            </a:r>
            <a:r>
              <a:rPr lang="zh-CN" altLang="en-US" sz="2800" dirty="0">
                <a:latin typeface="Times New Roman" panose="02020603050405020304" pitchFamily="18" charset="0"/>
                <a:ea typeface="楷体" panose="02010609060101010101" pitchFamily="49" charset="-122"/>
              </a:rPr>
              <a:t>、控制变量选取问题？	  ：核心是自变量显著</a:t>
            </a:r>
          </a:p>
        </p:txBody>
      </p:sp>
    </p:spTree>
    <p:extLst>
      <p:ext uri="{BB962C8B-B14F-4D97-AF65-F5344CB8AC3E}">
        <p14:creationId xmlns:p14="http://schemas.microsoft.com/office/powerpoint/2010/main" val="172853002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CFF8104-97A2-AB9B-4B57-38D8FF13130A}"/>
              </a:ext>
            </a:extLst>
          </p:cNvPr>
          <p:cNvSpPr>
            <a:spLocks noGrp="1"/>
          </p:cNvSpPr>
          <p:nvPr>
            <p:ph type="sldNum" sz="quarter" idx="10"/>
          </p:nvPr>
        </p:nvSpPr>
        <p:spPr/>
        <p:txBody>
          <a:bodyPr/>
          <a:lstStyle/>
          <a:p>
            <a:fld id="{79377612-5D65-4010-B50B-1530D65155FB}" type="slidenum">
              <a:rPr lang="zh-CN" altLang="en-US" smtClean="0"/>
              <a:pPr/>
              <a:t>2</a:t>
            </a:fld>
            <a:endParaRPr lang="zh-CN" altLang="en-US" dirty="0"/>
          </a:p>
        </p:txBody>
      </p:sp>
      <p:sp>
        <p:nvSpPr>
          <p:cNvPr id="3" name="文本框 2">
            <a:extLst>
              <a:ext uri="{FF2B5EF4-FFF2-40B4-BE49-F238E27FC236}">
                <a16:creationId xmlns:a16="http://schemas.microsoft.com/office/drawing/2014/main" id="{BDBCA18E-5EF0-4DA1-C839-DBB653E1B3C2}"/>
              </a:ext>
            </a:extLst>
          </p:cNvPr>
          <p:cNvSpPr txBox="1"/>
          <p:nvPr/>
        </p:nvSpPr>
        <p:spPr>
          <a:xfrm>
            <a:off x="2383388" y="2753471"/>
            <a:ext cx="2417015" cy="923330"/>
          </a:xfrm>
          <a:prstGeom prst="rect">
            <a:avLst/>
          </a:prstGeom>
          <a:noFill/>
        </p:spPr>
        <p:txBody>
          <a:bodyPr wrap="square" rtlCol="0">
            <a:spAutoFit/>
          </a:bodyPr>
          <a:lstStyle/>
          <a:p>
            <a:r>
              <a:rPr lang="zh-CN" altLang="en-US" sz="5400" b="1" dirty="0">
                <a:latin typeface="微软雅黑" panose="020B0503020204020204" pitchFamily="34" charset="-122"/>
                <a:ea typeface="微软雅黑" panose="020B0503020204020204" pitchFamily="34" charset="-122"/>
              </a:rPr>
              <a:t>目录</a:t>
            </a:r>
          </a:p>
        </p:txBody>
      </p:sp>
      <p:sp>
        <p:nvSpPr>
          <p:cNvPr id="5" name="文本框 4">
            <a:extLst>
              <a:ext uri="{FF2B5EF4-FFF2-40B4-BE49-F238E27FC236}">
                <a16:creationId xmlns:a16="http://schemas.microsoft.com/office/drawing/2014/main" id="{CB71F1B6-35C8-F292-C112-71C2AA1BDE9A}"/>
              </a:ext>
            </a:extLst>
          </p:cNvPr>
          <p:cNvSpPr txBox="1"/>
          <p:nvPr/>
        </p:nvSpPr>
        <p:spPr>
          <a:xfrm>
            <a:off x="5846212" y="135280"/>
            <a:ext cx="6096000" cy="6370975"/>
          </a:xfrm>
          <a:prstGeom prst="rect">
            <a:avLst/>
          </a:prstGeom>
          <a:noFill/>
        </p:spPr>
        <p:txBody>
          <a:bodyPr wrap="square">
            <a:spAutoFit/>
          </a:bodyPr>
          <a:lstStyle/>
          <a:p>
            <a:pPr marL="457200" indent="-457200" algn="just">
              <a:spcBef>
                <a:spcPts val="600"/>
              </a:spcBef>
              <a:spcAft>
                <a:spcPts val="600"/>
              </a:spcAft>
              <a:buClr>
                <a:schemeClr val="tx1"/>
              </a:buClr>
              <a:buFont typeface="Wingdings" panose="05000000000000000000" pitchFamily="2" charset="2"/>
              <a:buChar char="n"/>
            </a:pPr>
            <a:r>
              <a:rPr lang="zh-CN" altLang="en-US" sz="2800" dirty="0">
                <a:effectLst/>
                <a:latin typeface="微软雅黑" panose="020B0503020204020204" pitchFamily="34" charset="-122"/>
                <a:ea typeface="微软雅黑" panose="020B0503020204020204" pitchFamily="34" charset="-122"/>
                <a:cs typeface="Times New Roman" panose="02020603050405020304" pitchFamily="18" charset="0"/>
              </a:rPr>
              <a:t>模型选择问题</a:t>
            </a:r>
            <a:endPar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spcBef>
                <a:spcPts val="600"/>
              </a:spcBef>
              <a:spcAft>
                <a:spcPts val="600"/>
              </a:spcAft>
              <a:buClr>
                <a:schemeClr val="tx1"/>
              </a:buClr>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sym typeface="+mn-ea"/>
              </a:rPr>
              <a:t>聚类稳健误问题</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457200" indent="-457200" algn="just">
              <a:spcBef>
                <a:spcPts val="600"/>
              </a:spcBef>
              <a:spcAft>
                <a:spcPts val="600"/>
              </a:spcAft>
              <a:buClr>
                <a:schemeClr val="tx1"/>
              </a:buClr>
              <a:buFont typeface="Wingdings" panose="05000000000000000000" pitchFamily="2" charset="2"/>
              <a:buChar char="n"/>
            </a:pP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sym typeface="+mn-ea"/>
              </a:rPr>
              <a:t>reghdfe</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sym typeface="+mn-ea"/>
              </a:rPr>
              <a:t>和</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sym typeface="+mn-ea"/>
              </a:rPr>
              <a:t>xtreg</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sym typeface="+mn-ea"/>
              </a:rPr>
              <a:t>区别</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457200" indent="-457200" algn="just">
              <a:spcBef>
                <a:spcPts val="600"/>
              </a:spcBef>
              <a:spcAft>
                <a:spcPts val="600"/>
              </a:spcAft>
              <a:buClr>
                <a:schemeClr val="tx1"/>
              </a:buClr>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固定效应和交互固定效应</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spcBef>
                <a:spcPts val="600"/>
              </a:spcBef>
              <a:spcAft>
                <a:spcPts val="600"/>
              </a:spcAft>
              <a:buClr>
                <a:schemeClr val="tx1"/>
              </a:buClr>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时间趋势项和时间虚拟变量区别</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spcBef>
                <a:spcPts val="600"/>
              </a:spcBef>
              <a:spcAft>
                <a:spcPts val="600"/>
              </a:spcAft>
              <a:buClr>
                <a:schemeClr val="tx1"/>
              </a:buClr>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控制变量选择问题</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spcBef>
                <a:spcPts val="600"/>
              </a:spcBef>
              <a:spcAft>
                <a:spcPts val="600"/>
              </a:spcAft>
              <a:buClr>
                <a:schemeClr val="tx1"/>
              </a:buClr>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取对数问题  </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spcBef>
                <a:spcPts val="600"/>
              </a:spcBef>
              <a:spcAft>
                <a:spcPts val="600"/>
              </a:spcAft>
              <a:buClr>
                <a:schemeClr val="tx1"/>
              </a:buClr>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平行趋势假设不满足怎么办？ </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spcBef>
                <a:spcPts val="600"/>
              </a:spcBef>
              <a:spcAft>
                <a:spcPts val="600"/>
              </a:spcAft>
              <a:buClr>
                <a:schemeClr val="tx1"/>
              </a:buClr>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调节变量选择问题</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spcBef>
                <a:spcPts val="600"/>
              </a:spcBef>
              <a:spcAft>
                <a:spcPts val="600"/>
              </a:spcAft>
              <a:buClr>
                <a:schemeClr val="tx1"/>
              </a:buClr>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交乘项偏误问题</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gn="just">
              <a:spcBef>
                <a:spcPts val="600"/>
              </a:spcBef>
              <a:spcAft>
                <a:spcPts val="600"/>
              </a:spcAft>
              <a:buClr>
                <a:schemeClr val="tx1"/>
              </a:buClr>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内生性问题</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7121307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20</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608654" y="279918"/>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取对数问题</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897598" y="1559674"/>
            <a:ext cx="10380002" cy="3738652"/>
          </a:xfrm>
          <a:prstGeom prst="rect">
            <a:avLst/>
          </a:prstGeom>
          <a:noFill/>
        </p:spPr>
        <p:txBody>
          <a:bodyPr wrap="square" rtlCol="0">
            <a:spAutoFit/>
          </a:bodyPr>
          <a:lstStyle/>
          <a:p>
            <a:pPr indent="720000" algn="just">
              <a:lnSpc>
                <a:spcPct val="125000"/>
              </a:lnSpc>
              <a:buSzPct val="100000"/>
            </a:pPr>
            <a:r>
              <a:rPr lang="en-US" altLang="zh-CN" sz="2400" dirty="0">
                <a:latin typeface="Times New Roman" panose="02020603050405020304" pitchFamily="18" charset="0"/>
                <a:ea typeface="楷体" panose="02010609060101010101" pitchFamily="49" charset="-122"/>
              </a:rPr>
              <a:t>	1</a:t>
            </a:r>
            <a:r>
              <a:rPr lang="zh-CN" altLang="en-US" sz="2400" dirty="0">
                <a:latin typeface="Times New Roman" panose="02020603050405020304" pitchFamily="18" charset="0"/>
                <a:ea typeface="楷体" panose="02010609060101010101" pitchFamily="49" charset="-122"/>
              </a:rPr>
              <a:t>、取对数的变量形式？：变化值很大的数据或者有量纲的数据，相对值一般不取对数，例如百分比、人口占比</a:t>
            </a:r>
          </a:p>
          <a:p>
            <a:pPr indent="720000" algn="just">
              <a:lnSpc>
                <a:spcPct val="125000"/>
              </a:lnSpc>
              <a:buSzPct val="100000"/>
            </a:pPr>
            <a:r>
              <a:rPr lang="zh-CN" altLang="en-US" sz="2400" dirty="0">
                <a:latin typeface="Times New Roman" panose="02020603050405020304" pitchFamily="18" charset="0"/>
                <a:ea typeface="楷体" panose="02010609060101010101" pitchFamily="49" charset="-122"/>
              </a:rPr>
              <a:t>	</a:t>
            </a:r>
            <a:r>
              <a:rPr lang="en-US" altLang="zh-CN" sz="2400" dirty="0">
                <a:latin typeface="Times New Roman" panose="02020603050405020304" pitchFamily="18" charset="0"/>
                <a:ea typeface="楷体" panose="02010609060101010101" pitchFamily="49" charset="-122"/>
              </a:rPr>
              <a:t>2</a:t>
            </a:r>
            <a:r>
              <a:rPr lang="zh-CN" altLang="en-US" sz="2400" dirty="0">
                <a:latin typeface="Times New Roman" panose="02020603050405020304" pitchFamily="18" charset="0"/>
                <a:ea typeface="楷体" panose="02010609060101010101" pitchFamily="49" charset="-122"/>
              </a:rPr>
              <a:t>、取对数方法：（</a:t>
            </a:r>
            <a:r>
              <a:rPr lang="en-US" altLang="zh-CN" sz="2400" dirty="0">
                <a:latin typeface="Times New Roman" panose="02020603050405020304" pitchFamily="18" charset="0"/>
                <a:ea typeface="楷体" panose="02010609060101010101" pitchFamily="49" charset="-122"/>
              </a:rPr>
              <a:t>1</a:t>
            </a:r>
            <a:r>
              <a:rPr lang="zh-CN" altLang="en-US" sz="2400" dirty="0">
                <a:latin typeface="Times New Roman" panose="02020603050405020304" pitchFamily="18" charset="0"/>
                <a:ea typeface="楷体" panose="02010609060101010101" pitchFamily="49" charset="-122"/>
              </a:rPr>
              <a:t>）无零值：</a:t>
            </a:r>
            <a:r>
              <a:rPr lang="en-US" altLang="zh-CN" sz="2400" dirty="0">
                <a:latin typeface="Times New Roman" panose="02020603050405020304" pitchFamily="18" charset="0"/>
                <a:ea typeface="楷体" panose="02010609060101010101" pitchFamily="49" charset="-122"/>
              </a:rPr>
              <a:t>log(x);(2)</a:t>
            </a:r>
            <a:r>
              <a:rPr lang="zh-CN" altLang="en-US" sz="2400" dirty="0">
                <a:latin typeface="Times New Roman" panose="02020603050405020304" pitchFamily="18" charset="0"/>
                <a:ea typeface="楷体" panose="02010609060101010101" pitchFamily="49" charset="-122"/>
              </a:rPr>
              <a:t>有零值：</a:t>
            </a:r>
            <a:r>
              <a:rPr lang="en-US" altLang="zh-CN" sz="2400" dirty="0">
                <a:latin typeface="Times New Roman" panose="02020603050405020304" pitchFamily="18" charset="0"/>
                <a:ea typeface="楷体" panose="02010609060101010101" pitchFamily="49" charset="-122"/>
              </a:rPr>
              <a:t>log(1+x);(3)</a:t>
            </a:r>
            <a:r>
              <a:rPr lang="zh-CN" altLang="en-US" sz="2400" dirty="0">
                <a:latin typeface="Times New Roman" panose="02020603050405020304" pitchFamily="18" charset="0"/>
                <a:ea typeface="楷体" panose="02010609060101010101" pitchFamily="49" charset="-122"/>
              </a:rPr>
              <a:t>有负数和零值：</a:t>
            </a:r>
            <a:r>
              <a:rPr lang="en-US" altLang="zh-CN" sz="2400" dirty="0">
                <a:latin typeface="Times New Roman" panose="02020603050405020304" pitchFamily="18" charset="0"/>
                <a:ea typeface="楷体" panose="02010609060101010101" pitchFamily="49" charset="-122"/>
              </a:rPr>
              <a:t>sign(x)*log(1+x)</a:t>
            </a:r>
          </a:p>
          <a:p>
            <a:pPr indent="720000" algn="just">
              <a:lnSpc>
                <a:spcPct val="125000"/>
              </a:lnSpc>
              <a:buSzPct val="100000"/>
            </a:pPr>
            <a:r>
              <a:rPr lang="en-US" altLang="zh-CN" sz="2400" dirty="0">
                <a:latin typeface="Times New Roman" panose="02020603050405020304" pitchFamily="18" charset="0"/>
                <a:ea typeface="楷体" panose="02010609060101010101" pitchFamily="49" charset="-122"/>
              </a:rPr>
              <a:t>	</a:t>
            </a:r>
            <a:r>
              <a:rPr lang="zh-CN" altLang="en-US" sz="2400" dirty="0">
                <a:latin typeface="Times New Roman" panose="02020603050405020304" pitchFamily="18" charset="0"/>
                <a:ea typeface="楷体" panose="02010609060101010101" pitchFamily="49" charset="-122"/>
              </a:rPr>
              <a:t>注意：零值取对数无意义，当有较多零值时，建议考虑</a:t>
            </a:r>
            <a:r>
              <a:rPr lang="en-US" altLang="zh-CN" sz="2400" dirty="0">
                <a:latin typeface="Times New Roman" panose="02020603050405020304" pitchFamily="18" charset="0"/>
                <a:ea typeface="楷体" panose="02010609060101010101" pitchFamily="49" charset="-122"/>
              </a:rPr>
              <a:t>probit</a:t>
            </a:r>
            <a:r>
              <a:rPr lang="zh-CN" altLang="en-US" sz="2400" dirty="0">
                <a:latin typeface="Times New Roman" panose="02020603050405020304" pitchFamily="18" charset="0"/>
                <a:ea typeface="楷体" panose="02010609060101010101" pitchFamily="49" charset="-122"/>
              </a:rPr>
              <a:t>、</a:t>
            </a:r>
            <a:r>
              <a:rPr lang="en-US" altLang="zh-CN" sz="2400" dirty="0" err="1">
                <a:latin typeface="Times New Roman" panose="02020603050405020304" pitchFamily="18" charset="0"/>
                <a:ea typeface="楷体" panose="02010609060101010101" pitchFamily="49" charset="-122"/>
              </a:rPr>
              <a:t>tobit</a:t>
            </a:r>
            <a:r>
              <a:rPr lang="zh-CN" altLang="en-US" sz="2400" dirty="0">
                <a:latin typeface="Times New Roman" panose="02020603050405020304" pitchFamily="18" charset="0"/>
                <a:ea typeface="楷体" panose="02010609060101010101" pitchFamily="49" charset="-122"/>
              </a:rPr>
              <a:t>、零膨胀模型。</a:t>
            </a:r>
            <a:r>
              <a:rPr lang="en-US" altLang="zh-CN" sz="2400" dirty="0">
                <a:latin typeface="Times New Roman" panose="02020603050405020304" pitchFamily="18" charset="0"/>
                <a:ea typeface="楷体" panose="02010609060101010101" pitchFamily="49" charset="-122"/>
              </a:rPr>
              <a:t>《Count (and count-like) data in finance》</a:t>
            </a:r>
            <a:r>
              <a:rPr lang="zh-CN" altLang="en-US" sz="2400" dirty="0">
                <a:latin typeface="Times New Roman" panose="02020603050405020304" pitchFamily="18" charset="0"/>
                <a:ea typeface="楷体" panose="02010609060101010101" pitchFamily="49" charset="-122"/>
              </a:rPr>
              <a:t>这篇文章认为，</a:t>
            </a:r>
            <a:r>
              <a:rPr lang="en-US" altLang="zh-CN" sz="2400" dirty="0">
                <a:latin typeface="Times New Roman" panose="02020603050405020304" pitchFamily="18" charset="0"/>
                <a:ea typeface="楷体" panose="02010609060101010101" pitchFamily="49" charset="-122"/>
              </a:rPr>
              <a:t>log(1+x)</a:t>
            </a:r>
            <a:r>
              <a:rPr lang="zh-CN" altLang="en-US" sz="2400" dirty="0">
                <a:latin typeface="Times New Roman" panose="02020603050405020304" pitchFamily="18" charset="0"/>
                <a:ea typeface="楷体" panose="02010609060101010101" pitchFamily="49" charset="-122"/>
              </a:rPr>
              <a:t>会产生没有自然解释的估计量</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例如</a:t>
            </a:r>
            <a:r>
              <a:rPr lang="en-US" altLang="zh-CN" sz="2400" dirty="0">
                <a:latin typeface="Times New Roman" panose="02020603050405020304" pitchFamily="18" charset="0"/>
                <a:ea typeface="楷体" panose="02010609060101010101" pitchFamily="49" charset="-122"/>
              </a:rPr>
              <a:t>0)</a:t>
            </a:r>
            <a:r>
              <a:rPr lang="zh-CN" altLang="en-US" sz="2400" dirty="0">
                <a:latin typeface="Times New Roman" panose="02020603050405020304" pitchFamily="18" charset="0"/>
                <a:ea typeface="楷体" panose="02010609060101010101" pitchFamily="49" charset="-122"/>
              </a:rPr>
              <a:t>（他的危害会比遗漏最重要的控制变量还要大），他认为一个简单的固定效应泊松回归可以产生更有效的估计值</a:t>
            </a:r>
          </a:p>
        </p:txBody>
      </p:sp>
    </p:spTree>
    <p:extLst>
      <p:ext uri="{BB962C8B-B14F-4D97-AF65-F5344CB8AC3E}">
        <p14:creationId xmlns:p14="http://schemas.microsoft.com/office/powerpoint/2010/main" val="106908710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21</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608654" y="410137"/>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平行趋势不满足怎么办？</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1169741" y="1712074"/>
            <a:ext cx="10380002" cy="3242170"/>
          </a:xfrm>
          <a:prstGeom prst="rect">
            <a:avLst/>
          </a:prstGeom>
          <a:noFill/>
        </p:spPr>
        <p:txBody>
          <a:bodyPr wrap="square" rtlCol="0">
            <a:spAutoFit/>
          </a:bodyPr>
          <a:lstStyle/>
          <a:p>
            <a:pPr marL="342900" indent="-342900" algn="just">
              <a:lnSpc>
                <a:spcPct val="150000"/>
              </a:lnSpc>
              <a:buSzPct val="100000"/>
              <a:buFont typeface="Wingdings" panose="05000000000000000000" pitchFamily="2" charset="2"/>
              <a:buChar char="Ø"/>
            </a:pPr>
            <a:r>
              <a:rPr lang="zh-CN" altLang="en-US" sz="2800" dirty="0">
                <a:latin typeface="Times New Roman" panose="02020603050405020304" pitchFamily="18" charset="0"/>
                <a:ea typeface="楷体" panose="02010609060101010101" pitchFamily="49" charset="-122"/>
              </a:rPr>
              <a:t>控制组间趋势差异：添加个体与时间趋势的交互项</a:t>
            </a:r>
            <a:endParaRPr lang="en-US" altLang="zh-CN" sz="2800" dirty="0">
              <a:latin typeface="Times New Roman" panose="02020603050405020304" pitchFamily="18" charset="0"/>
              <a:ea typeface="楷体" panose="02010609060101010101" pitchFamily="49" charset="-122"/>
            </a:endParaRPr>
          </a:p>
          <a:p>
            <a:pPr marL="342900" indent="-342900" algn="just">
              <a:lnSpc>
                <a:spcPct val="150000"/>
              </a:lnSpc>
              <a:buSzPct val="100000"/>
              <a:buFont typeface="Wingdings" panose="05000000000000000000" pitchFamily="2" charset="2"/>
              <a:buChar char="Ø"/>
            </a:pPr>
            <a:r>
              <a:rPr lang="zh-CN" altLang="en-US" sz="2800" dirty="0">
                <a:latin typeface="Times New Roman" panose="02020603050405020304" pitchFamily="18" charset="0"/>
                <a:ea typeface="楷体" panose="02010609060101010101" pitchFamily="49" charset="-122"/>
              </a:rPr>
              <a:t>合成</a:t>
            </a:r>
            <a:r>
              <a:rPr lang="en-US" altLang="zh-CN" sz="2800" dirty="0">
                <a:latin typeface="Times New Roman" panose="02020603050405020304" pitchFamily="18" charset="0"/>
                <a:ea typeface="楷体" panose="02010609060101010101" pitchFamily="49" charset="-122"/>
              </a:rPr>
              <a:t>DID(SDID)</a:t>
            </a:r>
            <a:r>
              <a:rPr lang="zh-CN" altLang="en-US" sz="2800" dirty="0">
                <a:latin typeface="Times New Roman" panose="02020603050405020304" pitchFamily="18" charset="0"/>
                <a:ea typeface="楷体" panose="02010609060101010101" pitchFamily="49" charset="-122"/>
              </a:rPr>
              <a:t>：</a:t>
            </a:r>
            <a:r>
              <a:rPr lang="en-US" altLang="zh-CN" sz="2800" dirty="0">
                <a:latin typeface="Times New Roman" panose="02020603050405020304" pitchFamily="18" charset="0"/>
                <a:ea typeface="楷体" panose="02010609060101010101" pitchFamily="49" charset="-122"/>
              </a:rPr>
              <a:t>SDID</a:t>
            </a:r>
            <a:r>
              <a:rPr lang="zh-CN" altLang="en-US" sz="2800" dirty="0">
                <a:latin typeface="Times New Roman" panose="02020603050405020304" pitchFamily="18" charset="0"/>
                <a:ea typeface="楷体" panose="02010609060101010101" pitchFamily="49" charset="-122"/>
              </a:rPr>
              <a:t>适用平衡面板和一刀切政策，</a:t>
            </a:r>
            <a:r>
              <a:rPr lang="en-US" altLang="zh-CN" sz="2800" dirty="0">
                <a:latin typeface="Times New Roman" panose="02020603050405020304" pitchFamily="18" charset="0"/>
                <a:ea typeface="楷体" panose="02010609060101010101" pitchFamily="49" charset="-122"/>
              </a:rPr>
              <a:t>SDID</a:t>
            </a:r>
            <a:r>
              <a:rPr lang="zh-CN" altLang="en-US" sz="2800" dirty="0">
                <a:latin typeface="Times New Roman" panose="02020603050405020304" pitchFamily="18" charset="0"/>
                <a:ea typeface="楷体" panose="02010609060101010101" pitchFamily="49" charset="-122"/>
              </a:rPr>
              <a:t>不仅通过个体权重找到与处理组相近的控制组个体，还通过时间权重找到与政策后处理期相似的政策前处理期，并分别赋予他们更大的个体权重和时间权重</a:t>
            </a:r>
            <a:endParaRPr lang="en-US" altLang="zh-CN" sz="2800"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9406735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22</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973798" y="242691"/>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平行趋势不满足怎么办？</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684854" y="1166021"/>
            <a:ext cx="10668946" cy="5008230"/>
          </a:xfrm>
          <a:prstGeom prst="rect">
            <a:avLst/>
          </a:prstGeom>
          <a:noFill/>
        </p:spPr>
        <p:txBody>
          <a:bodyPr wrap="square" rtlCol="0">
            <a:spAutoFit/>
          </a:bodyPr>
          <a:lstStyle/>
          <a:p>
            <a:pPr marL="342900" indent="-342900" algn="just">
              <a:lnSpc>
                <a:spcPct val="150000"/>
              </a:lnSpc>
              <a:buSzPct val="100000"/>
              <a:buFont typeface="Wingdings" panose="05000000000000000000" pitchFamily="2" charset="2"/>
              <a:buChar char="Ø"/>
            </a:pPr>
            <a:r>
              <a:rPr lang="zh-CN" altLang="en-US" sz="2400" dirty="0">
                <a:latin typeface="Times New Roman" panose="02020603050405020304" pitchFamily="18" charset="0"/>
                <a:ea typeface="楷体" panose="02010609060101010101" pitchFamily="49" charset="-122"/>
              </a:rPr>
              <a:t>三重差分</a:t>
            </a:r>
            <a:r>
              <a:rPr lang="en-US" altLang="zh-CN" sz="2400" dirty="0">
                <a:latin typeface="Times New Roman" panose="02020603050405020304" pitchFamily="18" charset="0"/>
                <a:ea typeface="楷体" panose="02010609060101010101" pitchFamily="49" charset="-122"/>
              </a:rPr>
              <a:t>DDD</a:t>
            </a:r>
            <a:r>
              <a:rPr lang="zh-CN" altLang="en-US" sz="2400" dirty="0">
                <a:latin typeface="Times New Roman" panose="02020603050405020304" pitchFamily="18" charset="0"/>
                <a:ea typeface="楷体" panose="02010609060101010101" pitchFamily="49" charset="-122"/>
              </a:rPr>
              <a:t>：假设美国 </a:t>
            </a:r>
            <a:r>
              <a:rPr lang="en-US" altLang="zh-CN" sz="2400" dirty="0">
                <a:latin typeface="Times New Roman" panose="02020603050405020304" pitchFamily="18" charset="0"/>
                <a:ea typeface="楷体" panose="02010609060101010101" pitchFamily="49" charset="-122"/>
              </a:rPr>
              <a:t>B </a:t>
            </a:r>
            <a:r>
              <a:rPr lang="zh-CN" altLang="en-US" sz="2400" dirty="0">
                <a:latin typeface="Times New Roman" panose="02020603050405020304" pitchFamily="18" charset="0"/>
                <a:ea typeface="楷体" panose="02010609060101010101" pitchFamily="49" charset="-122"/>
              </a:rPr>
              <a:t>州针对 </a:t>
            </a:r>
            <a:r>
              <a:rPr lang="en-US" altLang="zh-CN" sz="2400" dirty="0">
                <a:solidFill>
                  <a:srgbClr val="FF0000"/>
                </a:solidFill>
                <a:latin typeface="Times New Roman" panose="02020603050405020304" pitchFamily="18" charset="0"/>
                <a:ea typeface="楷体" panose="02010609060101010101" pitchFamily="49" charset="-122"/>
              </a:rPr>
              <a:t>65 </a:t>
            </a:r>
            <a:r>
              <a:rPr lang="zh-CN" altLang="en-US" sz="2400" dirty="0">
                <a:solidFill>
                  <a:srgbClr val="FF0000"/>
                </a:solidFill>
                <a:latin typeface="Times New Roman" panose="02020603050405020304" pitchFamily="18" charset="0"/>
                <a:ea typeface="楷体" panose="02010609060101010101" pitchFamily="49" charset="-122"/>
              </a:rPr>
              <a:t>岁或以上的老年人 </a:t>
            </a:r>
            <a:r>
              <a:rPr lang="en-US" altLang="zh-CN" sz="2400" dirty="0">
                <a:solidFill>
                  <a:srgbClr val="FF0000"/>
                </a:solidFill>
                <a:latin typeface="Times New Roman" panose="02020603050405020304" pitchFamily="18" charset="0"/>
                <a:ea typeface="楷体" panose="02010609060101010101" pitchFamily="49" charset="-122"/>
              </a:rPr>
              <a:t>(</a:t>
            </a:r>
            <a:r>
              <a:rPr lang="zh-CN" altLang="en-US" sz="2400" dirty="0">
                <a:solidFill>
                  <a:srgbClr val="FF0000"/>
                </a:solidFill>
                <a:latin typeface="Times New Roman" panose="02020603050405020304" pitchFamily="18" charset="0"/>
                <a:ea typeface="楷体" panose="02010609060101010101" pitchFamily="49" charset="-122"/>
              </a:rPr>
              <a:t>实验组，</a:t>
            </a:r>
            <a:r>
              <a:rPr lang="en-US" altLang="zh-CN" sz="2400" dirty="0">
                <a:solidFill>
                  <a:srgbClr val="FF0000"/>
                </a:solidFill>
                <a:latin typeface="Times New Roman" panose="02020603050405020304" pitchFamily="18" charset="0"/>
                <a:ea typeface="楷体" panose="02010609060101010101" pitchFamily="49" charset="-122"/>
              </a:rPr>
              <a:t>Treat = 1) </a:t>
            </a:r>
            <a:r>
              <a:rPr lang="zh-CN" altLang="en-US" sz="2400" dirty="0">
                <a:solidFill>
                  <a:srgbClr val="FF0000"/>
                </a:solidFill>
                <a:latin typeface="Times New Roman" panose="02020603050405020304" pitchFamily="18" charset="0"/>
                <a:ea typeface="楷体" panose="02010609060101010101" pitchFamily="49" charset="-122"/>
              </a:rPr>
              <a:t>引入一项新的医疗保健政策</a:t>
            </a:r>
            <a:r>
              <a:rPr lang="zh-CN" altLang="en-US" sz="2400" dirty="0">
                <a:latin typeface="Times New Roman" panose="02020603050405020304" pitchFamily="18" charset="0"/>
                <a:ea typeface="楷体" panose="02010609060101010101" pitchFamily="49" charset="-122"/>
              </a:rPr>
              <a:t>，其他年龄群体不适用。考察此政策对健康状况的影响，</a:t>
            </a:r>
            <a:r>
              <a:rPr lang="zh-CN" altLang="en-US" sz="2400" dirty="0">
                <a:solidFill>
                  <a:srgbClr val="FF0000"/>
                </a:solidFill>
                <a:latin typeface="Times New Roman" panose="02020603050405020304" pitchFamily="18" charset="0"/>
                <a:ea typeface="楷体" panose="02010609060101010101" pitchFamily="49" charset="-122"/>
              </a:rPr>
              <a:t>选用 </a:t>
            </a:r>
            <a:r>
              <a:rPr lang="en-US" altLang="zh-CN" sz="2400" dirty="0">
                <a:solidFill>
                  <a:srgbClr val="FF0000"/>
                </a:solidFill>
                <a:latin typeface="Times New Roman" panose="02020603050405020304" pitchFamily="18" charset="0"/>
                <a:ea typeface="楷体" panose="02010609060101010101" pitchFamily="49" charset="-122"/>
              </a:rPr>
              <a:t>B </a:t>
            </a:r>
            <a:r>
              <a:rPr lang="zh-CN" altLang="en-US" sz="2400" dirty="0">
                <a:solidFill>
                  <a:srgbClr val="FF0000"/>
                </a:solidFill>
                <a:latin typeface="Times New Roman" panose="02020603050405020304" pitchFamily="18" charset="0"/>
                <a:ea typeface="楷体" panose="02010609060101010101" pitchFamily="49" charset="-122"/>
              </a:rPr>
              <a:t>州 </a:t>
            </a:r>
            <a:r>
              <a:rPr lang="en-US" altLang="zh-CN" sz="2400" dirty="0">
                <a:solidFill>
                  <a:srgbClr val="FF0000"/>
                </a:solidFill>
                <a:latin typeface="Times New Roman" panose="02020603050405020304" pitchFamily="18" charset="0"/>
                <a:ea typeface="楷体" panose="02010609060101010101" pitchFamily="49" charset="-122"/>
              </a:rPr>
              <a:t>65 </a:t>
            </a:r>
            <a:r>
              <a:rPr lang="zh-CN" altLang="en-US" sz="2400" dirty="0">
                <a:solidFill>
                  <a:srgbClr val="FF0000"/>
                </a:solidFill>
                <a:latin typeface="Times New Roman" panose="02020603050405020304" pitchFamily="18" charset="0"/>
                <a:ea typeface="楷体" panose="02010609060101010101" pitchFamily="49" charset="-122"/>
              </a:rPr>
              <a:t>岁以下群体 </a:t>
            </a:r>
            <a:r>
              <a:rPr lang="en-US" altLang="zh-CN" sz="2400" dirty="0">
                <a:solidFill>
                  <a:srgbClr val="FF0000"/>
                </a:solidFill>
                <a:latin typeface="Times New Roman" panose="02020603050405020304" pitchFamily="18" charset="0"/>
                <a:ea typeface="楷体" panose="02010609060101010101" pitchFamily="49" charset="-122"/>
              </a:rPr>
              <a:t>(old = 0) </a:t>
            </a:r>
            <a:r>
              <a:rPr lang="zh-CN" altLang="en-US" sz="2400" dirty="0">
                <a:solidFill>
                  <a:srgbClr val="FF0000"/>
                </a:solidFill>
                <a:latin typeface="Times New Roman" panose="02020603050405020304" pitchFamily="18" charset="0"/>
                <a:ea typeface="楷体" panose="02010609060101010101" pitchFamily="49" charset="-122"/>
              </a:rPr>
              <a:t>作为对照组</a:t>
            </a:r>
            <a:r>
              <a:rPr lang="zh-CN" altLang="en-US" sz="2400" dirty="0">
                <a:latin typeface="Times New Roman" panose="02020603050405020304" pitchFamily="18" charset="0"/>
                <a:ea typeface="楷体" panose="02010609060101010101" pitchFamily="49" charset="-122"/>
              </a:rPr>
              <a:t>。由于人的健康状况随时间的变化并不是线性的，而不同年年龄组的个体的健康状况变化的时间趋势也存在差异，这会导致传统 </a:t>
            </a:r>
            <a:r>
              <a:rPr lang="en-US" altLang="zh-CN" sz="2400" dirty="0">
                <a:latin typeface="Times New Roman" panose="02020603050405020304" pitchFamily="18" charset="0"/>
                <a:ea typeface="楷体" panose="02010609060101010101" pitchFamily="49" charset="-122"/>
              </a:rPr>
              <a:t>DID </a:t>
            </a:r>
            <a:r>
              <a:rPr lang="zh-CN" altLang="en-US" sz="2400" dirty="0">
                <a:latin typeface="Times New Roman" panose="02020603050405020304" pitchFamily="18" charset="0"/>
                <a:ea typeface="楷体" panose="02010609060101010101" pitchFamily="49" charset="-122"/>
              </a:rPr>
              <a:t>方法的前提条件</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共同趋势假设 </a:t>
            </a:r>
            <a:r>
              <a:rPr lang="en-US" altLang="zh-CN" sz="2400" dirty="0">
                <a:latin typeface="Times New Roman" panose="02020603050405020304" pitchFamily="18" charset="0"/>
                <a:ea typeface="楷体" panose="02010609060101010101" pitchFamily="49" charset="-122"/>
              </a:rPr>
              <a:t>(Common Trend) </a:t>
            </a:r>
            <a:r>
              <a:rPr lang="zh-CN" altLang="en-US" sz="2400" dirty="0">
                <a:latin typeface="Times New Roman" panose="02020603050405020304" pitchFamily="18" charset="0"/>
                <a:ea typeface="楷体" panose="02010609060101010101" pitchFamily="49" charset="-122"/>
              </a:rPr>
              <a:t>无法得到满足。简言之，实验组和对照组人群的健康状况随时间的变化趋势不一致。这种时间趋势差异的影响可以通过计算相邻的 </a:t>
            </a:r>
            <a:r>
              <a:rPr lang="en-US" altLang="zh-CN" sz="2400" dirty="0">
                <a:latin typeface="Times New Roman" panose="02020603050405020304" pitchFamily="18" charset="0"/>
                <a:ea typeface="楷体" panose="02010609060101010101" pitchFamily="49" charset="-122"/>
              </a:rPr>
              <a:t>A </a:t>
            </a:r>
            <a:r>
              <a:rPr lang="zh-CN" altLang="en-US" sz="2400" dirty="0">
                <a:latin typeface="Times New Roman" panose="02020603050405020304" pitchFamily="18" charset="0"/>
                <a:ea typeface="楷体" panose="02010609060101010101" pitchFamily="49" charset="-122"/>
              </a:rPr>
              <a:t>州 </a:t>
            </a:r>
            <a:r>
              <a:rPr lang="en-US" altLang="zh-CN" sz="2400" dirty="0">
                <a:latin typeface="Times New Roman" panose="02020603050405020304" pitchFamily="18" charset="0"/>
                <a:ea typeface="楷体" panose="02010609060101010101" pitchFamily="49" charset="-122"/>
              </a:rPr>
              <a:t>65 </a:t>
            </a:r>
            <a:r>
              <a:rPr lang="zh-CN" altLang="en-US" sz="2400" dirty="0">
                <a:latin typeface="Times New Roman" panose="02020603050405020304" pitchFamily="18" charset="0"/>
                <a:ea typeface="楷体" panose="02010609060101010101" pitchFamily="49" charset="-122"/>
              </a:rPr>
              <a:t>岁及以上老年人和年轻群体相对健康情况变化差异来捕捉 </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相当于再用一次 </a:t>
            </a:r>
            <a:r>
              <a:rPr lang="en-US" altLang="zh-CN" sz="2400" dirty="0">
                <a:latin typeface="Times New Roman" panose="02020603050405020304" pitchFamily="18" charset="0"/>
                <a:ea typeface="楷体" panose="02010609060101010101" pitchFamily="49" charset="-122"/>
              </a:rPr>
              <a:t>DID)</a:t>
            </a:r>
            <a:r>
              <a:rPr lang="zh-CN" altLang="en-US" sz="2400" dirty="0">
                <a:latin typeface="Times New Roman" panose="02020603050405020304" pitchFamily="18" charset="0"/>
                <a:ea typeface="楷体" panose="02010609060101010101" pitchFamily="49" charset="-122"/>
              </a:rPr>
              <a:t>。</a:t>
            </a:r>
          </a:p>
        </p:txBody>
      </p:sp>
    </p:spTree>
    <p:extLst>
      <p:ext uri="{BB962C8B-B14F-4D97-AF65-F5344CB8AC3E}">
        <p14:creationId xmlns:p14="http://schemas.microsoft.com/office/powerpoint/2010/main" val="107121611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23</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973798" y="242691"/>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平行趋势不满足怎么办？</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pic>
        <p:nvPicPr>
          <p:cNvPr id="1026" name="Picture 2">
            <a:extLst>
              <a:ext uri="{FF2B5EF4-FFF2-40B4-BE49-F238E27FC236}">
                <a16:creationId xmlns:a16="http://schemas.microsoft.com/office/drawing/2014/main" id="{5B93A984-8A3E-9A57-6135-9DD664BA27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1150146"/>
            <a:ext cx="10458450" cy="48577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A80D1A5F-76E3-C174-07D6-BC6D71EBC000}"/>
              </a:ext>
            </a:extLst>
          </p:cNvPr>
          <p:cNvSpPr/>
          <p:nvPr/>
        </p:nvSpPr>
        <p:spPr>
          <a:xfrm>
            <a:off x="9035143" y="5192486"/>
            <a:ext cx="2405743" cy="815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837522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24</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625456" y="284946"/>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调节变量选择问题</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625456" y="1580616"/>
            <a:ext cx="10941088" cy="2815322"/>
          </a:xfrm>
          <a:prstGeom prst="rect">
            <a:avLst/>
          </a:prstGeom>
          <a:noFill/>
        </p:spPr>
        <p:txBody>
          <a:bodyPr wrap="square" rtlCol="0">
            <a:spAutoFit/>
          </a:bodyPr>
          <a:lstStyle/>
          <a:p>
            <a:pPr indent="720000" algn="just">
              <a:lnSpc>
                <a:spcPct val="125000"/>
              </a:lnSpc>
              <a:buSzPct val="100000"/>
            </a:pPr>
            <a:r>
              <a:rPr lang="zh-CN" altLang="en-US" sz="2400" dirty="0">
                <a:latin typeface="Times New Roman" panose="02020603050405020304" pitchFamily="18" charset="0"/>
                <a:ea typeface="楷体" panose="02010609060101010101" pitchFamily="49" charset="-122"/>
              </a:rPr>
              <a:t>其实，很多</a:t>
            </a:r>
            <a:r>
              <a:rPr lang="en-US" altLang="zh-CN" sz="2400" dirty="0">
                <a:latin typeface="Times New Roman" panose="02020603050405020304" pitchFamily="18" charset="0"/>
                <a:ea typeface="楷体" panose="02010609060101010101" pitchFamily="49" charset="-122"/>
              </a:rPr>
              <a:t>TOP5</a:t>
            </a:r>
            <a:r>
              <a:rPr lang="zh-CN" altLang="en-US" sz="2400" dirty="0">
                <a:latin typeface="Times New Roman" panose="02020603050405020304" pitchFamily="18" charset="0"/>
                <a:ea typeface="楷体" panose="02010609060101010101" pitchFamily="49" charset="-122"/>
              </a:rPr>
              <a:t>刊并没有做过多的异质性分析，而就已知的异质性检验来看，</a:t>
            </a:r>
            <a:r>
              <a:rPr lang="zh-CN" altLang="en-US" sz="2400" dirty="0">
                <a:solidFill>
                  <a:srgbClr val="FF0000"/>
                </a:solidFill>
                <a:latin typeface="Times New Roman" panose="02020603050405020304" pitchFamily="18" charset="0"/>
                <a:ea typeface="楷体" panose="02010609060101010101" pitchFamily="49" charset="-122"/>
              </a:rPr>
              <a:t>选取的调节变量</a:t>
            </a:r>
            <a:r>
              <a:rPr lang="en-US" altLang="zh-CN" sz="2400" dirty="0">
                <a:solidFill>
                  <a:srgbClr val="FF0000"/>
                </a:solidFill>
                <a:latin typeface="Times New Roman" panose="02020603050405020304" pitchFamily="18" charset="0"/>
                <a:ea typeface="楷体" panose="02010609060101010101" pitchFamily="49" charset="-122"/>
              </a:rPr>
              <a:t>M</a:t>
            </a:r>
            <a:r>
              <a:rPr lang="zh-CN" altLang="en-US" sz="2400" dirty="0">
                <a:solidFill>
                  <a:srgbClr val="FF0000"/>
                </a:solidFill>
                <a:latin typeface="Times New Roman" panose="02020603050405020304" pitchFamily="18" charset="0"/>
                <a:ea typeface="楷体" panose="02010609060101010101" pitchFamily="49" charset="-122"/>
              </a:rPr>
              <a:t>主要是一些外生变量，例如个体特征变量或宏观变量</a:t>
            </a:r>
            <a:r>
              <a:rPr lang="zh-CN" altLang="en-US" sz="2400" dirty="0">
                <a:latin typeface="Times New Roman" panose="02020603050405020304" pitchFamily="18" charset="0"/>
                <a:ea typeface="楷体" panose="02010609060101010101" pitchFamily="49" charset="-122"/>
              </a:rPr>
              <a:t>。这里的外生调节变量</a:t>
            </a:r>
            <a:r>
              <a:rPr lang="en-US" altLang="zh-CN" sz="2400" dirty="0">
                <a:latin typeface="Times New Roman" panose="02020603050405020304" pitchFamily="18" charset="0"/>
                <a:ea typeface="楷体" panose="02010609060101010101" pitchFamily="49" charset="-122"/>
              </a:rPr>
              <a:t>M</a:t>
            </a:r>
            <a:r>
              <a:rPr lang="zh-CN" altLang="en-US" sz="2400" dirty="0">
                <a:latin typeface="Times New Roman" panose="02020603050405020304" pitchFamily="18" charset="0"/>
                <a:ea typeface="楷体" panose="02010609060101010101" pitchFamily="49" charset="-122"/>
              </a:rPr>
              <a:t>，是相对于自变量</a:t>
            </a:r>
            <a:r>
              <a:rPr lang="en-US" altLang="zh-CN" sz="2400" dirty="0">
                <a:latin typeface="Times New Roman" panose="02020603050405020304" pitchFamily="18" charset="0"/>
                <a:ea typeface="楷体" panose="02010609060101010101" pitchFamily="49" charset="-122"/>
              </a:rPr>
              <a:t>X</a:t>
            </a:r>
            <a:r>
              <a:rPr lang="zh-CN" altLang="en-US" sz="2400" dirty="0">
                <a:latin typeface="Times New Roman" panose="02020603050405020304" pitchFamily="18" charset="0"/>
                <a:ea typeface="楷体" panose="02010609060101010101" pitchFamily="49" charset="-122"/>
              </a:rPr>
              <a:t>和因变量</a:t>
            </a:r>
            <a:r>
              <a:rPr lang="en-US" altLang="zh-CN" sz="2400" dirty="0">
                <a:latin typeface="Times New Roman" panose="02020603050405020304" pitchFamily="18" charset="0"/>
                <a:ea typeface="楷体" panose="02010609060101010101" pitchFamily="49" charset="-122"/>
              </a:rPr>
              <a:t>Y</a:t>
            </a:r>
            <a:r>
              <a:rPr lang="zh-CN" altLang="en-US" sz="2400" dirty="0">
                <a:latin typeface="Times New Roman" panose="02020603050405020304" pitchFamily="18" charset="0"/>
                <a:ea typeface="楷体" panose="02010609060101010101" pitchFamily="49" charset="-122"/>
              </a:rPr>
              <a:t>而言的，即</a:t>
            </a:r>
            <a:r>
              <a:rPr lang="en-US" altLang="zh-CN" sz="2400" dirty="0">
                <a:latin typeface="Times New Roman" panose="02020603050405020304" pitchFamily="18" charset="0"/>
                <a:ea typeface="楷体" panose="02010609060101010101" pitchFamily="49" charset="-122"/>
              </a:rPr>
              <a:t>X</a:t>
            </a:r>
            <a:r>
              <a:rPr lang="zh-CN" altLang="en-US" sz="2400" dirty="0">
                <a:latin typeface="Times New Roman" panose="02020603050405020304" pitchFamily="18" charset="0"/>
                <a:ea typeface="楷体" panose="02010609060101010101" pitchFamily="49" charset="-122"/>
              </a:rPr>
              <a:t>和</a:t>
            </a:r>
            <a:r>
              <a:rPr lang="en-US" altLang="zh-CN" sz="2400" dirty="0">
                <a:latin typeface="Times New Roman" panose="02020603050405020304" pitchFamily="18" charset="0"/>
                <a:ea typeface="楷体" panose="02010609060101010101" pitchFamily="49" charset="-122"/>
              </a:rPr>
              <a:t>Y</a:t>
            </a:r>
            <a:r>
              <a:rPr lang="zh-CN" altLang="en-US" sz="2400" dirty="0">
                <a:latin typeface="Times New Roman" panose="02020603050405020304" pitchFamily="18" charset="0"/>
                <a:ea typeface="楷体" panose="02010609060101010101" pitchFamily="49" charset="-122"/>
              </a:rPr>
              <a:t>至少不太直接影响到</a:t>
            </a:r>
            <a:r>
              <a:rPr lang="en-US" altLang="zh-CN" sz="2400" dirty="0">
                <a:latin typeface="Times New Roman" panose="02020603050405020304" pitchFamily="18" charset="0"/>
                <a:ea typeface="楷体" panose="02010609060101010101" pitchFamily="49" charset="-122"/>
              </a:rPr>
              <a:t>M</a:t>
            </a:r>
            <a:r>
              <a:rPr lang="zh-CN" altLang="en-US"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M</a:t>
            </a:r>
            <a:r>
              <a:rPr lang="zh-CN" altLang="en-US" sz="2400" dirty="0">
                <a:latin typeface="Times New Roman" panose="02020603050405020304" pitchFamily="18" charset="0"/>
                <a:ea typeface="楷体" panose="02010609060101010101" pitchFamily="49" charset="-122"/>
              </a:rPr>
              <a:t>可以说是一个前定变量。道理很简单，在方程</a:t>
            </a:r>
            <a:r>
              <a:rPr lang="en-US" altLang="zh-CN" sz="2400" dirty="0">
                <a:latin typeface="Times New Roman" panose="02020603050405020304" pitchFamily="18" charset="0"/>
                <a:ea typeface="楷体" panose="02010609060101010101" pitchFamily="49" charset="-122"/>
              </a:rPr>
              <a:t>Y=</a:t>
            </a:r>
            <a:r>
              <a:rPr lang="en-US" altLang="zh-CN" sz="2400" dirty="0" err="1">
                <a:latin typeface="Times New Roman" panose="02020603050405020304" pitchFamily="18" charset="0"/>
                <a:ea typeface="楷体" panose="02010609060101010101" pitchFamily="49" charset="-122"/>
              </a:rPr>
              <a:t>a+bX+cX</a:t>
            </a:r>
            <a:r>
              <a:rPr lang="en-US" altLang="zh-CN" sz="2400" dirty="0">
                <a:latin typeface="Times New Roman" panose="02020603050405020304" pitchFamily="18" charset="0"/>
                <a:ea typeface="楷体" panose="02010609060101010101" pitchFamily="49" charset="-122"/>
              </a:rPr>
              <a:t>*</a:t>
            </a:r>
            <a:r>
              <a:rPr lang="en-US" altLang="zh-CN" sz="2400" dirty="0" err="1">
                <a:latin typeface="Times New Roman" panose="02020603050405020304" pitchFamily="18" charset="0"/>
                <a:ea typeface="楷体" panose="02010609060101010101" pitchFamily="49" charset="-122"/>
              </a:rPr>
              <a:t>M+dM+control+error</a:t>
            </a:r>
            <a:r>
              <a:rPr lang="zh-CN" altLang="en-US" sz="2400" dirty="0">
                <a:latin typeface="Times New Roman" panose="02020603050405020304" pitchFamily="18" charset="0"/>
                <a:ea typeface="楷体" panose="02010609060101010101" pitchFamily="49" charset="-122"/>
              </a:rPr>
              <a:t>中，若</a:t>
            </a:r>
            <a:r>
              <a:rPr lang="en-US" altLang="zh-CN" sz="2400" dirty="0">
                <a:latin typeface="Times New Roman" panose="02020603050405020304" pitchFamily="18" charset="0"/>
                <a:ea typeface="楷体" panose="02010609060101010101" pitchFamily="49" charset="-122"/>
              </a:rPr>
              <a:t>X</a:t>
            </a:r>
            <a:r>
              <a:rPr lang="zh-CN" altLang="en-US" sz="2400" dirty="0">
                <a:latin typeface="Times New Roman" panose="02020603050405020304" pitchFamily="18" charset="0"/>
                <a:ea typeface="楷体" panose="02010609060101010101" pitchFamily="49" charset="-122"/>
              </a:rPr>
              <a:t>或</a:t>
            </a:r>
            <a:r>
              <a:rPr lang="en-US" altLang="zh-CN" sz="2400" dirty="0">
                <a:latin typeface="Times New Roman" panose="02020603050405020304" pitchFamily="18" charset="0"/>
                <a:ea typeface="楷体" panose="02010609060101010101" pitchFamily="49" charset="-122"/>
              </a:rPr>
              <a:t>Y</a:t>
            </a:r>
            <a:r>
              <a:rPr lang="zh-CN" altLang="en-US" sz="2400" dirty="0">
                <a:latin typeface="Times New Roman" panose="02020603050405020304" pitchFamily="18" charset="0"/>
                <a:ea typeface="楷体" panose="02010609060101010101" pitchFamily="49" charset="-122"/>
              </a:rPr>
              <a:t>会直接影响</a:t>
            </a:r>
            <a:r>
              <a:rPr lang="en-US" altLang="zh-CN" sz="2400" dirty="0">
                <a:latin typeface="Times New Roman" panose="02020603050405020304" pitchFamily="18" charset="0"/>
                <a:ea typeface="楷体" panose="02010609060101010101" pitchFamily="49" charset="-122"/>
              </a:rPr>
              <a:t>M</a:t>
            </a:r>
            <a:r>
              <a:rPr lang="zh-CN" altLang="en-US" sz="2400" dirty="0">
                <a:latin typeface="Times New Roman" panose="02020603050405020304" pitchFamily="18" charset="0"/>
                <a:ea typeface="楷体" panose="02010609060101010101" pitchFamily="49" charset="-122"/>
              </a:rPr>
              <a:t>，那</a:t>
            </a:r>
            <a:r>
              <a:rPr lang="en-US" altLang="zh-CN" sz="2400" dirty="0">
                <a:latin typeface="Times New Roman" panose="02020603050405020304" pitchFamily="18" charset="0"/>
                <a:ea typeface="楷体" panose="02010609060101010101" pitchFamily="49" charset="-122"/>
              </a:rPr>
              <a:t>M</a:t>
            </a:r>
            <a:r>
              <a:rPr lang="zh-CN" altLang="en-US" sz="2400" dirty="0">
                <a:latin typeface="Times New Roman" panose="02020603050405020304" pitchFamily="18" charset="0"/>
                <a:ea typeface="楷体" panose="02010609060101010101" pitchFamily="49" charset="-122"/>
              </a:rPr>
              <a:t>以及</a:t>
            </a:r>
            <a:r>
              <a:rPr lang="en-US" altLang="zh-CN" sz="2400" dirty="0">
                <a:latin typeface="Times New Roman" panose="02020603050405020304" pitchFamily="18" charset="0"/>
                <a:ea typeface="楷体" panose="02010609060101010101" pitchFamily="49" charset="-122"/>
              </a:rPr>
              <a:t>X*M</a:t>
            </a:r>
            <a:r>
              <a:rPr lang="zh-CN" altLang="en-US" sz="2400" dirty="0">
                <a:latin typeface="Times New Roman" panose="02020603050405020304" pitchFamily="18" charset="0"/>
                <a:ea typeface="楷体" panose="02010609060101010101" pitchFamily="49" charset="-122"/>
              </a:rPr>
              <a:t>本身就不是一个好的控制变量，必定会使感兴趣的变量的估计系数产生偏误。</a:t>
            </a:r>
          </a:p>
        </p:txBody>
      </p:sp>
    </p:spTree>
    <p:extLst>
      <p:ext uri="{BB962C8B-B14F-4D97-AF65-F5344CB8AC3E}">
        <p14:creationId xmlns:p14="http://schemas.microsoft.com/office/powerpoint/2010/main" val="74273214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25</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592799" y="317510"/>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调节变量选择问题</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723427" y="1392016"/>
            <a:ext cx="10941088" cy="4661982"/>
          </a:xfrm>
          <a:prstGeom prst="rect">
            <a:avLst/>
          </a:prstGeom>
          <a:noFill/>
        </p:spPr>
        <p:txBody>
          <a:bodyPr wrap="square" rtlCol="0">
            <a:spAutoFit/>
          </a:bodyPr>
          <a:lstStyle/>
          <a:p>
            <a:pPr indent="720000" algn="just">
              <a:lnSpc>
                <a:spcPct val="125000"/>
              </a:lnSpc>
              <a:buSzPct val="100000"/>
            </a:pPr>
            <a:r>
              <a:rPr lang="zh-CN" altLang="en-US" sz="2400" dirty="0">
                <a:latin typeface="Times New Roman" panose="02020603050405020304" pitchFamily="18" charset="0"/>
                <a:ea typeface="楷体" panose="02010609060101010101" pitchFamily="49" charset="-122"/>
              </a:rPr>
              <a:t>另外，</a:t>
            </a:r>
            <a:r>
              <a:rPr lang="zh-CN" altLang="en-US" sz="2400" dirty="0">
                <a:solidFill>
                  <a:srgbClr val="FF0000"/>
                </a:solidFill>
                <a:latin typeface="Times New Roman" panose="02020603050405020304" pitchFamily="18" charset="0"/>
                <a:ea typeface="楷体" panose="02010609060101010101" pitchFamily="49" charset="-122"/>
              </a:rPr>
              <a:t>调节变量</a:t>
            </a:r>
            <a:r>
              <a:rPr lang="en-US" altLang="zh-CN" sz="2400" dirty="0">
                <a:solidFill>
                  <a:srgbClr val="FF0000"/>
                </a:solidFill>
                <a:latin typeface="Times New Roman" panose="02020603050405020304" pitchFamily="18" charset="0"/>
                <a:ea typeface="楷体" panose="02010609060101010101" pitchFamily="49" charset="-122"/>
              </a:rPr>
              <a:t>M</a:t>
            </a:r>
            <a:r>
              <a:rPr lang="zh-CN" altLang="en-US" sz="2400" dirty="0">
                <a:solidFill>
                  <a:srgbClr val="FF0000"/>
                </a:solidFill>
                <a:latin typeface="Times New Roman" panose="02020603050405020304" pitchFamily="18" charset="0"/>
                <a:ea typeface="楷体" panose="02010609060101010101" pitchFamily="49" charset="-122"/>
              </a:rPr>
              <a:t>可以是之前方程</a:t>
            </a:r>
            <a:r>
              <a:rPr lang="en-US" altLang="zh-CN" sz="2400" dirty="0">
                <a:solidFill>
                  <a:srgbClr val="FF0000"/>
                </a:solidFill>
                <a:latin typeface="Times New Roman" panose="02020603050405020304" pitchFamily="18" charset="0"/>
                <a:ea typeface="楷体" panose="02010609060101010101" pitchFamily="49" charset="-122"/>
              </a:rPr>
              <a:t>Y=</a:t>
            </a:r>
            <a:r>
              <a:rPr lang="en-US" altLang="zh-CN" sz="2400" dirty="0" err="1">
                <a:solidFill>
                  <a:srgbClr val="FF0000"/>
                </a:solidFill>
                <a:latin typeface="Times New Roman" panose="02020603050405020304" pitchFamily="18" charset="0"/>
                <a:ea typeface="楷体" panose="02010609060101010101" pitchFamily="49" charset="-122"/>
              </a:rPr>
              <a:t>a+bX+control+error</a:t>
            </a:r>
            <a:r>
              <a:rPr lang="zh-CN" altLang="en-US" sz="2400" dirty="0">
                <a:solidFill>
                  <a:srgbClr val="FF0000"/>
                </a:solidFill>
                <a:latin typeface="Times New Roman" panose="02020603050405020304" pitchFamily="18" charset="0"/>
                <a:ea typeface="楷体" panose="02010609060101010101" pitchFamily="49" charset="-122"/>
              </a:rPr>
              <a:t>里的控制变量吗</a:t>
            </a:r>
            <a:r>
              <a:rPr lang="zh-CN" altLang="en-US" sz="2400" dirty="0">
                <a:latin typeface="Times New Roman" panose="02020603050405020304" pitchFamily="18" charset="0"/>
                <a:ea typeface="楷体" panose="02010609060101010101" pitchFamily="49" charset="-122"/>
              </a:rPr>
              <a:t>？根据</a:t>
            </a:r>
            <a:r>
              <a:rPr lang="en-US" altLang="zh-CN" sz="2400" dirty="0">
                <a:latin typeface="Times New Roman" panose="02020603050405020304" pitchFamily="18" charset="0"/>
                <a:ea typeface="楷体" panose="02010609060101010101" pitchFamily="49" charset="-122"/>
              </a:rPr>
              <a:t>TOP5</a:t>
            </a:r>
            <a:r>
              <a:rPr lang="zh-CN" altLang="en-US" sz="2400" dirty="0">
                <a:latin typeface="Times New Roman" panose="02020603050405020304" pitchFamily="18" charset="0"/>
                <a:ea typeface="楷体" panose="02010609060101010101" pitchFamily="49" charset="-122"/>
              </a:rPr>
              <a:t>刊里的文献，答案是可以的。作者在原方程中控制了性别、年龄、种族等人口特征，而后在异质性部分还是选取了性别、年龄和种族等人口特征作为调节变量，分析</a:t>
            </a:r>
            <a:r>
              <a:rPr lang="en-US" altLang="zh-CN" sz="2400" dirty="0">
                <a:latin typeface="Times New Roman" panose="02020603050405020304" pitchFamily="18" charset="0"/>
                <a:ea typeface="楷体" panose="02010609060101010101" pitchFamily="49" charset="-122"/>
              </a:rPr>
              <a:t>X</a:t>
            </a:r>
            <a:r>
              <a:rPr lang="zh-CN" altLang="en-US" sz="2400" dirty="0">
                <a:latin typeface="Times New Roman" panose="02020603050405020304" pitchFamily="18" charset="0"/>
                <a:ea typeface="楷体" panose="02010609060101010101" pitchFamily="49" charset="-122"/>
              </a:rPr>
              <a:t>对</a:t>
            </a:r>
            <a:r>
              <a:rPr lang="en-US" altLang="zh-CN" sz="2400" dirty="0">
                <a:latin typeface="Times New Roman" panose="02020603050405020304" pitchFamily="18" charset="0"/>
                <a:ea typeface="楷体" panose="02010609060101010101" pitchFamily="49" charset="-122"/>
              </a:rPr>
              <a:t>Y</a:t>
            </a:r>
            <a:r>
              <a:rPr lang="zh-CN" altLang="en-US" sz="2400" dirty="0">
                <a:latin typeface="Times New Roman" panose="02020603050405020304" pitchFamily="18" charset="0"/>
                <a:ea typeface="楷体" panose="02010609060101010101" pitchFamily="49" charset="-122"/>
              </a:rPr>
              <a:t>的影响可能在不同性别、年龄和种族群体中产生的异质性。更有文章，例如</a:t>
            </a:r>
            <a:r>
              <a:rPr lang="en-US" altLang="zh-CN" sz="2400" dirty="0">
                <a:latin typeface="Times New Roman" panose="02020603050405020304" pitchFamily="18" charset="0"/>
                <a:ea typeface="楷体" panose="02010609060101010101" pitchFamily="49" charset="-122"/>
              </a:rPr>
              <a:t>Daron </a:t>
            </a:r>
            <a:r>
              <a:rPr lang="en-US" altLang="zh-CN" sz="2400" dirty="0" err="1">
                <a:latin typeface="Times New Roman" panose="02020603050405020304" pitchFamily="18" charset="0"/>
                <a:ea typeface="楷体" panose="02010609060101010101" pitchFamily="49" charset="-122"/>
              </a:rPr>
              <a:t>Acemogul</a:t>
            </a:r>
            <a:r>
              <a:rPr lang="en-US" altLang="zh-CN" sz="2400" dirty="0">
                <a:latin typeface="Times New Roman" panose="02020603050405020304" pitchFamily="18" charset="0"/>
                <a:ea typeface="楷体" panose="02010609060101010101" pitchFamily="49" charset="-122"/>
              </a:rPr>
              <a:t> et al (2020, RES) </a:t>
            </a:r>
            <a:r>
              <a:rPr lang="zh-CN" altLang="en-US" sz="2400" dirty="0">
                <a:latin typeface="Times New Roman" panose="02020603050405020304" pitchFamily="18" charset="0"/>
                <a:ea typeface="楷体" panose="02010609060101010101" pitchFamily="49" charset="-122"/>
              </a:rPr>
              <a:t>直接将因变量</a:t>
            </a:r>
            <a:r>
              <a:rPr lang="en-US" altLang="zh-CN" sz="2400" dirty="0">
                <a:latin typeface="Times New Roman" panose="02020603050405020304" pitchFamily="18" charset="0"/>
                <a:ea typeface="楷体" panose="02010609060101010101" pitchFamily="49" charset="-122"/>
              </a:rPr>
              <a:t>X</a:t>
            </a:r>
            <a:r>
              <a:rPr lang="zh-CN" altLang="en-US" sz="2400" dirty="0">
                <a:latin typeface="Times New Roman" panose="02020603050405020304" pitchFamily="18" charset="0"/>
                <a:ea typeface="楷体" panose="02010609060101010101" pitchFamily="49" charset="-122"/>
              </a:rPr>
              <a:t>与所有基准特征变量（也是文章中的控制变量）进行交叉相乘，以考察人口对国家内部冲突的异质性影响。</a:t>
            </a:r>
          </a:p>
          <a:p>
            <a:pPr indent="720000" algn="just">
              <a:lnSpc>
                <a:spcPct val="125000"/>
              </a:lnSpc>
              <a:buSzPct val="100000"/>
            </a:pPr>
            <a:r>
              <a:rPr lang="zh-CN" altLang="en-US" sz="2400" dirty="0">
                <a:latin typeface="Times New Roman" panose="02020603050405020304" pitchFamily="18" charset="0"/>
                <a:ea typeface="楷体" panose="02010609060101010101" pitchFamily="49" charset="-122"/>
              </a:rPr>
              <a:t>举个例子，当你考察手机使用</a:t>
            </a:r>
            <a:r>
              <a:rPr lang="en-US" altLang="zh-CN" sz="2400" dirty="0">
                <a:latin typeface="Times New Roman" panose="02020603050405020304" pitchFamily="18" charset="0"/>
                <a:ea typeface="楷体" panose="02010609060101010101" pitchFamily="49" charset="-122"/>
              </a:rPr>
              <a:t>X</a:t>
            </a:r>
            <a:r>
              <a:rPr lang="zh-CN" altLang="en-US" sz="2400" dirty="0">
                <a:latin typeface="Times New Roman" panose="02020603050405020304" pitchFamily="18" charset="0"/>
                <a:ea typeface="楷体" panose="02010609060101010101" pitchFamily="49" charset="-122"/>
              </a:rPr>
              <a:t>对人们思想观念</a:t>
            </a:r>
            <a:r>
              <a:rPr lang="en-US" altLang="zh-CN" sz="2400" dirty="0">
                <a:latin typeface="Times New Roman" panose="02020603050405020304" pitchFamily="18" charset="0"/>
                <a:ea typeface="楷体" panose="02010609060101010101" pitchFamily="49" charset="-122"/>
              </a:rPr>
              <a:t>Y</a:t>
            </a:r>
            <a:r>
              <a:rPr lang="zh-CN" altLang="en-US" sz="2400" dirty="0">
                <a:latin typeface="Times New Roman" panose="02020603050405020304" pitchFamily="18" charset="0"/>
                <a:ea typeface="楷体" panose="02010609060101010101" pitchFamily="49" charset="-122"/>
              </a:rPr>
              <a:t>的影响时，收入和教育就不是好的调节变量</a:t>
            </a:r>
            <a:r>
              <a:rPr lang="en-US" altLang="zh-CN" sz="2400" dirty="0">
                <a:latin typeface="Times New Roman" panose="02020603050405020304" pitchFamily="18" charset="0"/>
                <a:ea typeface="楷体" panose="02010609060101010101" pitchFamily="49" charset="-122"/>
              </a:rPr>
              <a:t>M</a:t>
            </a:r>
            <a:r>
              <a:rPr lang="zh-CN" altLang="en-US" sz="2400" dirty="0">
                <a:latin typeface="Times New Roman" panose="02020603050405020304" pitchFamily="18" charset="0"/>
                <a:ea typeface="楷体" panose="02010609060101010101" pitchFamily="49" charset="-122"/>
              </a:rPr>
              <a:t>，因为很明显</a:t>
            </a:r>
            <a:r>
              <a:rPr lang="en-US" altLang="zh-CN" sz="2400" dirty="0">
                <a:latin typeface="Times New Roman" panose="02020603050405020304" pitchFamily="18" charset="0"/>
                <a:ea typeface="楷体" panose="02010609060101010101" pitchFamily="49" charset="-122"/>
              </a:rPr>
              <a:t>X</a:t>
            </a:r>
            <a:r>
              <a:rPr lang="zh-CN" altLang="en-US" sz="2400" dirty="0">
                <a:latin typeface="Times New Roman" panose="02020603050405020304" pitchFamily="18" charset="0"/>
                <a:ea typeface="楷体" panose="02010609060101010101" pitchFamily="49" charset="-122"/>
              </a:rPr>
              <a:t>可能会影响收入和教育，而户籍、性别、区域、省份或</a:t>
            </a:r>
            <a:r>
              <a:rPr lang="en-US" altLang="zh-CN" sz="2400" dirty="0">
                <a:latin typeface="Times New Roman" panose="02020603050405020304" pitchFamily="18" charset="0"/>
                <a:ea typeface="楷体" panose="02010609060101010101" pitchFamily="49" charset="-122"/>
              </a:rPr>
              <a:t>14</a:t>
            </a:r>
            <a:r>
              <a:rPr lang="zh-CN" altLang="en-US" sz="2400" dirty="0">
                <a:latin typeface="Times New Roman" panose="02020603050405020304" pitchFamily="18" charset="0"/>
                <a:ea typeface="楷体" panose="02010609060101010101" pitchFamily="49" charset="-122"/>
              </a:rPr>
              <a:t>岁时经历等前定变量是更好的调节变量</a:t>
            </a:r>
            <a:r>
              <a:rPr lang="en-US" altLang="zh-CN" sz="2400" dirty="0">
                <a:latin typeface="Times New Roman" panose="02020603050405020304" pitchFamily="18" charset="0"/>
                <a:ea typeface="楷体" panose="02010609060101010101" pitchFamily="49" charset="-122"/>
              </a:rPr>
              <a:t>M</a:t>
            </a:r>
            <a:r>
              <a:rPr lang="zh-CN" altLang="en-US" sz="2400" dirty="0">
                <a:latin typeface="Times New Roman" panose="02020603050405020304" pitchFamily="18" charset="0"/>
                <a:ea typeface="楷体" panose="02010609060101010101" pitchFamily="49" charset="-122"/>
              </a:rPr>
              <a:t>。</a:t>
            </a:r>
          </a:p>
        </p:txBody>
      </p:sp>
    </p:spTree>
    <p:extLst>
      <p:ext uri="{BB962C8B-B14F-4D97-AF65-F5344CB8AC3E}">
        <p14:creationId xmlns:p14="http://schemas.microsoft.com/office/powerpoint/2010/main" val="234043443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26</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592799" y="317510"/>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交乘项偏误问题</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592799" y="1664159"/>
            <a:ext cx="10941088" cy="3276987"/>
          </a:xfrm>
          <a:prstGeom prst="rect">
            <a:avLst/>
          </a:prstGeom>
          <a:noFill/>
        </p:spPr>
        <p:txBody>
          <a:bodyPr wrap="square" rtlCol="0">
            <a:spAutoFit/>
          </a:bodyPr>
          <a:lstStyle/>
          <a:p>
            <a:pPr indent="720000" algn="just">
              <a:lnSpc>
                <a:spcPct val="125000"/>
              </a:lnSpc>
              <a:buSzPct val="100000"/>
            </a:pPr>
            <a:r>
              <a:rPr lang="zh-CN" altLang="en-US" sz="2400" dirty="0">
                <a:latin typeface="Times New Roman" panose="02020603050405020304" pitchFamily="18" charset="0"/>
                <a:ea typeface="楷体" panose="02010609060101010101" pitchFamily="49" charset="-122"/>
              </a:rPr>
              <a:t>传统交乘项得到的估计结果很有可能存在偏误，这种偏误来源于对线性假设和共同支持假设的违背，很多研究都存在这一问题。对此，我们可以通过画散点图来诊断偏误程度。</a:t>
            </a:r>
            <a:endParaRPr lang="en-US" altLang="zh-CN" sz="2400" dirty="0">
              <a:latin typeface="Times New Roman" panose="02020603050405020304" pitchFamily="18" charset="0"/>
              <a:ea typeface="楷体" panose="02010609060101010101" pitchFamily="49" charset="-122"/>
            </a:endParaRPr>
          </a:p>
          <a:p>
            <a:pPr indent="720000" algn="just">
              <a:lnSpc>
                <a:spcPct val="125000"/>
              </a:lnSpc>
              <a:buSzPct val="100000"/>
            </a:pPr>
            <a:r>
              <a:rPr lang="en-US" altLang="zh-CN" sz="2400" b="1" dirty="0">
                <a:latin typeface="Times New Roman" panose="02020603050405020304" pitchFamily="18" charset="0"/>
                <a:ea typeface="楷体" panose="02010609060101010101" pitchFamily="49" charset="-122"/>
              </a:rPr>
              <a:t>1</a:t>
            </a:r>
            <a:r>
              <a:rPr lang="zh-CN" altLang="en-US" sz="2400" b="1" dirty="0">
                <a:latin typeface="Times New Roman" panose="02020603050405020304" pitchFamily="18" charset="0"/>
                <a:ea typeface="楷体" panose="02010609060101010101" pitchFamily="49" charset="-122"/>
              </a:rPr>
              <a:t>、线性假设</a:t>
            </a:r>
          </a:p>
          <a:p>
            <a:pPr indent="720000" algn="just">
              <a:lnSpc>
                <a:spcPct val="125000"/>
              </a:lnSpc>
              <a:buSzPct val="100000"/>
            </a:pPr>
            <a:r>
              <a:rPr lang="zh-CN" altLang="en-US" sz="2400" dirty="0">
                <a:latin typeface="Times New Roman" panose="02020603050405020304" pitchFamily="18" charset="0"/>
                <a:ea typeface="楷体" panose="02010609060101010101" pitchFamily="49" charset="-122"/>
              </a:rPr>
              <a:t>首先，</a:t>
            </a:r>
            <a:r>
              <a:rPr lang="en-US" altLang="zh-CN" sz="2400" dirty="0">
                <a:solidFill>
                  <a:srgbClr val="FF0000"/>
                </a:solidFill>
                <a:latin typeface="Times New Roman" panose="02020603050405020304" pitchFamily="18" charset="0"/>
                <a:ea typeface="楷体" panose="02010609060101010101" pitchFamily="49" charset="-122"/>
              </a:rPr>
              <a:t>D</a:t>
            </a:r>
            <a:r>
              <a:rPr lang="zh-CN" altLang="en-US" sz="2400" dirty="0">
                <a:solidFill>
                  <a:srgbClr val="FF0000"/>
                </a:solidFill>
                <a:latin typeface="Times New Roman" panose="02020603050405020304" pitchFamily="18" charset="0"/>
                <a:ea typeface="楷体" panose="02010609060101010101" pitchFamily="49" charset="-122"/>
              </a:rPr>
              <a:t>（自变量）对于</a:t>
            </a:r>
            <a:r>
              <a:rPr lang="en-US" altLang="zh-CN" sz="2400" dirty="0">
                <a:solidFill>
                  <a:srgbClr val="FF0000"/>
                </a:solidFill>
                <a:latin typeface="Times New Roman" panose="02020603050405020304" pitchFamily="18" charset="0"/>
                <a:ea typeface="楷体" panose="02010609060101010101" pitchFamily="49" charset="-122"/>
              </a:rPr>
              <a:t>Y</a:t>
            </a:r>
            <a:r>
              <a:rPr lang="zh-CN" altLang="en-US" sz="2400" dirty="0">
                <a:solidFill>
                  <a:srgbClr val="FF0000"/>
                </a:solidFill>
                <a:latin typeface="Times New Roman" panose="02020603050405020304" pitchFamily="18" charset="0"/>
                <a:ea typeface="楷体" panose="02010609060101010101" pitchFamily="49" charset="-122"/>
              </a:rPr>
              <a:t>（因变量）的影响随</a:t>
            </a:r>
            <a:r>
              <a:rPr lang="en-US" altLang="zh-CN" sz="2400" dirty="0">
                <a:solidFill>
                  <a:srgbClr val="FF0000"/>
                </a:solidFill>
                <a:latin typeface="Times New Roman" panose="02020603050405020304" pitchFamily="18" charset="0"/>
                <a:ea typeface="楷体" panose="02010609060101010101" pitchFamily="49" charset="-122"/>
              </a:rPr>
              <a:t>X</a:t>
            </a:r>
            <a:r>
              <a:rPr lang="zh-CN" altLang="en-US" sz="2400" dirty="0">
                <a:solidFill>
                  <a:srgbClr val="FF0000"/>
                </a:solidFill>
                <a:latin typeface="Times New Roman" panose="02020603050405020304" pitchFamily="18" charset="0"/>
                <a:ea typeface="楷体" panose="02010609060101010101" pitchFamily="49" charset="-122"/>
              </a:rPr>
              <a:t>（调节变量）线性变化，即</a:t>
            </a:r>
            <a:r>
              <a:rPr lang="en-US" altLang="zh-CN" sz="2400" dirty="0">
                <a:solidFill>
                  <a:srgbClr val="FF0000"/>
                </a:solidFill>
                <a:latin typeface="Times New Roman" panose="02020603050405020304" pitchFamily="18" charset="0"/>
                <a:ea typeface="楷体" panose="02010609060101010101" pitchFamily="49" charset="-122"/>
              </a:rPr>
              <a:t>X</a:t>
            </a:r>
            <a:r>
              <a:rPr lang="zh-CN" altLang="en-US" sz="2400" dirty="0">
                <a:solidFill>
                  <a:srgbClr val="FF0000"/>
                </a:solidFill>
                <a:latin typeface="Times New Roman" panose="02020603050405020304" pitchFamily="18" charset="0"/>
                <a:ea typeface="楷体" panose="02010609060101010101" pitchFamily="49" charset="-122"/>
              </a:rPr>
              <a:t>增加一单位，</a:t>
            </a:r>
            <a:r>
              <a:rPr lang="en-US" altLang="zh-CN" sz="2400" dirty="0">
                <a:solidFill>
                  <a:srgbClr val="FF0000"/>
                </a:solidFill>
                <a:latin typeface="Times New Roman" panose="02020603050405020304" pitchFamily="18" charset="0"/>
                <a:ea typeface="楷体" panose="02010609060101010101" pitchFamily="49" charset="-122"/>
              </a:rPr>
              <a:t>D</a:t>
            </a:r>
            <a:r>
              <a:rPr lang="zh-CN" altLang="en-US" sz="2400" dirty="0">
                <a:solidFill>
                  <a:srgbClr val="FF0000"/>
                </a:solidFill>
                <a:latin typeface="Times New Roman" panose="02020603050405020304" pitchFamily="18" charset="0"/>
                <a:ea typeface="楷体" panose="02010609060101010101" pitchFamily="49" charset="-122"/>
              </a:rPr>
              <a:t>对</a:t>
            </a:r>
            <a:r>
              <a:rPr lang="en-US" altLang="zh-CN" sz="2400" dirty="0">
                <a:solidFill>
                  <a:srgbClr val="FF0000"/>
                </a:solidFill>
                <a:latin typeface="Times New Roman" panose="02020603050405020304" pitchFamily="18" charset="0"/>
                <a:ea typeface="楷体" panose="02010609060101010101" pitchFamily="49" charset="-122"/>
              </a:rPr>
              <a:t>Y</a:t>
            </a:r>
            <a:r>
              <a:rPr lang="zh-CN" altLang="en-US" sz="2400" dirty="0">
                <a:solidFill>
                  <a:srgbClr val="FF0000"/>
                </a:solidFill>
                <a:latin typeface="Times New Roman" panose="02020603050405020304" pitchFamily="18" charset="0"/>
                <a:ea typeface="楷体" panose="02010609060101010101" pitchFamily="49" charset="-122"/>
              </a:rPr>
              <a:t>的影响增加</a:t>
            </a:r>
            <a:r>
              <a:rPr lang="en-US" altLang="zh-CN" sz="2400" dirty="0">
                <a:solidFill>
                  <a:srgbClr val="FF0000"/>
                </a:solidFill>
                <a:latin typeface="Times New Roman" panose="02020603050405020304" pitchFamily="18" charset="0"/>
                <a:ea typeface="楷体" panose="02010609060101010101" pitchFamily="49" charset="-122"/>
              </a:rPr>
              <a:t>β</a:t>
            </a:r>
            <a:r>
              <a:rPr lang="zh-CN" altLang="en-US" sz="2400" dirty="0">
                <a:solidFill>
                  <a:srgbClr val="FF0000"/>
                </a:solidFill>
                <a:latin typeface="Times New Roman" panose="02020603050405020304" pitchFamily="18" charset="0"/>
                <a:ea typeface="楷体" panose="02010609060101010101" pitchFamily="49" charset="-122"/>
              </a:rPr>
              <a:t>单位</a:t>
            </a:r>
            <a:r>
              <a:rPr lang="zh-CN" altLang="en-US" sz="2400" dirty="0">
                <a:latin typeface="Times New Roman" panose="02020603050405020304" pitchFamily="18" charset="0"/>
                <a:ea typeface="楷体" panose="02010609060101010101" pitchFamily="49" charset="-122"/>
              </a:rPr>
              <a:t>；其次，</a:t>
            </a:r>
            <a:r>
              <a:rPr lang="zh-CN" altLang="en-US" sz="2400" dirty="0">
                <a:solidFill>
                  <a:srgbClr val="FF0000"/>
                </a:solidFill>
                <a:latin typeface="Times New Roman" panose="02020603050405020304" pitchFamily="18" charset="0"/>
                <a:ea typeface="楷体" panose="02010609060101010101" pitchFamily="49" charset="-122"/>
              </a:rPr>
              <a:t>在整个</a:t>
            </a:r>
            <a:r>
              <a:rPr lang="en-US" altLang="zh-CN" sz="2400" dirty="0">
                <a:solidFill>
                  <a:srgbClr val="FF0000"/>
                </a:solidFill>
                <a:latin typeface="Times New Roman" panose="02020603050405020304" pitchFamily="18" charset="0"/>
                <a:ea typeface="楷体" panose="02010609060101010101" pitchFamily="49" charset="-122"/>
              </a:rPr>
              <a:t>X</a:t>
            </a:r>
            <a:r>
              <a:rPr lang="zh-CN" altLang="en-US" sz="2400" dirty="0">
                <a:solidFill>
                  <a:srgbClr val="FF0000"/>
                </a:solidFill>
                <a:latin typeface="Times New Roman" panose="02020603050405020304" pitchFamily="18" charset="0"/>
                <a:ea typeface="楷体" panose="02010609060101010101" pitchFamily="49" charset="-122"/>
              </a:rPr>
              <a:t>的取值范围内，这种线性影响都是存在的</a:t>
            </a:r>
            <a:r>
              <a:rPr lang="zh-CN" altLang="en-US" sz="2400" dirty="0">
                <a:latin typeface="Times New Roman" panose="02020603050405020304" pitchFamily="18" charset="0"/>
                <a:ea typeface="楷体" panose="02010609060101010101" pitchFamily="49" charset="-122"/>
              </a:rPr>
              <a:t>。这两个假设太强了，很难给出足够的理论或经验证据。</a:t>
            </a:r>
          </a:p>
        </p:txBody>
      </p:sp>
    </p:spTree>
    <p:extLst>
      <p:ext uri="{BB962C8B-B14F-4D97-AF65-F5344CB8AC3E}">
        <p14:creationId xmlns:p14="http://schemas.microsoft.com/office/powerpoint/2010/main" val="313147051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27</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592799" y="317510"/>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交乘项偏误问题</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592799" y="1424673"/>
            <a:ext cx="10941088" cy="3738652"/>
          </a:xfrm>
          <a:prstGeom prst="rect">
            <a:avLst/>
          </a:prstGeom>
          <a:noFill/>
        </p:spPr>
        <p:txBody>
          <a:bodyPr wrap="square" rtlCol="0">
            <a:spAutoFit/>
          </a:bodyPr>
          <a:lstStyle/>
          <a:p>
            <a:pPr indent="720000" algn="just">
              <a:lnSpc>
                <a:spcPct val="125000"/>
              </a:lnSpc>
              <a:buSzPct val="100000"/>
            </a:pPr>
            <a:r>
              <a:rPr lang="en-US" altLang="zh-CN" sz="2400" b="1" dirty="0">
                <a:latin typeface="Times New Roman" panose="02020603050405020304" pitchFamily="18" charset="0"/>
                <a:ea typeface="楷体" panose="02010609060101010101" pitchFamily="49" charset="-122"/>
              </a:rPr>
              <a:t>	2</a:t>
            </a:r>
            <a:r>
              <a:rPr lang="zh-CN" altLang="en-US" sz="2400" b="1" dirty="0">
                <a:latin typeface="Times New Roman" panose="02020603050405020304" pitchFamily="18" charset="0"/>
                <a:ea typeface="楷体" panose="02010609060101010101" pitchFamily="49" charset="-122"/>
              </a:rPr>
              <a:t>、共同支持假设</a:t>
            </a:r>
          </a:p>
          <a:p>
            <a:pPr indent="720000" algn="just">
              <a:lnSpc>
                <a:spcPct val="125000"/>
              </a:lnSpc>
              <a:buSzPct val="100000"/>
            </a:pPr>
            <a:r>
              <a:rPr lang="zh-CN" altLang="en-US" sz="2400" dirty="0">
                <a:latin typeface="Times New Roman" panose="02020603050405020304" pitchFamily="18" charset="0"/>
                <a:ea typeface="楷体" panose="02010609060101010101" pitchFamily="49" charset="-122"/>
              </a:rPr>
              <a:t>	对于任意一个给定的调节变量</a:t>
            </a:r>
            <a:r>
              <a:rPr lang="en-US" altLang="zh-CN" sz="2400" dirty="0">
                <a:latin typeface="Times New Roman" panose="02020603050405020304" pitchFamily="18" charset="0"/>
                <a:ea typeface="楷体" panose="02010609060101010101" pitchFamily="49" charset="-122"/>
              </a:rPr>
              <a:t>X</a:t>
            </a:r>
            <a:r>
              <a:rPr lang="zh-CN" altLang="en-US" sz="2400" dirty="0">
                <a:latin typeface="Times New Roman" panose="02020603050405020304" pitchFamily="18" charset="0"/>
                <a:ea typeface="楷体" panose="02010609060101010101" pitchFamily="49" charset="-122"/>
              </a:rPr>
              <a:t>的值，</a:t>
            </a:r>
            <a:r>
              <a:rPr lang="en-US" altLang="zh-CN" sz="2400" dirty="0">
                <a:latin typeface="Times New Roman" panose="02020603050405020304" pitchFamily="18" charset="0"/>
                <a:ea typeface="楷体" panose="02010609060101010101" pitchFamily="49" charset="-122"/>
              </a:rPr>
              <a:t>x0</a:t>
            </a:r>
            <a:r>
              <a:rPr lang="zh-CN" altLang="en-US" sz="2400" dirty="0">
                <a:latin typeface="Times New Roman" panose="02020603050405020304" pitchFamily="18" charset="0"/>
                <a:ea typeface="楷体" panose="02010609060101010101" pitchFamily="49" charset="-122"/>
              </a:rPr>
              <a:t>，必须再满足以下两个假设才能得到准确的估计：首先，在</a:t>
            </a:r>
            <a:r>
              <a:rPr lang="en-US" altLang="zh-CN" sz="2400" dirty="0">
                <a:latin typeface="Times New Roman" panose="02020603050405020304" pitchFamily="18" charset="0"/>
                <a:ea typeface="楷体" panose="02010609060101010101" pitchFamily="49" charset="-122"/>
              </a:rPr>
              <a:t>x0</a:t>
            </a:r>
            <a:r>
              <a:rPr lang="zh-CN" altLang="en-US" sz="2400" dirty="0">
                <a:latin typeface="Times New Roman" panose="02020603050405020304" pitchFamily="18" charset="0"/>
                <a:ea typeface="楷体" panose="02010609060101010101" pitchFamily="49" charset="-122"/>
              </a:rPr>
              <a:t>的邻域，必须有足够的数据点，这是估计的基础；其次，</a:t>
            </a:r>
            <a:r>
              <a:rPr lang="zh-CN" altLang="en-US" sz="2400" dirty="0">
                <a:solidFill>
                  <a:srgbClr val="FF0000"/>
                </a:solidFill>
                <a:latin typeface="Times New Roman" panose="02020603050405020304" pitchFamily="18" charset="0"/>
                <a:ea typeface="楷体" panose="02010609060101010101" pitchFamily="49" charset="-122"/>
              </a:rPr>
              <a:t>在</a:t>
            </a:r>
            <a:r>
              <a:rPr lang="en-US" altLang="zh-CN" sz="2400" dirty="0">
                <a:solidFill>
                  <a:srgbClr val="FF0000"/>
                </a:solidFill>
                <a:latin typeface="Times New Roman" panose="02020603050405020304" pitchFamily="18" charset="0"/>
                <a:ea typeface="楷体" panose="02010609060101010101" pitchFamily="49" charset="-122"/>
              </a:rPr>
              <a:t>x0</a:t>
            </a:r>
            <a:r>
              <a:rPr lang="zh-CN" altLang="en-US" sz="2400" dirty="0">
                <a:solidFill>
                  <a:srgbClr val="FF0000"/>
                </a:solidFill>
                <a:latin typeface="Times New Roman" panose="02020603050405020304" pitchFamily="18" charset="0"/>
                <a:ea typeface="楷体" panose="02010609060101010101" pitchFamily="49" charset="-122"/>
              </a:rPr>
              <a:t>的邻域，观测值需要同时接受不同的处理强度</a:t>
            </a:r>
            <a:r>
              <a:rPr lang="zh-CN" altLang="en-US" sz="2400" dirty="0">
                <a:latin typeface="Times New Roman" panose="02020603050405020304" pitchFamily="18" charset="0"/>
                <a:ea typeface="楷体" panose="02010609060101010101" pitchFamily="49" charset="-122"/>
              </a:rPr>
              <a:t>，比方说，尽量不要出现</a:t>
            </a:r>
            <a:r>
              <a:rPr lang="en-US" altLang="zh-CN" sz="2400" dirty="0">
                <a:latin typeface="Times New Roman" panose="02020603050405020304" pitchFamily="18" charset="0"/>
                <a:ea typeface="楷体" panose="02010609060101010101" pitchFamily="49" charset="-122"/>
              </a:rPr>
              <a:t>x0</a:t>
            </a:r>
            <a:r>
              <a:rPr lang="zh-CN" altLang="en-US" sz="2400" dirty="0">
                <a:latin typeface="Times New Roman" panose="02020603050405020304" pitchFamily="18" charset="0"/>
                <a:ea typeface="楷体" panose="02010609060101010101" pitchFamily="49" charset="-122"/>
              </a:rPr>
              <a:t>邻域内只有未接受处理样本的情况。这两个假设同样很强，如果存在一个样本量很少或者处理强度相同的</a:t>
            </a:r>
            <a:r>
              <a:rPr lang="en-US" altLang="zh-CN" sz="2400" dirty="0">
                <a:latin typeface="Times New Roman" panose="02020603050405020304" pitchFamily="18" charset="0"/>
                <a:ea typeface="楷体" panose="02010609060101010101" pitchFamily="49" charset="-122"/>
              </a:rPr>
              <a:t>X</a:t>
            </a:r>
            <a:r>
              <a:rPr lang="zh-CN" altLang="en-US" sz="2400" dirty="0">
                <a:latin typeface="Times New Roman" panose="02020603050405020304" pitchFamily="18" charset="0"/>
                <a:ea typeface="楷体" panose="02010609060101010101" pitchFamily="49" charset="-122"/>
              </a:rPr>
              <a:t>的邻域，那这部分的推断就依赖于已估计出的函数的插值（</a:t>
            </a:r>
            <a:r>
              <a:rPr lang="en-US" altLang="zh-CN" sz="2400" dirty="0">
                <a:latin typeface="Times New Roman" panose="02020603050405020304" pitchFamily="18" charset="0"/>
                <a:ea typeface="楷体" panose="02010609060101010101" pitchFamily="49" charset="-122"/>
              </a:rPr>
              <a:t>interpolation</a:t>
            </a:r>
            <a:r>
              <a:rPr lang="zh-CN" altLang="en-US" sz="2400" dirty="0">
                <a:latin typeface="Times New Roman" panose="02020603050405020304" pitchFamily="18" charset="0"/>
                <a:ea typeface="楷体" panose="02010609060101010101" pitchFamily="49" charset="-122"/>
              </a:rPr>
              <a:t>）或者外推（</a:t>
            </a:r>
            <a:r>
              <a:rPr lang="en-US" altLang="zh-CN" sz="2400" dirty="0">
                <a:latin typeface="Times New Roman" panose="02020603050405020304" pitchFamily="18" charset="0"/>
                <a:ea typeface="楷体" panose="02010609060101010101" pitchFamily="49" charset="-122"/>
              </a:rPr>
              <a:t>extrapolation</a:t>
            </a:r>
            <a:r>
              <a:rPr lang="zh-CN" altLang="en-US" sz="2400" dirty="0">
                <a:latin typeface="Times New Roman" panose="02020603050405020304" pitchFamily="18" charset="0"/>
                <a:ea typeface="楷体" panose="02010609060101010101" pitchFamily="49" charset="-122"/>
              </a:rPr>
              <a:t>）了，而这种插值或者外推本身还需要依赖很强的模型假定。</a:t>
            </a:r>
          </a:p>
        </p:txBody>
      </p:sp>
    </p:spTree>
    <p:extLst>
      <p:ext uri="{BB962C8B-B14F-4D97-AF65-F5344CB8AC3E}">
        <p14:creationId xmlns:p14="http://schemas.microsoft.com/office/powerpoint/2010/main" val="32175068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28</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608654" y="279918"/>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内生性问题</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897598" y="1559674"/>
            <a:ext cx="10380002" cy="4200317"/>
          </a:xfrm>
          <a:prstGeom prst="rect">
            <a:avLst/>
          </a:prstGeom>
          <a:noFill/>
        </p:spPr>
        <p:txBody>
          <a:bodyPr wrap="square" rtlCol="0">
            <a:spAutoFit/>
          </a:bodyPr>
          <a:lstStyle/>
          <a:p>
            <a:pPr marL="342900" indent="-342900" algn="just">
              <a:lnSpc>
                <a:spcPct val="125000"/>
              </a:lnSpc>
              <a:buSzPct val="100000"/>
              <a:buFont typeface="Wingdings" panose="05000000000000000000" pitchFamily="2" charset="2"/>
              <a:buChar char="Ø"/>
            </a:pPr>
            <a:r>
              <a:rPr lang="zh-CN" altLang="en-US" sz="2400" b="1" dirty="0">
                <a:latin typeface="Times New Roman" panose="02020603050405020304" pitchFamily="18" charset="0"/>
                <a:ea typeface="楷体" panose="02010609060101010101" pitchFamily="49" charset="-122"/>
              </a:rPr>
              <a:t>遗漏变量偏差</a:t>
            </a:r>
            <a:r>
              <a:rPr lang="zh-CN" altLang="en-US" sz="2400" dirty="0">
                <a:latin typeface="Times New Roman" panose="02020603050405020304" pitchFamily="18" charset="0"/>
                <a:ea typeface="楷体" panose="02010609060101010101" pitchFamily="49" charset="-122"/>
              </a:rPr>
              <a:t>：模型中漏掉了一个或几个重要的解释变量，且这些被遗漏的解释变量与模型的解释变量相关。</a:t>
            </a:r>
            <a:endParaRPr lang="en-US" altLang="zh-CN" sz="2400" dirty="0">
              <a:latin typeface="Times New Roman" panose="02020603050405020304" pitchFamily="18" charset="0"/>
              <a:ea typeface="楷体" panose="02010609060101010101" pitchFamily="49" charset="-122"/>
            </a:endParaRPr>
          </a:p>
          <a:p>
            <a:pPr marL="342900" indent="-342900" algn="just">
              <a:lnSpc>
                <a:spcPct val="125000"/>
              </a:lnSpc>
              <a:buSzPct val="100000"/>
              <a:buFont typeface="Wingdings" panose="05000000000000000000" pitchFamily="2" charset="2"/>
              <a:buChar char="Ø"/>
            </a:pPr>
            <a:r>
              <a:rPr lang="zh-CN" altLang="en-US" sz="2400" b="1" dirty="0">
                <a:latin typeface="Times New Roman" panose="02020603050405020304" pitchFamily="18" charset="0"/>
                <a:ea typeface="楷体" panose="02010609060101010101" pitchFamily="49" charset="-122"/>
              </a:rPr>
              <a:t>测量误差</a:t>
            </a:r>
            <a:r>
              <a:rPr lang="zh-CN" altLang="en-US" sz="2400" dirty="0">
                <a:latin typeface="Times New Roman" panose="02020603050405020304" pitchFamily="18" charset="0"/>
                <a:ea typeface="楷体" panose="02010609060101010101" pitchFamily="49" charset="-122"/>
              </a:rPr>
              <a:t>：模型使用的解释变量的数值和真实数据有误差，可能就造成解释变量与误差项相关</a:t>
            </a:r>
            <a:endParaRPr lang="en-US" altLang="zh-CN" sz="2400" dirty="0">
              <a:latin typeface="Times New Roman" panose="02020603050405020304" pitchFamily="18" charset="0"/>
              <a:ea typeface="楷体" panose="02010609060101010101" pitchFamily="49" charset="-122"/>
            </a:endParaRPr>
          </a:p>
          <a:p>
            <a:pPr marL="342900" indent="-342900" algn="just">
              <a:lnSpc>
                <a:spcPct val="125000"/>
              </a:lnSpc>
              <a:buSzPct val="100000"/>
              <a:buFont typeface="Wingdings" panose="05000000000000000000" pitchFamily="2" charset="2"/>
              <a:buChar char="Ø"/>
            </a:pPr>
            <a:r>
              <a:rPr lang="zh-CN" altLang="en-US" sz="2400" b="1" dirty="0">
                <a:latin typeface="Times New Roman" panose="02020603050405020304" pitchFamily="18" charset="0"/>
                <a:ea typeface="楷体" panose="02010609060101010101" pitchFamily="49" charset="-122"/>
              </a:rPr>
              <a:t>反向因果</a:t>
            </a:r>
            <a:r>
              <a:rPr lang="zh-CN" altLang="en-US" sz="2400" dirty="0">
                <a:latin typeface="Times New Roman" panose="02020603050405020304" pitchFamily="18" charset="0"/>
                <a:ea typeface="楷体" panose="02010609060101010101" pitchFamily="49" charset="-122"/>
              </a:rPr>
              <a:t>：被解释变量能够反过来影响解释变量</a:t>
            </a:r>
            <a:endParaRPr lang="en-US" altLang="zh-CN" sz="2400" dirty="0">
              <a:latin typeface="Times New Roman" panose="02020603050405020304" pitchFamily="18" charset="0"/>
              <a:ea typeface="楷体" panose="02010609060101010101" pitchFamily="49" charset="-122"/>
            </a:endParaRPr>
          </a:p>
          <a:p>
            <a:pPr marL="342900" indent="-342900" algn="just">
              <a:lnSpc>
                <a:spcPct val="125000"/>
              </a:lnSpc>
              <a:buSzPct val="100000"/>
              <a:buFont typeface="Wingdings" panose="05000000000000000000" pitchFamily="2" charset="2"/>
              <a:buChar char="Ø"/>
            </a:pPr>
            <a:r>
              <a:rPr lang="zh-CN" altLang="en-US" sz="2400" b="1" dirty="0">
                <a:latin typeface="Times New Roman" panose="02020603050405020304" pitchFamily="18" charset="0"/>
                <a:ea typeface="楷体" panose="02010609060101010101" pitchFamily="49" charset="-122"/>
              </a:rPr>
              <a:t>样本选择偏差：</a:t>
            </a:r>
            <a:r>
              <a:rPr lang="zh-CN" altLang="en-US" sz="2400" dirty="0">
                <a:latin typeface="Times New Roman" panose="02020603050405020304" pitchFamily="18" charset="0"/>
                <a:ea typeface="楷体" panose="02010609060101010101" pitchFamily="49" charset="-122"/>
              </a:rPr>
              <a:t>包括自选择偏差与样本选择偏差。自选择偏差是指解释变量不是随机的，而是经过选择的（例如一项政策，处理组可自主选择进入或退出）。样本选择偏差是指样本不是随机的（一般是</a:t>
            </a:r>
            <a:r>
              <a:rPr lang="en-US" altLang="zh-CN" sz="2400" dirty="0">
                <a:latin typeface="Times New Roman" panose="02020603050405020304" pitchFamily="18" charset="0"/>
                <a:ea typeface="楷体" panose="02010609060101010101" pitchFamily="49" charset="-122"/>
              </a:rPr>
              <a:t>Y</a:t>
            </a:r>
            <a:r>
              <a:rPr lang="zh-CN" altLang="en-US" sz="2400" dirty="0">
                <a:latin typeface="Times New Roman" panose="02020603050405020304" pitchFamily="18" charset="0"/>
                <a:ea typeface="楷体" panose="02010609060101010101" pitchFamily="49" charset="-122"/>
              </a:rPr>
              <a:t>有缺失），而是经过选择的。</a:t>
            </a:r>
            <a:endParaRPr lang="en-US" altLang="zh-CN" sz="2400"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341581029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29</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608654" y="279918"/>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内生性问题</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753126" y="1203248"/>
            <a:ext cx="10380002" cy="5123647"/>
          </a:xfrm>
          <a:prstGeom prst="rect">
            <a:avLst/>
          </a:prstGeom>
          <a:noFill/>
        </p:spPr>
        <p:txBody>
          <a:bodyPr wrap="square" rtlCol="0">
            <a:spAutoFit/>
          </a:bodyPr>
          <a:lstStyle/>
          <a:p>
            <a:pPr marL="342900" indent="-342900" algn="just">
              <a:lnSpc>
                <a:spcPct val="125000"/>
              </a:lnSpc>
              <a:buSzPct val="100000"/>
              <a:buFont typeface="Wingdings" panose="05000000000000000000" pitchFamily="2" charset="2"/>
              <a:buChar char="Ø"/>
            </a:pPr>
            <a:r>
              <a:rPr lang="en-US" altLang="zh-CN" sz="2400" dirty="0">
                <a:solidFill>
                  <a:srgbClr val="FF0000"/>
                </a:solidFill>
                <a:latin typeface="Times New Roman" panose="02020603050405020304" pitchFamily="18" charset="0"/>
                <a:ea typeface="楷体" panose="02010609060101010101" pitchFamily="49" charset="-122"/>
              </a:rPr>
              <a:t>PSM</a:t>
            </a:r>
            <a:r>
              <a:rPr lang="zh-CN" altLang="en-US" sz="2400" dirty="0">
                <a:solidFill>
                  <a:srgbClr val="FF0000"/>
                </a:solidFill>
                <a:latin typeface="Times New Roman" panose="02020603050405020304" pitchFamily="18" charset="0"/>
                <a:ea typeface="楷体" panose="02010609060101010101" pitchFamily="49" charset="-122"/>
              </a:rPr>
              <a:t>方法主要解决自选择问题</a:t>
            </a:r>
            <a:r>
              <a:rPr lang="zh-CN" altLang="en-US" sz="2400" dirty="0">
                <a:latin typeface="Times New Roman" panose="02020603050405020304" pitchFamily="18" charset="0"/>
                <a:ea typeface="楷体" panose="02010609060101010101" pitchFamily="49" charset="-122"/>
              </a:rPr>
              <a:t>，也即</a:t>
            </a:r>
            <a:r>
              <a:rPr lang="zh-CN" altLang="en-US" sz="2400" dirty="0">
                <a:solidFill>
                  <a:srgbClr val="FF0000"/>
                </a:solidFill>
                <a:latin typeface="Times New Roman" panose="02020603050405020304" pitchFamily="18" charset="0"/>
                <a:ea typeface="楷体" panose="02010609060101010101" pitchFamily="49" charset="-122"/>
              </a:rPr>
              <a:t>观测到的个体选择性进入实验组或者对照组</a:t>
            </a:r>
            <a:r>
              <a:rPr lang="zh-CN" altLang="en-US" sz="2400" dirty="0">
                <a:latin typeface="Times New Roman" panose="02020603050405020304" pitchFamily="18" charset="0"/>
                <a:ea typeface="楷体" panose="02010609060101010101" pitchFamily="49" charset="-122"/>
              </a:rPr>
              <a:t>（比如说，分析培训对就业的影响，有些竞争力强、教育程度高的个体不需要参与培训可以直接就业，而那些竞争力弱的人主动选择参与培训，估计结果发现不参与培训的人就业率更高，而出现这个结果，实际上是因为存在自选择问题），进而导致估计结果有偏。</a:t>
            </a:r>
            <a:r>
              <a:rPr lang="zh-CN" altLang="en-US" sz="2400" dirty="0">
                <a:solidFill>
                  <a:srgbClr val="FF0000"/>
                </a:solidFill>
                <a:latin typeface="Times New Roman" panose="02020603050405020304" pitchFamily="18" charset="0"/>
                <a:ea typeface="楷体" panose="02010609060101010101" pitchFamily="49" charset="-122"/>
              </a:rPr>
              <a:t>其因变量中基本没有缺失值</a:t>
            </a:r>
            <a:r>
              <a:rPr lang="zh-CN" altLang="en-US" sz="2400" dirty="0">
                <a:latin typeface="Times New Roman" panose="02020603050405020304" pitchFamily="18" charset="0"/>
                <a:ea typeface="楷体" panose="02010609060101010101" pitchFamily="49" charset="-122"/>
              </a:rPr>
              <a:t>。另外，</a:t>
            </a:r>
            <a:r>
              <a:rPr lang="en-US" altLang="zh-CN" sz="2400" dirty="0">
                <a:latin typeface="Times New Roman" panose="02020603050405020304" pitchFamily="18" charset="0"/>
                <a:ea typeface="楷体" panose="02010609060101010101" pitchFamily="49" charset="-122"/>
              </a:rPr>
              <a:t>PSM</a:t>
            </a:r>
            <a:r>
              <a:rPr lang="zh-CN" altLang="en-US" sz="2400" dirty="0">
                <a:latin typeface="Times New Roman" panose="02020603050405020304" pitchFamily="18" charset="0"/>
                <a:ea typeface="楷体" panose="02010609060101010101" pitchFamily="49" charset="-122"/>
              </a:rPr>
              <a:t>方法假设处理变量受可观测因素的影响。</a:t>
            </a:r>
            <a:endParaRPr lang="en-US" altLang="zh-CN" sz="2400" dirty="0">
              <a:latin typeface="Times New Roman" panose="02020603050405020304" pitchFamily="18" charset="0"/>
              <a:ea typeface="楷体" panose="02010609060101010101" pitchFamily="49" charset="-122"/>
            </a:endParaRPr>
          </a:p>
          <a:p>
            <a:pPr marL="342900" indent="-342900" algn="just">
              <a:lnSpc>
                <a:spcPct val="125000"/>
              </a:lnSpc>
              <a:buSzPct val="100000"/>
              <a:buFont typeface="Wingdings" panose="05000000000000000000" pitchFamily="2" charset="2"/>
              <a:buChar char="Ø"/>
            </a:pPr>
            <a:r>
              <a:rPr lang="en-US" altLang="zh-CN" sz="2400" dirty="0">
                <a:solidFill>
                  <a:srgbClr val="FF0000"/>
                </a:solidFill>
                <a:latin typeface="Times New Roman" panose="02020603050405020304" pitchFamily="18" charset="0"/>
                <a:ea typeface="楷体" panose="02010609060101010101" pitchFamily="49" charset="-122"/>
              </a:rPr>
              <a:t>Heckman</a:t>
            </a:r>
            <a:r>
              <a:rPr lang="zh-CN" altLang="en-US" sz="2400" dirty="0">
                <a:solidFill>
                  <a:srgbClr val="FF0000"/>
                </a:solidFill>
                <a:latin typeface="Times New Roman" panose="02020603050405020304" pitchFamily="18" charset="0"/>
                <a:ea typeface="楷体" panose="02010609060101010101" pitchFamily="49" charset="-122"/>
              </a:rPr>
              <a:t>两步法主要是解决样本选择问题</a:t>
            </a:r>
            <a:r>
              <a:rPr lang="zh-CN" altLang="en-US" sz="2400" dirty="0">
                <a:latin typeface="Times New Roman" panose="02020603050405020304" pitchFamily="18" charset="0"/>
                <a:ea typeface="楷体" panose="02010609060101010101" pitchFamily="49" charset="-122"/>
              </a:rPr>
              <a:t>，因为调查设计原因，有些样本无法观测到，我们</a:t>
            </a:r>
            <a:r>
              <a:rPr lang="zh-CN" altLang="en-US" sz="2400" dirty="0">
                <a:solidFill>
                  <a:srgbClr val="FF0000"/>
                </a:solidFill>
                <a:latin typeface="Times New Roman" panose="02020603050405020304" pitchFamily="18" charset="0"/>
                <a:ea typeface="楷体" panose="02010609060101010101" pitchFamily="49" charset="-122"/>
              </a:rPr>
              <a:t>分析的样本是有选择性的</a:t>
            </a:r>
            <a:r>
              <a:rPr lang="zh-CN" altLang="en-US" sz="2400" dirty="0">
                <a:latin typeface="Times New Roman" panose="02020603050405020304" pitchFamily="18" charset="0"/>
                <a:ea typeface="楷体" panose="02010609060101010101" pitchFamily="49" charset="-122"/>
              </a:rPr>
              <a:t>（比如说，分析培训对就业的影响时候，有些人没有参加培训进而未被调查到，导致样本中没有这个群体的信息，从而使得估计结果无法反映参与培训与未参与培训的个体之间真实差异），进而导致估计结果有偏。</a:t>
            </a:r>
            <a:r>
              <a:rPr lang="zh-CN" altLang="en-US" sz="2400" dirty="0">
                <a:solidFill>
                  <a:srgbClr val="FF0000"/>
                </a:solidFill>
                <a:latin typeface="Times New Roman" panose="02020603050405020304" pitchFamily="18" charset="0"/>
                <a:ea typeface="楷体" panose="02010609060101010101" pitchFamily="49" charset="-122"/>
              </a:rPr>
              <a:t>其因变量中有一些缺失值</a:t>
            </a:r>
            <a:r>
              <a:rPr lang="zh-CN" altLang="en-US" sz="2400" dirty="0">
                <a:latin typeface="Times New Roman" panose="02020603050405020304" pitchFamily="18" charset="0"/>
                <a:ea typeface="楷体" panose="02010609060101010101" pitchFamily="49" charset="-122"/>
              </a:rPr>
              <a:t>。</a:t>
            </a:r>
          </a:p>
        </p:txBody>
      </p:sp>
    </p:spTree>
    <p:extLst>
      <p:ext uri="{BB962C8B-B14F-4D97-AF65-F5344CB8AC3E}">
        <p14:creationId xmlns:p14="http://schemas.microsoft.com/office/powerpoint/2010/main" val="281047361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3</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473530" y="446650"/>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模型选择问题</a:t>
            </a:r>
          </a:p>
        </p:txBody>
      </p:sp>
      <p:sp>
        <p:nvSpPr>
          <p:cNvPr id="6" name="文本框 5">
            <a:extLst>
              <a:ext uri="{FF2B5EF4-FFF2-40B4-BE49-F238E27FC236}">
                <a16:creationId xmlns:a16="http://schemas.microsoft.com/office/drawing/2014/main" id="{C084842B-BAD8-6405-E82E-3E7B79E9D90D}"/>
              </a:ext>
            </a:extLst>
          </p:cNvPr>
          <p:cNvSpPr txBox="1"/>
          <p:nvPr/>
        </p:nvSpPr>
        <p:spPr>
          <a:xfrm>
            <a:off x="980364" y="1620350"/>
            <a:ext cx="10373436" cy="3888500"/>
          </a:xfrm>
          <a:prstGeom prst="rect">
            <a:avLst/>
          </a:prstGeom>
          <a:noFill/>
        </p:spPr>
        <p:txBody>
          <a:bodyPr wrap="square" rtlCol="0">
            <a:spAutoFit/>
          </a:bodyPr>
          <a:lstStyle/>
          <a:p>
            <a:pPr indent="720000" algn="just">
              <a:lnSpc>
                <a:spcPct val="150000"/>
              </a:lnSpc>
              <a:buSzPct val="100000"/>
            </a:pPr>
            <a:r>
              <a:rPr lang="zh-CN" altLang="en-US" sz="2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a:t>
            </a:r>
            <a:r>
              <a:rPr lang="zh-CN" altLang="en-US" sz="2800" dirty="0">
                <a:latin typeface="Times New Roman" panose="02020603050405020304" pitchFamily="18" charset="0"/>
                <a:ea typeface="楷体" panose="02010609060101010101" pitchFamily="49" charset="-122"/>
              </a:rPr>
              <a:t>随机效应回归：误差项与解释变量不相关，无内生性问题</a:t>
            </a:r>
          </a:p>
          <a:p>
            <a:pPr indent="720000" algn="just">
              <a:lnSpc>
                <a:spcPct val="150000"/>
              </a:lnSpc>
              <a:buSzPct val="100000"/>
            </a:pPr>
            <a:r>
              <a:rPr lang="zh-CN" altLang="en-US" sz="2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-Tobit </a:t>
            </a:r>
            <a:r>
              <a:rPr lang="zh-CN" altLang="en-US" sz="2800" dirty="0">
                <a:latin typeface="Times New Roman" panose="02020603050405020304" pitchFamily="18" charset="0"/>
                <a:ea typeface="楷体" panose="02010609060101010101" pitchFamily="49" charset="-122"/>
              </a:rPr>
              <a:t>偏态分布，数据集中在某一端或两端</a:t>
            </a:r>
          </a:p>
          <a:p>
            <a:pPr indent="720000" algn="just">
              <a:lnSpc>
                <a:spcPct val="150000"/>
              </a:lnSpc>
              <a:buSzPct val="100000"/>
            </a:pPr>
            <a:r>
              <a:rPr lang="zh-CN" altLang="en-US" sz="2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-Logit </a:t>
            </a:r>
            <a:r>
              <a:rPr lang="zh-CN" altLang="en-US" sz="2800" dirty="0">
                <a:latin typeface="Times New Roman" panose="02020603050405020304" pitchFamily="18" charset="0"/>
                <a:ea typeface="楷体" panose="02010609060101010101" pitchFamily="49" charset="-122"/>
              </a:rPr>
              <a:t>两值选择模型，概率回归</a:t>
            </a:r>
          </a:p>
          <a:p>
            <a:pPr indent="720000" algn="just">
              <a:lnSpc>
                <a:spcPct val="150000"/>
              </a:lnSpc>
              <a:buSzPct val="100000"/>
            </a:pPr>
            <a:r>
              <a:rPr lang="zh-CN" altLang="en-US" sz="2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-Probit </a:t>
            </a:r>
            <a:r>
              <a:rPr lang="zh-CN" altLang="en-US" sz="2800" dirty="0">
                <a:latin typeface="Times New Roman" panose="02020603050405020304" pitchFamily="18" charset="0"/>
                <a:ea typeface="楷体" panose="02010609060101010101" pitchFamily="49" charset="-122"/>
              </a:rPr>
              <a:t>计数模型、两值选择模型</a:t>
            </a:r>
          </a:p>
          <a:p>
            <a:pPr indent="720000" algn="just">
              <a:lnSpc>
                <a:spcPct val="150000"/>
              </a:lnSpc>
              <a:buSzPct val="100000"/>
            </a:pPr>
            <a:r>
              <a:rPr lang="zh-CN" altLang="en-US" sz="2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-OLS </a:t>
            </a:r>
            <a:r>
              <a:rPr lang="zh-CN" altLang="en-US" sz="2800" dirty="0">
                <a:latin typeface="Times New Roman" panose="02020603050405020304" pitchFamily="18" charset="0"/>
                <a:ea typeface="楷体" panose="02010609060101010101" pitchFamily="49" charset="-122"/>
              </a:rPr>
              <a:t>残差和因变量服从正态分布</a:t>
            </a:r>
          </a:p>
          <a:p>
            <a:pPr indent="720000" algn="just">
              <a:lnSpc>
                <a:spcPct val="150000"/>
              </a:lnSpc>
              <a:buSzPct val="100000"/>
            </a:pPr>
            <a:r>
              <a:rPr lang="zh-CN" altLang="en-US" sz="2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a:t>
            </a:r>
            <a:r>
              <a:rPr lang="zh-CN" altLang="en-US" sz="2800" dirty="0">
                <a:latin typeface="Times New Roman" panose="02020603050405020304" pitchFamily="18" charset="0"/>
                <a:ea typeface="楷体" panose="02010609060101010101" pitchFamily="49" charset="-122"/>
              </a:rPr>
              <a:t>计数模型：泊松回归、负二项回归（零膨胀）</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extLst>
              <p:ext uri="{D42A27DB-BD31-4B8C-83A1-F6EECF244321}">
                <p14:modId xmlns:p14="http://schemas.microsoft.com/office/powerpoint/2010/main" val="4137308468"/>
              </p:ext>
            </p:extLst>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0" name=""/>
                      <p:cNvPicPr/>
                      <p:nvPr/>
                    </p:nvPicPr>
                    <p:blipFill>
                      <a:blip r:embed="rId3"/>
                      <a:stretch>
                        <a:fillRect/>
                      </a:stretch>
                    </p:blipFill>
                    <p:spPr>
                      <a:xfrm>
                        <a:off x="4514850" y="2193925"/>
                        <a:ext cx="114300" cy="177800"/>
                      </a:xfrm>
                      <a:prstGeom prst="rect">
                        <a:avLst/>
                      </a:prstGeom>
                    </p:spPr>
                  </p:pic>
                </p:oleObj>
              </mc:Fallback>
            </mc:AlternateContent>
          </a:graphicData>
        </a:graphic>
      </p:graphicFrame>
    </p:spTree>
    <p:extLst>
      <p:ext uri="{BB962C8B-B14F-4D97-AF65-F5344CB8AC3E}">
        <p14:creationId xmlns:p14="http://schemas.microsoft.com/office/powerpoint/2010/main" val="304621610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F1D50AF-4C4E-6065-A8D6-0F7D9BD6741C}"/>
              </a:ext>
            </a:extLst>
          </p:cNvPr>
          <p:cNvSpPr txBox="1"/>
          <p:nvPr/>
        </p:nvSpPr>
        <p:spPr>
          <a:xfrm>
            <a:off x="1289969" y="1902972"/>
            <a:ext cx="9931547" cy="923330"/>
          </a:xfrm>
          <a:prstGeom prst="rect">
            <a:avLst/>
          </a:prstGeom>
          <a:noFill/>
        </p:spPr>
        <p:txBody>
          <a:bodyPr wrap="square" rtlCol="0">
            <a:spAutoFit/>
          </a:bodyPr>
          <a:lstStyle/>
          <a:p>
            <a:pPr algn="ctr"/>
            <a:r>
              <a:rPr lang="zh-CN" altLang="en-US" sz="5400" b="1" dirty="0">
                <a:latin typeface="微软雅黑" panose="020B0503020204020204" pitchFamily="34" charset="-122"/>
                <a:ea typeface="微软雅黑" panose="020B0503020204020204" pitchFamily="34" charset="-122"/>
              </a:rPr>
              <a:t>接受任何批评与指正！</a:t>
            </a:r>
            <a:endParaRPr lang="en-US" altLang="zh-CN" sz="5400" b="1"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C1A95559-A189-2F99-AFF6-500404F6858A}"/>
              </a:ext>
            </a:extLst>
          </p:cNvPr>
          <p:cNvSpPr>
            <a:spLocks noGrp="1"/>
          </p:cNvSpPr>
          <p:nvPr>
            <p:ph type="sldNum" sz="quarter" idx="4"/>
          </p:nvPr>
        </p:nvSpPr>
        <p:spPr/>
        <p:txBody>
          <a:bodyPr/>
          <a:lstStyle/>
          <a:p>
            <a:fld id="{79377612-5D65-4010-B50B-1530D65155FB}" type="slidenum">
              <a:rPr lang="zh-CN" altLang="en-US" smtClean="0"/>
              <a:pPr/>
              <a:t>30</a:t>
            </a:fld>
            <a:endParaRPr lang="zh-CN" altLang="en-US" dirty="0"/>
          </a:p>
        </p:txBody>
      </p:sp>
      <p:sp>
        <p:nvSpPr>
          <p:cNvPr id="2" name="日期占位符 1">
            <a:extLst>
              <a:ext uri="{FF2B5EF4-FFF2-40B4-BE49-F238E27FC236}">
                <a16:creationId xmlns:a16="http://schemas.microsoft.com/office/drawing/2014/main" id="{65CB4DCE-413E-F6C1-AEB2-615CBB9B56EB}"/>
              </a:ext>
            </a:extLst>
          </p:cNvPr>
          <p:cNvSpPr>
            <a:spLocks noGrp="1"/>
          </p:cNvSpPr>
          <p:nvPr>
            <p:ph type="dt" sz="half" idx="2"/>
          </p:nvPr>
        </p:nvSpPr>
        <p:spPr/>
        <p:txBody>
          <a:bodyPr/>
          <a:lstStyle/>
          <a:p>
            <a:fld id="{64D3C4C7-40E6-4570-BCCA-117780B86E00}" type="datetime2">
              <a:rPr lang="zh-CN" altLang="en-US" smtClean="0">
                <a:latin typeface="华文楷体" panose="02010600040101010101" pitchFamily="2" charset="-122"/>
                <a:ea typeface="华文楷体" panose="02010600040101010101" pitchFamily="2" charset="-122"/>
              </a:rPr>
              <a:t>2023年4月26日</a:t>
            </a:fld>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311516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4</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473530" y="392220"/>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聚类稳健误问题</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980364" y="1620350"/>
            <a:ext cx="10373436" cy="4534831"/>
          </a:xfrm>
          <a:prstGeom prst="rect">
            <a:avLst/>
          </a:prstGeom>
          <a:noFill/>
        </p:spPr>
        <p:txBody>
          <a:bodyPr wrap="square" rtlCol="0">
            <a:spAutoFit/>
          </a:bodyPr>
          <a:lstStyle/>
          <a:p>
            <a:pPr indent="720000" algn="just">
              <a:lnSpc>
                <a:spcPct val="150000"/>
              </a:lnSpc>
              <a:buSzPct val="100000"/>
            </a:pPr>
            <a:r>
              <a:rPr lang="zh-CN" altLang="en-US" sz="2800" dirty="0">
                <a:latin typeface="Times New Roman" panose="02020603050405020304" pitchFamily="18" charset="0"/>
                <a:ea typeface="楷体" panose="02010609060101010101" pitchFamily="49" charset="-122"/>
              </a:rPr>
              <a:t>*</a:t>
            </a:r>
            <a:r>
              <a:rPr lang="en-US" altLang="zh-CN" sz="2800" dirty="0">
                <a:latin typeface="Times New Roman" panose="02020603050405020304" pitchFamily="18" charset="0"/>
                <a:ea typeface="楷体" panose="02010609060101010101" pitchFamily="49" charset="-122"/>
              </a:rPr>
              <a:t>-</a:t>
            </a:r>
            <a:r>
              <a:rPr lang="zh-CN" altLang="en-US" sz="2800" dirty="0">
                <a:latin typeface="Times New Roman" panose="02020603050405020304" pitchFamily="18" charset="0"/>
                <a:ea typeface="楷体" panose="02010609060101010101" pitchFamily="49" charset="-122"/>
              </a:rPr>
              <a:t>聚类：缓解自相关；稳健标准误：缓解异方差</a:t>
            </a:r>
          </a:p>
          <a:p>
            <a:pPr indent="720000" algn="just">
              <a:lnSpc>
                <a:spcPct val="150000"/>
              </a:lnSpc>
              <a:buSzPct val="100000"/>
            </a:pPr>
            <a:r>
              <a:rPr lang="zh-CN" altLang="en-US" sz="2800" dirty="0">
                <a:latin typeface="Times New Roman" panose="02020603050405020304" pitchFamily="18" charset="0"/>
                <a:ea typeface="楷体" panose="02010609060101010101" pitchFamily="49" charset="-122"/>
              </a:rPr>
              <a:t>*</a:t>
            </a:r>
            <a:r>
              <a:rPr lang="en-US" altLang="zh-CN" sz="2800" dirty="0">
                <a:latin typeface="Times New Roman" panose="02020603050405020304" pitchFamily="18" charset="0"/>
                <a:ea typeface="楷体" panose="02010609060101010101" pitchFamily="49" charset="-122"/>
              </a:rPr>
              <a:t>-</a:t>
            </a:r>
            <a:r>
              <a:rPr lang="zh-CN" altLang="en-US" sz="2800" dirty="0">
                <a:latin typeface="Times New Roman" panose="02020603050405020304" pitchFamily="18" charset="0"/>
                <a:ea typeface="楷体" panose="02010609060101010101" pitchFamily="49" charset="-122"/>
              </a:rPr>
              <a:t>稳健误影响</a:t>
            </a:r>
            <a:r>
              <a:rPr lang="en-US" altLang="zh-CN" sz="2800" dirty="0">
                <a:latin typeface="Times New Roman" panose="02020603050405020304" pitchFamily="18" charset="0"/>
                <a:ea typeface="楷体" panose="02010609060101010101" pitchFamily="49" charset="-122"/>
              </a:rPr>
              <a:t>t</a:t>
            </a:r>
            <a:r>
              <a:rPr lang="zh-CN" altLang="en-US" sz="2800" dirty="0">
                <a:latin typeface="Times New Roman" panose="02020603050405020304" pitchFamily="18" charset="0"/>
                <a:ea typeface="楷体" panose="02010609060101010101" pitchFamily="49" charset="-122"/>
              </a:rPr>
              <a:t>值，不影响系数</a:t>
            </a:r>
            <a:endParaRPr lang="en-US" altLang="zh-CN" sz="2800" dirty="0">
              <a:latin typeface="Times New Roman" panose="02020603050405020304" pitchFamily="18" charset="0"/>
              <a:ea typeface="楷体" panose="02010609060101010101" pitchFamily="49" charset="-122"/>
            </a:endParaRPr>
          </a:p>
          <a:p>
            <a:pPr indent="720000" algn="just">
              <a:lnSpc>
                <a:spcPct val="150000"/>
              </a:lnSpc>
              <a:buSzPct val="100000"/>
            </a:pPr>
            <a:r>
              <a:rPr lang="zh-CN" altLang="en-US" sz="2800" dirty="0">
                <a:latin typeface="Times New Roman" panose="02020603050405020304" pitchFamily="18" charset="0"/>
                <a:ea typeface="楷体" panose="02010609060101010101" pitchFamily="49" charset="-122"/>
              </a:rPr>
              <a:t>*</a:t>
            </a:r>
            <a:r>
              <a:rPr lang="en-US" altLang="zh-CN" sz="2800" dirty="0">
                <a:latin typeface="Times New Roman" panose="02020603050405020304" pitchFamily="18" charset="0"/>
                <a:ea typeface="楷体" panose="02010609060101010101" pitchFamily="49" charset="-122"/>
              </a:rPr>
              <a:t>-</a:t>
            </a:r>
            <a:r>
              <a:rPr lang="zh-CN" altLang="en-US" sz="2800" dirty="0">
                <a:latin typeface="Times New Roman" panose="02020603050405020304" pitchFamily="18" charset="0"/>
                <a:ea typeface="楷体" panose="02010609060101010101" pitchFamily="49" charset="-122"/>
              </a:rPr>
              <a:t>有时候我们没有甚至不能将标准误聚类到更高层级。除了显著性与稳健性之间的权衡，更多的原因在于聚类层级越高聚类数目越少，而大样本理论要求聚类数目足够大，这样才能保证所估计的标准误收敛到真实值（</a:t>
            </a:r>
            <a:r>
              <a:rPr lang="en-US" altLang="zh-CN" sz="2800" dirty="0">
                <a:latin typeface="Times New Roman" panose="02020603050405020304" pitchFamily="18" charset="0"/>
                <a:ea typeface="楷体" panose="02010609060101010101" pitchFamily="49" charset="-122"/>
              </a:rPr>
              <a:t>Petersen</a:t>
            </a:r>
            <a:r>
              <a:rPr lang="zh-CN" altLang="en-US" sz="2800" dirty="0">
                <a:latin typeface="Times New Roman" panose="02020603050405020304" pitchFamily="18" charset="0"/>
                <a:ea typeface="楷体" panose="02010609060101010101" pitchFamily="49" charset="-122"/>
              </a:rPr>
              <a:t>，</a:t>
            </a:r>
            <a:r>
              <a:rPr lang="en-US" altLang="zh-CN" sz="2800" dirty="0">
                <a:latin typeface="Times New Roman" panose="02020603050405020304" pitchFamily="18" charset="0"/>
                <a:ea typeface="楷体" panose="02010609060101010101" pitchFamily="49" charset="-122"/>
              </a:rPr>
              <a:t>2009</a:t>
            </a:r>
            <a:r>
              <a:rPr lang="zh-CN" altLang="en-US" sz="2800" dirty="0">
                <a:latin typeface="Times New Roman" panose="02020603050405020304" pitchFamily="18" charset="0"/>
                <a:ea typeface="楷体" panose="02010609060101010101" pitchFamily="49" charset="-122"/>
              </a:rPr>
              <a:t>），根据拇指法则，聚类数少于</a:t>
            </a:r>
            <a:r>
              <a:rPr lang="en-US" altLang="zh-CN" sz="2800" dirty="0">
                <a:latin typeface="Times New Roman" panose="02020603050405020304" pitchFamily="18" charset="0"/>
                <a:ea typeface="楷体" panose="02010609060101010101" pitchFamily="49" charset="-122"/>
              </a:rPr>
              <a:t>30</a:t>
            </a:r>
            <a:r>
              <a:rPr lang="zh-CN" altLang="en-US" sz="2800" dirty="0">
                <a:latin typeface="Times New Roman" panose="02020603050405020304" pitchFamily="18" charset="0"/>
                <a:ea typeface="楷体" panose="02010609060101010101" pitchFamily="49" charset="-122"/>
              </a:rPr>
              <a:t>可能就不太合适了。</a:t>
            </a:r>
          </a:p>
        </p:txBody>
      </p:sp>
    </p:spTree>
    <p:extLst>
      <p:ext uri="{BB962C8B-B14F-4D97-AF65-F5344CB8AC3E}">
        <p14:creationId xmlns:p14="http://schemas.microsoft.com/office/powerpoint/2010/main" val="299986862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5</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473530" y="392220"/>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聚类稳健误问题</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980364" y="1478836"/>
            <a:ext cx="10373436" cy="4534831"/>
          </a:xfrm>
          <a:prstGeom prst="rect">
            <a:avLst/>
          </a:prstGeom>
          <a:noFill/>
        </p:spPr>
        <p:txBody>
          <a:bodyPr wrap="square" rtlCol="0">
            <a:spAutoFit/>
          </a:bodyPr>
          <a:lstStyle/>
          <a:p>
            <a:pPr indent="720000" algn="just">
              <a:lnSpc>
                <a:spcPct val="150000"/>
              </a:lnSpc>
              <a:buSzPct val="100000"/>
            </a:pPr>
            <a:r>
              <a:rPr lang="zh-CN" altLang="en-US" sz="2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a:t>
            </a:r>
            <a:r>
              <a:rPr lang="zh-CN" altLang="en-US" sz="2800" dirty="0">
                <a:latin typeface="Times New Roman" panose="02020603050405020304" pitchFamily="18" charset="0"/>
                <a:ea typeface="楷体" panose="02010609060101010101" pitchFamily="49" charset="-122"/>
              </a:rPr>
              <a:t>为了同时兼顾聚类层级与聚类数目，有些文献将标准误聚类到行业</a:t>
            </a:r>
            <a:r>
              <a:rPr lang="en-US" altLang="zh-CN" sz="2800" dirty="0">
                <a:latin typeface="Times New Roman" panose="02020603050405020304" pitchFamily="18" charset="0"/>
                <a:ea typeface="楷体" panose="02010609060101010101" pitchFamily="49" charset="-122"/>
              </a:rPr>
              <a:t>-</a:t>
            </a:r>
            <a:r>
              <a:rPr lang="zh-CN" altLang="en-US" sz="2800" dirty="0">
                <a:latin typeface="Times New Roman" panose="02020603050405020304" pitchFamily="18" charset="0"/>
                <a:ea typeface="楷体" panose="02010609060101010101" pitchFamily="49" charset="-122"/>
              </a:rPr>
              <a:t>年份层面（在</a:t>
            </a:r>
            <a:r>
              <a:rPr lang="en-US" altLang="zh-CN" sz="2800" dirty="0">
                <a:latin typeface="Times New Roman" panose="02020603050405020304" pitchFamily="18" charset="0"/>
                <a:ea typeface="楷体" panose="02010609060101010101" pitchFamily="49" charset="-122"/>
              </a:rPr>
              <a:t>Stata</a:t>
            </a:r>
            <a:r>
              <a:rPr lang="zh-CN" altLang="en-US" sz="2800" dirty="0">
                <a:latin typeface="Times New Roman" panose="02020603050405020304" pitchFamily="18" charset="0"/>
                <a:ea typeface="楷体" panose="02010609060101010101" pitchFamily="49" charset="-122"/>
              </a:rPr>
              <a:t>中可以利用分组函数</a:t>
            </a:r>
            <a:r>
              <a:rPr lang="en-US" altLang="zh-CN" sz="2800" dirty="0">
                <a:latin typeface="Times New Roman" panose="02020603050405020304" pitchFamily="18" charset="0"/>
                <a:ea typeface="楷体" panose="02010609060101010101" pitchFamily="49" charset="-122"/>
              </a:rPr>
              <a:t>group</a:t>
            </a:r>
            <a:r>
              <a:rPr lang="zh-CN" altLang="en-US" sz="2800" dirty="0">
                <a:latin typeface="Times New Roman" panose="02020603050405020304" pitchFamily="18" charset="0"/>
                <a:ea typeface="楷体" panose="02010609060101010101" pitchFamily="49" charset="-122"/>
              </a:rPr>
              <a:t>生成聚类变量再在回归中进行聚类调整，即：先</a:t>
            </a:r>
            <a:r>
              <a:rPr lang="en-US" altLang="zh-CN" sz="2800" dirty="0" err="1">
                <a:latin typeface="Times New Roman" panose="02020603050405020304" pitchFamily="18" charset="0"/>
                <a:ea typeface="楷体" panose="02010609060101010101" pitchFamily="49" charset="-122"/>
              </a:rPr>
              <a:t>egen</a:t>
            </a:r>
            <a:r>
              <a:rPr lang="en-US" altLang="zh-CN" sz="2800" dirty="0">
                <a:latin typeface="Times New Roman" panose="02020603050405020304" pitchFamily="18" charset="0"/>
                <a:ea typeface="楷体" panose="02010609060101010101" pitchFamily="49" charset="-122"/>
              </a:rPr>
              <a:t> </a:t>
            </a:r>
            <a:r>
              <a:rPr lang="en-US" altLang="zh-CN" sz="2800" dirty="0" err="1">
                <a:latin typeface="Times New Roman" panose="02020603050405020304" pitchFamily="18" charset="0"/>
                <a:ea typeface="楷体" panose="02010609060101010101" pitchFamily="49" charset="-122"/>
              </a:rPr>
              <a:t>ind_year</a:t>
            </a:r>
            <a:r>
              <a:rPr lang="en-US" altLang="zh-CN" sz="2800" dirty="0">
                <a:latin typeface="Times New Roman" panose="02020603050405020304" pitchFamily="18" charset="0"/>
                <a:ea typeface="楷体" panose="02010609060101010101" pitchFamily="49" charset="-122"/>
              </a:rPr>
              <a:t> = group(industry year)</a:t>
            </a:r>
            <a:r>
              <a:rPr lang="zh-CN" altLang="en-US" sz="2800" dirty="0">
                <a:latin typeface="Times New Roman" panose="02020603050405020304" pitchFamily="18" charset="0"/>
                <a:ea typeface="楷体" panose="02010609060101010101" pitchFamily="49" charset="-122"/>
              </a:rPr>
              <a:t>，然后</a:t>
            </a:r>
            <a:r>
              <a:rPr lang="en-US" altLang="zh-CN" sz="2800" dirty="0" err="1">
                <a:latin typeface="Times New Roman" panose="02020603050405020304" pitchFamily="18" charset="0"/>
                <a:ea typeface="楷体" panose="02010609060101010101" pitchFamily="49" charset="-122"/>
              </a:rPr>
              <a:t>reghdfe</a:t>
            </a:r>
            <a:r>
              <a:rPr lang="en-US" altLang="zh-CN" sz="2800" dirty="0">
                <a:latin typeface="Times New Roman" panose="02020603050405020304" pitchFamily="18" charset="0"/>
                <a:ea typeface="楷体" panose="02010609060101010101" pitchFamily="49" charset="-122"/>
              </a:rPr>
              <a:t> y </a:t>
            </a:r>
            <a:r>
              <a:rPr lang="en-US" altLang="zh-CN" sz="2800" dirty="0" err="1">
                <a:latin typeface="Times New Roman" panose="02020603050405020304" pitchFamily="18" charset="0"/>
                <a:ea typeface="楷体" panose="02010609060101010101" pitchFamily="49" charset="-122"/>
              </a:rPr>
              <a:t>xlist</a:t>
            </a:r>
            <a:r>
              <a:rPr lang="en-US" altLang="zh-CN" sz="2800" dirty="0">
                <a:latin typeface="Times New Roman" panose="02020603050405020304" pitchFamily="18" charset="0"/>
                <a:ea typeface="楷体" panose="02010609060101010101" pitchFamily="49" charset="-122"/>
              </a:rPr>
              <a:t>, absorb(id year)cluster(</a:t>
            </a:r>
            <a:r>
              <a:rPr lang="en-US" altLang="zh-CN" sz="2800" dirty="0" err="1">
                <a:latin typeface="Times New Roman" panose="02020603050405020304" pitchFamily="18" charset="0"/>
                <a:ea typeface="楷体" panose="02010609060101010101" pitchFamily="49" charset="-122"/>
              </a:rPr>
              <a:t>ind_year</a:t>
            </a:r>
            <a:r>
              <a:rPr lang="en-US" altLang="zh-CN" sz="2800" dirty="0">
                <a:latin typeface="Times New Roman" panose="02020603050405020304" pitchFamily="18" charset="0"/>
                <a:ea typeface="楷体" panose="02010609060101010101" pitchFamily="49" charset="-122"/>
              </a:rPr>
              <a:t>)</a:t>
            </a:r>
            <a:r>
              <a:rPr lang="zh-CN" altLang="en-US" sz="2800" dirty="0">
                <a:latin typeface="Times New Roman" panose="02020603050405020304" pitchFamily="18" charset="0"/>
                <a:ea typeface="楷体" panose="02010609060101010101" pitchFamily="49" charset="-122"/>
              </a:rPr>
              <a:t>），如李青原和章尹赛楠（</a:t>
            </a:r>
            <a:r>
              <a:rPr lang="en-US" altLang="zh-CN" sz="2800" dirty="0">
                <a:latin typeface="Times New Roman" panose="02020603050405020304" pitchFamily="18" charset="0"/>
                <a:ea typeface="楷体" panose="02010609060101010101" pitchFamily="49" charset="-122"/>
              </a:rPr>
              <a:t>2021</a:t>
            </a:r>
            <a:r>
              <a:rPr lang="zh-CN" altLang="en-US" sz="2800" dirty="0">
                <a:latin typeface="Times New Roman" panose="02020603050405020304" pitchFamily="18" charset="0"/>
                <a:ea typeface="楷体" panose="02010609060101010101" pitchFamily="49" charset="-122"/>
              </a:rPr>
              <a:t>）、邵朝对等（</a:t>
            </a:r>
            <a:r>
              <a:rPr lang="en-US" altLang="zh-CN" sz="2800" dirty="0">
                <a:latin typeface="Times New Roman" panose="02020603050405020304" pitchFamily="18" charset="0"/>
                <a:ea typeface="楷体" panose="02010609060101010101" pitchFamily="49" charset="-122"/>
              </a:rPr>
              <a:t>2021</a:t>
            </a:r>
            <a:r>
              <a:rPr lang="zh-CN" altLang="en-US" sz="2800" dirty="0">
                <a:latin typeface="Times New Roman" panose="02020603050405020304" pitchFamily="18" charset="0"/>
                <a:ea typeface="楷体" panose="02010609060101010101" pitchFamily="49" charset="-122"/>
              </a:rPr>
              <a:t>），即</a:t>
            </a:r>
            <a:r>
              <a:rPr lang="zh-CN" altLang="en-US" sz="2800" dirty="0">
                <a:solidFill>
                  <a:srgbClr val="FF0000"/>
                </a:solidFill>
                <a:latin typeface="Times New Roman" panose="02020603050405020304" pitchFamily="18" charset="0"/>
                <a:ea typeface="楷体" panose="02010609060101010101" pitchFamily="49" charset="-122"/>
              </a:rPr>
              <a:t>假定同一年同一行业之间存在自相关，而不同年或不同行业之间不存在自相关</a:t>
            </a:r>
            <a:r>
              <a:rPr lang="zh-CN" altLang="en-US" sz="2800" dirty="0">
                <a:latin typeface="Times New Roman" panose="02020603050405020304" pitchFamily="18" charset="0"/>
                <a:ea typeface="楷体" panose="02010609060101010101" pitchFamily="49" charset="-122"/>
              </a:rPr>
              <a:t>。</a:t>
            </a:r>
          </a:p>
        </p:txBody>
      </p:sp>
    </p:spTree>
    <p:extLst>
      <p:ext uri="{BB962C8B-B14F-4D97-AF65-F5344CB8AC3E}">
        <p14:creationId xmlns:p14="http://schemas.microsoft.com/office/powerpoint/2010/main" val="359058616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6</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473530" y="392220"/>
            <a:ext cx="10668946" cy="923330"/>
          </a:xfrm>
          <a:prstGeom prst="rect">
            <a:avLst/>
          </a:prstGeom>
          <a:noFill/>
        </p:spPr>
        <p:txBody>
          <a:bodyPr wrap="square" rtlCol="0">
            <a:spAutoFit/>
          </a:bodyPr>
          <a:lstStyle/>
          <a:p>
            <a:pPr algn="ctr"/>
            <a:r>
              <a:rPr lang="en-US" altLang="zh-CN" sz="5400" b="1" dirty="0" err="1">
                <a:latin typeface="华文楷体" panose="02010600040101010101" pitchFamily="2" charset="-122"/>
                <a:ea typeface="华文楷体" panose="02010600040101010101" pitchFamily="2" charset="-122"/>
                <a:cs typeface="Times New Roman" panose="02020603050405020304" pitchFamily="18" charset="0"/>
              </a:rPr>
              <a:t>reghdfe</a:t>
            </a: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和</a:t>
            </a:r>
            <a:r>
              <a:rPr lang="en-US" altLang="zh-CN" sz="5400" b="1" dirty="0" err="1">
                <a:latin typeface="华文楷体" panose="02010600040101010101" pitchFamily="2" charset="-122"/>
                <a:ea typeface="华文楷体" panose="02010600040101010101" pitchFamily="2" charset="-122"/>
                <a:cs typeface="Times New Roman" panose="02020603050405020304" pitchFamily="18" charset="0"/>
              </a:rPr>
              <a:t>xtreg</a:t>
            </a: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区别</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980364" y="1892493"/>
            <a:ext cx="10373436" cy="2595839"/>
          </a:xfrm>
          <a:prstGeom prst="rect">
            <a:avLst/>
          </a:prstGeom>
          <a:noFill/>
        </p:spPr>
        <p:txBody>
          <a:bodyPr wrap="square" rtlCol="0">
            <a:spAutoFit/>
          </a:bodyPr>
          <a:lstStyle/>
          <a:p>
            <a:pPr indent="720000" algn="just">
              <a:lnSpc>
                <a:spcPct val="150000"/>
              </a:lnSpc>
              <a:buSzPct val="100000"/>
            </a:pPr>
            <a:r>
              <a:rPr lang="zh-CN" altLang="en-US" sz="2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a:t>
            </a:r>
            <a:r>
              <a:rPr lang="en-US" altLang="zh-CN" sz="2800" dirty="0" err="1">
                <a:latin typeface="Times New Roman" panose="02020603050405020304" pitchFamily="18" charset="0"/>
                <a:ea typeface="楷体" panose="02010609060101010101" pitchFamily="49" charset="-122"/>
              </a:rPr>
              <a:t>reghdfe</a:t>
            </a:r>
            <a:r>
              <a:rPr lang="zh-CN" altLang="en-US" sz="2800" dirty="0">
                <a:latin typeface="Times New Roman" panose="02020603050405020304" pitchFamily="18" charset="0"/>
                <a:ea typeface="楷体" panose="02010609060101010101" pitchFamily="49" charset="-122"/>
              </a:rPr>
              <a:t>适用于有大量高维固定效应模型，速度更快		</a:t>
            </a:r>
          </a:p>
          <a:p>
            <a:pPr indent="720000" algn="just">
              <a:lnSpc>
                <a:spcPct val="150000"/>
              </a:lnSpc>
              <a:buSzPct val="100000"/>
            </a:pPr>
            <a:r>
              <a:rPr lang="zh-CN" altLang="en-US" sz="2800" dirty="0">
                <a:latin typeface="Times New Roman" panose="02020603050405020304" pitchFamily="18" charset="0"/>
                <a:ea typeface="楷体" panose="02010609060101010101" pitchFamily="49" charset="-122"/>
              </a:rPr>
              <a:t>	*</a:t>
            </a:r>
            <a:r>
              <a:rPr lang="en-US" altLang="zh-CN" sz="2800" dirty="0">
                <a:latin typeface="Times New Roman" panose="02020603050405020304" pitchFamily="18" charset="0"/>
                <a:ea typeface="楷体" panose="02010609060101010101" pitchFamily="49" charset="-122"/>
              </a:rPr>
              <a:t>-</a:t>
            </a:r>
            <a:r>
              <a:rPr lang="en-US" altLang="zh-CN" sz="2800" dirty="0" err="1">
                <a:latin typeface="Times New Roman" panose="02020603050405020304" pitchFamily="18" charset="0"/>
                <a:ea typeface="楷体" panose="02010609060101010101" pitchFamily="49" charset="-122"/>
              </a:rPr>
              <a:t>xtreg</a:t>
            </a:r>
            <a:r>
              <a:rPr lang="zh-CN" altLang="en-US" sz="2800" dirty="0">
                <a:latin typeface="Times New Roman" panose="02020603050405020304" pitchFamily="18" charset="0"/>
                <a:ea typeface="楷体" panose="02010609060101010101" pitchFamily="49" charset="-122"/>
              </a:rPr>
              <a:t>命令默认报告的是经过修正的</a:t>
            </a:r>
            <a:r>
              <a:rPr lang="en-US" altLang="zh-CN" sz="2800" dirty="0">
                <a:latin typeface="Times New Roman" panose="02020603050405020304" pitchFamily="18" charset="0"/>
                <a:ea typeface="楷体" panose="02010609060101010101" pitchFamily="49" charset="-122"/>
              </a:rPr>
              <a:t>R2</a:t>
            </a:r>
            <a:r>
              <a:rPr lang="zh-CN" altLang="en-US" sz="2800" dirty="0">
                <a:latin typeface="Times New Roman" panose="02020603050405020304" pitchFamily="18" charset="0"/>
                <a:ea typeface="楷体" panose="02010609060101010101" pitchFamily="49" charset="-122"/>
              </a:rPr>
              <a:t>，而</a:t>
            </a:r>
            <a:r>
              <a:rPr lang="en-US" altLang="zh-CN" sz="2800" dirty="0" err="1">
                <a:latin typeface="Times New Roman" panose="02020603050405020304" pitchFamily="18" charset="0"/>
                <a:ea typeface="楷体" panose="02010609060101010101" pitchFamily="49" charset="-122"/>
              </a:rPr>
              <a:t>reghdfe</a:t>
            </a:r>
            <a:r>
              <a:rPr lang="zh-CN" altLang="en-US" sz="2800" dirty="0">
                <a:latin typeface="Times New Roman" panose="02020603050405020304" pitchFamily="18" charset="0"/>
                <a:ea typeface="楷体" panose="02010609060101010101" pitchFamily="49" charset="-122"/>
              </a:rPr>
              <a:t>默认报告的是没有经过修正的</a:t>
            </a:r>
            <a:r>
              <a:rPr lang="en-US" altLang="zh-CN" sz="2800" dirty="0">
                <a:latin typeface="Times New Roman" panose="02020603050405020304" pitchFamily="18" charset="0"/>
                <a:ea typeface="楷体" panose="02010609060101010101" pitchFamily="49" charset="-122"/>
              </a:rPr>
              <a:t>R2</a:t>
            </a:r>
            <a:r>
              <a:rPr lang="zh-CN" altLang="en-US" sz="2800" dirty="0">
                <a:latin typeface="Times New Roman" panose="02020603050405020304" pitchFamily="18" charset="0"/>
                <a:ea typeface="楷体" panose="02010609060101010101" pitchFamily="49" charset="-122"/>
              </a:rPr>
              <a:t>（控制变量和固定效应加的越多，</a:t>
            </a:r>
            <a:r>
              <a:rPr lang="en-US" altLang="zh-CN" sz="2800" dirty="0">
                <a:latin typeface="Times New Roman" panose="02020603050405020304" pitchFamily="18" charset="0"/>
                <a:ea typeface="楷体" panose="02010609060101010101" pitchFamily="49" charset="-122"/>
              </a:rPr>
              <a:t>R2</a:t>
            </a:r>
            <a:r>
              <a:rPr lang="zh-CN" altLang="en-US" sz="2800" dirty="0">
                <a:latin typeface="Times New Roman" panose="02020603050405020304" pitchFamily="18" charset="0"/>
                <a:ea typeface="楷体" panose="02010609060101010101" pitchFamily="49" charset="-122"/>
              </a:rPr>
              <a:t>越大）。</a:t>
            </a:r>
          </a:p>
        </p:txBody>
      </p:sp>
    </p:spTree>
    <p:extLst>
      <p:ext uri="{BB962C8B-B14F-4D97-AF65-F5344CB8AC3E}">
        <p14:creationId xmlns:p14="http://schemas.microsoft.com/office/powerpoint/2010/main" val="4675350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7</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473530" y="392220"/>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固定效应和交互固定效应</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909282" y="1609464"/>
            <a:ext cx="10373436" cy="3900235"/>
          </a:xfrm>
          <a:prstGeom prst="rect">
            <a:avLst/>
          </a:prstGeom>
          <a:noFill/>
        </p:spPr>
        <p:txBody>
          <a:bodyPr wrap="square" rtlCol="0">
            <a:spAutoFit/>
          </a:bodyPr>
          <a:lstStyle/>
          <a:p>
            <a:pPr indent="720000" algn="just">
              <a:lnSpc>
                <a:spcPct val="150000"/>
              </a:lnSpc>
              <a:buSzPct val="100000"/>
            </a:pPr>
            <a:r>
              <a:rPr lang="zh-CN" altLang="en-US" sz="2400" dirty="0">
                <a:latin typeface="Times New Roman" panose="02020603050405020304" pitchFamily="18" charset="0"/>
                <a:ea typeface="楷体" panose="02010609060101010101" pitchFamily="49" charset="-122"/>
              </a:rPr>
              <a:t>	*一般意义上的控制变量是根据经济学理论甚至常识来引入的，这些变量可观测、可度量，并且由于大多数情况是</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基于</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和</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的研究</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，因此可信服。但是，除了这部分可观测、可度量的控制变量，影响结果变量的经济要素是复杂多样的，其中就包括许多</a:t>
            </a:r>
            <a:r>
              <a:rPr lang="zh-CN" altLang="en-US" sz="2400" dirty="0">
                <a:solidFill>
                  <a:srgbClr val="FF0000"/>
                </a:solidFill>
                <a:latin typeface="Times New Roman" panose="02020603050405020304" pitchFamily="18" charset="0"/>
                <a:ea typeface="楷体" panose="02010609060101010101" pitchFamily="49" charset="-122"/>
              </a:rPr>
              <a:t>不可观测且不可度量的因素</a:t>
            </a:r>
            <a:r>
              <a:rPr lang="zh-CN" altLang="en-US" sz="2400" dirty="0">
                <a:latin typeface="Times New Roman" panose="02020603050405020304" pitchFamily="18" charset="0"/>
                <a:ea typeface="楷体" panose="02010609060101010101" pitchFamily="49" charset="-122"/>
              </a:rPr>
              <a:t>，</a:t>
            </a:r>
            <a:r>
              <a:rPr lang="zh-CN" altLang="en-US" sz="2400" dirty="0">
                <a:solidFill>
                  <a:srgbClr val="FF0000"/>
                </a:solidFill>
                <a:latin typeface="Times New Roman" panose="02020603050405020304" pitchFamily="18" charset="0"/>
                <a:ea typeface="楷体" panose="02010609060101010101" pitchFamily="49" charset="-122"/>
              </a:rPr>
              <a:t>比如某年实施的经济政策、地区的风俗文化、行业的典型特征、个体的性格认知等等</a:t>
            </a:r>
            <a:r>
              <a:rPr lang="zh-CN" altLang="en-US" sz="2400" dirty="0">
                <a:latin typeface="Times New Roman" panose="02020603050405020304" pitchFamily="18" charset="0"/>
                <a:ea typeface="楷体" panose="02010609060101010101" pitchFamily="49" charset="-122"/>
              </a:rPr>
              <a:t>。为了控制住这些不可观测因素对研究结果的干扰，就需要额外在回归方程中引入</a:t>
            </a:r>
            <a:r>
              <a:rPr lang="en-US" altLang="zh-CN" sz="2400" dirty="0">
                <a:latin typeface="Times New Roman" panose="02020603050405020304" pitchFamily="18" charset="0"/>
                <a:ea typeface="楷体" panose="02010609060101010101" pitchFamily="49" charset="-122"/>
              </a:rPr>
              <a:t>FE</a:t>
            </a:r>
            <a:r>
              <a:rPr lang="zh-CN" altLang="en-US" sz="2400" dirty="0">
                <a:latin typeface="Times New Roman" panose="02020603050405020304" pitchFamily="18" charset="0"/>
                <a:ea typeface="楷体" panose="02010609060101010101" pitchFamily="49" charset="-122"/>
              </a:rPr>
              <a:t>，比如常见的年份</a:t>
            </a:r>
            <a:r>
              <a:rPr lang="en-US" altLang="zh-CN" sz="2400" dirty="0">
                <a:latin typeface="Times New Roman" panose="02020603050405020304" pitchFamily="18" charset="0"/>
                <a:ea typeface="楷体" panose="02010609060101010101" pitchFamily="49" charset="-122"/>
              </a:rPr>
              <a:t>FE</a:t>
            </a:r>
            <a:r>
              <a:rPr lang="zh-CN" altLang="en-US" sz="2400" dirty="0">
                <a:latin typeface="Times New Roman" panose="02020603050405020304" pitchFamily="18" charset="0"/>
                <a:ea typeface="楷体" panose="02010609060101010101" pitchFamily="49" charset="-122"/>
              </a:rPr>
              <a:t>、地区</a:t>
            </a:r>
            <a:r>
              <a:rPr lang="en-US" altLang="zh-CN" sz="2400" dirty="0">
                <a:latin typeface="Times New Roman" panose="02020603050405020304" pitchFamily="18" charset="0"/>
                <a:ea typeface="楷体" panose="02010609060101010101" pitchFamily="49" charset="-122"/>
              </a:rPr>
              <a:t>FE</a:t>
            </a:r>
            <a:r>
              <a:rPr lang="zh-CN" altLang="en-US" sz="2400" dirty="0">
                <a:latin typeface="Times New Roman" panose="02020603050405020304" pitchFamily="18" charset="0"/>
                <a:ea typeface="楷体" panose="02010609060101010101" pitchFamily="49" charset="-122"/>
              </a:rPr>
              <a:t>、行业</a:t>
            </a:r>
            <a:r>
              <a:rPr lang="en-US" altLang="zh-CN" sz="2400" dirty="0">
                <a:latin typeface="Times New Roman" panose="02020603050405020304" pitchFamily="18" charset="0"/>
                <a:ea typeface="楷体" panose="02010609060101010101" pitchFamily="49" charset="-122"/>
              </a:rPr>
              <a:t>FE</a:t>
            </a:r>
            <a:r>
              <a:rPr lang="zh-CN" altLang="en-US" sz="2400" dirty="0">
                <a:latin typeface="Times New Roman" panose="02020603050405020304" pitchFamily="18" charset="0"/>
                <a:ea typeface="楷体" panose="02010609060101010101" pitchFamily="49" charset="-122"/>
              </a:rPr>
              <a:t>和个体</a:t>
            </a:r>
            <a:r>
              <a:rPr lang="en-US" altLang="zh-CN" sz="2400" dirty="0">
                <a:latin typeface="Times New Roman" panose="02020603050405020304" pitchFamily="18" charset="0"/>
                <a:ea typeface="楷体" panose="02010609060101010101" pitchFamily="49" charset="-122"/>
              </a:rPr>
              <a:t>FE</a:t>
            </a:r>
            <a:r>
              <a:rPr lang="zh-CN" altLang="en-US" sz="2400" dirty="0">
                <a:latin typeface="Times New Roman" panose="02020603050405020304" pitchFamily="18" charset="0"/>
                <a:ea typeface="楷体" panose="02010609060101010101" pitchFamily="49" charset="-122"/>
              </a:rPr>
              <a:t>等等。</a:t>
            </a:r>
          </a:p>
        </p:txBody>
      </p:sp>
    </p:spTree>
    <p:extLst>
      <p:ext uri="{BB962C8B-B14F-4D97-AF65-F5344CB8AC3E}">
        <p14:creationId xmlns:p14="http://schemas.microsoft.com/office/powerpoint/2010/main" val="86774217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8</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473530" y="143584"/>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固定效应和交互固定效应</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473530" y="1066914"/>
            <a:ext cx="11244940" cy="5123647"/>
          </a:xfrm>
          <a:prstGeom prst="rect">
            <a:avLst/>
          </a:prstGeom>
          <a:noFill/>
        </p:spPr>
        <p:txBody>
          <a:bodyPr wrap="square" rtlCol="0">
            <a:spAutoFit/>
          </a:bodyPr>
          <a:lstStyle/>
          <a:p>
            <a:pPr indent="720000" algn="just">
              <a:lnSpc>
                <a:spcPct val="125000"/>
              </a:lnSpc>
              <a:buSzPct val="100000"/>
            </a:pPr>
            <a:r>
              <a:rPr lang="zh-CN" altLang="en-US" sz="2400" dirty="0">
                <a:latin typeface="Times New Roman" panose="02020603050405020304" pitchFamily="18" charset="0"/>
                <a:ea typeface="楷体" panose="02010609060101010101" pitchFamily="49" charset="-122"/>
              </a:rPr>
              <a:t>	*</a:t>
            </a:r>
            <a:r>
              <a:rPr lang="zh-CN" altLang="en-US" sz="2400" dirty="0">
                <a:solidFill>
                  <a:srgbClr val="FF0000"/>
                </a:solidFill>
                <a:latin typeface="Times New Roman" panose="02020603050405020304" pitchFamily="18" charset="0"/>
                <a:ea typeface="楷体" panose="02010609060101010101" pitchFamily="49" charset="-122"/>
              </a:rPr>
              <a:t>年份</a:t>
            </a:r>
            <a:r>
              <a:rPr lang="en-US" altLang="zh-CN" sz="2400" dirty="0">
                <a:solidFill>
                  <a:srgbClr val="FF0000"/>
                </a:solidFill>
                <a:latin typeface="Times New Roman" panose="02020603050405020304" pitchFamily="18" charset="0"/>
                <a:ea typeface="楷体" panose="02010609060101010101" pitchFamily="49" charset="-122"/>
              </a:rPr>
              <a:t>FE</a:t>
            </a:r>
            <a:r>
              <a:rPr lang="zh-CN" altLang="en-US" sz="2400" dirty="0">
                <a:solidFill>
                  <a:srgbClr val="FF0000"/>
                </a:solidFill>
                <a:latin typeface="Times New Roman" panose="02020603050405020304" pitchFamily="18" charset="0"/>
                <a:ea typeface="楷体" panose="02010609060101010101" pitchFamily="49" charset="-122"/>
              </a:rPr>
              <a:t>的同质性就是假定在同一年份某一不可观测因素（如政策冲击、经济周期等）对所有企业的结果变量的作用方向、作用大小是一样的</a:t>
            </a:r>
            <a:r>
              <a:rPr lang="zh-CN" altLang="en-US" sz="2400" dirty="0">
                <a:latin typeface="Times New Roman" panose="02020603050405020304" pitchFamily="18" charset="0"/>
                <a:ea typeface="楷体" panose="02010609060101010101" pitchFamily="49" charset="-122"/>
              </a:rPr>
              <a:t>。但是，现实的经济冲击并不会对所有企业产生一致的同质性影响，不同企业因自身实力、价值链地位、所有者性质等的不同在面对同一经济冲击时做出的战略性反应不同，从而导致最终的结果不同。</a:t>
            </a:r>
          </a:p>
          <a:p>
            <a:pPr indent="720000" algn="just">
              <a:lnSpc>
                <a:spcPct val="125000"/>
              </a:lnSpc>
              <a:buSzPct val="100000"/>
            </a:pPr>
            <a:r>
              <a:rPr lang="zh-CN" altLang="en-US" sz="2400" dirty="0">
                <a:latin typeface="Times New Roman" panose="02020603050405020304" pitchFamily="18" charset="0"/>
                <a:ea typeface="楷体" panose="02010609060101010101" pitchFamily="49" charset="-122"/>
              </a:rPr>
              <a:t>*比如</a:t>
            </a:r>
            <a:r>
              <a:rPr lang="en-US" altLang="zh-CN" sz="2400" dirty="0">
                <a:latin typeface="Times New Roman" panose="02020603050405020304" pitchFamily="18" charset="0"/>
                <a:ea typeface="楷体" panose="02010609060101010101" pitchFamily="49" charset="-122"/>
              </a:rPr>
              <a:t>2012</a:t>
            </a:r>
            <a:r>
              <a:rPr lang="zh-CN" altLang="en-US" sz="2400" dirty="0">
                <a:latin typeface="Times New Roman" panose="02020603050405020304" pitchFamily="18" charset="0"/>
                <a:ea typeface="楷体" panose="02010609060101010101" pitchFamily="49" charset="-122"/>
              </a:rPr>
              <a:t>年出台的</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绿色信贷指引</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，这一自上而下的环境规制政策（或者，信贷政策）虽然是在全国层面实施的，但是对不同行业企业的影响不同。具体而言，制造业企业由于</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高污染、高能耗、产能过剩</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的典型特征最易受到绿色信贷政策的影响，金融机构在</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绿色信贷指引</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下将直接缩减对</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两高一剩</a:t>
            </a:r>
            <a:r>
              <a:rPr lang="en-US" altLang="zh-CN" sz="2400" dirty="0">
                <a:latin typeface="Times New Roman" panose="02020603050405020304" pitchFamily="18" charset="0"/>
                <a:ea typeface="楷体" panose="02010609060101010101" pitchFamily="49" charset="-122"/>
              </a:rPr>
              <a:t>"</a:t>
            </a:r>
            <a:r>
              <a:rPr lang="zh-CN" altLang="en-US" sz="2400" dirty="0">
                <a:latin typeface="Times New Roman" panose="02020603050405020304" pitchFamily="18" charset="0"/>
                <a:ea typeface="楷体" panose="02010609060101010101" pitchFamily="49" charset="-122"/>
              </a:rPr>
              <a:t>企业的信贷供给，如果这些企业本身就面临严峻的融资约束压力，并且没有其他可供替代的融资渠道（如内源融资、商业信用等），信贷渠道受阻将最终反映到企业的生产经营活动。</a:t>
            </a:r>
          </a:p>
        </p:txBody>
      </p:sp>
    </p:spTree>
    <p:extLst>
      <p:ext uri="{BB962C8B-B14F-4D97-AF65-F5344CB8AC3E}">
        <p14:creationId xmlns:p14="http://schemas.microsoft.com/office/powerpoint/2010/main" val="13248370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4C5B838-23D6-84CE-FA93-9A245740E684}"/>
              </a:ext>
            </a:extLst>
          </p:cNvPr>
          <p:cNvSpPr>
            <a:spLocks noGrp="1"/>
          </p:cNvSpPr>
          <p:nvPr>
            <p:ph type="sldNum" sz="quarter" idx="10"/>
          </p:nvPr>
        </p:nvSpPr>
        <p:spPr/>
        <p:txBody>
          <a:bodyPr/>
          <a:lstStyle/>
          <a:p>
            <a:fld id="{79377612-5D65-4010-B50B-1530D65155FB}" type="slidenum">
              <a:rPr lang="zh-CN" altLang="en-US" smtClean="0"/>
              <a:pPr/>
              <a:t>9</a:t>
            </a:fld>
            <a:endParaRPr lang="zh-CN" altLang="en-US" dirty="0"/>
          </a:p>
        </p:txBody>
      </p:sp>
      <p:sp>
        <p:nvSpPr>
          <p:cNvPr id="3" name="文本框 2">
            <a:extLst>
              <a:ext uri="{FF2B5EF4-FFF2-40B4-BE49-F238E27FC236}">
                <a16:creationId xmlns:a16="http://schemas.microsoft.com/office/drawing/2014/main" id="{1ADB8223-6A29-571D-06D0-FEEB98CC72FF}"/>
              </a:ext>
            </a:extLst>
          </p:cNvPr>
          <p:cNvSpPr txBox="1"/>
          <p:nvPr/>
        </p:nvSpPr>
        <p:spPr>
          <a:xfrm>
            <a:off x="473530" y="392220"/>
            <a:ext cx="10668946" cy="923330"/>
          </a:xfrm>
          <a:prstGeom prst="rect">
            <a:avLst/>
          </a:prstGeom>
          <a:noFill/>
        </p:spPr>
        <p:txBody>
          <a:bodyPr wrap="square" rtlCol="0">
            <a:spAutoFit/>
          </a:bodyPr>
          <a:lstStyle/>
          <a:p>
            <a:pPr algn="ctr"/>
            <a:r>
              <a:rPr lang="zh-CN" altLang="en-US" sz="5400" b="1" dirty="0">
                <a:latin typeface="华文楷体" panose="02010600040101010101" pitchFamily="2" charset="-122"/>
                <a:ea typeface="华文楷体" panose="02010600040101010101" pitchFamily="2" charset="-122"/>
                <a:cs typeface="Times New Roman" panose="02020603050405020304" pitchFamily="18" charset="0"/>
              </a:rPr>
              <a:t>固定效应和交互固定效应</a:t>
            </a:r>
          </a:p>
        </p:txBody>
      </p:sp>
      <p:graphicFrame>
        <p:nvGraphicFramePr>
          <p:cNvPr id="10" name="对象 9">
            <a:extLst>
              <a:ext uri="{FF2B5EF4-FFF2-40B4-BE49-F238E27FC236}">
                <a16:creationId xmlns:a16="http://schemas.microsoft.com/office/drawing/2014/main" id="{0311681A-383E-3603-F28B-5271CB2AC973}"/>
              </a:ext>
            </a:extLst>
          </p:cNvPr>
          <p:cNvGraphicFramePr>
            <a:graphicFrameLocks noChangeAspect="1"/>
          </p:cNvGraphicFramePr>
          <p:nvPr/>
        </p:nvGraphicFramePr>
        <p:xfrm>
          <a:off x="4514850" y="2193925"/>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0" name="对象 9">
                        <a:extLst>
                          <a:ext uri="{FF2B5EF4-FFF2-40B4-BE49-F238E27FC236}">
                            <a16:creationId xmlns:a16="http://schemas.microsoft.com/office/drawing/2014/main" id="{0311681A-383E-3603-F28B-5271CB2AC973}"/>
                          </a:ext>
                        </a:extLst>
                      </p:cNvPr>
                      <p:cNvPicPr/>
                      <p:nvPr/>
                    </p:nvPicPr>
                    <p:blipFill>
                      <a:blip r:embed="rId3"/>
                      <a:stretch>
                        <a:fillRect/>
                      </a:stretch>
                    </p:blipFill>
                    <p:spPr>
                      <a:xfrm>
                        <a:off x="4514850" y="2193925"/>
                        <a:ext cx="114300" cy="177800"/>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E664756-B091-D452-C1A6-689A4944493B}"/>
              </a:ext>
            </a:extLst>
          </p:cNvPr>
          <p:cNvSpPr txBox="1"/>
          <p:nvPr/>
        </p:nvSpPr>
        <p:spPr>
          <a:xfrm>
            <a:off x="909282" y="1402636"/>
            <a:ext cx="10373436" cy="4454233"/>
          </a:xfrm>
          <a:prstGeom prst="rect">
            <a:avLst/>
          </a:prstGeom>
          <a:noFill/>
        </p:spPr>
        <p:txBody>
          <a:bodyPr wrap="square" rtlCol="0">
            <a:spAutoFit/>
          </a:bodyPr>
          <a:lstStyle/>
          <a:p>
            <a:pPr indent="720000" algn="just">
              <a:lnSpc>
                <a:spcPct val="150000"/>
              </a:lnSpc>
              <a:buSzPct val="100000"/>
            </a:pPr>
            <a:r>
              <a:rPr lang="zh-CN" altLang="en-US" sz="2400" dirty="0">
                <a:latin typeface="Times New Roman" panose="02020603050405020304" pitchFamily="18" charset="0"/>
                <a:ea typeface="楷体" panose="02010609060101010101" pitchFamily="49" charset="-122"/>
              </a:rPr>
              <a:t>*总结来说就是，控制时间</a:t>
            </a:r>
            <a:r>
              <a:rPr lang="en-US" altLang="zh-CN" sz="2400" dirty="0">
                <a:latin typeface="Times New Roman" panose="02020603050405020304" pitchFamily="18" charset="0"/>
                <a:ea typeface="楷体" panose="02010609060101010101" pitchFamily="49" charset="-122"/>
              </a:rPr>
              <a:t>FE</a:t>
            </a:r>
            <a:r>
              <a:rPr lang="zh-CN" altLang="en-US" sz="2400" dirty="0">
                <a:latin typeface="Times New Roman" panose="02020603050405020304" pitchFamily="18" charset="0"/>
                <a:ea typeface="楷体" panose="02010609060101010101" pitchFamily="49" charset="-122"/>
              </a:rPr>
              <a:t>仅仅考虑到了时间维度上的</a:t>
            </a:r>
            <a:r>
              <a:rPr lang="zh-CN" altLang="en-US" sz="2400" dirty="0">
                <a:solidFill>
                  <a:srgbClr val="FF0000"/>
                </a:solidFill>
                <a:latin typeface="Times New Roman" panose="02020603050405020304" pitchFamily="18" charset="0"/>
                <a:ea typeface="楷体" panose="02010609060101010101" pitchFamily="49" charset="-122"/>
              </a:rPr>
              <a:t>同质性经济冲击</a:t>
            </a:r>
            <a:r>
              <a:rPr lang="zh-CN" altLang="en-US" sz="2400" dirty="0">
                <a:latin typeface="Times New Roman" panose="02020603050405020304" pitchFamily="18" charset="0"/>
                <a:ea typeface="楷体" panose="02010609060101010101" pitchFamily="49" charset="-122"/>
              </a:rPr>
              <a:t>，但现实中的经济冲击将对不同类型企业产生异质性影响，为将这些不可观测的异质性冲击因素控制住，回归方程需要引入交互</a:t>
            </a:r>
            <a:r>
              <a:rPr lang="en-US" altLang="zh-CN" sz="2400" dirty="0">
                <a:latin typeface="Times New Roman" panose="02020603050405020304" pitchFamily="18" charset="0"/>
                <a:ea typeface="楷体" panose="02010609060101010101" pitchFamily="49" charset="-122"/>
              </a:rPr>
              <a:t>FE</a:t>
            </a:r>
            <a:r>
              <a:rPr lang="zh-CN" altLang="en-US" sz="2400" dirty="0">
                <a:latin typeface="Times New Roman" panose="02020603050405020304" pitchFamily="18" charset="0"/>
                <a:ea typeface="楷体" panose="02010609060101010101" pitchFamily="49" charset="-122"/>
              </a:rPr>
              <a:t>，比如说这里的</a:t>
            </a:r>
            <a:r>
              <a:rPr lang="en-US" altLang="zh-CN" sz="2400" dirty="0" err="1">
                <a:latin typeface="Times New Roman" panose="02020603050405020304" pitchFamily="18" charset="0"/>
                <a:ea typeface="楷体" panose="02010609060101010101" pitchFamily="49" charset="-122"/>
              </a:rPr>
              <a:t>ind</a:t>
            </a:r>
            <a:r>
              <a:rPr lang="en-US" altLang="zh-CN" sz="2400" dirty="0">
                <a:latin typeface="Times New Roman" panose="02020603050405020304" pitchFamily="18" charset="0"/>
                <a:ea typeface="楷体" panose="02010609060101010101" pitchFamily="49" charset="-122"/>
              </a:rPr>
              <a:t> - year FE</a:t>
            </a:r>
            <a:r>
              <a:rPr lang="zh-CN" altLang="en-US" sz="2400" dirty="0">
                <a:latin typeface="Times New Roman" panose="02020603050405020304" pitchFamily="18" charset="0"/>
                <a:ea typeface="楷体" panose="02010609060101010101" pitchFamily="49" charset="-122"/>
              </a:rPr>
              <a:t>。</a:t>
            </a:r>
          </a:p>
          <a:p>
            <a:pPr indent="720000" algn="just">
              <a:lnSpc>
                <a:spcPct val="150000"/>
              </a:lnSpc>
              <a:buSzPct val="100000"/>
            </a:pPr>
            <a:r>
              <a:rPr lang="zh-CN" altLang="en-US" sz="2400" dirty="0">
                <a:latin typeface="Times New Roman" panose="02020603050405020304" pitchFamily="18" charset="0"/>
                <a:ea typeface="楷体" panose="02010609060101010101" pitchFamily="49" charset="-122"/>
              </a:rPr>
              <a:t>*</a:t>
            </a:r>
            <a:r>
              <a:rPr lang="zh-CN" altLang="en-US" sz="2400" dirty="0">
                <a:solidFill>
                  <a:srgbClr val="FF0000"/>
                </a:solidFill>
                <a:latin typeface="Times New Roman" panose="02020603050405020304" pitchFamily="18" charset="0"/>
                <a:ea typeface="楷体" panose="02010609060101010101" pitchFamily="49" charset="-122"/>
              </a:rPr>
              <a:t>传统的面板固定效应，仅仅考虑的是二维</a:t>
            </a:r>
            <a:r>
              <a:rPr lang="en-US" altLang="zh-CN" sz="2400" dirty="0">
                <a:solidFill>
                  <a:srgbClr val="FF0000"/>
                </a:solidFill>
                <a:latin typeface="Times New Roman" panose="02020603050405020304" pitchFamily="18" charset="0"/>
                <a:ea typeface="楷体" panose="02010609060101010101" pitchFamily="49" charset="-122"/>
              </a:rPr>
              <a:t>(</a:t>
            </a:r>
            <a:r>
              <a:rPr lang="zh-CN" altLang="en-US" sz="2400" dirty="0">
                <a:solidFill>
                  <a:srgbClr val="FF0000"/>
                </a:solidFill>
                <a:latin typeface="Times New Roman" panose="02020603050405020304" pitchFamily="18" charset="0"/>
                <a:ea typeface="楷体" panose="02010609060101010101" pitchFamily="49" charset="-122"/>
              </a:rPr>
              <a:t>时间效应和个体效应</a:t>
            </a:r>
            <a:r>
              <a:rPr lang="en-US" altLang="zh-CN" sz="2400" dirty="0">
                <a:solidFill>
                  <a:srgbClr val="FF0000"/>
                </a:solidFill>
                <a:latin typeface="Times New Roman" panose="02020603050405020304" pitchFamily="18" charset="0"/>
                <a:ea typeface="楷体" panose="02010609060101010101" pitchFamily="49" charset="-122"/>
              </a:rPr>
              <a:t>)</a:t>
            </a:r>
            <a:r>
              <a:rPr lang="zh-CN" altLang="en-US" sz="2400" dirty="0">
                <a:solidFill>
                  <a:srgbClr val="FF0000"/>
                </a:solidFill>
                <a:latin typeface="Times New Roman" panose="02020603050405020304" pitchFamily="18" charset="0"/>
                <a:ea typeface="楷体" panose="02010609060101010101" pitchFamily="49" charset="-122"/>
              </a:rPr>
              <a:t>效应，以揭示样本中不随个体变化的时间差异（如时间固定）和不随时间变化的个体差异（如个体固定、行业固定、省份固定）。但是，随时间变化的个体差异却没控制，故而改进产生</a:t>
            </a:r>
            <a:r>
              <a:rPr lang="en-US" altLang="zh-CN" sz="2400" dirty="0">
                <a:solidFill>
                  <a:srgbClr val="FF0000"/>
                </a:solidFill>
                <a:latin typeface="Times New Roman" panose="02020603050405020304" pitchFamily="18" charset="0"/>
                <a:ea typeface="楷体" panose="02010609060101010101" pitchFamily="49" charset="-122"/>
              </a:rPr>
              <a:t>——</a:t>
            </a:r>
            <a:r>
              <a:rPr lang="zh-CN" altLang="en-US" sz="2400" dirty="0">
                <a:solidFill>
                  <a:srgbClr val="FF0000"/>
                </a:solidFill>
                <a:latin typeface="Times New Roman" panose="02020603050405020304" pitchFamily="18" charset="0"/>
                <a:ea typeface="楷体" panose="02010609060101010101" pitchFamily="49" charset="-122"/>
              </a:rPr>
              <a:t>交互固定效应。</a:t>
            </a:r>
          </a:p>
        </p:txBody>
      </p:sp>
    </p:spTree>
    <p:extLst>
      <p:ext uri="{BB962C8B-B14F-4D97-AF65-F5344CB8AC3E}">
        <p14:creationId xmlns:p14="http://schemas.microsoft.com/office/powerpoint/2010/main" val="1091695021"/>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JlMjMxNzYzYWM5NGYzM2ExMGRjNWUxMjkzZGI4ZT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2158</TotalTime>
  <Words>3747</Words>
  <Application>Microsoft Office PowerPoint</Application>
  <PresentationFormat>宽屏</PresentationFormat>
  <Paragraphs>143</Paragraphs>
  <Slides>30</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30</vt:i4>
      </vt:variant>
    </vt:vector>
  </HeadingPairs>
  <TitlesOfParts>
    <vt:vector size="42" baseType="lpstr">
      <vt:lpstr>等线</vt:lpstr>
      <vt:lpstr>等线 Light</vt:lpstr>
      <vt:lpstr>华文楷体</vt:lpstr>
      <vt:lpstr>华文中宋</vt:lpstr>
      <vt:lpstr>楷体</vt:lpstr>
      <vt:lpstr>微软雅黑</vt:lpstr>
      <vt:lpstr>Arial</vt:lpstr>
      <vt:lpstr>Times New Roman</vt:lpstr>
      <vt:lpstr>Wingdings</vt:lpstr>
      <vt:lpstr>Office 主题​​</vt:lpstr>
      <vt:lpstr>自定义设计方案</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张全飞</dc:creator>
  <cp:lastModifiedBy>全飞 张</cp:lastModifiedBy>
  <cp:revision>276</cp:revision>
  <dcterms:created xsi:type="dcterms:W3CDTF">2021-12-16T14:45:00Z</dcterms:created>
  <dcterms:modified xsi:type="dcterms:W3CDTF">2023-04-26T11:21:14Z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59B55178F7674116BCEEEBCD385038E2</vt:lpwstr>
  </property>
  <property fmtid="{D5CDD505-2E9C-101B-9397-08002B2CF9AE}" pid="3" name="KSOProductBuildVer">
    <vt:lpwstr>2052-11.1.0.11744</vt:lpwstr>
  </property>
</Properties>
</file>