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84" r:id="rId4"/>
    <p:sldId id="300" r:id="rId5"/>
    <p:sldId id="301" r:id="rId6"/>
    <p:sldId id="293" r:id="rId7"/>
    <p:sldId id="292" r:id="rId8"/>
    <p:sldId id="302" r:id="rId9"/>
    <p:sldId id="294" r:id="rId10"/>
    <p:sldId id="295" r:id="rId11"/>
    <p:sldId id="296" r:id="rId12"/>
    <p:sldId id="297" r:id="rId13"/>
    <p:sldId id="298" r:id="rId14"/>
    <p:sldId id="303" r:id="rId15"/>
    <p:sldId id="299" r:id="rId16"/>
    <p:sldId id="304" r:id="rId17"/>
    <p:sldId id="305" r:id="rId18"/>
    <p:sldId id="306" r:id="rId19"/>
    <p:sldId id="307" r:id="rId20"/>
    <p:sldId id="308" r:id="rId21"/>
    <p:sldId id="309" r:id="rId22"/>
    <p:sldId id="326" r:id="rId23"/>
    <p:sldId id="327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272" r:id="rId41"/>
    <p:sldId id="290" r:id="rId42"/>
    <p:sldId id="288" r:id="rId4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04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6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1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3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9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22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0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08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3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28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8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98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3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05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889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23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13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60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56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3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61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23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3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53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19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35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53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19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6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19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44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4723FC-0D8D-4633-B4D7-E16FDE057A89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波形设计总结汇报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5832398" y="3639733"/>
            <a:ext cx="3715199" cy="9310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algn="ctr"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章贤哲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lvl="0" algn="ctr"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刘瑾鸿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lvl="0" algn="ctr"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王怡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  <a:p>
            <a:pPr lvl="0" algn="ctr"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2021-06-01</a:t>
            </a: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ADA86465-3B8F-4EA8-90BD-064F2551529D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19D5ED-2B4E-4875-9C96-1F90EEC76EBB}"/>
              </a:ext>
            </a:extLst>
          </p:cNvPr>
          <p:cNvSpPr txBox="1"/>
          <p:nvPr/>
        </p:nvSpPr>
        <p:spPr>
          <a:xfrm>
            <a:off x="308113" y="519380"/>
            <a:ext cx="732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以巴克码为例：一种固定组合的编码目前有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位巴克码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9D54D-00F5-44A0-823A-C58ECBEC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75" y="1524514"/>
            <a:ext cx="4825314" cy="36189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764B16-5E41-488A-94C4-6B0560A80D39}"/>
              </a:ext>
            </a:extLst>
          </p:cNvPr>
          <p:cNvSpPr txBox="1"/>
          <p:nvPr/>
        </p:nvSpPr>
        <p:spPr>
          <a:xfrm>
            <a:off x="308113" y="977206"/>
            <a:ext cx="14345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</a:rPr>
              <a:t>产生巴克码</a:t>
            </a:r>
          </a:p>
        </p:txBody>
      </p:sp>
    </p:spTree>
    <p:extLst>
      <p:ext uri="{BB962C8B-B14F-4D97-AF65-F5344CB8AC3E}">
        <p14:creationId xmlns:p14="http://schemas.microsoft.com/office/powerpoint/2010/main" val="352655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C57C79E5-4541-4C70-8085-D2F8D82C616B}"/>
              </a:ext>
            </a:extLst>
          </p:cNvPr>
          <p:cNvSpPr txBox="1"/>
          <p:nvPr/>
        </p:nvSpPr>
        <p:spPr>
          <a:xfrm>
            <a:off x="457965" y="699474"/>
            <a:ext cx="1251565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信号调制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926732-58AE-4211-9B9C-767755644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20" y="1129225"/>
            <a:ext cx="5310799" cy="39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D7FFC366-3DDF-4729-854F-6E4AA6AA08D1}"/>
              </a:ext>
            </a:extLst>
          </p:cNvPr>
          <p:cNvSpPr txBox="1"/>
          <p:nvPr/>
        </p:nvSpPr>
        <p:spPr>
          <a:xfrm>
            <a:off x="457965" y="699474"/>
            <a:ext cx="1251565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信号解调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325837-28EA-47AF-8F08-4C73775A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0" y="1571509"/>
            <a:ext cx="4721087" cy="35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F4A7FC15-A22B-4DC2-BE42-C0EE535CE40C}"/>
              </a:ext>
            </a:extLst>
          </p:cNvPr>
          <p:cNvSpPr txBox="1"/>
          <p:nvPr/>
        </p:nvSpPr>
        <p:spPr>
          <a:xfrm>
            <a:off x="527156" y="613088"/>
            <a:ext cx="122506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脉冲压缩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6C6DA7-5759-47D5-8CD1-B71E0C577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1" y="1018761"/>
            <a:ext cx="5499652" cy="41247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7B0A4C-FE18-4B63-AB32-A814974652A2}"/>
              </a:ext>
            </a:extLst>
          </p:cNvPr>
          <p:cNvSpPr txBox="1"/>
          <p:nvPr/>
        </p:nvSpPr>
        <p:spPr>
          <a:xfrm>
            <a:off x="6742043" y="1187704"/>
            <a:ext cx="2401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巴克码的长度等于其脉压比，也等于其主瓣旁瓣比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C51E66-7F7D-4229-B68D-D8661C97BF6B}"/>
              </a:ext>
            </a:extLst>
          </p:cNvPr>
          <p:cNvSpPr txBox="1"/>
          <p:nvPr/>
        </p:nvSpPr>
        <p:spPr>
          <a:xfrm>
            <a:off x="6791739" y="1921496"/>
            <a:ext cx="168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对于多普勒敏感</a:t>
            </a:r>
          </a:p>
        </p:txBody>
      </p:sp>
    </p:spTree>
    <p:extLst>
      <p:ext uri="{BB962C8B-B14F-4D97-AF65-F5344CB8AC3E}">
        <p14:creationId xmlns:p14="http://schemas.microsoft.com/office/powerpoint/2010/main" val="422924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591486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巴克码的模糊函数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164F38-6F5A-4B08-93B9-DBF6A867A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1222720"/>
            <a:ext cx="4174292" cy="31307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54F3B2-E5D2-48C9-8EAF-C28D787C5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08" y="1222719"/>
            <a:ext cx="4174292" cy="31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529012" y="8132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组合巴克码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E3B433-2332-4ED6-B43A-7B88D1A26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50" y="1353142"/>
            <a:ext cx="4758300" cy="35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0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组合巴克码的模糊函数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7FB5D1-4D13-4117-9B2E-9DAAE6C3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" y="1936919"/>
            <a:ext cx="3979905" cy="2984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3D838A-95DD-4444-95CE-D05CE581B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38" y="1936918"/>
            <a:ext cx="3979905" cy="29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组合巴克码脉冲压缩的结果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A3D300-1A78-4CE7-B18C-B99B50D5C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90" y="1502606"/>
            <a:ext cx="4812957" cy="36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9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1779" y="49146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序列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8D2294-5C02-4258-ABCC-A44F4613A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" y="1245255"/>
            <a:ext cx="4542374" cy="34067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524440-7629-434B-BB78-C2F6864A9137}"/>
              </a:ext>
            </a:extLst>
          </p:cNvPr>
          <p:cNvSpPr txBox="1"/>
          <p:nvPr/>
        </p:nvSpPr>
        <p:spPr>
          <a:xfrm>
            <a:off x="4969566" y="452992"/>
            <a:ext cx="35979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均衡性：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m </a:t>
            </a:r>
            <a:r>
              <a:rPr lang="zh-CN" altLang="en-US" dirty="0"/>
              <a:t>序列的每个周期里，</a:t>
            </a:r>
            <a:r>
              <a:rPr lang="en-US" altLang="zh-CN" dirty="0"/>
              <a:t>1 </a:t>
            </a:r>
            <a:r>
              <a:rPr lang="zh-CN" altLang="en-US" dirty="0"/>
              <a:t>的数目总是比 </a:t>
            </a:r>
            <a:r>
              <a:rPr lang="en-US" altLang="zh-CN" dirty="0"/>
              <a:t>0 </a:t>
            </a:r>
            <a:r>
              <a:rPr lang="zh-CN" altLang="en-US" dirty="0"/>
              <a:t>的数目多 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B4A64F-0588-49C9-B7DA-CAB097BC3C4B}"/>
              </a:ext>
            </a:extLst>
          </p:cNvPr>
          <p:cNvSpPr txBox="1"/>
          <p:nvPr/>
        </p:nvSpPr>
        <p:spPr>
          <a:xfrm>
            <a:off x="4969566" y="1385968"/>
            <a:ext cx="40750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游程分布：</a:t>
            </a:r>
            <a:endParaRPr lang="en-US" altLang="zh-CN" dirty="0"/>
          </a:p>
          <a:p>
            <a:r>
              <a:rPr lang="zh-CN" altLang="en-US" dirty="0"/>
              <a:t>“游程”是指在一个序列周期中，同样符号（1 或 0）组成的子序列。m 序列共有 2m-1 个游程。长度为 k kk 的游程数目占游程总数的 2-k ，其中 1 ≤ k ≤ m − 1 1\leq k\leq m - 11≤k≤m−1。在长度为 k kk 的游程中 (1 ≤ k ≤ m − 2 1\leq k\leq m - 21≤k≤m−2)，连“1”的游程和连“0”的游程各占一半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AAB1A0-C03A-4646-9CDF-DC6CDDEB1E8A}"/>
              </a:ext>
            </a:extLst>
          </p:cNvPr>
          <p:cNvSpPr txBox="1"/>
          <p:nvPr/>
        </p:nvSpPr>
        <p:spPr>
          <a:xfrm>
            <a:off x="4969566" y="3296597"/>
            <a:ext cx="46548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相关性：</a:t>
            </a:r>
          </a:p>
          <a:p>
            <a:r>
              <a:rPr lang="en-US" altLang="zh-CN" dirty="0"/>
              <a:t>m </a:t>
            </a:r>
            <a:r>
              <a:rPr lang="zh-CN" altLang="en-US" dirty="0"/>
              <a:t>序列的自相关函数是周期性的二值函数。</a:t>
            </a:r>
          </a:p>
        </p:txBody>
      </p:sp>
    </p:spTree>
    <p:extLst>
      <p:ext uri="{BB962C8B-B14F-4D97-AF65-F5344CB8AC3E}">
        <p14:creationId xmlns:p14="http://schemas.microsoft.com/office/powerpoint/2010/main" val="140724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序列的模糊函数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EE3F84-F316-4020-9DD6-23EEA8636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2" y="1885890"/>
            <a:ext cx="4127157" cy="30953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561908-4F4F-46CB-B979-F44B44E52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53" y="1853515"/>
            <a:ext cx="4386647" cy="32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15916" y="884068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脉冲压缩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06639" y="864254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58566" y="2267259"/>
            <a:ext cx="315407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4400" b="1" spc="-225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715916" y="1601612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模糊函数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206639" y="1581798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715916" y="2347816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LFM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信号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206639" y="2299342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715916" y="303670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相位编码信号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206639" y="3016886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312645" y="2412373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E25B66-070A-49A2-AF3F-38AA1F697076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20">
            <a:extLst>
              <a:ext uri="{FF2B5EF4-FFF2-40B4-BE49-F238E27FC236}">
                <a16:creationId xmlns:a16="http://schemas.microsoft.com/office/drawing/2014/main" id="{47CAF4E0-9EE8-4FAC-8644-A688BF67D628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92743E77-D298-4F42-8549-8E3BB019F34A}"/>
              </a:ext>
            </a:extLst>
          </p:cNvPr>
          <p:cNvSpPr txBox="1"/>
          <p:nvPr/>
        </p:nvSpPr>
        <p:spPr>
          <a:xfrm>
            <a:off x="5749433" y="3743926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NLFM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信号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52FCF9A-6C83-406D-88B3-B6DE093C4753}"/>
              </a:ext>
            </a:extLst>
          </p:cNvPr>
          <p:cNvGrpSpPr/>
          <p:nvPr/>
        </p:nvGrpSpPr>
        <p:grpSpPr>
          <a:xfrm>
            <a:off x="5240156" y="3724112"/>
            <a:ext cx="478533" cy="393570"/>
            <a:chOff x="5640108" y="966369"/>
            <a:chExt cx="476097" cy="391567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9EB9341-DA45-49A3-8660-86626A04B71E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17">
              <a:extLst>
                <a:ext uri="{FF2B5EF4-FFF2-40B4-BE49-F238E27FC236}">
                  <a16:creationId xmlns:a16="http://schemas.microsoft.com/office/drawing/2014/main" id="{A12E79CC-FB39-4F27-B2E2-46249994C318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747543" y="775157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序列的脉冲压缩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B5F143-08A0-400B-A999-0A54FFF77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7" y="1543019"/>
            <a:ext cx="4800641" cy="3600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0E30487-78DD-4D7F-8B87-A22BC6EE1079}"/>
              </a:ext>
            </a:extLst>
          </p:cNvPr>
          <p:cNvSpPr txBox="1"/>
          <p:nvPr/>
        </p:nvSpPr>
        <p:spPr>
          <a:xfrm>
            <a:off x="6486939" y="1656522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脉冲压缩的主旁瓣比为码长</a:t>
            </a:r>
          </a:p>
        </p:txBody>
      </p:sp>
    </p:spTree>
    <p:extLst>
      <p:ext uri="{BB962C8B-B14F-4D97-AF65-F5344CB8AC3E}">
        <p14:creationId xmlns:p14="http://schemas.microsoft.com/office/powerpoint/2010/main" val="249232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8A5F8A-2649-4E9E-A700-60725CFDB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46" y="1148406"/>
            <a:ext cx="5326792" cy="39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4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码模糊函数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13FB57-6A61-4AD7-BC02-C54F1A3D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16" y="2125362"/>
            <a:ext cx="4024184" cy="30181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BD9413-9062-4C4E-B7BC-3AE63A45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8" y="2125362"/>
            <a:ext cx="3982616" cy="2986962"/>
          </a:xfrm>
          <a:prstGeom prst="rect">
            <a:avLst/>
          </a:prstGeom>
        </p:spPr>
      </p:pic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7F9D5F98-0A9A-4807-9CD4-2C5475E73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66" y="561396"/>
            <a:ext cx="54578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12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8383" y="695176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码脉冲压缩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560A2A-1611-49B1-A4EB-58AA954FE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5" y="1546661"/>
            <a:ext cx="4754217" cy="35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193951" y="50040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P2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CD8651-C0DC-4094-9299-2A6517A15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34" y="988115"/>
            <a:ext cx="5257800" cy="39433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201EFF5-0B99-4F7D-9E28-5D58FD8B9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90" b="11086"/>
          <a:stretch/>
        </p:blipFill>
        <p:spPr>
          <a:xfrm>
            <a:off x="2635087" y="988115"/>
            <a:ext cx="4547613" cy="3506593"/>
          </a:xfrm>
          <a:prstGeom prst="rect">
            <a:avLst/>
          </a:prstGeom>
        </p:spPr>
      </p:pic>
      <p:pic>
        <p:nvPicPr>
          <p:cNvPr id="7" name="Picture 2" descr="在这里插入图片描述">
            <a:extLst>
              <a:ext uri="{FF2B5EF4-FFF2-40B4-BE49-F238E27FC236}">
                <a16:creationId xmlns:a16="http://schemas.microsoft.com/office/drawing/2014/main" id="{74CFC7BF-D378-4A19-A5D7-89BE5F67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91" y="434479"/>
            <a:ext cx="61531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4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P2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码模糊函数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D695EA-EBFC-4C19-9DF7-F6FF0CC91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7" y="1678690"/>
            <a:ext cx="4578178" cy="3433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DDFFF3-2928-4FD1-B86B-64E1EB9BC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21" y="1678690"/>
            <a:ext cx="4578179" cy="34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P2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码脉冲压缩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6DEA54-4C49-4388-BA92-FEDC6121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75" y="1045914"/>
            <a:ext cx="5517292" cy="41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542775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P3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6A8C11-61B3-4EC7-816D-8A19B7A02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61" y="1602685"/>
            <a:ext cx="4721086" cy="3540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D726C6-C736-458A-91D4-CFFC3F9AE52B}"/>
                  </a:ext>
                </a:extLst>
              </p:cNvPr>
              <p:cNvSpPr txBox="1"/>
              <p:nvPr/>
            </p:nvSpPr>
            <p:spPr>
              <a:xfrm>
                <a:off x="2724514" y="726556"/>
                <a:ext cx="2893293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D726C6-C736-458A-91D4-CFFC3F9AE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514" y="726556"/>
                <a:ext cx="2893293" cy="499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F07BE2-437E-46CE-A43E-CE983A38B1B5}"/>
                  </a:ext>
                </a:extLst>
              </p:cNvPr>
              <p:cNvSpPr txBox="1"/>
              <p:nvPr/>
            </p:nvSpPr>
            <p:spPr>
              <a:xfrm>
                <a:off x="3073896" y="1311262"/>
                <a:ext cx="11769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F07BE2-437E-46CE-A43E-CE983A38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896" y="1311262"/>
                <a:ext cx="1176924" cy="215444"/>
              </a:xfrm>
              <a:prstGeom prst="rect">
                <a:avLst/>
              </a:prstGeom>
              <a:blipFill>
                <a:blip r:embed="rId5"/>
                <a:stretch>
                  <a:fillRect l="-518" r="-2073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90E9CA-C414-4881-A755-605AE2227969}"/>
                  </a:ext>
                </a:extLst>
              </p:cNvPr>
              <p:cNvSpPr txBox="1"/>
              <p:nvPr/>
            </p:nvSpPr>
            <p:spPr>
              <a:xfrm>
                <a:off x="4405683" y="1226116"/>
                <a:ext cx="12759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90E9CA-C414-4881-A755-605AE2227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83" y="1226116"/>
                <a:ext cx="127590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20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P3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码模糊函数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633F0B-39EF-4263-AA9D-4E0B90C0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9" y="1806437"/>
            <a:ext cx="3495261" cy="2621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33623F-F20C-43E5-BBCB-1C0FD9525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7" y="1767095"/>
            <a:ext cx="3819938" cy="286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3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P3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码脉冲压缩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18E4E9-B410-4865-AFA3-D57C68075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40" y="1164004"/>
            <a:ext cx="5264426" cy="39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脉冲压缩原理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21C82-DE1D-4B86-8C6A-B9E3959DDC7E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20">
            <a:extLst>
              <a:ext uri="{FF2B5EF4-FFF2-40B4-BE49-F238E27FC236}">
                <a16:creationId xmlns:a16="http://schemas.microsoft.com/office/drawing/2014/main" id="{A86AE9A1-5390-498C-8A0F-EAD5BF7B45FF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P4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45E9D8-5BDA-4F90-96FB-AA6054A6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08" y="1423780"/>
            <a:ext cx="4959625" cy="371971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696F761-8756-4860-90DA-C39E3E2F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39" y="414236"/>
            <a:ext cx="34575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09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P4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码模糊函数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271A03-07C5-4243-95D6-1D46BBB7F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1564319"/>
            <a:ext cx="3818836" cy="28641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A8537-4B2B-425C-9052-4FC110F2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51" y="1570382"/>
            <a:ext cx="3818835" cy="28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9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P4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码脉冲压缩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54462B-480B-46FA-8C86-4EA3EEA1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86" y="1284633"/>
            <a:ext cx="4774096" cy="3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8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</p:spTree>
    <p:extLst>
      <p:ext uri="{BB962C8B-B14F-4D97-AF65-F5344CB8AC3E}">
        <p14:creationId xmlns:p14="http://schemas.microsoft.com/office/powerpoint/2010/main" val="884781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</p:spTree>
    <p:extLst>
      <p:ext uri="{BB962C8B-B14F-4D97-AF65-F5344CB8AC3E}">
        <p14:creationId xmlns:p14="http://schemas.microsoft.com/office/powerpoint/2010/main" val="104817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</p:spTree>
    <p:extLst>
      <p:ext uri="{BB962C8B-B14F-4D97-AF65-F5344CB8AC3E}">
        <p14:creationId xmlns:p14="http://schemas.microsoft.com/office/powerpoint/2010/main" val="104309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</p:spTree>
    <p:extLst>
      <p:ext uri="{BB962C8B-B14F-4D97-AF65-F5344CB8AC3E}">
        <p14:creationId xmlns:p14="http://schemas.microsoft.com/office/powerpoint/2010/main" val="246947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</p:spTree>
    <p:extLst>
      <p:ext uri="{BB962C8B-B14F-4D97-AF65-F5344CB8AC3E}">
        <p14:creationId xmlns:p14="http://schemas.microsoft.com/office/powerpoint/2010/main" val="791335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</p:spTree>
    <p:extLst>
      <p:ext uri="{BB962C8B-B14F-4D97-AF65-F5344CB8AC3E}">
        <p14:creationId xmlns:p14="http://schemas.microsoft.com/office/powerpoint/2010/main" val="1458542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C120324-3A02-4BE2-832D-558C881ECC94}"/>
              </a:ext>
            </a:extLst>
          </p:cNvPr>
          <p:cNvSpPr txBox="1"/>
          <p:nvPr/>
        </p:nvSpPr>
        <p:spPr>
          <a:xfrm>
            <a:off x="286717" y="715054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多相码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P1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码相位</a:t>
            </a:r>
          </a:p>
        </p:txBody>
      </p:sp>
    </p:spTree>
    <p:extLst>
      <p:ext uri="{BB962C8B-B14F-4D97-AF65-F5344CB8AC3E}">
        <p14:creationId xmlns:p14="http://schemas.microsoft.com/office/powerpoint/2010/main" val="395819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脉冲压缩背景介绍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059770" y="116948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7478FAA-72CC-4F8C-9351-9F4608C31BD9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DC569653-EEC5-488C-B8B3-101587036B00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C1538C-B300-4D56-A463-47E5CBA54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0" y="1500342"/>
            <a:ext cx="3245017" cy="11811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C378CA-032B-4AB5-B742-28E3EB679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70" y="3190997"/>
            <a:ext cx="3245017" cy="1335143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66A6B09-A466-4A57-AABB-A1406954B6DA}"/>
              </a:ext>
            </a:extLst>
          </p:cNvPr>
          <p:cNvCxnSpPr>
            <a:cxnSpLocks/>
          </p:cNvCxnSpPr>
          <p:nvPr/>
        </p:nvCxnSpPr>
        <p:spPr>
          <a:xfrm>
            <a:off x="2360428" y="2814083"/>
            <a:ext cx="1559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48A2AC-B985-4C76-AB7D-68B8260876E8}"/>
              </a:ext>
            </a:extLst>
          </p:cNvPr>
          <p:cNvCxnSpPr>
            <a:cxnSpLocks/>
          </p:cNvCxnSpPr>
          <p:nvPr/>
        </p:nvCxnSpPr>
        <p:spPr>
          <a:xfrm flipH="1">
            <a:off x="2062717" y="2817626"/>
            <a:ext cx="148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BBE1824-CD77-46A3-99E9-40E5F50E00EA}"/>
              </a:ext>
            </a:extLst>
          </p:cNvPr>
          <p:cNvSpPr txBox="1"/>
          <p:nvPr/>
        </p:nvSpPr>
        <p:spPr>
          <a:xfrm>
            <a:off x="2185360" y="2660194"/>
            <a:ext cx="146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26DCD5-03A1-454A-8250-04DB1E7882CC}"/>
              </a:ext>
            </a:extLst>
          </p:cNvPr>
          <p:cNvCxnSpPr>
            <a:cxnSpLocks/>
          </p:cNvCxnSpPr>
          <p:nvPr/>
        </p:nvCxnSpPr>
        <p:spPr>
          <a:xfrm>
            <a:off x="3207491" y="2814083"/>
            <a:ext cx="1559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E90808E-6A37-442D-9576-DCD32698E43F}"/>
              </a:ext>
            </a:extLst>
          </p:cNvPr>
          <p:cNvCxnSpPr>
            <a:cxnSpLocks/>
          </p:cNvCxnSpPr>
          <p:nvPr/>
        </p:nvCxnSpPr>
        <p:spPr>
          <a:xfrm flipH="1">
            <a:off x="2909780" y="2817626"/>
            <a:ext cx="1488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E33266C-AF17-4260-97F2-90B18126C88A}"/>
              </a:ext>
            </a:extLst>
          </p:cNvPr>
          <p:cNvSpPr txBox="1"/>
          <p:nvPr/>
        </p:nvSpPr>
        <p:spPr>
          <a:xfrm>
            <a:off x="3032423" y="2660194"/>
            <a:ext cx="146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B6AE688-7298-460F-B378-1672961ADF8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909781" y="4680029"/>
            <a:ext cx="3519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A7F0DA-AA71-4520-BCCB-A6863FD0E11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137147" y="4680029"/>
            <a:ext cx="379226" cy="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F137C0D-3EC6-403D-8322-EB36DD354530}"/>
              </a:ext>
            </a:extLst>
          </p:cNvPr>
          <p:cNvSpPr txBox="1"/>
          <p:nvPr/>
        </p:nvSpPr>
        <p:spPr>
          <a:xfrm>
            <a:off x="2516373" y="4526140"/>
            <a:ext cx="393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AE8A4A-F5BF-4713-9302-C982B13F0516}"/>
                  </a:ext>
                </a:extLst>
              </p:cNvPr>
              <p:cNvSpPr txBox="1"/>
              <p:nvPr/>
            </p:nvSpPr>
            <p:spPr>
              <a:xfrm>
                <a:off x="1862262" y="1104860"/>
                <a:ext cx="2762250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距离分辨率：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𝑡𝑐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AE8A4A-F5BF-4713-9302-C982B13F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262" y="1104860"/>
                <a:ext cx="2762250" cy="394403"/>
              </a:xfrm>
              <a:prstGeom prst="rect">
                <a:avLst/>
              </a:prstGeom>
              <a:blipFill>
                <a:blip r:embed="rId5"/>
                <a:stretch>
                  <a:fillRect l="-661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>
            <a:extLst>
              <a:ext uri="{FF2B5EF4-FFF2-40B4-BE49-F238E27FC236}">
                <a16:creationId xmlns:a16="http://schemas.microsoft.com/office/drawing/2014/main" id="{4E99F56B-2A6F-44DA-8199-BAB086E3F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94" y="2212143"/>
            <a:ext cx="3270618" cy="233238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B70797C-75A2-41BE-BC68-D52165E46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94" y="1104860"/>
            <a:ext cx="3270618" cy="1105039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6DCB0FFA-CF18-44AD-B8C1-29994E7C812B}"/>
              </a:ext>
            </a:extLst>
          </p:cNvPr>
          <p:cNvSpPr txBox="1"/>
          <p:nvPr/>
        </p:nvSpPr>
        <p:spPr>
          <a:xfrm>
            <a:off x="1540029" y="2767916"/>
            <a:ext cx="6178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距离分辨率</a:t>
            </a:r>
            <a:r>
              <a:rPr lang="zh-CN" altLang="en-US" sz="2000" b="1" dirty="0"/>
              <a:t>与</a:t>
            </a:r>
            <a:r>
              <a:rPr lang="zh-CN" altLang="en-US" sz="2000" b="1" dirty="0">
                <a:solidFill>
                  <a:srgbClr val="FF0000"/>
                </a:solidFill>
              </a:rPr>
              <a:t>速度分辨率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最大作用距离</a:t>
            </a:r>
            <a:r>
              <a:rPr lang="zh-CN" altLang="en-US" sz="2000" b="1" dirty="0"/>
              <a:t>产生矛盾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Wabby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Wabbo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</a:rPr>
              <a:t>Wabby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</a:rPr>
              <a:t> 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</a:rPr>
              <a:t>Wabbo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59770" y="1169482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7478FAA-72CC-4F8C-9351-9F4608C31BD9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DC569653-EEC5-488C-B8B3-101587036B00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020C90-F5A2-40F1-BDAC-C9D403262B35}"/>
                  </a:ext>
                </a:extLst>
              </p:cNvPr>
              <p:cNvSpPr txBox="1"/>
              <p:nvPr/>
            </p:nvSpPr>
            <p:spPr>
              <a:xfrm>
                <a:off x="1059770" y="1500342"/>
                <a:ext cx="2640145" cy="272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020C90-F5A2-40F1-BDAC-C9D403262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70" y="1500342"/>
                <a:ext cx="2640145" cy="272639"/>
              </a:xfrm>
              <a:prstGeom prst="rect">
                <a:avLst/>
              </a:prstGeom>
              <a:blipFill>
                <a:blip r:embed="rId3"/>
                <a:stretch>
                  <a:fillRect l="-924" t="-2222" r="-161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1AE745-E0C3-4117-ADE3-C9AACE82ACF2}"/>
                  </a:ext>
                </a:extLst>
              </p:cNvPr>
              <p:cNvSpPr txBox="1"/>
              <p:nvPr/>
            </p:nvSpPr>
            <p:spPr>
              <a:xfrm>
                <a:off x="959099" y="1920610"/>
                <a:ext cx="2947217" cy="127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         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1AE745-E0C3-4117-ADE3-C9AACE82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99" y="1920610"/>
                <a:ext cx="2947217" cy="127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A28E24-73D5-4BC2-A516-0F9B4197A682}"/>
                  </a:ext>
                </a:extLst>
              </p:cNvPr>
              <p:cNvSpPr txBox="1"/>
              <p:nvPr/>
            </p:nvSpPr>
            <p:spPr>
              <a:xfrm>
                <a:off x="1059770" y="3565363"/>
                <a:ext cx="5069273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A28E24-73D5-4BC2-A516-0F9B4197A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70" y="3565363"/>
                <a:ext cx="5069273" cy="605807"/>
              </a:xfrm>
              <a:prstGeom prst="rect">
                <a:avLst/>
              </a:prstGeom>
              <a:blipFill>
                <a:blip r:embed="rId5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8D27B1-123D-4C46-A5F5-58C30903050A}"/>
                  </a:ext>
                </a:extLst>
              </p:cNvPr>
              <p:cNvSpPr txBox="1"/>
              <p:nvPr/>
            </p:nvSpPr>
            <p:spPr>
              <a:xfrm>
                <a:off x="994678" y="4424613"/>
                <a:ext cx="908384" cy="444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8D27B1-123D-4C46-A5F5-58C309030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78" y="4424613"/>
                <a:ext cx="908384" cy="444865"/>
              </a:xfrm>
              <a:prstGeom prst="rect">
                <a:avLst/>
              </a:prstGeom>
              <a:blipFill>
                <a:blip r:embed="rId6"/>
                <a:stretch>
                  <a:fillRect t="-137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89FCAE-6524-4C89-89FB-D7D2952A2782}"/>
                  </a:ext>
                </a:extLst>
              </p:cNvPr>
              <p:cNvSpPr txBox="1"/>
              <p:nvPr/>
            </p:nvSpPr>
            <p:spPr>
              <a:xfrm>
                <a:off x="5609724" y="1004052"/>
                <a:ext cx="2603918" cy="604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89FCAE-6524-4C89-89FB-D7D2952A2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724" y="1004052"/>
                <a:ext cx="2603918" cy="6046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470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8265E3-74F2-4919-A00F-552CB7BE4F82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E39F5C97-22AC-4F61-B10F-D9F85B8F7DD8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1D234E11-7418-42EB-9C68-59FE535E7C73}"/>
              </a:ext>
            </a:extLst>
          </p:cNvPr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脉压比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E8BD33-BA23-4905-85C3-791D68E57CD5}"/>
                  </a:ext>
                </a:extLst>
              </p:cNvPr>
              <p:cNvSpPr txBox="1"/>
              <p:nvPr/>
            </p:nvSpPr>
            <p:spPr>
              <a:xfrm>
                <a:off x="994678" y="1359334"/>
                <a:ext cx="3104707" cy="242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对于简单脉冲信号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时宽：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带宽：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距离分辨率：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E8BD33-BA23-4905-85C3-791D68E5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78" y="1359334"/>
                <a:ext cx="3104707" cy="2426049"/>
              </a:xfrm>
              <a:prstGeom prst="rect">
                <a:avLst/>
              </a:prstGeom>
              <a:blipFill>
                <a:blip r:embed="rId3"/>
                <a:stretch>
                  <a:fillRect l="-589" t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BD427C-3D38-4D79-9880-DAD4CB60896F}"/>
                  </a:ext>
                </a:extLst>
              </p:cNvPr>
              <p:cNvSpPr txBox="1"/>
              <p:nvPr/>
            </p:nvSpPr>
            <p:spPr>
              <a:xfrm>
                <a:off x="4150866" y="1359334"/>
                <a:ext cx="5164584" cy="8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在脉冲压缩系统中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发射波形通常会在相位或频率上被调制，使：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≫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BD427C-3D38-4D79-9880-DAD4CB60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66" y="1359334"/>
                <a:ext cx="5164584" cy="827406"/>
              </a:xfrm>
              <a:prstGeom prst="rect">
                <a:avLst/>
              </a:prstGeom>
              <a:blipFill>
                <a:blip r:embed="rId4"/>
                <a:stretch>
                  <a:fillRect l="-354" t="-1471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C6746F-0CF4-4001-A11B-D261F8E60288}"/>
                  </a:ext>
                </a:extLst>
              </p:cNvPr>
              <p:cNvSpPr txBox="1"/>
              <p:nvPr/>
            </p:nvSpPr>
            <p:spPr>
              <a:xfrm>
                <a:off x="4150866" y="2186740"/>
                <a:ext cx="3403600" cy="111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此时，脉压后的等效时宽为：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系统距离分辨率为：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BC6746F-0CF4-4001-A11B-D261F8E60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66" y="2186740"/>
                <a:ext cx="3403600" cy="1114536"/>
              </a:xfrm>
              <a:prstGeom prst="rect">
                <a:avLst/>
              </a:prstGeom>
              <a:blipFill>
                <a:blip r:embed="rId5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8B934CD-2CE0-41B6-852E-5055C1BDFE34}"/>
              </a:ext>
            </a:extLst>
          </p:cNvPr>
          <p:cNvSpPr txBox="1"/>
          <p:nvPr/>
        </p:nvSpPr>
        <p:spPr>
          <a:xfrm>
            <a:off x="2671316" y="4035772"/>
            <a:ext cx="416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脉压比取决于信号</a:t>
            </a:r>
            <a:r>
              <a:rPr lang="zh-CN" altLang="en-US" sz="1600" dirty="0">
                <a:solidFill>
                  <a:srgbClr val="FF0000"/>
                </a:solidFill>
              </a:rPr>
              <a:t>时宽带宽积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1ACDC02-C7D5-4B9C-9CBC-DEC7AB9A5A4F}"/>
                  </a:ext>
                </a:extLst>
              </p:cNvPr>
              <p:cNvSpPr txBox="1"/>
              <p:nvPr/>
            </p:nvSpPr>
            <p:spPr>
              <a:xfrm>
                <a:off x="2950716" y="3530954"/>
                <a:ext cx="2400300" cy="61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脉冲压缩比：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𝑇𝐵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1ACDC02-C7D5-4B9C-9CBC-DEC7AB9A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16" y="3530954"/>
                <a:ext cx="2400300" cy="613694"/>
              </a:xfrm>
              <a:prstGeom prst="rect">
                <a:avLst/>
              </a:prstGeom>
              <a:blipFill>
                <a:blip r:embed="rId6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5023A877-7E88-4974-B5D6-A362F6D6282B}"/>
              </a:ext>
            </a:extLst>
          </p:cNvPr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匹配滤波器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2FD490-4C62-4CDB-9CBE-E0E74AC21A60}"/>
                  </a:ext>
                </a:extLst>
              </p:cNvPr>
              <p:cNvSpPr txBox="1"/>
              <p:nvPr/>
            </p:nvSpPr>
            <p:spPr>
              <a:xfrm>
                <a:off x="2110731" y="1267952"/>
                <a:ext cx="1528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2FD490-4C62-4CDB-9CBE-E0E74AC2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31" y="1267952"/>
                <a:ext cx="15287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CD2AAF-D93E-4190-B8A6-4514C719AD12}"/>
              </a:ext>
            </a:extLst>
          </p:cNvPr>
          <p:cNvSpPr/>
          <p:nvPr/>
        </p:nvSpPr>
        <p:spPr>
          <a:xfrm>
            <a:off x="3680805" y="1199293"/>
            <a:ext cx="1731082" cy="878958"/>
          </a:xfrm>
          <a:prstGeom prst="roundRect">
            <a:avLst/>
          </a:prstGeom>
          <a:ln>
            <a:solidFill>
              <a:srgbClr val="1D48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5DA8C1-40BE-44F9-81F9-5115FD92A857}"/>
                  </a:ext>
                </a:extLst>
              </p:cNvPr>
              <p:cNvSpPr txBox="1"/>
              <p:nvPr/>
            </p:nvSpPr>
            <p:spPr>
              <a:xfrm>
                <a:off x="3690731" y="1377162"/>
                <a:ext cx="17724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匹配滤波器：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5DA8C1-40BE-44F9-81F9-5115FD92A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731" y="1377162"/>
                <a:ext cx="1772466" cy="523220"/>
              </a:xfrm>
              <a:prstGeom prst="rect">
                <a:avLst/>
              </a:prstGeom>
              <a:blipFill>
                <a:blip r:embed="rId4"/>
                <a:stretch>
                  <a:fillRect t="-232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FAF83D0-7393-4AA1-A95C-BE0B580CCB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71650" y="1638772"/>
            <a:ext cx="19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F33037-8D15-4D0B-94EA-3D7CB35BCE47}"/>
              </a:ext>
            </a:extLst>
          </p:cNvPr>
          <p:cNvCxnSpPr>
            <a:cxnSpLocks/>
          </p:cNvCxnSpPr>
          <p:nvPr/>
        </p:nvCxnSpPr>
        <p:spPr>
          <a:xfrm>
            <a:off x="5411887" y="1646514"/>
            <a:ext cx="19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D723A7-BD26-4BBE-8BFB-3ADB9DB25EAC}"/>
                  </a:ext>
                </a:extLst>
              </p:cNvPr>
              <p:cNvSpPr txBox="1"/>
              <p:nvPr/>
            </p:nvSpPr>
            <p:spPr>
              <a:xfrm>
                <a:off x="5717531" y="1267952"/>
                <a:ext cx="1528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D723A7-BD26-4BBE-8BFB-3ADB9DB25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31" y="1267952"/>
                <a:ext cx="15287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8CF977-9DE8-4CCC-9501-776EAF9CB62E}"/>
                  </a:ext>
                </a:extLst>
              </p:cNvPr>
              <p:cNvSpPr txBox="1"/>
              <p:nvPr/>
            </p:nvSpPr>
            <p:spPr>
              <a:xfrm>
                <a:off x="994678" y="2184302"/>
                <a:ext cx="7586631" cy="2640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匹配滤波器是一种使输出信号的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信噪比</a:t>
                </a:r>
                <a:r>
                  <a:rPr lang="zh-CN" altLang="en-US" dirty="0"/>
                  <a:t>取得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最大</a:t>
                </a:r>
                <a:r>
                  <a:rPr lang="zh-CN" altLang="en-US" dirty="0"/>
                  <a:t>值的最佳线性滤波器</a:t>
                </a:r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zh-CN" altLang="en-US" dirty="0"/>
                  <a:t>信噪比：输出信号功率与噪声平均功率的比值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输入信号：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表示零均值平稳高斯白噪声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自相关函数：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功率谱密度：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C8CF977-9DE8-4CCC-9501-776EAF9CB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78" y="2184302"/>
                <a:ext cx="7586631" cy="2640851"/>
              </a:xfrm>
              <a:prstGeom prst="rect">
                <a:avLst/>
              </a:prstGeom>
              <a:blipFill>
                <a:blip r:embed="rId6"/>
                <a:stretch>
                  <a:fillRect l="-241" t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08E2CF-2E47-4258-B069-3193A3463314}"/>
                  </a:ext>
                </a:extLst>
              </p:cNvPr>
              <p:cNvSpPr txBox="1"/>
              <p:nvPr/>
            </p:nvSpPr>
            <p:spPr>
              <a:xfrm>
                <a:off x="5068974" y="2623780"/>
                <a:ext cx="4075026" cy="2031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确定的发射信号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频谱：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能量：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F08E2CF-2E47-4258-B069-3193A3463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974" y="2623780"/>
                <a:ext cx="4075026" cy="2031903"/>
              </a:xfrm>
              <a:prstGeom prst="rect">
                <a:avLst/>
              </a:prstGeom>
              <a:blipFill>
                <a:blip r:embed="rId7"/>
                <a:stretch>
                  <a:fillRect t="-299" b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A0554C-F827-40DE-BADF-E693460440F3}"/>
                  </a:ext>
                </a:extLst>
              </p:cNvPr>
              <p:cNvSpPr txBox="1"/>
              <p:nvPr/>
            </p:nvSpPr>
            <p:spPr>
              <a:xfrm>
                <a:off x="6080369" y="3277892"/>
                <a:ext cx="2052236" cy="845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𝑗𝑤𝑡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A0554C-F827-40DE-BADF-E69346044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69" y="3277892"/>
                <a:ext cx="2052236" cy="8451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DD6438-415A-4DBB-87C8-2F42DA02A509}"/>
                  </a:ext>
                </a:extLst>
              </p:cNvPr>
              <p:cNvSpPr txBox="1"/>
              <p:nvPr/>
            </p:nvSpPr>
            <p:spPr>
              <a:xfrm>
                <a:off x="6097058" y="4176021"/>
                <a:ext cx="1889748" cy="629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CDD6438-415A-4DBB-87C8-2F42DA02A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058" y="4176021"/>
                <a:ext cx="1889748" cy="62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C060BA9-2C7D-4C20-95C5-1055ECEAEE8A}"/>
              </a:ext>
            </a:extLst>
          </p:cNvPr>
          <p:cNvSpPr/>
          <p:nvPr/>
        </p:nvSpPr>
        <p:spPr>
          <a:xfrm>
            <a:off x="3680805" y="1199293"/>
            <a:ext cx="1731082" cy="878958"/>
          </a:xfrm>
          <a:prstGeom prst="roundRect">
            <a:avLst/>
          </a:prstGeom>
          <a:ln>
            <a:solidFill>
              <a:srgbClr val="1D486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15">
            <a:extLst>
              <a:ext uri="{FF2B5EF4-FFF2-40B4-BE49-F238E27FC236}">
                <a16:creationId xmlns:a16="http://schemas.microsoft.com/office/drawing/2014/main" id="{3458CCD4-E699-4069-8417-1CCD2CFE7946}"/>
              </a:ext>
            </a:extLst>
          </p:cNvPr>
          <p:cNvSpPr txBox="1"/>
          <p:nvPr/>
        </p:nvSpPr>
        <p:spPr>
          <a:xfrm>
            <a:off x="994678" y="838622"/>
            <a:ext cx="4283617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匹配滤波器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63C71A-C481-42D4-AE27-4B05898D681C}"/>
                  </a:ext>
                </a:extLst>
              </p:cNvPr>
              <p:cNvSpPr txBox="1"/>
              <p:nvPr/>
            </p:nvSpPr>
            <p:spPr>
              <a:xfrm>
                <a:off x="2110731" y="1267952"/>
                <a:ext cx="1528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163C71A-C481-42D4-AE27-4B05898D6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731" y="1267952"/>
                <a:ext cx="15287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418F9D-7271-4F8E-8E92-DDCADDAD8CAE}"/>
                  </a:ext>
                </a:extLst>
              </p:cNvPr>
              <p:cNvSpPr txBox="1"/>
              <p:nvPr/>
            </p:nvSpPr>
            <p:spPr>
              <a:xfrm>
                <a:off x="3690731" y="1377162"/>
                <a:ext cx="17724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匹配滤波器：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418F9D-7271-4F8E-8E92-DDCADDAD8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731" y="1377162"/>
                <a:ext cx="1772466" cy="523220"/>
              </a:xfrm>
              <a:prstGeom prst="rect">
                <a:avLst/>
              </a:prstGeom>
              <a:blipFill>
                <a:blip r:embed="rId4"/>
                <a:stretch>
                  <a:fillRect t="-232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CC7420-261F-46B9-8A3E-77262290D2F6}"/>
              </a:ext>
            </a:extLst>
          </p:cNvPr>
          <p:cNvCxnSpPr>
            <a:cxnSpLocks/>
          </p:cNvCxnSpPr>
          <p:nvPr/>
        </p:nvCxnSpPr>
        <p:spPr>
          <a:xfrm>
            <a:off x="1771650" y="1638772"/>
            <a:ext cx="19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1675E4-CA50-4422-9D7C-58BF7DA0414B}"/>
              </a:ext>
            </a:extLst>
          </p:cNvPr>
          <p:cNvCxnSpPr>
            <a:cxnSpLocks/>
          </p:cNvCxnSpPr>
          <p:nvPr/>
        </p:nvCxnSpPr>
        <p:spPr>
          <a:xfrm>
            <a:off x="5411887" y="1646514"/>
            <a:ext cx="190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5B835F-480D-45BC-AEBB-FCD4C8CDD062}"/>
                  </a:ext>
                </a:extLst>
              </p:cNvPr>
              <p:cNvSpPr txBox="1"/>
              <p:nvPr/>
            </p:nvSpPr>
            <p:spPr>
              <a:xfrm>
                <a:off x="5717531" y="1267952"/>
                <a:ext cx="1528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5B835F-480D-45BC-AEBB-FCD4C8CD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31" y="1267952"/>
                <a:ext cx="15287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0B255-9162-4C72-A540-DCD1C220E35D}"/>
                  </a:ext>
                </a:extLst>
              </p:cNvPr>
              <p:cNvSpPr txBox="1"/>
              <p:nvPr/>
            </p:nvSpPr>
            <p:spPr>
              <a:xfrm>
                <a:off x="427152" y="2025077"/>
                <a:ext cx="5418667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频谱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输出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波形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瞬时功率：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输出噪声平均功率：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0B255-9162-4C72-A540-DCD1C220E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2" y="2025077"/>
                <a:ext cx="5418667" cy="2893484"/>
              </a:xfrm>
              <a:prstGeom prst="rect">
                <a:avLst/>
              </a:prstGeom>
              <a:blipFill>
                <a:blip r:embed="rId6"/>
                <a:stretch>
                  <a:fillRect l="-337" t="-421" b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E9FE66-A95E-43D7-BEAD-B6CC013B9DDF}"/>
                  </a:ext>
                </a:extLst>
              </p:cNvPr>
              <p:cNvSpPr txBox="1"/>
              <p:nvPr/>
            </p:nvSpPr>
            <p:spPr>
              <a:xfrm>
                <a:off x="2072532" y="4506290"/>
                <a:ext cx="2585836" cy="680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1E9FE66-A95E-43D7-BEAD-B6CC013B9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32" y="4506290"/>
                <a:ext cx="2585836" cy="680251"/>
              </a:xfrm>
              <a:prstGeom prst="rect">
                <a:avLst/>
              </a:prstGeom>
              <a:blipFill>
                <a:blip r:embed="rId7"/>
                <a:stretch>
                  <a:fillRect t="-130357" r="-1179" b="-15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D460E7C-5613-42FD-8D49-9665F2C61B8A}"/>
                  </a:ext>
                </a:extLst>
              </p:cNvPr>
              <p:cNvSpPr txBox="1"/>
              <p:nvPr/>
            </p:nvSpPr>
            <p:spPr>
              <a:xfrm>
                <a:off x="1747628" y="3624387"/>
                <a:ext cx="3354123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=|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D460E7C-5613-42FD-8D49-9665F2C6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28" y="3624387"/>
                <a:ext cx="3354123" cy="464807"/>
              </a:xfrm>
              <a:prstGeom prst="rect">
                <a:avLst/>
              </a:prstGeom>
              <a:blipFill>
                <a:blip r:embed="rId8"/>
                <a:stretch>
                  <a:fillRect l="-1273" t="-193421" b="-27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D392B3-4FBF-4377-835C-BD3AF4299AFC}"/>
                  </a:ext>
                </a:extLst>
              </p:cNvPr>
              <p:cNvSpPr txBox="1"/>
              <p:nvPr/>
            </p:nvSpPr>
            <p:spPr>
              <a:xfrm>
                <a:off x="1862715" y="2799002"/>
                <a:ext cx="2799613" cy="464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D392B3-4FBF-4377-835C-BD3AF4299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15" y="2799002"/>
                <a:ext cx="2799613" cy="464807"/>
              </a:xfrm>
              <a:prstGeom prst="rect">
                <a:avLst/>
              </a:prstGeom>
              <a:blipFill>
                <a:blip r:embed="rId9"/>
                <a:stretch>
                  <a:fillRect l="-436" t="-192105" r="-436" b="-28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34EAEED-FA21-4BEB-982D-9C18C2734300}"/>
              </a:ext>
            </a:extLst>
          </p:cNvPr>
          <p:cNvSpPr txBox="1"/>
          <p:nvPr/>
        </p:nvSpPr>
        <p:spPr>
          <a:xfrm>
            <a:off x="5008844" y="2087141"/>
            <a:ext cx="1984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输出信噪比：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732BE40-5C6D-4055-B5BF-6B4DF948D52E}"/>
                  </a:ext>
                </a:extLst>
              </p:cNvPr>
              <p:cNvSpPr txBox="1"/>
              <p:nvPr/>
            </p:nvSpPr>
            <p:spPr>
              <a:xfrm>
                <a:off x="5008844" y="2401691"/>
                <a:ext cx="395383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732BE40-5C6D-4055-B5BF-6B4DF948D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844" y="2401691"/>
                <a:ext cx="3953839" cy="719428"/>
              </a:xfrm>
              <a:prstGeom prst="rect">
                <a:avLst/>
              </a:prstGeom>
              <a:blipFill>
                <a:blip r:embed="rId10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62DE422-056D-4866-9C87-E682AF00EFDD}"/>
                  </a:ext>
                </a:extLst>
              </p:cNvPr>
              <p:cNvSpPr txBox="1"/>
              <p:nvPr/>
            </p:nvSpPr>
            <p:spPr>
              <a:xfrm>
                <a:off x="5222601" y="3335291"/>
                <a:ext cx="3389839" cy="717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  <m:nary>
                                <m:nary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62DE422-056D-4866-9C87-E682AF00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01" y="3335291"/>
                <a:ext cx="3389839" cy="717953"/>
              </a:xfrm>
              <a:prstGeom prst="rect">
                <a:avLst/>
              </a:prstGeom>
              <a:blipFill>
                <a:blip r:embed="rId11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024BE8A-35C9-4A6D-95E4-4FEC1FBA5BEA}"/>
                  </a:ext>
                </a:extLst>
              </p:cNvPr>
              <p:cNvSpPr txBox="1"/>
              <p:nvPr/>
            </p:nvSpPr>
            <p:spPr>
              <a:xfrm>
                <a:off x="5280785" y="4251443"/>
                <a:ext cx="2752420" cy="717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024BE8A-35C9-4A6D-95E4-4FEC1FBA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85" y="4251443"/>
                <a:ext cx="2752420" cy="717953"/>
              </a:xfrm>
              <a:prstGeom prst="rect">
                <a:avLst/>
              </a:prstGeom>
              <a:blipFill>
                <a:blip r:embed="rId12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DF0AC1-DE0E-4EA7-A9D4-F41B3C938011}"/>
                  </a:ext>
                </a:extLst>
              </p:cNvPr>
              <p:cNvSpPr txBox="1"/>
              <p:nvPr/>
            </p:nvSpPr>
            <p:spPr>
              <a:xfrm>
                <a:off x="2787150" y="863271"/>
                <a:ext cx="3579627" cy="331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DF0AC1-DE0E-4EA7-A9D4-F41B3C93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50" y="863271"/>
                <a:ext cx="3579627" cy="331309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6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相位编码信号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21C82-DE1D-4B86-8C6A-B9E3959DDC7E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20">
            <a:extLst>
              <a:ext uri="{FF2B5EF4-FFF2-40B4-BE49-F238E27FC236}">
                <a16:creationId xmlns:a16="http://schemas.microsoft.com/office/drawing/2014/main" id="{A86AE9A1-5390-498C-8A0F-EAD5BF7B45FF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99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C5AA2E-8DD4-4562-8ED1-85A6FB770BA8}"/>
              </a:ext>
            </a:extLst>
          </p:cNvPr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20">
            <a:extLst>
              <a:ext uri="{FF2B5EF4-FFF2-40B4-BE49-F238E27FC236}">
                <a16:creationId xmlns:a16="http://schemas.microsoft.com/office/drawing/2014/main" id="{FE2B2029-489E-4F60-A9AB-1D4639E201AA}"/>
              </a:ext>
            </a:extLst>
          </p:cNvPr>
          <p:cNvSpPr txBox="1"/>
          <p:nvPr/>
        </p:nvSpPr>
        <p:spPr>
          <a:xfrm>
            <a:off x="-3332" y="31176"/>
            <a:ext cx="9147332" cy="276999"/>
          </a:xfrm>
          <a:custGeom>
            <a:avLst/>
            <a:gdLst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075895 w 9144000"/>
              <a:gd name="connsiteY2" fmla="*/ 0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8623"/>
              <a:gd name="connsiteX1" fmla="*/ 68105 w 9144000"/>
              <a:gd name="connsiteY1" fmla="*/ 0 h 408623"/>
              <a:gd name="connsiteX2" fmla="*/ 9142570 w 9144000"/>
              <a:gd name="connsiteY2" fmla="*/ 2381 h 408623"/>
              <a:gd name="connsiteX3" fmla="*/ 9144000 w 9144000"/>
              <a:gd name="connsiteY3" fmla="*/ 68105 h 408623"/>
              <a:gd name="connsiteX4" fmla="*/ 9144000 w 9144000"/>
              <a:gd name="connsiteY4" fmla="*/ 340518 h 408623"/>
              <a:gd name="connsiteX5" fmla="*/ 9075895 w 9144000"/>
              <a:gd name="connsiteY5" fmla="*/ 408623 h 408623"/>
              <a:gd name="connsiteX6" fmla="*/ 68105 w 9144000"/>
              <a:gd name="connsiteY6" fmla="*/ 408623 h 408623"/>
              <a:gd name="connsiteX7" fmla="*/ 0 w 9144000"/>
              <a:gd name="connsiteY7" fmla="*/ 340518 h 408623"/>
              <a:gd name="connsiteX8" fmla="*/ 0 w 9144000"/>
              <a:gd name="connsiteY8" fmla="*/ 68105 h 408623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0 w 9144000"/>
              <a:gd name="connsiteY0" fmla="*/ 68105 h 409574"/>
              <a:gd name="connsiteX1" fmla="*/ 68105 w 9144000"/>
              <a:gd name="connsiteY1" fmla="*/ 0 h 409574"/>
              <a:gd name="connsiteX2" fmla="*/ 9142570 w 9144000"/>
              <a:gd name="connsiteY2" fmla="*/ 2381 h 409574"/>
              <a:gd name="connsiteX3" fmla="*/ 9144000 w 9144000"/>
              <a:gd name="connsiteY3" fmla="*/ 68105 h 409574"/>
              <a:gd name="connsiteX4" fmla="*/ 9141619 w 9144000"/>
              <a:gd name="connsiteY4" fmla="*/ 409574 h 409574"/>
              <a:gd name="connsiteX5" fmla="*/ 9075895 w 9144000"/>
              <a:gd name="connsiteY5" fmla="*/ 408623 h 409574"/>
              <a:gd name="connsiteX6" fmla="*/ 68105 w 9144000"/>
              <a:gd name="connsiteY6" fmla="*/ 408623 h 409574"/>
              <a:gd name="connsiteX7" fmla="*/ 0 w 9144000"/>
              <a:gd name="connsiteY7" fmla="*/ 340518 h 409574"/>
              <a:gd name="connsiteX8" fmla="*/ 0 w 9144000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71437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  <a:gd name="connsiteX0" fmla="*/ 3332 w 9147332"/>
              <a:gd name="connsiteY0" fmla="*/ 68105 h 409574"/>
              <a:gd name="connsiteX1" fmla="*/ 0 w 9147332"/>
              <a:gd name="connsiteY1" fmla="*/ 0 h 409574"/>
              <a:gd name="connsiteX2" fmla="*/ 9145902 w 9147332"/>
              <a:gd name="connsiteY2" fmla="*/ 2381 h 409574"/>
              <a:gd name="connsiteX3" fmla="*/ 9147332 w 9147332"/>
              <a:gd name="connsiteY3" fmla="*/ 68105 h 409574"/>
              <a:gd name="connsiteX4" fmla="*/ 9144951 w 9147332"/>
              <a:gd name="connsiteY4" fmla="*/ 409574 h 409574"/>
              <a:gd name="connsiteX5" fmla="*/ 9079227 w 9147332"/>
              <a:gd name="connsiteY5" fmla="*/ 408623 h 409574"/>
              <a:gd name="connsiteX6" fmla="*/ 2380 w 9147332"/>
              <a:gd name="connsiteY6" fmla="*/ 408623 h 409574"/>
              <a:gd name="connsiteX7" fmla="*/ 3332 w 9147332"/>
              <a:gd name="connsiteY7" fmla="*/ 340518 h 409574"/>
              <a:gd name="connsiteX8" fmla="*/ 3332 w 9147332"/>
              <a:gd name="connsiteY8" fmla="*/ 68105 h 40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332" h="409574">
                <a:moveTo>
                  <a:pt x="3332" y="68105"/>
                </a:moveTo>
                <a:lnTo>
                  <a:pt x="0" y="0"/>
                </a:lnTo>
                <a:lnTo>
                  <a:pt x="9145902" y="2381"/>
                </a:lnTo>
                <a:cubicBezTo>
                  <a:pt x="9146379" y="24289"/>
                  <a:pt x="9146855" y="46197"/>
                  <a:pt x="9147332" y="68105"/>
                </a:cubicBezTo>
                <a:cubicBezTo>
                  <a:pt x="9146538" y="181928"/>
                  <a:pt x="9145745" y="295751"/>
                  <a:pt x="9144951" y="409574"/>
                </a:cubicBezTo>
                <a:lnTo>
                  <a:pt x="9079227" y="408623"/>
                </a:lnTo>
                <a:lnTo>
                  <a:pt x="2380" y="408623"/>
                </a:lnTo>
                <a:cubicBezTo>
                  <a:pt x="2697" y="385921"/>
                  <a:pt x="3015" y="363220"/>
                  <a:pt x="3332" y="340518"/>
                </a:cubicBezTo>
                <a:lnTo>
                  <a:pt x="3332" y="6810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UESTC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 信息与通信工程学院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(School of Information and Communication Engineering) 	         </a:t>
            </a:r>
            <a:r>
              <a:rPr lang="zh-CN" altLang="en-US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学生创新创业中心</a:t>
            </a:r>
            <a:r>
              <a:rPr lang="en-US" altLang="zh-CN" sz="1200" b="1" dirty="0">
                <a:solidFill>
                  <a:schemeClr val="bg1"/>
                </a:solidFill>
                <a:latin typeface="Bahnschrift Light Condensed" panose="020B0502040204020203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lt"/>
              </a:rPr>
              <a:t>(Center for Student Innovation and Entrepreneurship)</a:t>
            </a:r>
            <a:endParaRPr lang="zh-CN" altLang="en-US" sz="1200" b="1" dirty="0">
              <a:solidFill>
                <a:schemeClr val="bg1"/>
              </a:solidFill>
              <a:latin typeface="Bahnschrift Light Condensed" panose="020B0502040204020203" pitchFamily="34" charset="0"/>
              <a:ea typeface="黑体" panose="02010609060101010101" pitchFamily="49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BF690E-FB0E-4506-AC49-140D65643ABA}"/>
              </a:ext>
            </a:extLst>
          </p:cNvPr>
          <p:cNvSpPr txBox="1"/>
          <p:nvPr/>
        </p:nvSpPr>
        <p:spPr>
          <a:xfrm>
            <a:off x="1239078" y="379660"/>
            <a:ext cx="277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相位编码信号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A78410-19FC-4FF8-AC00-E4522F4D42AE}"/>
              </a:ext>
            </a:extLst>
          </p:cNvPr>
          <p:cNvSpPr txBox="1"/>
          <p:nvPr/>
        </p:nvSpPr>
        <p:spPr>
          <a:xfrm>
            <a:off x="1707081" y="1962701"/>
            <a:ext cx="4214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分类：</a:t>
            </a:r>
            <a:endParaRPr lang="en-US" altLang="zh-CN" dirty="0"/>
          </a:p>
          <a:p>
            <a:r>
              <a:rPr lang="zh-CN" altLang="en-US" dirty="0"/>
              <a:t>二相编码：巴克码、</a:t>
            </a:r>
            <a:r>
              <a:rPr lang="en-US" altLang="zh-CN" dirty="0"/>
              <a:t>m</a:t>
            </a:r>
            <a:r>
              <a:rPr lang="zh-CN" altLang="en-US" dirty="0"/>
              <a:t>序列</a:t>
            </a:r>
            <a:endParaRPr lang="en-US" altLang="zh-CN" dirty="0"/>
          </a:p>
          <a:p>
            <a:r>
              <a:rPr lang="zh-CN" altLang="en-US" dirty="0"/>
              <a:t>多相编码：</a:t>
            </a:r>
            <a:r>
              <a:rPr lang="en-US" altLang="zh-CN" dirty="0" err="1"/>
              <a:t>P1</a:t>
            </a:r>
            <a:r>
              <a:rPr lang="zh-CN" altLang="en-US" dirty="0"/>
              <a:t>码、</a:t>
            </a:r>
            <a:r>
              <a:rPr lang="en-US" altLang="zh-CN" dirty="0" err="1"/>
              <a:t>P2</a:t>
            </a:r>
            <a:r>
              <a:rPr lang="zh-CN" altLang="en-US" dirty="0"/>
              <a:t>码、</a:t>
            </a:r>
            <a:r>
              <a:rPr lang="en-US" altLang="zh-CN" dirty="0" err="1"/>
              <a:t>P3</a:t>
            </a:r>
            <a:r>
              <a:rPr lang="zh-CN" altLang="en-US" dirty="0"/>
              <a:t>码、</a:t>
            </a:r>
            <a:r>
              <a:rPr lang="en-US" altLang="zh-CN" dirty="0" err="1"/>
              <a:t>P4</a:t>
            </a:r>
            <a:r>
              <a:rPr lang="zh-CN" altLang="en-US" dirty="0"/>
              <a:t>码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F063CE8-0596-4213-9AE1-5FFFEF184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4415"/>
              </p:ext>
            </p:extLst>
          </p:nvPr>
        </p:nvGraphicFramePr>
        <p:xfrm>
          <a:off x="2090048" y="1163511"/>
          <a:ext cx="5327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67480" imgH="787320" progId="Equation.DSMT4">
                  <p:embed/>
                </p:oleObj>
              </mc:Choice>
              <mc:Fallback>
                <p:oleObj name="Equation" r:id="rId3" imgW="7467480" imgH="78732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48" y="1163511"/>
                        <a:ext cx="5327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B8A3E38-5202-4E64-9D1B-705C63CC3000}"/>
              </a:ext>
            </a:extLst>
          </p:cNvPr>
          <p:cNvSpPr txBox="1"/>
          <p:nvPr/>
        </p:nvSpPr>
        <p:spPr>
          <a:xfrm>
            <a:off x="2090048" y="3352675"/>
            <a:ext cx="4273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相位码如何组成</a:t>
            </a:r>
            <a:endParaRPr lang="en-US" altLang="zh-CN" dirty="0"/>
          </a:p>
          <a:p>
            <a:r>
              <a:rPr lang="zh-CN" altLang="en-US" dirty="0"/>
              <a:t>得到码后如何生成雷达信号</a:t>
            </a:r>
            <a:endParaRPr lang="en-US" altLang="zh-CN" dirty="0"/>
          </a:p>
          <a:p>
            <a:r>
              <a:rPr lang="zh-CN" altLang="en-US" dirty="0"/>
              <a:t>雷达信号接收后如何进行脉冲压缩分辨目标</a:t>
            </a:r>
            <a:endParaRPr lang="en-US" altLang="zh-CN" dirty="0"/>
          </a:p>
          <a:p>
            <a:r>
              <a:rPr lang="zh-CN" altLang="en-US" dirty="0"/>
              <a:t>各种相位编码信号的性能如何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9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2041</Words>
  <Application>Microsoft Office PowerPoint</Application>
  <PresentationFormat>全屏显示(16:9)</PresentationFormat>
  <Paragraphs>240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微软雅黑</vt:lpstr>
      <vt:lpstr>Arial</vt:lpstr>
      <vt:lpstr>Bahnschrift Light Condensed</vt:lpstr>
      <vt:lpstr>Calibri</vt:lpstr>
      <vt:lpstr>Cambria Math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zhang xianzhe</cp:lastModifiedBy>
  <cp:revision>103</cp:revision>
  <dcterms:created xsi:type="dcterms:W3CDTF">2016-05-20T12:59:00Z</dcterms:created>
  <dcterms:modified xsi:type="dcterms:W3CDTF">2021-05-31T08:22:02Z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