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57" r:id="rId4"/>
    <p:sldId id="258" r:id="rId5"/>
    <p:sldId id="263" r:id="rId6"/>
    <p:sldId id="264" r:id="rId7"/>
    <p:sldId id="265" r:id="rId8"/>
    <p:sldId id="275" r:id="rId9"/>
    <p:sldId id="260" r:id="rId10"/>
    <p:sldId id="261" r:id="rId11"/>
    <p:sldId id="259" r:id="rId12"/>
    <p:sldId id="256" r:id="rId13"/>
    <p:sldId id="266" r:id="rId14"/>
    <p:sldId id="267" r:id="rId15"/>
    <p:sldId id="268" r:id="rId16"/>
    <p:sldId id="269" r:id="rId17"/>
    <p:sldId id="262" r:id="rId18"/>
    <p:sldId id="270" r:id="rId19"/>
    <p:sldId id="271" r:id="rId20"/>
    <p:sldId id="272" r:id="rId21"/>
    <p:sldId id="276" r:id="rId22"/>
    <p:sldId id="273" r:id="rId23"/>
    <p:sldId id="274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48F0A-D373-4168-990D-64B7B06664D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D3CB328-F90A-4EE2-8DCF-5BCEB77B4741}">
      <dgm:prSet/>
      <dgm:spPr/>
      <dgm:t>
        <a:bodyPr/>
        <a:lstStyle/>
        <a:p>
          <a:r>
            <a:rPr lang="zh-CN" dirty="0"/>
            <a:t>运动模型：提取运动目标的状态，以一定的数学形式表达，比如矩阵。并且可以根据“已知状态”的一切数据，加上不确定性因素预判下一个状态</a:t>
          </a:r>
          <a:r>
            <a:rPr lang="zh-CN" altLang="en-US" dirty="0"/>
            <a:t>。经典运动模型有：</a:t>
          </a:r>
          <a:r>
            <a:rPr lang="en-US" altLang="zh-CN" dirty="0"/>
            <a:t>singer</a:t>
          </a:r>
          <a:r>
            <a:rPr lang="zh-CN" altLang="en-US" dirty="0"/>
            <a:t>模型</a:t>
          </a:r>
          <a:endParaRPr lang="zh-CN" dirty="0"/>
        </a:p>
      </dgm:t>
    </dgm:pt>
    <dgm:pt modelId="{76100D5F-0BA0-4AB2-8102-1A389AF5A4EB}" type="parTrans" cxnId="{35F09CC2-C1DD-4D12-A74E-58902C463EC2}">
      <dgm:prSet/>
      <dgm:spPr/>
      <dgm:t>
        <a:bodyPr/>
        <a:lstStyle/>
        <a:p>
          <a:endParaRPr lang="zh-CN" altLang="en-US"/>
        </a:p>
      </dgm:t>
    </dgm:pt>
    <dgm:pt modelId="{A0DF0EA4-ADDC-451F-8B71-51A0EE21FB4A}" type="sibTrans" cxnId="{35F09CC2-C1DD-4D12-A74E-58902C463EC2}">
      <dgm:prSet/>
      <dgm:spPr/>
      <dgm:t>
        <a:bodyPr/>
        <a:lstStyle/>
        <a:p>
          <a:endParaRPr lang="zh-CN" altLang="en-US"/>
        </a:p>
      </dgm:t>
    </dgm:pt>
    <dgm:pt modelId="{3BC09F25-23EB-4329-AA3D-42EAD64C5174}" type="pres">
      <dgm:prSet presAssocID="{12F48F0A-D373-4168-990D-64B7B06664D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9A0D039-FA73-4E7D-8E90-0C12AEAEA917}" type="pres">
      <dgm:prSet presAssocID="{5D3CB328-F90A-4EE2-8DCF-5BCEB77B4741}" presName="circle1" presStyleLbl="node1" presStyleIdx="0" presStyleCnt="1"/>
      <dgm:spPr/>
    </dgm:pt>
    <dgm:pt modelId="{48002179-0180-4A71-9656-842F97565544}" type="pres">
      <dgm:prSet presAssocID="{5D3CB328-F90A-4EE2-8DCF-5BCEB77B4741}" presName="space" presStyleCnt="0"/>
      <dgm:spPr/>
    </dgm:pt>
    <dgm:pt modelId="{8A564CCA-DFE4-4F87-9698-C0DC464164CC}" type="pres">
      <dgm:prSet presAssocID="{5D3CB328-F90A-4EE2-8DCF-5BCEB77B4741}" presName="rect1" presStyleLbl="alignAcc1" presStyleIdx="0" presStyleCnt="1"/>
      <dgm:spPr/>
    </dgm:pt>
    <dgm:pt modelId="{1FE636D8-C497-4576-9A0D-CB9881D963F9}" type="pres">
      <dgm:prSet presAssocID="{5D3CB328-F90A-4EE2-8DCF-5BCEB77B474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ADAFC8F-96A1-4D75-810E-444BF8ECA2FE}" type="presOf" srcId="{5D3CB328-F90A-4EE2-8DCF-5BCEB77B4741}" destId="{8A564CCA-DFE4-4F87-9698-C0DC464164CC}" srcOrd="0" destOrd="0" presId="urn:microsoft.com/office/officeart/2005/8/layout/target3"/>
    <dgm:cxn modelId="{862B6B93-8DA6-4090-91BE-EFC499C09DCD}" type="presOf" srcId="{5D3CB328-F90A-4EE2-8DCF-5BCEB77B4741}" destId="{1FE636D8-C497-4576-9A0D-CB9881D963F9}" srcOrd="1" destOrd="0" presId="urn:microsoft.com/office/officeart/2005/8/layout/target3"/>
    <dgm:cxn modelId="{35F09CC2-C1DD-4D12-A74E-58902C463EC2}" srcId="{12F48F0A-D373-4168-990D-64B7B06664D0}" destId="{5D3CB328-F90A-4EE2-8DCF-5BCEB77B4741}" srcOrd="0" destOrd="0" parTransId="{76100D5F-0BA0-4AB2-8102-1A389AF5A4EB}" sibTransId="{A0DF0EA4-ADDC-451F-8B71-51A0EE21FB4A}"/>
    <dgm:cxn modelId="{5D520AEB-7051-4961-9362-F59ECFBC5FD9}" type="presOf" srcId="{12F48F0A-D373-4168-990D-64B7B06664D0}" destId="{3BC09F25-23EB-4329-AA3D-42EAD64C5174}" srcOrd="0" destOrd="0" presId="urn:microsoft.com/office/officeart/2005/8/layout/target3"/>
    <dgm:cxn modelId="{C5590968-ADDB-4DDB-86DF-DCA8BEC68700}" type="presParOf" srcId="{3BC09F25-23EB-4329-AA3D-42EAD64C5174}" destId="{A9A0D039-FA73-4E7D-8E90-0C12AEAEA917}" srcOrd="0" destOrd="0" presId="urn:microsoft.com/office/officeart/2005/8/layout/target3"/>
    <dgm:cxn modelId="{EBC16A8D-8947-4EA3-B930-E8E732A2251F}" type="presParOf" srcId="{3BC09F25-23EB-4329-AA3D-42EAD64C5174}" destId="{48002179-0180-4A71-9656-842F97565544}" srcOrd="1" destOrd="0" presId="urn:microsoft.com/office/officeart/2005/8/layout/target3"/>
    <dgm:cxn modelId="{1BF046D5-B0A8-47C6-A252-10D1831ACB08}" type="presParOf" srcId="{3BC09F25-23EB-4329-AA3D-42EAD64C5174}" destId="{8A564CCA-DFE4-4F87-9698-C0DC464164CC}" srcOrd="2" destOrd="0" presId="urn:microsoft.com/office/officeart/2005/8/layout/target3"/>
    <dgm:cxn modelId="{012C802A-2C2C-4B5B-ABB6-4A7749F707E5}" type="presParOf" srcId="{3BC09F25-23EB-4329-AA3D-42EAD64C5174}" destId="{1FE636D8-C497-4576-9A0D-CB9881D963F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F1B613-A194-45D2-A4A5-13785D3E9C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559861E-58FC-4768-9CA0-D5E0B7BC3D0D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、并对每一状态加高斯噪声，改变形式后存入</a:t>
          </a:r>
          <a:r>
            <a:rPr lang="en-US" dirty="0"/>
            <a:t>Z</a:t>
          </a:r>
          <a:r>
            <a:rPr lang="zh-CN" dirty="0"/>
            <a:t>，填充整个</a:t>
          </a:r>
          <a:r>
            <a:rPr lang="en-US" dirty="0"/>
            <a:t>Z</a:t>
          </a:r>
          <a:r>
            <a:rPr lang="zh-CN" dirty="0"/>
            <a:t>。</a:t>
          </a:r>
        </a:p>
      </dgm:t>
    </dgm:pt>
    <dgm:pt modelId="{AB4EB5E8-4731-470A-942C-C1F1AFBBEF48}" type="parTrans" cxnId="{0779561C-24F6-43BC-8B98-13ABC78A6524}">
      <dgm:prSet/>
      <dgm:spPr/>
      <dgm:t>
        <a:bodyPr/>
        <a:lstStyle/>
        <a:p>
          <a:endParaRPr lang="zh-CN" altLang="en-US"/>
        </a:p>
      </dgm:t>
    </dgm:pt>
    <dgm:pt modelId="{8E561193-D12C-4EE8-91F5-C55163C6B4FD}" type="sibTrans" cxnId="{0779561C-24F6-43BC-8B98-13ABC78A6524}">
      <dgm:prSet/>
      <dgm:spPr/>
      <dgm:t>
        <a:bodyPr/>
        <a:lstStyle/>
        <a:p>
          <a:endParaRPr lang="zh-CN" altLang="en-US"/>
        </a:p>
      </dgm:t>
    </dgm:pt>
    <dgm:pt modelId="{5B1C0CF9-DCDA-4B52-9224-8DA5ECC80832}" type="pres">
      <dgm:prSet presAssocID="{C1F1B613-A194-45D2-A4A5-13785D3E9C54}" presName="linear" presStyleCnt="0">
        <dgm:presLayoutVars>
          <dgm:animLvl val="lvl"/>
          <dgm:resizeHandles val="exact"/>
        </dgm:presLayoutVars>
      </dgm:prSet>
      <dgm:spPr/>
    </dgm:pt>
    <dgm:pt modelId="{C76B008E-DAF2-4896-ACA3-C839AF159EF1}" type="pres">
      <dgm:prSet presAssocID="{A559861E-58FC-4768-9CA0-D5E0B7BC3D0D}" presName="parentText" presStyleLbl="node1" presStyleIdx="0" presStyleCnt="1" custLinFactNeighborY="-25146">
        <dgm:presLayoutVars>
          <dgm:chMax val="0"/>
          <dgm:bulletEnabled val="1"/>
        </dgm:presLayoutVars>
      </dgm:prSet>
      <dgm:spPr/>
    </dgm:pt>
  </dgm:ptLst>
  <dgm:cxnLst>
    <dgm:cxn modelId="{0779561C-24F6-43BC-8B98-13ABC78A6524}" srcId="{C1F1B613-A194-45D2-A4A5-13785D3E9C54}" destId="{A559861E-58FC-4768-9CA0-D5E0B7BC3D0D}" srcOrd="0" destOrd="0" parTransId="{AB4EB5E8-4731-470A-942C-C1F1AFBBEF48}" sibTransId="{8E561193-D12C-4EE8-91F5-C55163C6B4FD}"/>
    <dgm:cxn modelId="{FB766029-75E8-4B42-9482-0516E9C0829D}" type="presOf" srcId="{A559861E-58FC-4768-9CA0-D5E0B7BC3D0D}" destId="{C76B008E-DAF2-4896-ACA3-C839AF159EF1}" srcOrd="0" destOrd="0" presId="urn:microsoft.com/office/officeart/2005/8/layout/vList2"/>
    <dgm:cxn modelId="{69FD7B42-59B0-411E-8A5A-351663800162}" type="presOf" srcId="{C1F1B613-A194-45D2-A4A5-13785D3E9C54}" destId="{5B1C0CF9-DCDA-4B52-9224-8DA5ECC80832}" srcOrd="0" destOrd="0" presId="urn:microsoft.com/office/officeart/2005/8/layout/vList2"/>
    <dgm:cxn modelId="{EE267384-B4F0-4A26-9F2A-3B4364FA8D84}" type="presParOf" srcId="{5B1C0CF9-DCDA-4B52-9224-8DA5ECC80832}" destId="{C76B008E-DAF2-4896-ACA3-C839AF159E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195122-7489-4F8C-8FB4-79E2013FA8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B8A556D-5037-4DCA-B46E-CFD2520DBCB2}">
      <dgm:prSet/>
      <dgm:spPr/>
      <dgm:t>
        <a:bodyPr/>
        <a:lstStyle/>
        <a:p>
          <a:r>
            <a:rPr lang="zh-CN" dirty="0"/>
            <a:t>贝叶斯定理</a:t>
          </a:r>
        </a:p>
      </dgm:t>
    </dgm:pt>
    <dgm:pt modelId="{60FEE9A1-83B5-48EC-A905-599A4E7F0B5D}" type="parTrans" cxnId="{692AA600-E382-4820-9FBF-0D5FFA42DC2D}">
      <dgm:prSet/>
      <dgm:spPr/>
      <dgm:t>
        <a:bodyPr/>
        <a:lstStyle/>
        <a:p>
          <a:endParaRPr lang="zh-CN" altLang="en-US"/>
        </a:p>
      </dgm:t>
    </dgm:pt>
    <dgm:pt modelId="{F63DABF8-5903-4E8A-8E67-6E3AE815B141}" type="sibTrans" cxnId="{692AA600-E382-4820-9FBF-0D5FFA42DC2D}">
      <dgm:prSet/>
      <dgm:spPr/>
      <dgm:t>
        <a:bodyPr/>
        <a:lstStyle/>
        <a:p>
          <a:endParaRPr lang="zh-CN" altLang="en-US"/>
        </a:p>
      </dgm:t>
    </dgm:pt>
    <dgm:pt modelId="{00983D15-DD0B-4BF5-BDA0-0A38AC713F63}" type="pres">
      <dgm:prSet presAssocID="{B8195122-7489-4F8C-8FB4-79E2013FA83E}" presName="Name0" presStyleCnt="0">
        <dgm:presLayoutVars>
          <dgm:dir/>
          <dgm:resizeHandles val="exact"/>
        </dgm:presLayoutVars>
      </dgm:prSet>
      <dgm:spPr/>
    </dgm:pt>
    <dgm:pt modelId="{85160CEA-64D1-4125-A6C3-015A9104DC98}" type="pres">
      <dgm:prSet presAssocID="{DB8A556D-5037-4DCA-B46E-CFD2520DBCB2}" presName="node" presStyleLbl="node1" presStyleIdx="0" presStyleCnt="1">
        <dgm:presLayoutVars>
          <dgm:bulletEnabled val="1"/>
        </dgm:presLayoutVars>
      </dgm:prSet>
      <dgm:spPr/>
    </dgm:pt>
  </dgm:ptLst>
  <dgm:cxnLst>
    <dgm:cxn modelId="{692AA600-E382-4820-9FBF-0D5FFA42DC2D}" srcId="{B8195122-7489-4F8C-8FB4-79E2013FA83E}" destId="{DB8A556D-5037-4DCA-B46E-CFD2520DBCB2}" srcOrd="0" destOrd="0" parTransId="{60FEE9A1-83B5-48EC-A905-599A4E7F0B5D}" sibTransId="{F63DABF8-5903-4E8A-8E67-6E3AE815B141}"/>
    <dgm:cxn modelId="{B0DB160D-EF47-499B-B5E0-552D72300EA1}" type="presOf" srcId="{DB8A556D-5037-4DCA-B46E-CFD2520DBCB2}" destId="{85160CEA-64D1-4125-A6C3-015A9104DC98}" srcOrd="0" destOrd="0" presId="urn:microsoft.com/office/officeart/2005/8/layout/process1"/>
    <dgm:cxn modelId="{AD03D9E3-0182-4201-8949-EABB3BCD6734}" type="presOf" srcId="{B8195122-7489-4F8C-8FB4-79E2013FA83E}" destId="{00983D15-DD0B-4BF5-BDA0-0A38AC713F63}" srcOrd="0" destOrd="0" presId="urn:microsoft.com/office/officeart/2005/8/layout/process1"/>
    <dgm:cxn modelId="{2063FC14-6232-4FFF-9160-08DC1D16E853}" type="presParOf" srcId="{00983D15-DD0B-4BF5-BDA0-0A38AC713F63}" destId="{85160CEA-64D1-4125-A6C3-015A9104DC9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99DCA-0E1B-4A10-BDF9-1C9B094D3F0A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0DCC6EB-35BC-4E15-99C7-71C5556C5718}">
      <dgm:prSet/>
      <dgm:spPr/>
      <dgm:t>
        <a:bodyPr/>
        <a:lstStyle/>
        <a:p>
          <a:r>
            <a:rPr lang="zh-CN" dirty="0"/>
            <a:t>量测模型：提取测量的信息，并以一定的形式表达，比如矩阵。并且在一定范围内，</a:t>
          </a:r>
          <a:r>
            <a:rPr lang="zh-CN" altLang="en-US" dirty="0"/>
            <a:t>帮助我们确定</a:t>
          </a:r>
          <a:r>
            <a:rPr lang="zh-CN" dirty="0"/>
            <a:t>运动模型</a:t>
          </a:r>
        </a:p>
      </dgm:t>
    </dgm:pt>
    <dgm:pt modelId="{C840178A-60D3-49BB-98A4-85BF7BAF2CDB}" type="parTrans" cxnId="{A38FA86E-7000-44B3-9829-293241FCF105}">
      <dgm:prSet/>
      <dgm:spPr/>
      <dgm:t>
        <a:bodyPr/>
        <a:lstStyle/>
        <a:p>
          <a:endParaRPr lang="zh-CN" altLang="en-US"/>
        </a:p>
      </dgm:t>
    </dgm:pt>
    <dgm:pt modelId="{16CA718A-3D71-4778-A1AA-4277A7F49D81}" type="sibTrans" cxnId="{A38FA86E-7000-44B3-9829-293241FCF105}">
      <dgm:prSet/>
      <dgm:spPr/>
      <dgm:t>
        <a:bodyPr/>
        <a:lstStyle/>
        <a:p>
          <a:endParaRPr lang="zh-CN" altLang="en-US"/>
        </a:p>
      </dgm:t>
    </dgm:pt>
    <dgm:pt modelId="{E92299F5-7FA7-4AEF-B171-D3D78F924E3B}" type="pres">
      <dgm:prSet presAssocID="{BAF99DCA-0E1B-4A10-BDF9-1C9B094D3F0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DEDB8D5-288F-4601-B742-DE42259B435D}" type="pres">
      <dgm:prSet presAssocID="{D0DCC6EB-35BC-4E15-99C7-71C5556C5718}" presName="circle1" presStyleLbl="node1" presStyleIdx="0" presStyleCnt="1"/>
      <dgm:spPr/>
    </dgm:pt>
    <dgm:pt modelId="{372F29D5-CD9A-477E-BF88-911009CD857F}" type="pres">
      <dgm:prSet presAssocID="{D0DCC6EB-35BC-4E15-99C7-71C5556C5718}" presName="space" presStyleCnt="0"/>
      <dgm:spPr/>
    </dgm:pt>
    <dgm:pt modelId="{BC3AD46A-B615-4595-9991-1BB4434B86FA}" type="pres">
      <dgm:prSet presAssocID="{D0DCC6EB-35BC-4E15-99C7-71C5556C5718}" presName="rect1" presStyleLbl="alignAcc1" presStyleIdx="0" presStyleCnt="1"/>
      <dgm:spPr/>
    </dgm:pt>
    <dgm:pt modelId="{6801773F-EC7D-4B2D-A42A-90675E9DB8FB}" type="pres">
      <dgm:prSet presAssocID="{D0DCC6EB-35BC-4E15-99C7-71C5556C571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71AC433-52A9-482A-894A-9A5C6D9A39D7}" type="presOf" srcId="{D0DCC6EB-35BC-4E15-99C7-71C5556C5718}" destId="{6801773F-EC7D-4B2D-A42A-90675E9DB8FB}" srcOrd="1" destOrd="0" presId="urn:microsoft.com/office/officeart/2005/8/layout/target3"/>
    <dgm:cxn modelId="{A38FA86E-7000-44B3-9829-293241FCF105}" srcId="{BAF99DCA-0E1B-4A10-BDF9-1C9B094D3F0A}" destId="{D0DCC6EB-35BC-4E15-99C7-71C5556C5718}" srcOrd="0" destOrd="0" parTransId="{C840178A-60D3-49BB-98A4-85BF7BAF2CDB}" sibTransId="{16CA718A-3D71-4778-A1AA-4277A7F49D81}"/>
    <dgm:cxn modelId="{ED72FD86-385D-4245-A112-FC6F37EC3337}" type="presOf" srcId="{D0DCC6EB-35BC-4E15-99C7-71C5556C5718}" destId="{BC3AD46A-B615-4595-9991-1BB4434B86FA}" srcOrd="0" destOrd="0" presId="urn:microsoft.com/office/officeart/2005/8/layout/target3"/>
    <dgm:cxn modelId="{3E80F3DE-321F-4E7E-BEE6-663A5CCBD510}" type="presOf" srcId="{BAF99DCA-0E1B-4A10-BDF9-1C9B094D3F0A}" destId="{E92299F5-7FA7-4AEF-B171-D3D78F924E3B}" srcOrd="0" destOrd="0" presId="urn:microsoft.com/office/officeart/2005/8/layout/target3"/>
    <dgm:cxn modelId="{5E003273-52F5-4532-8D14-496F152AE71A}" type="presParOf" srcId="{E92299F5-7FA7-4AEF-B171-D3D78F924E3B}" destId="{2DEDB8D5-288F-4601-B742-DE42259B435D}" srcOrd="0" destOrd="0" presId="urn:microsoft.com/office/officeart/2005/8/layout/target3"/>
    <dgm:cxn modelId="{CAA1E15B-26CD-45A8-B30F-AF421157B6E7}" type="presParOf" srcId="{E92299F5-7FA7-4AEF-B171-D3D78F924E3B}" destId="{372F29D5-CD9A-477E-BF88-911009CD857F}" srcOrd="1" destOrd="0" presId="urn:microsoft.com/office/officeart/2005/8/layout/target3"/>
    <dgm:cxn modelId="{A3E8D280-471D-4B2E-B3D5-B44375BE2B92}" type="presParOf" srcId="{E92299F5-7FA7-4AEF-B171-D3D78F924E3B}" destId="{BC3AD46A-B615-4595-9991-1BB4434B86FA}" srcOrd="2" destOrd="0" presId="urn:microsoft.com/office/officeart/2005/8/layout/target3"/>
    <dgm:cxn modelId="{4293933A-FD08-4352-B225-E92A8B68F61E}" type="presParOf" srcId="{E92299F5-7FA7-4AEF-B171-D3D78F924E3B}" destId="{6801773F-EC7D-4B2D-A42A-90675E9DB8F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160E1A-1411-42B3-B08D-4B3B772013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F34B54D-E7D1-4106-9EB6-FE8EF299DF79}">
      <dgm:prSet/>
      <dgm:spPr/>
      <dgm:t>
        <a:bodyPr/>
        <a:lstStyle/>
        <a:p>
          <a:r>
            <a:rPr lang="en-US"/>
            <a:t>1</a:t>
          </a:r>
          <a:r>
            <a:rPr lang="zh-CN"/>
            <a:t>、设定一个起点数据</a:t>
          </a:r>
          <a:r>
            <a:rPr lang="en-US"/>
            <a:t>x</a:t>
          </a:r>
          <a:endParaRPr lang="zh-CN"/>
        </a:p>
      </dgm:t>
    </dgm:pt>
    <dgm:pt modelId="{C95CBCBA-A1DF-40D2-8CE3-AB16E96BC301}" type="parTrans" cxnId="{0207C524-6AB0-4FC7-9FA8-280CE601BDDA}">
      <dgm:prSet/>
      <dgm:spPr/>
      <dgm:t>
        <a:bodyPr/>
        <a:lstStyle/>
        <a:p>
          <a:endParaRPr lang="zh-CN" altLang="en-US"/>
        </a:p>
      </dgm:t>
    </dgm:pt>
    <dgm:pt modelId="{52C62162-3F3E-40B1-B00D-94CF7C82E00F}" type="sibTrans" cxnId="{0207C524-6AB0-4FC7-9FA8-280CE601BDDA}">
      <dgm:prSet/>
      <dgm:spPr/>
      <dgm:t>
        <a:bodyPr/>
        <a:lstStyle/>
        <a:p>
          <a:endParaRPr lang="zh-CN" altLang="en-US"/>
        </a:p>
      </dgm:t>
    </dgm:pt>
    <dgm:pt modelId="{09E7FD0A-4F1D-4764-BD7D-830E5F09459B}" type="pres">
      <dgm:prSet presAssocID="{AC160E1A-1411-42B3-B08D-4B3B7720130C}" presName="linear" presStyleCnt="0">
        <dgm:presLayoutVars>
          <dgm:animLvl val="lvl"/>
          <dgm:resizeHandles val="exact"/>
        </dgm:presLayoutVars>
      </dgm:prSet>
      <dgm:spPr/>
    </dgm:pt>
    <dgm:pt modelId="{C96DAA83-DE61-49A9-92DA-27D200CBF6A5}" type="pres">
      <dgm:prSet presAssocID="{CF34B54D-E7D1-4106-9EB6-FE8EF299DF7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596701-7D7C-49A8-BB12-21DE8F000908}" type="presOf" srcId="{CF34B54D-E7D1-4106-9EB6-FE8EF299DF79}" destId="{C96DAA83-DE61-49A9-92DA-27D200CBF6A5}" srcOrd="0" destOrd="0" presId="urn:microsoft.com/office/officeart/2005/8/layout/vList2"/>
    <dgm:cxn modelId="{0207C524-6AB0-4FC7-9FA8-280CE601BDDA}" srcId="{AC160E1A-1411-42B3-B08D-4B3B7720130C}" destId="{CF34B54D-E7D1-4106-9EB6-FE8EF299DF79}" srcOrd="0" destOrd="0" parTransId="{C95CBCBA-A1DF-40D2-8CE3-AB16E96BC301}" sibTransId="{52C62162-3F3E-40B1-B00D-94CF7C82E00F}"/>
    <dgm:cxn modelId="{0F8B8135-16C7-4D98-82C7-B5B966A9D3AF}" type="presOf" srcId="{AC160E1A-1411-42B3-B08D-4B3B7720130C}" destId="{09E7FD0A-4F1D-4764-BD7D-830E5F09459B}" srcOrd="0" destOrd="0" presId="urn:microsoft.com/office/officeart/2005/8/layout/vList2"/>
    <dgm:cxn modelId="{8808889E-1ABC-4C3A-BC26-AE9CBA3E1179}" type="presParOf" srcId="{09E7FD0A-4F1D-4764-BD7D-830E5F09459B}" destId="{C96DAA83-DE61-49A9-92DA-27D200CBF6A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4A0EFB-36D2-47C0-B463-90A66CAFBD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970E0D-F421-46CE-AF42-C2D0433219D7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、划分时间刻度</a:t>
          </a:r>
          <a:r>
            <a:rPr lang="zh-CN" altLang="en-US" dirty="0"/>
            <a:t>，确定时间周期</a:t>
          </a:r>
          <a:endParaRPr lang="zh-CN" dirty="0"/>
        </a:p>
      </dgm:t>
    </dgm:pt>
    <dgm:pt modelId="{456922A4-7053-4843-837A-45C94EDF77D4}" type="parTrans" cxnId="{A301C685-EAAD-4B7B-9259-4244DE154763}">
      <dgm:prSet/>
      <dgm:spPr/>
      <dgm:t>
        <a:bodyPr/>
        <a:lstStyle/>
        <a:p>
          <a:endParaRPr lang="zh-CN" altLang="en-US"/>
        </a:p>
      </dgm:t>
    </dgm:pt>
    <dgm:pt modelId="{4172D469-3979-46F6-8824-7C0C98AE306D}" type="sibTrans" cxnId="{A301C685-EAAD-4B7B-9259-4244DE154763}">
      <dgm:prSet/>
      <dgm:spPr/>
      <dgm:t>
        <a:bodyPr/>
        <a:lstStyle/>
        <a:p>
          <a:endParaRPr lang="zh-CN" altLang="en-US"/>
        </a:p>
      </dgm:t>
    </dgm:pt>
    <dgm:pt modelId="{678F5B71-8892-4329-99CA-22690A5A1E53}" type="pres">
      <dgm:prSet presAssocID="{504A0EFB-36D2-47C0-B463-90A66CAFBDCA}" presName="linear" presStyleCnt="0">
        <dgm:presLayoutVars>
          <dgm:animLvl val="lvl"/>
          <dgm:resizeHandles val="exact"/>
        </dgm:presLayoutVars>
      </dgm:prSet>
      <dgm:spPr/>
    </dgm:pt>
    <dgm:pt modelId="{EFC3EDE4-6D43-425E-99C0-B0ACA1531F85}" type="pres">
      <dgm:prSet presAssocID="{54970E0D-F421-46CE-AF42-C2D0433219D7}" presName="parentText" presStyleLbl="node1" presStyleIdx="0" presStyleCnt="1" custLinFactNeighborX="4153" custLinFactNeighborY="31188">
        <dgm:presLayoutVars>
          <dgm:chMax val="0"/>
          <dgm:bulletEnabled val="1"/>
        </dgm:presLayoutVars>
      </dgm:prSet>
      <dgm:spPr/>
    </dgm:pt>
  </dgm:ptLst>
  <dgm:cxnLst>
    <dgm:cxn modelId="{C9369C52-FB5D-426C-A28C-1B61B6B90269}" type="presOf" srcId="{54970E0D-F421-46CE-AF42-C2D0433219D7}" destId="{EFC3EDE4-6D43-425E-99C0-B0ACA1531F85}" srcOrd="0" destOrd="0" presId="urn:microsoft.com/office/officeart/2005/8/layout/vList2"/>
    <dgm:cxn modelId="{A301C685-EAAD-4B7B-9259-4244DE154763}" srcId="{504A0EFB-36D2-47C0-B463-90A66CAFBDCA}" destId="{54970E0D-F421-46CE-AF42-C2D0433219D7}" srcOrd="0" destOrd="0" parTransId="{456922A4-7053-4843-837A-45C94EDF77D4}" sibTransId="{4172D469-3979-46F6-8824-7C0C98AE306D}"/>
    <dgm:cxn modelId="{C182B79A-19BC-4331-AB61-0E968F1BCD48}" type="presOf" srcId="{504A0EFB-36D2-47C0-B463-90A66CAFBDCA}" destId="{678F5B71-8892-4329-99CA-22690A5A1E53}" srcOrd="0" destOrd="0" presId="urn:microsoft.com/office/officeart/2005/8/layout/vList2"/>
    <dgm:cxn modelId="{6232357C-AD98-4F33-B168-97A48DD61ED2}" type="presParOf" srcId="{678F5B71-8892-4329-99CA-22690A5A1E53}" destId="{EFC3EDE4-6D43-425E-99C0-B0ACA1531F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1FA6-7C6B-4C30-8BCF-54D6F535B8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D7DF0D7-9FA4-497F-B925-E3D21D10A771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、创建存放目标轨迹的矩阵</a:t>
          </a:r>
          <a:r>
            <a:rPr lang="en-US" dirty="0"/>
            <a:t>X</a:t>
          </a:r>
          <a:r>
            <a:rPr lang="zh-CN" dirty="0"/>
            <a:t>，存放测量数据的矩阵</a:t>
          </a:r>
          <a:r>
            <a:rPr lang="en-US" dirty="0"/>
            <a:t>Z</a:t>
          </a:r>
          <a:endParaRPr lang="zh-CN" dirty="0"/>
        </a:p>
      </dgm:t>
    </dgm:pt>
    <dgm:pt modelId="{19CE0130-E318-4DB5-9E50-FCE75F8FCC5B}" type="parTrans" cxnId="{94E14EB4-333C-415B-B718-87A4BFEF75FE}">
      <dgm:prSet/>
      <dgm:spPr/>
      <dgm:t>
        <a:bodyPr/>
        <a:lstStyle/>
        <a:p>
          <a:endParaRPr lang="zh-CN" altLang="en-US"/>
        </a:p>
      </dgm:t>
    </dgm:pt>
    <dgm:pt modelId="{6A5A6D3E-5BCC-4624-AF15-CCA7040B16B8}" type="sibTrans" cxnId="{94E14EB4-333C-415B-B718-87A4BFEF75FE}">
      <dgm:prSet/>
      <dgm:spPr/>
      <dgm:t>
        <a:bodyPr/>
        <a:lstStyle/>
        <a:p>
          <a:endParaRPr lang="zh-CN" altLang="en-US"/>
        </a:p>
      </dgm:t>
    </dgm:pt>
    <dgm:pt modelId="{5CF825D2-E464-49BF-A4FD-909BAD964D93}" type="pres">
      <dgm:prSet presAssocID="{C2B01FA6-7C6B-4C30-8BCF-54D6F535B8A8}" presName="linear" presStyleCnt="0">
        <dgm:presLayoutVars>
          <dgm:animLvl val="lvl"/>
          <dgm:resizeHandles val="exact"/>
        </dgm:presLayoutVars>
      </dgm:prSet>
      <dgm:spPr/>
    </dgm:pt>
    <dgm:pt modelId="{D7BB215A-8667-4B91-8638-4941419FD5FF}" type="pres">
      <dgm:prSet presAssocID="{AD7DF0D7-9FA4-497F-B925-E3D21D10A77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E6C9123-23FD-4CC6-B41C-FC06655689AD}" type="presOf" srcId="{C2B01FA6-7C6B-4C30-8BCF-54D6F535B8A8}" destId="{5CF825D2-E464-49BF-A4FD-909BAD964D93}" srcOrd="0" destOrd="0" presId="urn:microsoft.com/office/officeart/2005/8/layout/vList2"/>
    <dgm:cxn modelId="{D303A640-5406-4F16-9675-0842731FD488}" type="presOf" srcId="{AD7DF0D7-9FA4-497F-B925-E3D21D10A771}" destId="{D7BB215A-8667-4B91-8638-4941419FD5FF}" srcOrd="0" destOrd="0" presId="urn:microsoft.com/office/officeart/2005/8/layout/vList2"/>
    <dgm:cxn modelId="{94E14EB4-333C-415B-B718-87A4BFEF75FE}" srcId="{C2B01FA6-7C6B-4C30-8BCF-54D6F535B8A8}" destId="{AD7DF0D7-9FA4-497F-B925-E3D21D10A771}" srcOrd="0" destOrd="0" parTransId="{19CE0130-E318-4DB5-9E50-FCE75F8FCC5B}" sibTransId="{6A5A6D3E-5BCC-4624-AF15-CCA7040B16B8}"/>
    <dgm:cxn modelId="{4642AFCD-4A97-4B56-BC56-0F7E2E6F368C}" type="presParOf" srcId="{5CF825D2-E464-49BF-A4FD-909BAD964D93}" destId="{D7BB215A-8667-4B91-8638-4941419FD5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9EB0FB-12A7-4153-BA4B-15A783C0E1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D08421E-40B6-4AE9-90A0-0ABD3C9BFBAD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、将</a:t>
          </a:r>
          <a:r>
            <a:rPr lang="en-US" dirty="0"/>
            <a:t>x</a:t>
          </a:r>
          <a:r>
            <a:rPr lang="zh-CN" dirty="0"/>
            <a:t>初始值放入矩阵</a:t>
          </a:r>
          <a:r>
            <a:rPr lang="en-US" dirty="0"/>
            <a:t>X</a:t>
          </a:r>
          <a:endParaRPr lang="zh-CN" dirty="0"/>
        </a:p>
      </dgm:t>
    </dgm:pt>
    <dgm:pt modelId="{7710BFC3-D3B1-49DF-91B6-B488E91EA85F}" type="parTrans" cxnId="{A55BE6E6-938E-47D4-9394-5551BD10679F}">
      <dgm:prSet/>
      <dgm:spPr/>
      <dgm:t>
        <a:bodyPr/>
        <a:lstStyle/>
        <a:p>
          <a:endParaRPr lang="zh-CN" altLang="en-US"/>
        </a:p>
      </dgm:t>
    </dgm:pt>
    <dgm:pt modelId="{9227A024-1E38-49DF-B090-88CFA8A06A60}" type="sibTrans" cxnId="{A55BE6E6-938E-47D4-9394-5551BD10679F}">
      <dgm:prSet/>
      <dgm:spPr/>
      <dgm:t>
        <a:bodyPr/>
        <a:lstStyle/>
        <a:p>
          <a:endParaRPr lang="zh-CN" altLang="en-US"/>
        </a:p>
      </dgm:t>
    </dgm:pt>
    <dgm:pt modelId="{6824B80C-9742-44D9-BF73-0BDC694FAC29}" type="pres">
      <dgm:prSet presAssocID="{1D9EB0FB-12A7-4153-BA4B-15A783C0E12C}" presName="linear" presStyleCnt="0">
        <dgm:presLayoutVars>
          <dgm:animLvl val="lvl"/>
          <dgm:resizeHandles val="exact"/>
        </dgm:presLayoutVars>
      </dgm:prSet>
      <dgm:spPr/>
    </dgm:pt>
    <dgm:pt modelId="{A6AD47AF-A8E6-41BF-A414-D7D94A937F1E}" type="pres">
      <dgm:prSet presAssocID="{3D08421E-40B6-4AE9-90A0-0ABD3C9BFBA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EDA049C-0719-4A26-8A1B-AEB8E3035CD7}" type="presOf" srcId="{3D08421E-40B6-4AE9-90A0-0ABD3C9BFBAD}" destId="{A6AD47AF-A8E6-41BF-A414-D7D94A937F1E}" srcOrd="0" destOrd="0" presId="urn:microsoft.com/office/officeart/2005/8/layout/vList2"/>
    <dgm:cxn modelId="{4AEC93E0-FC93-43DA-8856-D5562B392074}" type="presOf" srcId="{1D9EB0FB-12A7-4153-BA4B-15A783C0E12C}" destId="{6824B80C-9742-44D9-BF73-0BDC694FAC29}" srcOrd="0" destOrd="0" presId="urn:microsoft.com/office/officeart/2005/8/layout/vList2"/>
    <dgm:cxn modelId="{A55BE6E6-938E-47D4-9394-5551BD10679F}" srcId="{1D9EB0FB-12A7-4153-BA4B-15A783C0E12C}" destId="{3D08421E-40B6-4AE9-90A0-0ABD3C9BFBAD}" srcOrd="0" destOrd="0" parTransId="{7710BFC3-D3B1-49DF-91B6-B488E91EA85F}" sibTransId="{9227A024-1E38-49DF-B090-88CFA8A06A60}"/>
    <dgm:cxn modelId="{2F0CD520-65A9-41EA-8FEE-71D0DBCC22FD}" type="presParOf" srcId="{6824B80C-9742-44D9-BF73-0BDC694FAC29}" destId="{A6AD47AF-A8E6-41BF-A414-D7D94A937F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4C622A-80DB-4563-9DC2-ACA2C6E81D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97E448-FFE9-499C-8EE5-6CA4280C17C0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、设定</a:t>
          </a:r>
          <a:r>
            <a:rPr lang="zh-CN" altLang="en-US" dirty="0"/>
            <a:t>每个时刻</a:t>
          </a:r>
          <a:r>
            <a:rPr lang="zh-CN" dirty="0"/>
            <a:t>目标的速度，填入</a:t>
          </a:r>
          <a:r>
            <a:rPr lang="en-US" dirty="0"/>
            <a:t>X</a:t>
          </a:r>
          <a:endParaRPr lang="zh-CN" dirty="0"/>
        </a:p>
      </dgm:t>
    </dgm:pt>
    <dgm:pt modelId="{4D496AA1-884C-4AA0-A1AE-679F7DA834AE}" type="parTrans" cxnId="{1368E206-6050-492F-9438-87A00F64B787}">
      <dgm:prSet/>
      <dgm:spPr/>
      <dgm:t>
        <a:bodyPr/>
        <a:lstStyle/>
        <a:p>
          <a:endParaRPr lang="zh-CN" altLang="en-US"/>
        </a:p>
      </dgm:t>
    </dgm:pt>
    <dgm:pt modelId="{1C427FA2-F70D-4417-B657-E715BDDE90CE}" type="sibTrans" cxnId="{1368E206-6050-492F-9438-87A00F64B787}">
      <dgm:prSet/>
      <dgm:spPr/>
      <dgm:t>
        <a:bodyPr/>
        <a:lstStyle/>
        <a:p>
          <a:endParaRPr lang="zh-CN" altLang="en-US"/>
        </a:p>
      </dgm:t>
    </dgm:pt>
    <dgm:pt modelId="{97D908A5-796D-476F-ACA1-15E3B87DEF70}" type="pres">
      <dgm:prSet presAssocID="{D54C622A-80DB-4563-9DC2-ACA2C6E81D3B}" presName="linear" presStyleCnt="0">
        <dgm:presLayoutVars>
          <dgm:animLvl val="lvl"/>
          <dgm:resizeHandles val="exact"/>
        </dgm:presLayoutVars>
      </dgm:prSet>
      <dgm:spPr/>
    </dgm:pt>
    <dgm:pt modelId="{83251839-24B1-4B0C-8F4C-7318F8016D99}" type="pres">
      <dgm:prSet presAssocID="{6997E448-FFE9-499C-8EE5-6CA4280C17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68E206-6050-492F-9438-87A00F64B787}" srcId="{D54C622A-80DB-4563-9DC2-ACA2C6E81D3B}" destId="{6997E448-FFE9-499C-8EE5-6CA4280C17C0}" srcOrd="0" destOrd="0" parTransId="{4D496AA1-884C-4AA0-A1AE-679F7DA834AE}" sibTransId="{1C427FA2-F70D-4417-B657-E715BDDE90CE}"/>
    <dgm:cxn modelId="{0C53A366-92E4-418C-9DC6-C184FFBB538E}" type="presOf" srcId="{6997E448-FFE9-499C-8EE5-6CA4280C17C0}" destId="{83251839-24B1-4B0C-8F4C-7318F8016D99}" srcOrd="0" destOrd="0" presId="urn:microsoft.com/office/officeart/2005/8/layout/vList2"/>
    <dgm:cxn modelId="{FEDE2FD3-3BAB-4516-83A1-3B4A25986158}" type="presOf" srcId="{D54C622A-80DB-4563-9DC2-ACA2C6E81D3B}" destId="{97D908A5-796D-476F-ACA1-15E3B87DEF70}" srcOrd="0" destOrd="0" presId="urn:microsoft.com/office/officeart/2005/8/layout/vList2"/>
    <dgm:cxn modelId="{2133F800-DB57-4AEB-B0E9-A77CBC1DF226}" type="presParOf" srcId="{97D908A5-796D-476F-ACA1-15E3B87DEF70}" destId="{83251839-24B1-4B0C-8F4C-7318F8016D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DA094D-CEF0-45D6-829B-3DB604CE44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AE93E5-C024-4642-BF57-AEBCC4F56634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、</a:t>
          </a:r>
          <a:r>
            <a:rPr lang="zh-CN" altLang="en-US" dirty="0"/>
            <a:t>状态</a:t>
          </a:r>
          <a:r>
            <a:rPr lang="zh-CN" dirty="0"/>
            <a:t>初始值加高斯噪声后，进行形式的改变，作为测量数据</a:t>
          </a:r>
          <a:r>
            <a:rPr lang="zh-CN" altLang="en-US" dirty="0"/>
            <a:t>的初始数据</a:t>
          </a:r>
          <a:r>
            <a:rPr lang="zh-CN" dirty="0"/>
            <a:t>，存入</a:t>
          </a:r>
          <a:r>
            <a:rPr lang="en-US" dirty="0"/>
            <a:t>Z</a:t>
          </a:r>
          <a:endParaRPr lang="zh-CN" dirty="0"/>
        </a:p>
      </dgm:t>
    </dgm:pt>
    <dgm:pt modelId="{6C66F619-5AED-4E62-AFF4-2009B1762FFA}" type="parTrans" cxnId="{26479EC4-C345-42DB-A58E-69FAECB67F3E}">
      <dgm:prSet/>
      <dgm:spPr/>
      <dgm:t>
        <a:bodyPr/>
        <a:lstStyle/>
        <a:p>
          <a:endParaRPr lang="zh-CN" altLang="en-US"/>
        </a:p>
      </dgm:t>
    </dgm:pt>
    <dgm:pt modelId="{AF2903AA-7F56-4FAB-8D61-6138F96D7148}" type="sibTrans" cxnId="{26479EC4-C345-42DB-A58E-69FAECB67F3E}">
      <dgm:prSet/>
      <dgm:spPr/>
      <dgm:t>
        <a:bodyPr/>
        <a:lstStyle/>
        <a:p>
          <a:endParaRPr lang="zh-CN" altLang="en-US"/>
        </a:p>
      </dgm:t>
    </dgm:pt>
    <dgm:pt modelId="{24A32A36-9C2F-424C-9633-A3FD45341105}" type="pres">
      <dgm:prSet presAssocID="{12DA094D-CEF0-45D6-829B-3DB604CE4459}" presName="linear" presStyleCnt="0">
        <dgm:presLayoutVars>
          <dgm:animLvl val="lvl"/>
          <dgm:resizeHandles val="exact"/>
        </dgm:presLayoutVars>
      </dgm:prSet>
      <dgm:spPr/>
    </dgm:pt>
    <dgm:pt modelId="{29CDA7F0-AB68-48B3-9937-0867C8407FD0}" type="pres">
      <dgm:prSet presAssocID="{F3AE93E5-C024-4642-BF57-AEBCC4F56634}" presName="parentText" presStyleLbl="node1" presStyleIdx="0" presStyleCnt="1" custLinFactNeighborY="525">
        <dgm:presLayoutVars>
          <dgm:chMax val="0"/>
          <dgm:bulletEnabled val="1"/>
        </dgm:presLayoutVars>
      </dgm:prSet>
      <dgm:spPr/>
    </dgm:pt>
  </dgm:ptLst>
  <dgm:cxnLst>
    <dgm:cxn modelId="{6EFD6583-AE5C-4B82-AF19-DA554E5D5929}" type="presOf" srcId="{12DA094D-CEF0-45D6-829B-3DB604CE4459}" destId="{24A32A36-9C2F-424C-9633-A3FD45341105}" srcOrd="0" destOrd="0" presId="urn:microsoft.com/office/officeart/2005/8/layout/vList2"/>
    <dgm:cxn modelId="{E24EF5B6-53C3-45C1-BDC2-D7CFC266AA90}" type="presOf" srcId="{F3AE93E5-C024-4642-BF57-AEBCC4F56634}" destId="{29CDA7F0-AB68-48B3-9937-0867C8407FD0}" srcOrd="0" destOrd="0" presId="urn:microsoft.com/office/officeart/2005/8/layout/vList2"/>
    <dgm:cxn modelId="{26479EC4-C345-42DB-A58E-69FAECB67F3E}" srcId="{12DA094D-CEF0-45D6-829B-3DB604CE4459}" destId="{F3AE93E5-C024-4642-BF57-AEBCC4F56634}" srcOrd="0" destOrd="0" parTransId="{6C66F619-5AED-4E62-AFF4-2009B1762FFA}" sibTransId="{AF2903AA-7F56-4FAB-8D61-6138F96D7148}"/>
    <dgm:cxn modelId="{6492BB96-45B8-4B26-B5BC-9871942ABCCE}" type="presParOf" srcId="{24A32A36-9C2F-424C-9633-A3FD45341105}" destId="{29CDA7F0-AB68-48B3-9937-0867C8407F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EE56D9-FB37-4A5D-B657-50433E2CB6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381874F-AFF4-45C7-B72C-84FBA259AA5B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、利用循环，以前一状态</a:t>
          </a:r>
          <a:r>
            <a:rPr lang="en-US" dirty="0"/>
            <a:t>x(k-1)</a:t>
          </a:r>
          <a:r>
            <a:rPr lang="zh-CN" dirty="0"/>
            <a:t>，和速度，计算出下一状态</a:t>
          </a:r>
          <a:r>
            <a:rPr lang="en-US" dirty="0"/>
            <a:t>x(k)</a:t>
          </a:r>
          <a:r>
            <a:rPr lang="zh-CN" dirty="0"/>
            <a:t>。填充整个</a:t>
          </a:r>
          <a:r>
            <a:rPr lang="en-US" dirty="0"/>
            <a:t>X</a:t>
          </a:r>
          <a:endParaRPr lang="zh-CN" dirty="0"/>
        </a:p>
      </dgm:t>
    </dgm:pt>
    <dgm:pt modelId="{BEEDA3A0-71BC-4626-935F-27007CC1F934}" type="parTrans" cxnId="{0EA4BCE8-C38F-48C0-90AB-DA707B3A2CDB}">
      <dgm:prSet/>
      <dgm:spPr/>
      <dgm:t>
        <a:bodyPr/>
        <a:lstStyle/>
        <a:p>
          <a:endParaRPr lang="zh-CN" altLang="en-US"/>
        </a:p>
      </dgm:t>
    </dgm:pt>
    <dgm:pt modelId="{149145A5-D68B-4EAF-8357-D6C2BC25A7E0}" type="sibTrans" cxnId="{0EA4BCE8-C38F-48C0-90AB-DA707B3A2CDB}">
      <dgm:prSet/>
      <dgm:spPr/>
      <dgm:t>
        <a:bodyPr/>
        <a:lstStyle/>
        <a:p>
          <a:endParaRPr lang="zh-CN" altLang="en-US"/>
        </a:p>
      </dgm:t>
    </dgm:pt>
    <dgm:pt modelId="{9A892726-FE4E-4E51-9AD7-95C3F5F88D04}" type="pres">
      <dgm:prSet presAssocID="{9CEE56D9-FB37-4A5D-B657-50433E2CB6C1}" presName="linear" presStyleCnt="0">
        <dgm:presLayoutVars>
          <dgm:animLvl val="lvl"/>
          <dgm:resizeHandles val="exact"/>
        </dgm:presLayoutVars>
      </dgm:prSet>
      <dgm:spPr/>
    </dgm:pt>
    <dgm:pt modelId="{E18E19D5-9C99-48CA-BADA-51C7FEC7F9FD}" type="pres">
      <dgm:prSet presAssocID="{9381874F-AFF4-45C7-B72C-84FBA259AA5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FC4D79D-1DC8-4C7F-B6EB-F4EB6F46EC4F}" type="presOf" srcId="{9CEE56D9-FB37-4A5D-B657-50433E2CB6C1}" destId="{9A892726-FE4E-4E51-9AD7-95C3F5F88D04}" srcOrd="0" destOrd="0" presId="urn:microsoft.com/office/officeart/2005/8/layout/vList2"/>
    <dgm:cxn modelId="{58235BE2-E857-479E-9257-B13E96199324}" type="presOf" srcId="{9381874F-AFF4-45C7-B72C-84FBA259AA5B}" destId="{E18E19D5-9C99-48CA-BADA-51C7FEC7F9FD}" srcOrd="0" destOrd="0" presId="urn:microsoft.com/office/officeart/2005/8/layout/vList2"/>
    <dgm:cxn modelId="{0EA4BCE8-C38F-48C0-90AB-DA707B3A2CDB}" srcId="{9CEE56D9-FB37-4A5D-B657-50433E2CB6C1}" destId="{9381874F-AFF4-45C7-B72C-84FBA259AA5B}" srcOrd="0" destOrd="0" parTransId="{BEEDA3A0-71BC-4626-935F-27007CC1F934}" sibTransId="{149145A5-D68B-4EAF-8357-D6C2BC25A7E0}"/>
    <dgm:cxn modelId="{9ED775E2-EC51-42FA-8206-7D6806D2C6F4}" type="presParOf" srcId="{9A892726-FE4E-4E51-9AD7-95C3F5F88D04}" destId="{E18E19D5-9C99-48CA-BADA-51C7FEC7F9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0D039-FA73-4E7D-8E90-0C12AEAEA917}">
      <dsp:nvSpPr>
        <dsp:cNvPr id="0" name=""/>
        <dsp:cNvSpPr/>
      </dsp:nvSpPr>
      <dsp:spPr>
        <a:xfrm>
          <a:off x="0" y="0"/>
          <a:ext cx="1384994" cy="138499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64CCA-DFE4-4F87-9698-C0DC464164CC}">
      <dsp:nvSpPr>
        <dsp:cNvPr id="0" name=""/>
        <dsp:cNvSpPr/>
      </dsp:nvSpPr>
      <dsp:spPr>
        <a:xfrm>
          <a:off x="692497" y="0"/>
          <a:ext cx="7110382" cy="13849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运动模型：提取运动目标的状态，以一定的数学形式表达，比如矩阵。并且可以根据“已知状态”的一切数据，加上不确定性因素预判下一个状态</a:t>
          </a:r>
          <a:r>
            <a:rPr lang="zh-CN" altLang="en-US" sz="2100" kern="1200" dirty="0"/>
            <a:t>。经典运动模型有：</a:t>
          </a:r>
          <a:r>
            <a:rPr lang="en-US" altLang="zh-CN" sz="2100" kern="1200" dirty="0"/>
            <a:t>singer</a:t>
          </a:r>
          <a:r>
            <a:rPr lang="zh-CN" altLang="en-US" sz="2100" kern="1200" dirty="0"/>
            <a:t>模型</a:t>
          </a:r>
          <a:endParaRPr lang="zh-CN" sz="2100" kern="1200" dirty="0"/>
        </a:p>
      </dsp:txBody>
      <dsp:txXfrm>
        <a:off x="692497" y="0"/>
        <a:ext cx="7110382" cy="13849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B008E-DAF2-4896-ACA3-C839AF159EF1}">
      <dsp:nvSpPr>
        <dsp:cNvPr id="0" name=""/>
        <dsp:cNvSpPr/>
      </dsp:nvSpPr>
      <dsp:spPr>
        <a:xfrm>
          <a:off x="0" y="0"/>
          <a:ext cx="377952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  <a:r>
            <a:rPr lang="zh-CN" sz="1400" kern="1200" dirty="0"/>
            <a:t>、并对每一状态加高斯噪声，改变形式后存入</a:t>
          </a:r>
          <a:r>
            <a:rPr lang="en-US" sz="1400" kern="1200" dirty="0"/>
            <a:t>Z</a:t>
          </a:r>
          <a:r>
            <a:rPr lang="zh-CN" sz="1400" kern="1200" dirty="0"/>
            <a:t>，填充整个</a:t>
          </a:r>
          <a:r>
            <a:rPr lang="en-US" sz="1400" kern="1200" dirty="0"/>
            <a:t>Z</a:t>
          </a:r>
          <a:r>
            <a:rPr lang="zh-CN" sz="1400" kern="1200" dirty="0"/>
            <a:t>。</a:t>
          </a:r>
        </a:p>
      </dsp:txBody>
      <dsp:txXfrm>
        <a:off x="29585" y="29585"/>
        <a:ext cx="3720350" cy="5468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60CEA-64D1-4125-A6C3-015A9104DC98}">
      <dsp:nvSpPr>
        <dsp:cNvPr id="0" name=""/>
        <dsp:cNvSpPr/>
      </dsp:nvSpPr>
      <dsp:spPr>
        <a:xfrm>
          <a:off x="2180" y="0"/>
          <a:ext cx="4460787" cy="1107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 dirty="0"/>
            <a:t>贝叶斯定理</a:t>
          </a:r>
        </a:p>
      </dsp:txBody>
      <dsp:txXfrm>
        <a:off x="34632" y="32452"/>
        <a:ext cx="4395883" cy="1043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DB8D5-288F-4601-B742-DE42259B435D}">
      <dsp:nvSpPr>
        <dsp:cNvPr id="0" name=""/>
        <dsp:cNvSpPr/>
      </dsp:nvSpPr>
      <dsp:spPr>
        <a:xfrm>
          <a:off x="0" y="0"/>
          <a:ext cx="1384994" cy="138499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AD46A-B615-4595-9991-1BB4434B86FA}">
      <dsp:nvSpPr>
        <dsp:cNvPr id="0" name=""/>
        <dsp:cNvSpPr/>
      </dsp:nvSpPr>
      <dsp:spPr>
        <a:xfrm>
          <a:off x="692497" y="0"/>
          <a:ext cx="7110382" cy="13849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量测模型：提取测量的信息，并以一定的形式表达，比如矩阵。并且在一定范围内，</a:t>
          </a:r>
          <a:r>
            <a:rPr lang="zh-CN" altLang="en-US" sz="2500" kern="1200" dirty="0"/>
            <a:t>帮助我们确定</a:t>
          </a:r>
          <a:r>
            <a:rPr lang="zh-CN" sz="2500" kern="1200" dirty="0"/>
            <a:t>运动模型</a:t>
          </a:r>
        </a:p>
      </dsp:txBody>
      <dsp:txXfrm>
        <a:off x="692497" y="0"/>
        <a:ext cx="7110382" cy="1384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DAA83-DE61-49A9-92DA-27D200CBF6A5}">
      <dsp:nvSpPr>
        <dsp:cNvPr id="0" name=""/>
        <dsp:cNvSpPr/>
      </dsp:nvSpPr>
      <dsp:spPr>
        <a:xfrm>
          <a:off x="0" y="390"/>
          <a:ext cx="3149600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  <a:r>
            <a:rPr lang="zh-CN" sz="1400" kern="1200"/>
            <a:t>、设定一个起点数据</a:t>
          </a:r>
          <a:r>
            <a:rPr lang="en-US" sz="1400" kern="1200"/>
            <a:t>x</a:t>
          </a:r>
          <a:endParaRPr lang="zh-CN" sz="1400" kern="1200"/>
        </a:p>
      </dsp:txBody>
      <dsp:txXfrm>
        <a:off x="17991" y="18381"/>
        <a:ext cx="3113618" cy="332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3EDE4-6D43-425E-99C0-B0ACA1531F85}">
      <dsp:nvSpPr>
        <dsp:cNvPr id="0" name=""/>
        <dsp:cNvSpPr/>
      </dsp:nvSpPr>
      <dsp:spPr>
        <a:xfrm>
          <a:off x="0" y="781"/>
          <a:ext cx="3058160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r>
            <a:rPr lang="zh-CN" sz="1400" kern="1200" dirty="0"/>
            <a:t>、划分时间刻度</a:t>
          </a:r>
          <a:r>
            <a:rPr lang="zh-CN" altLang="en-US" sz="1400" kern="1200" dirty="0"/>
            <a:t>，确定时间周期</a:t>
          </a:r>
          <a:endParaRPr lang="zh-CN" sz="1400" kern="1200" dirty="0"/>
        </a:p>
      </dsp:txBody>
      <dsp:txXfrm>
        <a:off x="17991" y="18772"/>
        <a:ext cx="3022178" cy="332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B215A-8667-4B91-8638-4941419FD5FF}">
      <dsp:nvSpPr>
        <dsp:cNvPr id="0" name=""/>
        <dsp:cNvSpPr/>
      </dsp:nvSpPr>
      <dsp:spPr>
        <a:xfrm>
          <a:off x="0" y="20135"/>
          <a:ext cx="331216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r>
            <a:rPr lang="zh-CN" sz="1400" kern="1200" dirty="0"/>
            <a:t>、创建存放目标轨迹的矩阵</a:t>
          </a:r>
          <a:r>
            <a:rPr lang="en-US" sz="1400" kern="1200" dirty="0"/>
            <a:t>X</a:t>
          </a:r>
          <a:r>
            <a:rPr lang="zh-CN" sz="1400" kern="1200" dirty="0"/>
            <a:t>，存放测量数据的矩阵</a:t>
          </a:r>
          <a:r>
            <a:rPr lang="en-US" sz="1400" kern="1200" dirty="0"/>
            <a:t>Z</a:t>
          </a:r>
          <a:endParaRPr lang="zh-CN" sz="1400" kern="1200" dirty="0"/>
        </a:p>
      </dsp:txBody>
      <dsp:txXfrm>
        <a:off x="29585" y="49720"/>
        <a:ext cx="3252990" cy="546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D47AF-A8E6-41BF-A414-D7D94A937F1E}">
      <dsp:nvSpPr>
        <dsp:cNvPr id="0" name=""/>
        <dsp:cNvSpPr/>
      </dsp:nvSpPr>
      <dsp:spPr>
        <a:xfrm>
          <a:off x="0" y="390"/>
          <a:ext cx="3149600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r>
            <a:rPr lang="zh-CN" sz="1400" kern="1200" dirty="0"/>
            <a:t>、将</a:t>
          </a:r>
          <a:r>
            <a:rPr lang="en-US" sz="1400" kern="1200" dirty="0"/>
            <a:t>x</a:t>
          </a:r>
          <a:r>
            <a:rPr lang="zh-CN" sz="1400" kern="1200" dirty="0"/>
            <a:t>初始值放入矩阵</a:t>
          </a:r>
          <a:r>
            <a:rPr lang="en-US" sz="1400" kern="1200" dirty="0"/>
            <a:t>X</a:t>
          </a:r>
          <a:endParaRPr lang="zh-CN" sz="1400" kern="1200" dirty="0"/>
        </a:p>
      </dsp:txBody>
      <dsp:txXfrm>
        <a:off x="17991" y="18381"/>
        <a:ext cx="3113618" cy="332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1839-24B1-4B0C-8F4C-7318F8016D99}">
      <dsp:nvSpPr>
        <dsp:cNvPr id="0" name=""/>
        <dsp:cNvSpPr/>
      </dsp:nvSpPr>
      <dsp:spPr>
        <a:xfrm>
          <a:off x="0" y="112565"/>
          <a:ext cx="347472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</a:t>
          </a:r>
          <a:r>
            <a:rPr lang="zh-CN" sz="1600" kern="1200" dirty="0"/>
            <a:t>、设定</a:t>
          </a:r>
          <a:r>
            <a:rPr lang="zh-CN" altLang="en-US" sz="1600" kern="1200" dirty="0"/>
            <a:t>每个时刻</a:t>
          </a:r>
          <a:r>
            <a:rPr lang="zh-CN" sz="1600" kern="1200" dirty="0"/>
            <a:t>目标的速度，填入</a:t>
          </a:r>
          <a:r>
            <a:rPr lang="en-US" sz="1600" kern="1200" dirty="0"/>
            <a:t>X</a:t>
          </a:r>
          <a:endParaRPr lang="zh-CN" sz="1600" kern="1200" dirty="0"/>
        </a:p>
      </dsp:txBody>
      <dsp:txXfrm>
        <a:off x="20561" y="133126"/>
        <a:ext cx="3433598" cy="3800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DA7F0-AB68-48B3-9937-0867C8407FD0}">
      <dsp:nvSpPr>
        <dsp:cNvPr id="0" name=""/>
        <dsp:cNvSpPr/>
      </dsp:nvSpPr>
      <dsp:spPr>
        <a:xfrm>
          <a:off x="0" y="10156"/>
          <a:ext cx="292608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</a:t>
          </a:r>
          <a:r>
            <a:rPr lang="zh-CN" sz="1500" kern="1200" dirty="0"/>
            <a:t>、</a:t>
          </a:r>
          <a:r>
            <a:rPr lang="zh-CN" altLang="en-US" sz="1500" kern="1200" dirty="0"/>
            <a:t>状态</a:t>
          </a:r>
          <a:r>
            <a:rPr lang="zh-CN" sz="1500" kern="1200" dirty="0"/>
            <a:t>初始值加高斯噪声后，进行形式的改变，作为测量数据</a:t>
          </a:r>
          <a:r>
            <a:rPr lang="zh-CN" altLang="en-US" sz="1500" kern="1200" dirty="0"/>
            <a:t>的初始数据</a:t>
          </a:r>
          <a:r>
            <a:rPr lang="zh-CN" sz="1500" kern="1200" dirty="0"/>
            <a:t>，存入</a:t>
          </a:r>
          <a:r>
            <a:rPr lang="en-US" sz="1500" kern="1200" dirty="0"/>
            <a:t>Z</a:t>
          </a:r>
          <a:endParaRPr lang="zh-CN" sz="1500" kern="1200" dirty="0"/>
        </a:p>
      </dsp:txBody>
      <dsp:txXfrm>
        <a:off x="44549" y="54705"/>
        <a:ext cx="2836982" cy="8235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E19D5-9C99-48CA-BADA-51C7FEC7F9FD}">
      <dsp:nvSpPr>
        <dsp:cNvPr id="0" name=""/>
        <dsp:cNvSpPr/>
      </dsp:nvSpPr>
      <dsp:spPr>
        <a:xfrm>
          <a:off x="0" y="115345"/>
          <a:ext cx="3779520" cy="692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</a:t>
          </a:r>
          <a:r>
            <a:rPr lang="zh-CN" sz="1600" kern="1200" dirty="0"/>
            <a:t>、利用循环，以前一状态</a:t>
          </a:r>
          <a:r>
            <a:rPr lang="en-US" sz="1600" kern="1200" dirty="0"/>
            <a:t>x(k-1)</a:t>
          </a:r>
          <a:r>
            <a:rPr lang="zh-CN" sz="1600" kern="1200" dirty="0"/>
            <a:t>，和速度，计算出下一状态</a:t>
          </a:r>
          <a:r>
            <a:rPr lang="en-US" sz="1600" kern="1200" dirty="0"/>
            <a:t>x(k)</a:t>
          </a:r>
          <a:r>
            <a:rPr lang="zh-CN" sz="1600" kern="1200" dirty="0"/>
            <a:t>。填充整个</a:t>
          </a:r>
          <a:r>
            <a:rPr lang="en-US" sz="1600" kern="1200" dirty="0"/>
            <a:t>X</a:t>
          </a:r>
          <a:endParaRPr lang="zh-CN" sz="1600" kern="1200" dirty="0"/>
        </a:p>
      </dsp:txBody>
      <dsp:txXfrm>
        <a:off x="33812" y="149157"/>
        <a:ext cx="3711896" cy="625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E835D-25C4-425C-9212-094150BD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075BB7-DC9B-4D17-86B5-ACB29FDA5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74088-41C0-4805-A1CF-0E49DF93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63D36-A301-490B-80CC-C5C5FB79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649B1-C0BE-4779-B469-72F0ACF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5E966-41EA-431C-8DE0-085DAAFE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8DFC3-E95D-47AC-AF1F-01ABF670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E58B2-253E-4894-AF92-89887412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3A8CF-7E36-448A-B9B8-6C6701D5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C939E-B75C-4FEB-9749-04C403A3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2AB3E1-4AB3-4CC9-A6CC-4A4AAAF49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CB9C5-AE72-4122-850D-4EEC9C75C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AC90F-BA0D-4C34-96C4-E4AF3CDB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23BB9-28F2-46D0-9500-3B6F74CF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7D6F7-F02C-467F-875C-A06C413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3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8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59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1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8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10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5002-CC41-446C-B2A3-BC3332D4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3A77C-F950-4DAB-8B42-5D31B74C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58218-B259-48B0-82DB-01AEFB9E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B3860-8B47-4F4F-9FC5-811DD5FB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55112-ACE1-4FC3-A4E1-510B46C6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35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3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15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1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1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84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14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92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5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03BC-43EE-472A-927F-7F407F1C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269F7-939E-452F-B88C-12A5E7A9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05F8E-D7DC-4D7E-8EF2-EB1476AC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6A67C-CBA7-4FA4-A01D-965C8DE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E86C8-31E5-4B87-8299-54CF9B19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8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748C-C51E-48C6-8663-E2CFC33D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54870-BF18-405C-AA0C-E9D9EBBB6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8D4A6-9300-4A46-97A7-86478F9B8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202D3-4A40-4F03-B6B7-6CE06744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87373-A923-4034-8F0F-AECF8FF8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DA2B-22E1-425A-9B56-25B4817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9019-7FF7-47FB-8EFA-CC6D8DC0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04B1B-D6AF-42CE-ACFC-5DA155F04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7E477-4D71-49AE-B332-BDA4FA35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D36C5B-0C3B-4DA1-A204-599F2F1FC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D3950E-B02D-4089-971E-E0BCB1E5A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0D795-9CD4-4FF4-AFED-2E7CC2EF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B6BC6-C244-4A16-A972-923710E5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2B1EF-7FDF-4B25-9AD4-D55AB14C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3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286A1-03AB-43D7-A014-682FB7A1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98ACA-8F61-41F0-A319-CACDEFAC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96D81-AE27-43C6-819F-DD119B43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ECC82C-B372-4A92-BD77-2577186B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16EDB1-C973-42BB-8648-3BC334E2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ACF713-EF89-4915-B698-B9C8630C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38C97-850A-4856-B302-1854A669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1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6F3C-3A2D-4D1C-A909-945C9C80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39542-CD80-4C2A-AB35-7716698D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47710-A99C-4879-80F3-ABA326AA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521EF-5EDF-4E01-BEA2-3E595822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F3749-1FCC-42A0-9680-2B6A97E9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664EF-EC64-4BD7-87B3-35CBF6C5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4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034D0-0B92-4FCD-BE55-F4059C86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5FD45-9794-4A33-A7F5-3C6939331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70923-8847-42FC-BB9D-B03C3965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1DD59-261F-43E8-AA85-D8F47D01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249F5-98AC-4C9D-A3BE-01F75125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F402C-A7B2-4669-BBB6-0A9C1F76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0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583FBA-F148-46AD-9AAD-CD6AC86E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41E9A-6ED0-4182-8CFA-2B29D1CEE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C1867-BC29-4B05-8B9C-27EF5297C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718B1-85BC-4AF0-AD46-08E87AF3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06C4C-31E2-4376-A3F1-2263FAAE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5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8ED3B-8110-4A0D-B522-127C22595D9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FE91D2-27D4-4B74-900F-A1C82BF4A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2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slide" Target="slide2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9" Type="http://schemas.openxmlformats.org/officeDocument/2006/relationships/diagramQuickStyle" Target="../diagrams/quickStyle10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38" Type="http://schemas.openxmlformats.org/officeDocument/2006/relationships/diagramLayout" Target="../diagrams/layout10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41" Type="http://schemas.microsoft.com/office/2007/relationships/diagramDrawing" Target="../diagrams/drawing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37" Type="http://schemas.openxmlformats.org/officeDocument/2006/relationships/diagramData" Target="../diagrams/data10.xml"/><Relationship Id="rId40" Type="http://schemas.openxmlformats.org/officeDocument/2006/relationships/diagramColors" Target="../diagrams/colors10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0A303-85DD-4CC2-8E57-7D713B55DBF6}"/>
              </a:ext>
            </a:extLst>
          </p:cNvPr>
          <p:cNvSpPr txBox="1"/>
          <p:nvPr/>
        </p:nvSpPr>
        <p:spPr>
          <a:xfrm>
            <a:off x="2270760" y="2540000"/>
            <a:ext cx="765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雷达目标跟踪课程（</a:t>
            </a:r>
            <a:r>
              <a:rPr lang="en-US" altLang="zh-CN" sz="6000" dirty="0"/>
              <a:t>1</a:t>
            </a:r>
            <a:r>
              <a:rPr lang="zh-CN" altLang="en-US" sz="6000" dirty="0"/>
              <a:t>）</a:t>
            </a:r>
          </a:p>
          <a:p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097E1B-821C-4FC4-8AEB-AD007FDA649B}"/>
              </a:ext>
            </a:extLst>
          </p:cNvPr>
          <p:cNvSpPr txBox="1"/>
          <p:nvPr/>
        </p:nvSpPr>
        <p:spPr>
          <a:xfrm>
            <a:off x="8666480" y="4720491"/>
            <a:ext cx="3525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王怡</a:t>
            </a:r>
            <a:endParaRPr lang="en-US" altLang="zh-CN" sz="3200" dirty="0"/>
          </a:p>
          <a:p>
            <a:r>
              <a:rPr lang="zh-CN" altLang="en-US" sz="3200" dirty="0"/>
              <a:t>章贤哲</a:t>
            </a:r>
          </a:p>
        </p:txBody>
      </p:sp>
    </p:spTree>
    <p:extLst>
      <p:ext uri="{BB962C8B-B14F-4D97-AF65-F5344CB8AC3E}">
        <p14:creationId xmlns:p14="http://schemas.microsoft.com/office/powerpoint/2010/main" val="104526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B65C70-0F27-4AE4-8D46-6291875B6B4C}"/>
              </a:ext>
            </a:extLst>
          </p:cNvPr>
          <p:cNvSpPr txBox="1"/>
          <p:nvPr/>
        </p:nvSpPr>
        <p:spPr>
          <a:xfrm>
            <a:off x="928100" y="719792"/>
            <a:ext cx="551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关于贝叶斯定理的理解：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B70DF-6D9E-41A2-99FB-FC5C2CC50ACA}"/>
              </a:ext>
            </a:extLst>
          </p:cNvPr>
          <p:cNvSpPr txBox="1"/>
          <p:nvPr/>
        </p:nvSpPr>
        <p:spPr>
          <a:xfrm>
            <a:off x="928100" y="1669166"/>
            <a:ext cx="58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zh-CN" altLang="en-US" dirty="0">
                <a:solidFill>
                  <a:srgbClr val="FF0000"/>
                </a:solidFill>
              </a:rPr>
              <a:t>所有已知的信息</a:t>
            </a:r>
            <a:r>
              <a:rPr lang="zh-CN" altLang="en-US" dirty="0"/>
              <a:t>计算事件的概率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564770-36C8-4FEE-AC83-953CFA7246B8}"/>
              </a:ext>
            </a:extLst>
          </p:cNvPr>
          <p:cNvSpPr txBox="1"/>
          <p:nvPr/>
        </p:nvSpPr>
        <p:spPr>
          <a:xfrm>
            <a:off x="928100" y="3043206"/>
            <a:ext cx="5349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一个实验：判断球的位置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人物</a:t>
            </a:r>
            <a:r>
              <a:rPr lang="en-US" altLang="zh-CN" dirty="0"/>
              <a:t>A</a:t>
            </a:r>
            <a:r>
              <a:rPr lang="zh-CN" altLang="en-US" dirty="0"/>
              <a:t>现在往一个区域内抛球，抛第一个球的时候人物</a:t>
            </a:r>
            <a:r>
              <a:rPr lang="en-US" altLang="zh-CN" dirty="0"/>
              <a:t>B</a:t>
            </a:r>
            <a:r>
              <a:rPr lang="zh-CN" altLang="en-US" dirty="0"/>
              <a:t>不看。接着</a:t>
            </a:r>
            <a:r>
              <a:rPr lang="en-US" altLang="zh-CN" dirty="0"/>
              <a:t>A</a:t>
            </a:r>
            <a:r>
              <a:rPr lang="zh-CN" altLang="en-US" dirty="0"/>
              <a:t>抛第二个球，</a:t>
            </a:r>
            <a:r>
              <a:rPr lang="en-US" altLang="zh-CN" dirty="0"/>
              <a:t>B</a:t>
            </a:r>
            <a:r>
              <a:rPr lang="zh-CN" altLang="en-US" dirty="0"/>
              <a:t>可以看它落的位置，并且</a:t>
            </a:r>
            <a:r>
              <a:rPr lang="en-US" altLang="zh-CN" dirty="0"/>
              <a:t>A</a:t>
            </a:r>
            <a:r>
              <a:rPr lang="zh-CN" altLang="en-US" dirty="0"/>
              <a:t>会告诉</a:t>
            </a:r>
            <a:r>
              <a:rPr lang="en-US" altLang="zh-CN" dirty="0"/>
              <a:t>B</a:t>
            </a:r>
            <a:r>
              <a:rPr lang="zh-CN" altLang="en-US" dirty="0"/>
              <a:t>这个球落在了第一个球的哪一边。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这也是一个概率问题：</a:t>
            </a:r>
            <a:r>
              <a:rPr lang="en-US" altLang="zh-CN" dirty="0"/>
              <a:t>B</a:t>
            </a:r>
            <a:r>
              <a:rPr lang="zh-CN" altLang="en-US" dirty="0"/>
              <a:t>可能永远没办法知道球的位置，但是通过不断的抛球获得信息，越来越逼近真实结果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BCDC60-3C1D-4CBC-AB75-7B45C3041F7A}"/>
              </a:ext>
            </a:extLst>
          </p:cNvPr>
          <p:cNvSpPr txBox="1"/>
          <p:nvPr/>
        </p:nvSpPr>
        <p:spPr>
          <a:xfrm>
            <a:off x="7406640" y="2298114"/>
            <a:ext cx="406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所以通过不断的获得信息，迭代更新我们的概率，这就是贝叶斯迭代估计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FA40D-7DB9-422A-9381-67E371B92962}"/>
              </a:ext>
            </a:extLst>
          </p:cNvPr>
          <p:cNvSpPr txBox="1"/>
          <p:nvPr/>
        </p:nvSpPr>
        <p:spPr>
          <a:xfrm>
            <a:off x="7406640" y="4236720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在我们的项目中，就是不断获得测量数据和当前的运动状态，估计运动轨迹</a:t>
            </a:r>
          </a:p>
        </p:txBody>
      </p:sp>
    </p:spTree>
    <p:extLst>
      <p:ext uri="{BB962C8B-B14F-4D97-AF65-F5344CB8AC3E}">
        <p14:creationId xmlns:p14="http://schemas.microsoft.com/office/powerpoint/2010/main" val="41685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59BF2-2660-41C6-BF4A-D2157B95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2814319"/>
            <a:ext cx="9144000" cy="10207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Kalman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滤波</a:t>
            </a:r>
          </a:p>
        </p:txBody>
      </p:sp>
    </p:spTree>
    <p:extLst>
      <p:ext uri="{BB962C8B-B14F-4D97-AF65-F5344CB8AC3E}">
        <p14:creationId xmlns:p14="http://schemas.microsoft.com/office/powerpoint/2010/main" val="286083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1CFA2-A7A4-4211-B53B-4DB62304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运动模型的预测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219A90-1036-4AC3-8AD0-12EC222F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8078"/>
            <a:ext cx="1325880" cy="4096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C9E280-5C89-4C61-9CFD-91B13C3C4FE7}"/>
              </a:ext>
            </a:extLst>
          </p:cNvPr>
          <p:cNvSpPr txBox="1"/>
          <p:nvPr/>
        </p:nvSpPr>
        <p:spPr>
          <a:xfrm>
            <a:off x="847804" y="1742718"/>
            <a:ext cx="352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我们有一个运动目标，我们只观测它的位置（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position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）和速度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(velocity)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，它的运动状态表示为：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A55BB-8663-470A-A874-1CAAA43E6173}"/>
              </a:ext>
            </a:extLst>
          </p:cNvPr>
          <p:cNvSpPr txBox="1"/>
          <p:nvPr/>
        </p:nvSpPr>
        <p:spPr>
          <a:xfrm>
            <a:off x="838200" y="4265837"/>
            <a:ext cx="3528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我们不知道准确的位置和速度，但是我们知道一个大概的范围，并且其中某一些位置比其他位置有更大的可能性。（比如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GPS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9891D9-5117-4B31-B131-12321C5A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75" y="841680"/>
            <a:ext cx="4712812" cy="49715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A53649-33BE-46BB-8B3C-041FE8E00C6D}"/>
              </a:ext>
            </a:extLst>
          </p:cNvPr>
          <p:cNvSpPr txBox="1"/>
          <p:nvPr/>
        </p:nvSpPr>
        <p:spPr>
          <a:xfrm>
            <a:off x="838200" y="3142770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表示为矩阵的形式：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40C096-8E1C-40E9-88D2-7C33FBCA7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7173"/>
            <a:ext cx="981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840B8-C27F-473C-98DB-D9215476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518162"/>
            <a:ext cx="4531360" cy="1264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卡尔曼滤滤波器认为位置和速度两个变在指定区域内量都是随机的，满足高斯分布，每个变量有一个平均值，就是高斯分布的期望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μ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，这是最有可能的状态，但是他们都是不确定的，于是每个变量还有一个方差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83A3E7-4859-453A-9776-BCE374A0C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783079"/>
            <a:ext cx="4867593" cy="43158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D21B95-06E9-48A5-ACED-D41969F3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60" y="1432556"/>
            <a:ext cx="264160" cy="2895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D4F53B-294B-4E50-936D-56A01053E117}"/>
              </a:ext>
            </a:extLst>
          </p:cNvPr>
          <p:cNvSpPr txBox="1"/>
          <p:nvPr/>
        </p:nvSpPr>
        <p:spPr>
          <a:xfrm>
            <a:off x="6431280" y="518162"/>
            <a:ext cx="5222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刚才我们没有考虑位置和速度的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相关性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。事实上，在预判下一个状态时，位置和速度是相关的，当我们速度更快时，相同时间将移动得更远，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这种关系可以用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协方差矩阵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体现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4D50DE-98CD-40D3-9D22-88CCF0BD8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049" y="1783078"/>
            <a:ext cx="4694871" cy="43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3E5EC-8C63-4F77-95ED-E561F643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484505"/>
            <a:ext cx="4993640" cy="69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将状态建模为一个高斯团，我们需要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时刻的两条信息，最有可能的预测     ，协方差矩阵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4274A8-CC3C-47B7-BE6C-EFD313C0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3" y="749081"/>
            <a:ext cx="247968" cy="2408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261648-89C8-4D0B-B903-5994EB7A6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97" y="754161"/>
            <a:ext cx="247969" cy="2855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9D0F5D-7FF8-4943-83BF-00299E687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80" y="1178560"/>
            <a:ext cx="2133600" cy="13239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FDE98B-D98A-4C2D-BAAC-53E6A1C13098}"/>
              </a:ext>
            </a:extLst>
          </p:cNvPr>
          <p:cNvSpPr txBox="1"/>
          <p:nvPr/>
        </p:nvSpPr>
        <p:spPr>
          <a:xfrm>
            <a:off x="579120" y="2733040"/>
            <a:ext cx="506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然后我们需要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k-1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时刻的状态来预测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时刻的状态：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FF3645-21A2-45CD-949A-D7C4C9F3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28" y="3095768"/>
            <a:ext cx="3890009" cy="35967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1627632-637D-4BCE-A972-C0549CD438A7}"/>
              </a:ext>
            </a:extLst>
          </p:cNvPr>
          <p:cNvSpPr txBox="1"/>
          <p:nvPr/>
        </p:nvSpPr>
        <p:spPr>
          <a:xfrm>
            <a:off x="6863396" y="527598"/>
            <a:ext cx="329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我们用矩阵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来表示这种预测：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08D23F-7A13-41E9-8A98-A5AC7EF32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13" y="941268"/>
            <a:ext cx="4295775" cy="39528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C529813-C948-4715-A649-76A7B19B2E00}"/>
              </a:ext>
            </a:extLst>
          </p:cNvPr>
          <p:cNvSpPr txBox="1"/>
          <p:nvPr/>
        </p:nvSpPr>
        <p:spPr>
          <a:xfrm>
            <a:off x="6500653" y="5469653"/>
            <a:ext cx="498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那么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预测矩阵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Fk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189564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DF9D7B-353C-4ED3-AC5D-D9563EA7AD7A}"/>
              </a:ext>
            </a:extLst>
          </p:cNvPr>
          <p:cNvSpPr txBox="1"/>
          <p:nvPr/>
        </p:nvSpPr>
        <p:spPr>
          <a:xfrm>
            <a:off x="772160" y="640080"/>
            <a:ext cx="4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来看看基本的运动学公式：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709155-C289-4BF7-B5CE-BC8A2549D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009412"/>
            <a:ext cx="2057400" cy="781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92EE44-B132-426A-9DB0-408B7E280976}"/>
              </a:ext>
            </a:extLst>
          </p:cNvPr>
          <p:cNvSpPr txBox="1"/>
          <p:nvPr/>
        </p:nvSpPr>
        <p:spPr>
          <a:xfrm>
            <a:off x="924560" y="1899920"/>
            <a:ext cx="24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也就是说：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1028F-EBB4-4BA2-96BE-A30A4BD1C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55" y="2343150"/>
            <a:ext cx="2305050" cy="1085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46EC9B-58CB-4C92-ABEE-9FF2B1C5A053}"/>
              </a:ext>
            </a:extLst>
          </p:cNvPr>
          <p:cNvSpPr txBox="1"/>
          <p:nvPr/>
        </p:nvSpPr>
        <p:spPr>
          <a:xfrm>
            <a:off x="1119770" y="3489163"/>
            <a:ext cx="23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预测点的协方差矩阵如何计算呢？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首先给出一个公式：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4E4EA1-4871-465F-90E0-EBCCEA8BC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" y="4438888"/>
            <a:ext cx="2276475" cy="647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A2C6D0D-2837-4CDE-A094-7235F583B259}"/>
              </a:ext>
            </a:extLst>
          </p:cNvPr>
          <p:cNvSpPr txBox="1"/>
          <p:nvPr/>
        </p:nvSpPr>
        <p:spPr>
          <a:xfrm>
            <a:off x="1287780" y="5229304"/>
            <a:ext cx="10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由此：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D35EFB-5382-423D-A35D-201B5E25E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02" y="5741352"/>
            <a:ext cx="2018155" cy="6477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B3DC816-E2AC-4B2F-9A9A-2FF9CA7F5660}"/>
              </a:ext>
            </a:extLst>
          </p:cNvPr>
          <p:cNvSpPr txBox="1"/>
          <p:nvPr/>
        </p:nvSpPr>
        <p:spPr>
          <a:xfrm>
            <a:off x="3841115" y="650347"/>
            <a:ext cx="291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刚才只考虑了状态量，未考虑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影响状态量的其他因素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，比如加速度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D0028E-620B-488E-A1EF-639CE09F5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3" y="1671083"/>
            <a:ext cx="3209925" cy="5715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03E366C-F71A-48C7-A15B-7E030D098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2350256"/>
            <a:ext cx="3000375" cy="3429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1A069CA-8F91-4324-890A-977585954731}"/>
              </a:ext>
            </a:extLst>
          </p:cNvPr>
          <p:cNvSpPr txBox="1"/>
          <p:nvPr/>
        </p:nvSpPr>
        <p:spPr>
          <a:xfrm>
            <a:off x="3749947" y="3165997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我们用一个控制相量      来表示加速度的影响：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783D6EC-3E85-4A13-A413-BB97DAB40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165997"/>
            <a:ext cx="342900" cy="40005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1CF149C-BB76-40E5-B766-DD6A5BBBE0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15" y="4491592"/>
            <a:ext cx="2876550" cy="139065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03EE07C-CCCF-4E44-9933-6A66CB1151D4}"/>
              </a:ext>
            </a:extLst>
          </p:cNvPr>
          <p:cNvSpPr txBox="1"/>
          <p:nvPr/>
        </p:nvSpPr>
        <p:spPr>
          <a:xfrm>
            <a:off x="7566570" y="713323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但是我们不可能知道外部所有的因素，总有一些外部的不确定因素我们没有考虑到，所以我们的目标会落到一个范围：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88F8172-A04A-47C3-9AFE-057C30B6E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89" y="2561509"/>
            <a:ext cx="4207332" cy="38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  <p:bldP spid="17" grpId="0"/>
      <p:bldP spid="24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88D144-7F7F-4F7A-A20D-1BB6146309A8}"/>
              </a:ext>
            </a:extLst>
          </p:cNvPr>
          <p:cNvSpPr txBox="1"/>
          <p:nvPr/>
        </p:nvSpPr>
        <p:spPr>
          <a:xfrm>
            <a:off x="751840" y="595194"/>
            <a:ext cx="450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我们用一个高斯噪声来模拟这不确定影响：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C597CC-744B-47D8-A052-23F74598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070372"/>
            <a:ext cx="4422140" cy="40974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AD3253-7340-406E-A9AA-EA3E80210DE0}"/>
              </a:ext>
            </a:extLst>
          </p:cNvPr>
          <p:cNvSpPr txBox="1"/>
          <p:nvPr/>
        </p:nvSpPr>
        <p:spPr>
          <a:xfrm>
            <a:off x="6557327" y="595194"/>
            <a:ext cx="409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这会造成协方差的改变，但是期望不变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752990-7521-46C3-BEC4-AD8D61C02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7" y="1070372"/>
            <a:ext cx="4097021" cy="40970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1E1F14-7FE0-4C76-B75D-14C4F2EB625E}"/>
              </a:ext>
            </a:extLst>
          </p:cNvPr>
          <p:cNvSpPr txBox="1"/>
          <p:nvPr/>
        </p:nvSpPr>
        <p:spPr>
          <a:xfrm>
            <a:off x="3108960" y="5396482"/>
            <a:ext cx="48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我们添加一个噪声矩阵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Qk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，给出完整的表达式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0217F0-F507-427B-A7C0-90171959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5" y="5765814"/>
            <a:ext cx="2686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4B6AB-62D2-47DD-94A2-2B4EA883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180" y="325200"/>
            <a:ext cx="2453640" cy="75247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测量推测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6E130-D380-42A6-AA7F-3204A343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0" y="1176020"/>
            <a:ext cx="2159000" cy="35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用传感器获得数据：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A18EA0-FBA6-49D5-A87A-B546EB8E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26" y="1849120"/>
            <a:ext cx="8965548" cy="41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D89DE4-69A1-4636-AAA2-17D1297B8707}"/>
              </a:ext>
            </a:extLst>
          </p:cNvPr>
          <p:cNvSpPr txBox="1"/>
          <p:nvPr/>
        </p:nvSpPr>
        <p:spPr>
          <a:xfrm>
            <a:off x="2264753" y="73157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用矩阵模拟传感器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E5A419-4701-4DB4-BBCF-865133ABD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403984"/>
            <a:ext cx="5535347" cy="2564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C04A2A-C036-4797-BB0B-EB05B3E24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07" y="4171394"/>
            <a:ext cx="2790825" cy="600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A0DF73-1FEF-47C8-950E-EC577FF5C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5" y="4974114"/>
            <a:ext cx="3400425" cy="5905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0DAE83-02B4-4319-9080-7117E7095FC3}"/>
              </a:ext>
            </a:extLst>
          </p:cNvPr>
          <p:cNvSpPr txBox="1"/>
          <p:nvPr/>
        </p:nvSpPr>
        <p:spPr>
          <a:xfrm>
            <a:off x="7938135" y="242054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事实上我们的传感器是有一定误差的，导致我们的预测在一个范围里：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2110E6-1D35-44C1-BC4D-C54195F83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42" y="1403984"/>
            <a:ext cx="5543685" cy="25647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999E2E-7DBC-4292-8826-C3AB6CD4A372}"/>
              </a:ext>
            </a:extLst>
          </p:cNvPr>
          <p:cNvSpPr txBox="1"/>
          <p:nvPr/>
        </p:nvSpPr>
        <p:spPr>
          <a:xfrm>
            <a:off x="6096000" y="452120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用矩阵        表示这种不确定性的 协方差 ，     表示期望值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19389DB-634D-4EEF-8F42-3F32336B3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65" y="4471432"/>
            <a:ext cx="438150" cy="4191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BFDC91-1777-496F-BE33-C8B5340039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95" y="4490482"/>
            <a:ext cx="323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5606E-5E9D-496A-BCA6-B62CFC81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运动模型预测与测量预测融合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4F531-9CB6-445C-B88A-32E5FAA5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338897"/>
            <a:ext cx="4312920" cy="7235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现在我们得到的两种预测的结果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（粉色表示模型预测，绿色表示传感器预测）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10FAFD-B6A9-453D-B2BE-2EF3D023E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2174240"/>
            <a:ext cx="4733212" cy="43586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5A9949-4268-4A60-90A9-F7B7850FD1AA}"/>
              </a:ext>
            </a:extLst>
          </p:cNvPr>
          <p:cNvSpPr txBox="1"/>
          <p:nvPr/>
        </p:nvSpPr>
        <p:spPr>
          <a:xfrm>
            <a:off x="6243320" y="1516022"/>
            <a:ext cx="51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我们很容易想到，最准确的预测就是两者的重叠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9491CE-0390-479D-A8FD-B8288612C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1" y="2062481"/>
            <a:ext cx="4942840" cy="45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3F14F2-3799-4D63-A5C5-0D5C9B756F8D}"/>
              </a:ext>
            </a:extLst>
          </p:cNvPr>
          <p:cNvSpPr txBox="1"/>
          <p:nvPr/>
        </p:nvSpPr>
        <p:spPr>
          <a:xfrm>
            <a:off x="1186665" y="642995"/>
            <a:ext cx="8732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随机变量</a:t>
            </a:r>
            <a:r>
              <a:rPr lang="zh-CN" altLang="en-US" dirty="0"/>
              <a:t>： </a:t>
            </a:r>
            <a:r>
              <a:rPr lang="en-US" altLang="zh-CN" dirty="0"/>
              <a:t>1</a:t>
            </a:r>
            <a:r>
              <a:rPr lang="zh-CN" altLang="en-US" dirty="0"/>
              <a:t>、是一种映射</a:t>
            </a:r>
            <a:endParaRPr lang="en-US" altLang="zh-CN" dirty="0"/>
          </a:p>
          <a:p>
            <a:r>
              <a:rPr lang="en-US" altLang="zh-CN" dirty="0"/>
              <a:t>                               2</a:t>
            </a:r>
            <a:r>
              <a:rPr lang="zh-CN" altLang="en-US" dirty="0"/>
              <a:t>、把随机事件变为实数的映射</a:t>
            </a:r>
            <a:endParaRPr lang="en-US" altLang="zh-CN" dirty="0"/>
          </a:p>
          <a:p>
            <a:r>
              <a:rPr lang="en-US" altLang="zh-CN" dirty="0"/>
              <a:t>                               3</a:t>
            </a:r>
            <a:r>
              <a:rPr lang="zh-CN" altLang="en-US" dirty="0"/>
              <a:t>、目的就是把随机事件量化，就可以采用各种数学手段进行分析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1BC351-03B9-4B22-8798-420295FCA2C4}"/>
              </a:ext>
            </a:extLst>
          </p:cNvPr>
          <p:cNvSpPr txBox="1"/>
          <p:nvPr/>
        </p:nvSpPr>
        <p:spPr>
          <a:xfrm>
            <a:off x="1186665" y="2295563"/>
            <a:ext cx="267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标准定义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DA084E-7D15-45B5-AC17-FDF6FC00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40" y="2926505"/>
            <a:ext cx="7734698" cy="11557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A3446E-8577-45D1-856D-594ADD71EC36}"/>
              </a:ext>
            </a:extLst>
          </p:cNvPr>
          <p:cNvSpPr txBox="1"/>
          <p:nvPr/>
        </p:nvSpPr>
        <p:spPr>
          <a:xfrm>
            <a:off x="1551740" y="4596059"/>
            <a:ext cx="35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样本空间：基本事件的集合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CD9099-5C89-4F1D-8D51-9F14401E8920}"/>
              </a:ext>
            </a:extLst>
          </p:cNvPr>
          <p:cNvSpPr txBox="1"/>
          <p:nvPr/>
        </p:nvSpPr>
        <p:spPr>
          <a:xfrm>
            <a:off x="1551740" y="5490208"/>
            <a:ext cx="37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样本点：基本事件</a:t>
            </a:r>
          </a:p>
        </p:txBody>
      </p:sp>
    </p:spTree>
    <p:extLst>
      <p:ext uri="{BB962C8B-B14F-4D97-AF65-F5344CB8AC3E}">
        <p14:creationId xmlns:p14="http://schemas.microsoft.com/office/powerpoint/2010/main" val="37905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E280B3-C5FD-40EB-88EC-893D63D0E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2" t="6819" r="5865" b="5788"/>
          <a:stretch/>
        </p:blipFill>
        <p:spPr>
          <a:xfrm>
            <a:off x="482600" y="1135603"/>
            <a:ext cx="5110480" cy="45867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60A6A7-4CE2-4627-A1AC-471F8BC53BF2}"/>
              </a:ext>
            </a:extLst>
          </p:cNvPr>
          <p:cNvSpPr txBox="1"/>
          <p:nvPr/>
        </p:nvSpPr>
        <p:spPr>
          <a:xfrm>
            <a:off x="1696720" y="508000"/>
            <a:ext cx="5811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重叠区域有新的期望与方差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87BEFF-7217-4AA9-AE2B-3035B1C2576D}"/>
              </a:ext>
            </a:extLst>
          </p:cNvPr>
          <p:cNvSpPr txBox="1"/>
          <p:nvPr/>
        </p:nvSpPr>
        <p:spPr>
          <a:xfrm>
            <a:off x="6979920" y="2941469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我们需要推导出相关的计算公式</a:t>
            </a:r>
          </a:p>
        </p:txBody>
      </p:sp>
    </p:spTree>
    <p:extLst>
      <p:ext uri="{BB962C8B-B14F-4D97-AF65-F5344CB8AC3E}">
        <p14:creationId xmlns:p14="http://schemas.microsoft.com/office/powerpoint/2010/main" val="7010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EA624D-7772-471B-9689-6EF561317C80}"/>
              </a:ext>
            </a:extLst>
          </p:cNvPr>
          <p:cNvSpPr txBox="1"/>
          <p:nvPr/>
        </p:nvSpPr>
        <p:spPr>
          <a:xfrm>
            <a:off x="1092200" y="895986"/>
            <a:ext cx="3119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我们从一维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高斯函数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推导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7BD35A-6FC7-4755-AC79-D2BD666AA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763"/>
            <a:ext cx="4019550" cy="11144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ABA51D-65FA-40A8-A4A5-9F0A5EFBB15C}"/>
              </a:ext>
            </a:extLst>
          </p:cNvPr>
          <p:cNvSpPr txBox="1"/>
          <p:nvPr/>
        </p:nvSpPr>
        <p:spPr>
          <a:xfrm>
            <a:off x="838200" y="2892427"/>
            <a:ext cx="390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重叠部分新的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μ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和标准差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71BAF7-6C76-4824-AD80-C2F08244A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1759"/>
            <a:ext cx="4532863" cy="29251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8F58B7-1A08-4404-A940-80BA14BFE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34" y="796850"/>
            <a:ext cx="5362575" cy="6667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89305A-B517-472F-83EC-E4DCDF906000}"/>
              </a:ext>
            </a:extLst>
          </p:cNvPr>
          <p:cNvSpPr txBox="1"/>
          <p:nvPr/>
        </p:nvSpPr>
        <p:spPr>
          <a:xfrm>
            <a:off x="6530461" y="1640294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计算可以得到：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CAF2E1-72D0-4753-AFC9-F857C2733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92" y="2165285"/>
            <a:ext cx="2375022" cy="12637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5208D8-AFCB-477F-87AA-EF8B52BC31C0}"/>
              </a:ext>
            </a:extLst>
          </p:cNvPr>
          <p:cNvSpPr txBox="1"/>
          <p:nvPr/>
        </p:nvSpPr>
        <p:spPr>
          <a:xfrm>
            <a:off x="6715760" y="34290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84D83A9-FE95-4F90-95FC-713BA265D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29" y="3798332"/>
            <a:ext cx="1952625" cy="10001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221B3A5-6823-420B-9794-0469DF955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29" y="4816504"/>
            <a:ext cx="2667000" cy="9429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1FB4219-408B-4CD0-835F-ED97960C2C45}"/>
              </a:ext>
            </a:extLst>
          </p:cNvPr>
          <p:cNvSpPr txBox="1"/>
          <p:nvPr/>
        </p:nvSpPr>
        <p:spPr>
          <a:xfrm>
            <a:off x="9961880" y="2143976"/>
            <a:ext cx="192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矩阵的形式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2E10F9F-CFDC-4101-B1B5-88E9CD8A62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82" y="2555653"/>
            <a:ext cx="3067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  <p:bldP spid="16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F093-EFD3-43D3-B891-4E768BA2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85240" cy="77279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汇总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D01023-1677-4938-8128-427442AF8FD3}"/>
              </a:ext>
            </a:extLst>
          </p:cNvPr>
          <p:cNvSpPr txBox="1"/>
          <p:nvPr/>
        </p:nvSpPr>
        <p:spPr>
          <a:xfrm>
            <a:off x="1066800" y="1483360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预测：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8FDCA8-8AEA-44A4-AF1C-FAD37580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05" y="1344176"/>
            <a:ext cx="3562350" cy="647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576F6B-553F-450D-AF23-3E99A3000210}"/>
              </a:ext>
            </a:extLst>
          </p:cNvPr>
          <p:cNvSpPr txBox="1"/>
          <p:nvPr/>
        </p:nvSpPr>
        <p:spPr>
          <a:xfrm>
            <a:off x="1033145" y="2131060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观测：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310AFA-CA83-4BC7-8FFF-186FFEE76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05" y="1991876"/>
            <a:ext cx="2381250" cy="5524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8B426E-BE3F-4C26-8E33-904DD08C8E62}"/>
              </a:ext>
            </a:extLst>
          </p:cNvPr>
          <p:cNvSpPr txBox="1"/>
          <p:nvPr/>
        </p:nvSpPr>
        <p:spPr>
          <a:xfrm>
            <a:off x="1033145" y="271055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根据上述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CCEB47-C355-487D-AB1D-F7C45B279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" y="3051415"/>
            <a:ext cx="5915025" cy="12477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6AA4B0-54AF-4275-8213-0726C1E47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4069060"/>
            <a:ext cx="4400550" cy="590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C838747-908B-4336-A89E-4F3D2386C062}"/>
              </a:ext>
            </a:extLst>
          </p:cNvPr>
          <p:cNvSpPr txBox="1"/>
          <p:nvPr/>
        </p:nvSpPr>
        <p:spPr>
          <a:xfrm>
            <a:off x="1033145" y="4640049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最终得到：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2EBE778-5765-4DA5-89BC-70CC00584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0" y="5070911"/>
            <a:ext cx="3305175" cy="8858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56354EB-C9C1-4E8C-B1D9-403C4AA13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05" y="5955510"/>
            <a:ext cx="3914775" cy="5143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24F28C8-8A10-4799-AC5C-0E63206EA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31" y="235195"/>
            <a:ext cx="5413057" cy="62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64549-FECB-4C12-B5F1-F05AE774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840" y="2498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THANKS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5481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16FE4B-8185-459C-A26F-CA206E9F9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0"/>
            <a:ext cx="84201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3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0019F3-DC41-4832-A171-E6BD500E9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4"/>
          <a:stretch/>
        </p:blipFill>
        <p:spPr bwMode="auto">
          <a:xfrm>
            <a:off x="2045653" y="738346"/>
            <a:ext cx="7877175" cy="5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右 3">
            <a:hlinkClick r:id="rId3" action="ppaction://hlinksldjump"/>
            <a:extLst>
              <a:ext uri="{FF2B5EF4-FFF2-40B4-BE49-F238E27FC236}">
                <a16:creationId xmlns:a16="http://schemas.microsoft.com/office/drawing/2014/main" id="{1270C120-4E3B-40FC-9FCA-3702E23ECA7D}"/>
              </a:ext>
            </a:extLst>
          </p:cNvPr>
          <p:cNvSpPr/>
          <p:nvPr/>
        </p:nvSpPr>
        <p:spPr>
          <a:xfrm>
            <a:off x="10474960" y="6119653"/>
            <a:ext cx="904240" cy="60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8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72DFB87-3F80-45ED-B631-DB82AB63B168}"/>
              </a:ext>
            </a:extLst>
          </p:cNvPr>
          <p:cNvSpPr txBox="1"/>
          <p:nvPr/>
        </p:nvSpPr>
        <p:spPr>
          <a:xfrm>
            <a:off x="2639504" y="71118"/>
            <a:ext cx="8477631" cy="118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100" b="1" dirty="0">
                <a:latin typeface="+mj-lt"/>
                <a:ea typeface="+mj-ea"/>
                <a:cs typeface="+mj-cs"/>
              </a:rPr>
              <a:t>高斯分布的随机变量：</a:t>
            </a:r>
            <a:endParaRPr lang="en-US" altLang="zh-CN" sz="31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FB075-A3DD-4B72-8A0E-1556631D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494" y="1991361"/>
            <a:ext cx="4141890" cy="44536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092023E-38FC-414D-9FCA-45C2FAFC6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308" y="1991361"/>
            <a:ext cx="4186427" cy="4453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8C94E5-E371-4836-AD96-09F4D9EA8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06" y="1991361"/>
            <a:ext cx="4124439" cy="4490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E6656C-94BD-4065-9B26-BF9536819A8A}"/>
              </a:ext>
            </a:extLst>
          </p:cNvPr>
          <p:cNvSpPr txBox="1"/>
          <p:nvPr/>
        </p:nvSpPr>
        <p:spPr>
          <a:xfrm>
            <a:off x="2639504" y="1115737"/>
            <a:ext cx="8046720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100" b="1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就是质量分布满足正态分布的随机变量</a:t>
            </a:r>
            <a:endParaRPr lang="en-US" altLang="zh-CN" sz="3100" b="1" dirty="0">
              <a:solidFill>
                <a:prstClr val="black"/>
              </a:solidFill>
              <a:latin typeface="等线 Light" panose="020F0302020204030204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3B78C32-F124-49ED-B3C1-B214C78C41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636250"/>
              </p:ext>
            </p:extLst>
          </p:nvPr>
        </p:nvGraphicFramePr>
        <p:xfrm>
          <a:off x="2082800" y="1320800"/>
          <a:ext cx="780288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12B2FBA-3B6D-4378-8293-ED8EF43F5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340281"/>
              </p:ext>
            </p:extLst>
          </p:nvPr>
        </p:nvGraphicFramePr>
        <p:xfrm>
          <a:off x="2082800" y="3911600"/>
          <a:ext cx="780288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箭头: 右 1">
            <a:hlinkClick r:id="rId12" action="ppaction://hlinksldjump"/>
            <a:extLst>
              <a:ext uri="{FF2B5EF4-FFF2-40B4-BE49-F238E27FC236}">
                <a16:creationId xmlns:a16="http://schemas.microsoft.com/office/drawing/2014/main" id="{FCFD1806-7B87-4E93-97A1-56DDA0616AC8}"/>
              </a:ext>
            </a:extLst>
          </p:cNvPr>
          <p:cNvSpPr/>
          <p:nvPr/>
        </p:nvSpPr>
        <p:spPr>
          <a:xfrm>
            <a:off x="10017760" y="2021840"/>
            <a:ext cx="81280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6B85F0-1B88-460B-BB5A-7D41DDE1A08C}"/>
              </a:ext>
            </a:extLst>
          </p:cNvPr>
          <p:cNvSpPr txBox="1"/>
          <p:nvPr/>
        </p:nvSpPr>
        <p:spPr>
          <a:xfrm>
            <a:off x="416560" y="172720"/>
            <a:ext cx="632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如何产生目标轨迹和量测数据？</a:t>
            </a: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B86CF5E4-57BA-42F9-8378-B71CA7543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26567"/>
              </p:ext>
            </p:extLst>
          </p:nvPr>
        </p:nvGraphicFramePr>
        <p:xfrm>
          <a:off x="853440" y="1816854"/>
          <a:ext cx="3149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BDCD6E79-E4C2-4BAA-BADE-A84D36825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958378"/>
              </p:ext>
            </p:extLst>
          </p:nvPr>
        </p:nvGraphicFramePr>
        <p:xfrm>
          <a:off x="853440" y="2565484"/>
          <a:ext cx="305816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43EF5552-64E3-4732-BFA5-85A15F36A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031438"/>
              </p:ext>
            </p:extLst>
          </p:nvPr>
        </p:nvGraphicFramePr>
        <p:xfrm>
          <a:off x="853440" y="3314114"/>
          <a:ext cx="331216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848C51D1-95DA-485A-B19B-9FFD49B26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671529"/>
              </p:ext>
            </p:extLst>
          </p:nvPr>
        </p:nvGraphicFramePr>
        <p:xfrm>
          <a:off x="853440" y="4339743"/>
          <a:ext cx="3149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5EB5B41B-A8A3-44C0-A30A-0AF426ABE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543169"/>
              </p:ext>
            </p:extLst>
          </p:nvPr>
        </p:nvGraphicFramePr>
        <p:xfrm>
          <a:off x="853440" y="5088374"/>
          <a:ext cx="347472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D01A1EE0-EEFD-45E8-92BE-817F2F5BF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596846"/>
              </p:ext>
            </p:extLst>
          </p:nvPr>
        </p:nvGraphicFramePr>
        <p:xfrm>
          <a:off x="6918960" y="1826820"/>
          <a:ext cx="292608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121345F8-7253-44DA-9960-88C4B7331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905074"/>
              </p:ext>
            </p:extLst>
          </p:nvPr>
        </p:nvGraphicFramePr>
        <p:xfrm>
          <a:off x="6918960" y="3314114"/>
          <a:ext cx="377952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A7EBEF65-24CB-445F-824E-7CB9E47E3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813258"/>
              </p:ext>
            </p:extLst>
          </p:nvPr>
        </p:nvGraphicFramePr>
        <p:xfrm>
          <a:off x="6918960" y="4986774"/>
          <a:ext cx="377952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</p:spTree>
    <p:extLst>
      <p:ext uri="{BB962C8B-B14F-4D97-AF65-F5344CB8AC3E}">
        <p14:creationId xmlns:p14="http://schemas.microsoft.com/office/powerpoint/2010/main" val="27652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1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929C68-DF10-4C8E-8578-3FE3C22F4B28}"/>
              </a:ext>
            </a:extLst>
          </p:cNvPr>
          <p:cNvSpPr txBox="1"/>
          <p:nvPr/>
        </p:nvSpPr>
        <p:spPr>
          <a:xfrm>
            <a:off x="457200" y="264160"/>
            <a:ext cx="298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C102FF-5C03-4F85-BD08-CC2BAD0659A9}"/>
              </a:ext>
            </a:extLst>
          </p:cNvPr>
          <p:cNvSpPr txBox="1"/>
          <p:nvPr/>
        </p:nvSpPr>
        <p:spPr>
          <a:xfrm>
            <a:off x="2301238" y="48715"/>
            <a:ext cx="9626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起点（</a:t>
            </a:r>
            <a:r>
              <a:rPr lang="en-US" altLang="zh-CN" dirty="0"/>
              <a:t>0.4</a:t>
            </a:r>
            <a:r>
              <a:rPr lang="zh-CN" altLang="en-US" dirty="0"/>
              <a:t>，</a:t>
            </a:r>
            <a:r>
              <a:rPr lang="en-US" altLang="zh-CN" dirty="0"/>
              <a:t>0.4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最小时间刻度</a:t>
            </a:r>
            <a:r>
              <a:rPr lang="en-US" altLang="zh-CN" dirty="0"/>
              <a:t>0.05s</a:t>
            </a:r>
          </a:p>
          <a:p>
            <a:r>
              <a:rPr lang="zh-CN" altLang="en-US" dirty="0"/>
              <a:t>过程持续时间</a:t>
            </a:r>
            <a:r>
              <a:rPr lang="en-US" altLang="zh-CN" dirty="0"/>
              <a:t>50s</a:t>
            </a:r>
          </a:p>
          <a:p>
            <a:r>
              <a:rPr lang="zh-CN" altLang="en-US" dirty="0"/>
              <a:t>速度方程：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  </a:t>
            </a:r>
            <a:r>
              <a:rPr lang="zh-CN" altLang="en-US" dirty="0"/>
              <a:t>线速度</a:t>
            </a:r>
            <a:r>
              <a:rPr lang="en-US" altLang="zh-CN" dirty="0"/>
              <a:t>=2+0.2*cos(1*2*pi/25*k</a:t>
            </a:r>
            <a:r>
              <a:rPr lang="zh-CN" altLang="en-US" dirty="0"/>
              <a:t>*</a:t>
            </a:r>
            <a:r>
              <a:rPr lang="en-US" altLang="zh-CN" dirty="0"/>
              <a:t>0.05);</a:t>
            </a:r>
          </a:p>
          <a:p>
            <a:r>
              <a:rPr lang="en-US" altLang="zh-CN" dirty="0"/>
              <a:t>               </a:t>
            </a:r>
            <a:r>
              <a:rPr lang="zh-CN" altLang="en-US" dirty="0"/>
              <a:t>角速度</a:t>
            </a:r>
            <a:r>
              <a:rPr lang="en-US" altLang="zh-CN" dirty="0"/>
              <a:t>= 0.55*cos(2*pi/25*k</a:t>
            </a:r>
            <a:r>
              <a:rPr lang="zh-CN" altLang="en-US" dirty="0"/>
              <a:t>*</a:t>
            </a:r>
            <a:r>
              <a:rPr lang="en-US" altLang="zh-CN" dirty="0"/>
              <a:t>0.05);</a:t>
            </a:r>
          </a:p>
          <a:p>
            <a:r>
              <a:rPr lang="zh-CN" altLang="en-US" dirty="0"/>
              <a:t>模拟激光测量的高斯噪声方差为</a:t>
            </a:r>
            <a:r>
              <a:rPr lang="en-US" altLang="zh-CN" dirty="0"/>
              <a:t>0.2</a:t>
            </a:r>
          </a:p>
          <a:p>
            <a:r>
              <a:rPr lang="zh-CN" altLang="en-US" dirty="0"/>
              <a:t>模拟雷达测量的高斯噪声方差分别为：</a:t>
            </a:r>
            <a:r>
              <a:rPr lang="en-US" altLang="zh-CN" dirty="0"/>
              <a:t>r 0.3       φ  0.03       </a:t>
            </a:r>
            <a:r>
              <a:rPr lang="zh-CN" altLang="en-US" dirty="0"/>
              <a:t>速度在位矢方向的投影 </a:t>
            </a:r>
            <a:r>
              <a:rPr lang="en-US" altLang="zh-CN" dirty="0"/>
              <a:t>0.3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ADF034-8853-4347-BB70-B176D16E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650287"/>
            <a:ext cx="10382784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5FEA07-74B5-44D8-B9FC-402FAF76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" y="1146695"/>
            <a:ext cx="5683542" cy="41086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AC5B65-8731-4A6E-BB86-44B4C095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277" y="299094"/>
            <a:ext cx="2997354" cy="37339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5F79E3-F164-4084-B0C5-EB68B7BF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235" y="2718233"/>
            <a:ext cx="3651438" cy="37593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A3E4FC-240B-4634-B437-88F9688C363A}"/>
              </a:ext>
            </a:extLst>
          </p:cNvPr>
          <p:cNvSpPr txBox="1"/>
          <p:nvPr/>
        </p:nvSpPr>
        <p:spPr>
          <a:xfrm>
            <a:off x="233680" y="475267"/>
            <a:ext cx="277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运动模型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F9972E-F07D-4614-BB6C-EDD112B0A778}"/>
              </a:ext>
            </a:extLst>
          </p:cNvPr>
          <p:cNvSpPr txBox="1"/>
          <p:nvPr/>
        </p:nvSpPr>
        <p:spPr>
          <a:xfrm>
            <a:off x="6096000" y="419608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模拟激光测量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C392BD-7078-42C6-9071-AF71FEAB0FC5}"/>
              </a:ext>
            </a:extLst>
          </p:cNvPr>
          <p:cNvSpPr txBox="1"/>
          <p:nvPr/>
        </p:nvSpPr>
        <p:spPr>
          <a:xfrm>
            <a:off x="9174480" y="2123440"/>
            <a:ext cx="22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模拟雷达测量</a:t>
            </a:r>
          </a:p>
        </p:txBody>
      </p:sp>
    </p:spTree>
    <p:extLst>
      <p:ext uri="{BB962C8B-B14F-4D97-AF65-F5344CB8AC3E}">
        <p14:creationId xmlns:p14="http://schemas.microsoft.com/office/powerpoint/2010/main" val="36719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154F444-405D-48FD-8914-E366936730E5}"/>
              </a:ext>
            </a:extLst>
          </p:cNvPr>
          <p:cNvGraphicFramePr/>
          <p:nvPr/>
        </p:nvGraphicFramePr>
        <p:xfrm>
          <a:off x="381172" y="211110"/>
          <a:ext cx="4465148" cy="1107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663528F-7DC1-4AED-99EF-8BD783569B2C}"/>
              </a:ext>
            </a:extLst>
          </p:cNvPr>
          <p:cNvSpPr txBox="1"/>
          <p:nvPr/>
        </p:nvSpPr>
        <p:spPr>
          <a:xfrm>
            <a:off x="2499361" y="2241606"/>
            <a:ext cx="809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引入：当你去医院检测出了一种在人群中发病率为</a:t>
            </a:r>
            <a:r>
              <a:rPr lang="en-US" altLang="zh-CN" dirty="0">
                <a:solidFill>
                  <a:srgbClr val="FF0000"/>
                </a:solidFill>
              </a:rPr>
              <a:t>0.001</a:t>
            </a:r>
            <a:r>
              <a:rPr lang="zh-CN" altLang="en-US" dirty="0"/>
              <a:t>的罕见病，并且检测的正确性为</a:t>
            </a:r>
            <a:r>
              <a:rPr lang="en-US" altLang="zh-CN" dirty="0">
                <a:solidFill>
                  <a:srgbClr val="FF0000"/>
                </a:solidFill>
              </a:rPr>
              <a:t>99%</a:t>
            </a:r>
          </a:p>
          <a:p>
            <a:r>
              <a:rPr lang="zh-CN" altLang="en-US" dirty="0"/>
              <a:t>问：你真正有病的概率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DBC8FF-12B9-40F2-B938-2B8D0B3B4D72}"/>
              </a:ext>
            </a:extLst>
          </p:cNvPr>
          <p:cNvSpPr txBox="1"/>
          <p:nvPr/>
        </p:nvSpPr>
        <p:spPr>
          <a:xfrm>
            <a:off x="2499361" y="3287679"/>
            <a:ext cx="3873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r>
              <a:rPr lang="en-US" altLang="zh-CN" sz="3600" dirty="0">
                <a:solidFill>
                  <a:srgbClr val="FF0000"/>
                </a:solidFill>
              </a:rPr>
              <a:t>99%</a:t>
            </a:r>
            <a:r>
              <a:rPr lang="zh-CN" altLang="en-US" sz="44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EEFA20-7309-48A5-BC13-4037DDBAF6F5}"/>
              </a:ext>
            </a:extLst>
          </p:cNvPr>
          <p:cNvSpPr txBox="1"/>
          <p:nvPr/>
        </p:nvSpPr>
        <p:spPr>
          <a:xfrm>
            <a:off x="2515629" y="4457498"/>
            <a:ext cx="475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贝叶斯告诉我们不是的，他认为是</a:t>
            </a:r>
            <a:r>
              <a:rPr lang="en-US" altLang="zh-CN" dirty="0">
                <a:solidFill>
                  <a:srgbClr val="FF0000"/>
                </a:solidFill>
              </a:rPr>
              <a:t>9%!!!!!!!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他是这么算的：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E95E8F-1FB9-4143-9EDB-66FF23AF68C7}"/>
              </a:ext>
            </a:extLst>
          </p:cNvPr>
          <p:cNvSpPr txBox="1"/>
          <p:nvPr/>
        </p:nvSpPr>
        <p:spPr>
          <a:xfrm>
            <a:off x="2532466" y="5518230"/>
            <a:ext cx="59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</a:t>
            </a:r>
            <a:r>
              <a:rPr lang="zh-CN" altLang="en-US" dirty="0"/>
              <a:t>先验概率*该事件发生的概率</a:t>
            </a:r>
            <a:r>
              <a:rPr lang="en-US" altLang="zh-CN" dirty="0"/>
              <a:t>/</a:t>
            </a:r>
            <a:r>
              <a:rPr lang="zh-CN" altLang="en-US" dirty="0"/>
              <a:t>总事件的概率</a:t>
            </a:r>
          </a:p>
        </p:txBody>
      </p:sp>
    </p:spTree>
    <p:extLst>
      <p:ext uri="{BB962C8B-B14F-4D97-AF65-F5344CB8AC3E}">
        <p14:creationId xmlns:p14="http://schemas.microsoft.com/office/powerpoint/2010/main" val="6800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9332F2-D8C1-4A64-8AD0-AA6B6755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45" y="463735"/>
            <a:ext cx="8609509" cy="47244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9CB433-57AF-4B25-8F65-2769F743B938}"/>
              </a:ext>
            </a:extLst>
          </p:cNvPr>
          <p:cNvSpPr txBox="1"/>
          <p:nvPr/>
        </p:nvSpPr>
        <p:spPr>
          <a:xfrm>
            <a:off x="1477766" y="5666654"/>
            <a:ext cx="923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1000</a:t>
            </a:r>
            <a:r>
              <a:rPr lang="zh-CN" altLang="en-US" dirty="0"/>
              <a:t>的人，则真正有病的有一个。检测错误的有</a:t>
            </a:r>
            <a:r>
              <a:rPr lang="en-US" altLang="zh-CN" dirty="0"/>
              <a:t>10</a:t>
            </a:r>
            <a:r>
              <a:rPr lang="zh-CN" altLang="en-US" dirty="0"/>
              <a:t>个。所以会有</a:t>
            </a:r>
            <a:r>
              <a:rPr lang="en-US" altLang="zh-CN" dirty="0"/>
              <a:t>11</a:t>
            </a:r>
            <a:r>
              <a:rPr lang="zh-CN" altLang="en-US" dirty="0"/>
              <a:t>个人被检测成阳性。</a:t>
            </a:r>
            <a:endParaRPr lang="en-US" altLang="zh-CN" dirty="0"/>
          </a:p>
          <a:p>
            <a:r>
              <a:rPr lang="zh-CN" altLang="en-US" dirty="0"/>
              <a:t>你就是</a:t>
            </a:r>
            <a:r>
              <a:rPr lang="en-US" altLang="zh-CN" dirty="0"/>
              <a:t>11</a:t>
            </a:r>
            <a:r>
              <a:rPr lang="zh-CN" altLang="en-US" dirty="0"/>
              <a:t>个中的一个，所以概率为</a:t>
            </a:r>
            <a:r>
              <a:rPr lang="en-US" altLang="zh-CN" dirty="0"/>
              <a:t>1/11</a:t>
            </a:r>
            <a:r>
              <a:rPr lang="zh-CN" altLang="en-US" dirty="0"/>
              <a:t>，故约等于</a:t>
            </a:r>
            <a:r>
              <a:rPr lang="en-US" altLang="zh-CN" dirty="0"/>
              <a:t>9%!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1125</Words>
  <Application>Microsoft Office PowerPoint</Application>
  <PresentationFormat>宽屏</PresentationFormat>
  <Paragraphs>96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华文楷体</vt:lpstr>
      <vt:lpstr>Arial</vt:lpstr>
      <vt:lpstr>Corbel</vt:lpstr>
      <vt:lpstr>Times New Roman</vt:lpstr>
      <vt:lpstr>Office 主题​​</vt:lpstr>
      <vt:lpstr>视差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Kalman滤波</vt:lpstr>
      <vt:lpstr>运动模型的预测</vt:lpstr>
      <vt:lpstr>PowerPoint 演示文稿</vt:lpstr>
      <vt:lpstr>PowerPoint 演示文稿</vt:lpstr>
      <vt:lpstr>PowerPoint 演示文稿</vt:lpstr>
      <vt:lpstr>PowerPoint 演示文稿</vt:lpstr>
      <vt:lpstr>测量推测</vt:lpstr>
      <vt:lpstr>PowerPoint 演示文稿</vt:lpstr>
      <vt:lpstr>运动模型预测与测量预测融合</vt:lpstr>
      <vt:lpstr>PowerPoint 演示文稿</vt:lpstr>
      <vt:lpstr>PowerPoint 演示文稿</vt:lpstr>
      <vt:lpstr>汇总</vt:lpstr>
      <vt:lpstr>THANKS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xianzhe</dc:creator>
  <cp:lastModifiedBy>zhang xianzhe</cp:lastModifiedBy>
  <cp:revision>40</cp:revision>
  <dcterms:created xsi:type="dcterms:W3CDTF">2020-06-13T11:01:01Z</dcterms:created>
  <dcterms:modified xsi:type="dcterms:W3CDTF">2020-06-18T08:54:11Z</dcterms:modified>
</cp:coreProperties>
</file>