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4319E-5B7E-4B8F-A85E-2ED0988A306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B010028-2036-43E7-9669-D96197F76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EBDB3A6-EC69-4375-9568-C75507314BC2}"/>
              </a:ext>
            </a:extLst>
          </p:cNvPr>
          <p:cNvSpPr>
            <a:spLocks noGrp="1"/>
          </p:cNvSpPr>
          <p:nvPr>
            <p:ph type="dt" sz="half" idx="10"/>
          </p:nvPr>
        </p:nvSpPr>
        <p:spPr/>
        <p:txBody>
          <a:bodyPr/>
          <a:lstStyle/>
          <a:p>
            <a:fld id="{762A678C-4E9C-48F5-9648-2580FE6222B7}"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F86C36FE-2ED4-4CDD-80C5-C34F5EC8AD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4DA97D-6AC8-4DD9-92FB-48DD0360795E}"/>
              </a:ext>
            </a:extLst>
          </p:cNvPr>
          <p:cNvSpPr>
            <a:spLocks noGrp="1"/>
          </p:cNvSpPr>
          <p:nvPr>
            <p:ph type="sldNum" sz="quarter" idx="12"/>
          </p:nvPr>
        </p:nvSpPr>
        <p:spPr/>
        <p:txBody>
          <a:bodyPr/>
          <a:lstStyle/>
          <a:p>
            <a:fld id="{808817DE-E989-4CC4-B50D-2D25E80F202B}" type="slidenum">
              <a:rPr lang="zh-CN" altLang="en-US" smtClean="0"/>
              <a:t>‹#›</a:t>
            </a:fld>
            <a:endParaRPr lang="zh-CN" altLang="en-US"/>
          </a:p>
        </p:txBody>
      </p:sp>
    </p:spTree>
    <p:extLst>
      <p:ext uri="{BB962C8B-B14F-4D97-AF65-F5344CB8AC3E}">
        <p14:creationId xmlns:p14="http://schemas.microsoft.com/office/powerpoint/2010/main" val="288752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4389C-552E-482D-8B9D-8291F30CA4F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D31A07B-B292-476F-804E-F6D22CF8C27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302DBD-5AEA-487C-BC23-EC8CFEEAC246}"/>
              </a:ext>
            </a:extLst>
          </p:cNvPr>
          <p:cNvSpPr>
            <a:spLocks noGrp="1"/>
          </p:cNvSpPr>
          <p:nvPr>
            <p:ph type="dt" sz="half" idx="10"/>
          </p:nvPr>
        </p:nvSpPr>
        <p:spPr/>
        <p:txBody>
          <a:bodyPr/>
          <a:lstStyle/>
          <a:p>
            <a:fld id="{762A678C-4E9C-48F5-9648-2580FE6222B7}"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7545D3FB-D8CC-4569-86A6-D9336C0315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4AC2C6-0BEE-4779-A15D-9289B3D48628}"/>
              </a:ext>
            </a:extLst>
          </p:cNvPr>
          <p:cNvSpPr>
            <a:spLocks noGrp="1"/>
          </p:cNvSpPr>
          <p:nvPr>
            <p:ph type="sldNum" sz="quarter" idx="12"/>
          </p:nvPr>
        </p:nvSpPr>
        <p:spPr/>
        <p:txBody>
          <a:bodyPr/>
          <a:lstStyle/>
          <a:p>
            <a:fld id="{808817DE-E989-4CC4-B50D-2D25E80F202B}" type="slidenum">
              <a:rPr lang="zh-CN" altLang="en-US" smtClean="0"/>
              <a:t>‹#›</a:t>
            </a:fld>
            <a:endParaRPr lang="zh-CN" altLang="en-US"/>
          </a:p>
        </p:txBody>
      </p:sp>
    </p:spTree>
    <p:extLst>
      <p:ext uri="{BB962C8B-B14F-4D97-AF65-F5344CB8AC3E}">
        <p14:creationId xmlns:p14="http://schemas.microsoft.com/office/powerpoint/2010/main" val="165488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E995D7-7794-4D3A-86F7-3A3BE984120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AF8695-CB31-4B7A-A551-2451D708E8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48C6F4-652C-402A-94CB-7F365FF37428}"/>
              </a:ext>
            </a:extLst>
          </p:cNvPr>
          <p:cNvSpPr>
            <a:spLocks noGrp="1"/>
          </p:cNvSpPr>
          <p:nvPr>
            <p:ph type="dt" sz="half" idx="10"/>
          </p:nvPr>
        </p:nvSpPr>
        <p:spPr/>
        <p:txBody>
          <a:bodyPr/>
          <a:lstStyle/>
          <a:p>
            <a:fld id="{762A678C-4E9C-48F5-9648-2580FE6222B7}"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E7414462-25B8-48C2-818A-9DB540E84E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9C18C9-BDF2-461D-AFCB-348AA575EF5A}"/>
              </a:ext>
            </a:extLst>
          </p:cNvPr>
          <p:cNvSpPr>
            <a:spLocks noGrp="1"/>
          </p:cNvSpPr>
          <p:nvPr>
            <p:ph type="sldNum" sz="quarter" idx="12"/>
          </p:nvPr>
        </p:nvSpPr>
        <p:spPr/>
        <p:txBody>
          <a:bodyPr/>
          <a:lstStyle/>
          <a:p>
            <a:fld id="{808817DE-E989-4CC4-B50D-2D25E80F202B}" type="slidenum">
              <a:rPr lang="zh-CN" altLang="en-US" smtClean="0"/>
              <a:t>‹#›</a:t>
            </a:fld>
            <a:endParaRPr lang="zh-CN" altLang="en-US"/>
          </a:p>
        </p:txBody>
      </p:sp>
    </p:spTree>
    <p:extLst>
      <p:ext uri="{BB962C8B-B14F-4D97-AF65-F5344CB8AC3E}">
        <p14:creationId xmlns:p14="http://schemas.microsoft.com/office/powerpoint/2010/main" val="347020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36C8F-C6A3-4240-8030-C4A4643D87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A32CE3-D015-4144-80B4-D988BDB3058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B2B53A-0162-4CB8-823E-1491C4DC8E11}"/>
              </a:ext>
            </a:extLst>
          </p:cNvPr>
          <p:cNvSpPr>
            <a:spLocks noGrp="1"/>
          </p:cNvSpPr>
          <p:nvPr>
            <p:ph type="dt" sz="half" idx="10"/>
          </p:nvPr>
        </p:nvSpPr>
        <p:spPr/>
        <p:txBody>
          <a:bodyPr/>
          <a:lstStyle/>
          <a:p>
            <a:fld id="{762A678C-4E9C-48F5-9648-2580FE6222B7}"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6153D854-53BF-4720-92B2-CA14896C30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DB5EC4-6BF5-4783-A27E-B8814E0B4442}"/>
              </a:ext>
            </a:extLst>
          </p:cNvPr>
          <p:cNvSpPr>
            <a:spLocks noGrp="1"/>
          </p:cNvSpPr>
          <p:nvPr>
            <p:ph type="sldNum" sz="quarter" idx="12"/>
          </p:nvPr>
        </p:nvSpPr>
        <p:spPr/>
        <p:txBody>
          <a:bodyPr/>
          <a:lstStyle/>
          <a:p>
            <a:fld id="{808817DE-E989-4CC4-B50D-2D25E80F202B}" type="slidenum">
              <a:rPr lang="zh-CN" altLang="en-US" smtClean="0"/>
              <a:t>‹#›</a:t>
            </a:fld>
            <a:endParaRPr lang="zh-CN" altLang="en-US"/>
          </a:p>
        </p:txBody>
      </p:sp>
    </p:spTree>
    <p:extLst>
      <p:ext uri="{BB962C8B-B14F-4D97-AF65-F5344CB8AC3E}">
        <p14:creationId xmlns:p14="http://schemas.microsoft.com/office/powerpoint/2010/main" val="216676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A98F7-901E-4E75-827E-F2E6755574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BBBCFE9-8AEE-49D7-A3E1-897A2A869C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B15A06E-3842-40CC-9880-3FEA7EEC1974}"/>
              </a:ext>
            </a:extLst>
          </p:cNvPr>
          <p:cNvSpPr>
            <a:spLocks noGrp="1"/>
          </p:cNvSpPr>
          <p:nvPr>
            <p:ph type="dt" sz="half" idx="10"/>
          </p:nvPr>
        </p:nvSpPr>
        <p:spPr/>
        <p:txBody>
          <a:bodyPr/>
          <a:lstStyle/>
          <a:p>
            <a:fld id="{762A678C-4E9C-48F5-9648-2580FE6222B7}"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624B8382-012A-4E3B-B124-FEC868CD4D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89AC35-D043-478A-8F21-E171328DE28F}"/>
              </a:ext>
            </a:extLst>
          </p:cNvPr>
          <p:cNvSpPr>
            <a:spLocks noGrp="1"/>
          </p:cNvSpPr>
          <p:nvPr>
            <p:ph type="sldNum" sz="quarter" idx="12"/>
          </p:nvPr>
        </p:nvSpPr>
        <p:spPr/>
        <p:txBody>
          <a:bodyPr/>
          <a:lstStyle/>
          <a:p>
            <a:fld id="{808817DE-E989-4CC4-B50D-2D25E80F202B}" type="slidenum">
              <a:rPr lang="zh-CN" altLang="en-US" smtClean="0"/>
              <a:t>‹#›</a:t>
            </a:fld>
            <a:endParaRPr lang="zh-CN" altLang="en-US"/>
          </a:p>
        </p:txBody>
      </p:sp>
    </p:spTree>
    <p:extLst>
      <p:ext uri="{BB962C8B-B14F-4D97-AF65-F5344CB8AC3E}">
        <p14:creationId xmlns:p14="http://schemas.microsoft.com/office/powerpoint/2010/main" val="429158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A7B49-9E3C-454D-9288-202F3586DE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7A75C4-C171-4B8A-A27F-7C8534EC079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BDE36A3-6B01-4313-AFA6-E1986E9DB00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F59203-C30F-46D1-963D-30B0F9D1D016}"/>
              </a:ext>
            </a:extLst>
          </p:cNvPr>
          <p:cNvSpPr>
            <a:spLocks noGrp="1"/>
          </p:cNvSpPr>
          <p:nvPr>
            <p:ph type="dt" sz="half" idx="10"/>
          </p:nvPr>
        </p:nvSpPr>
        <p:spPr/>
        <p:txBody>
          <a:bodyPr/>
          <a:lstStyle/>
          <a:p>
            <a:fld id="{762A678C-4E9C-48F5-9648-2580FE6222B7}" type="datetimeFigureOut">
              <a:rPr lang="zh-CN" altLang="en-US" smtClean="0"/>
              <a:t>2020/6/14</a:t>
            </a:fld>
            <a:endParaRPr lang="zh-CN" altLang="en-US"/>
          </a:p>
        </p:txBody>
      </p:sp>
      <p:sp>
        <p:nvSpPr>
          <p:cNvPr id="6" name="页脚占位符 5">
            <a:extLst>
              <a:ext uri="{FF2B5EF4-FFF2-40B4-BE49-F238E27FC236}">
                <a16:creationId xmlns:a16="http://schemas.microsoft.com/office/drawing/2014/main" id="{FE9B0E57-828A-499C-9905-BF3CEB30DD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B8C744-2656-4CF1-A80A-2F2C9B865007}"/>
              </a:ext>
            </a:extLst>
          </p:cNvPr>
          <p:cNvSpPr>
            <a:spLocks noGrp="1"/>
          </p:cNvSpPr>
          <p:nvPr>
            <p:ph type="sldNum" sz="quarter" idx="12"/>
          </p:nvPr>
        </p:nvSpPr>
        <p:spPr/>
        <p:txBody>
          <a:bodyPr/>
          <a:lstStyle/>
          <a:p>
            <a:fld id="{808817DE-E989-4CC4-B50D-2D25E80F202B}" type="slidenum">
              <a:rPr lang="zh-CN" altLang="en-US" smtClean="0"/>
              <a:t>‹#›</a:t>
            </a:fld>
            <a:endParaRPr lang="zh-CN" altLang="en-US"/>
          </a:p>
        </p:txBody>
      </p:sp>
    </p:spTree>
    <p:extLst>
      <p:ext uri="{BB962C8B-B14F-4D97-AF65-F5344CB8AC3E}">
        <p14:creationId xmlns:p14="http://schemas.microsoft.com/office/powerpoint/2010/main" val="430532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A32FF-5191-41AF-8F57-3E98B7F443E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A0DEACD-38E5-4FE5-ABC0-0B5901A4C3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F3F598B-3ECC-4803-B4E4-DF93FBE9203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72F937F-D99D-4B0A-9E91-6B5B20757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2A3DEE1-B75B-4296-91AF-3FCF92F4938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104EB9A-3454-4A4F-B3EC-F2DA1809E7CD}"/>
              </a:ext>
            </a:extLst>
          </p:cNvPr>
          <p:cNvSpPr>
            <a:spLocks noGrp="1"/>
          </p:cNvSpPr>
          <p:nvPr>
            <p:ph type="dt" sz="half" idx="10"/>
          </p:nvPr>
        </p:nvSpPr>
        <p:spPr/>
        <p:txBody>
          <a:bodyPr/>
          <a:lstStyle/>
          <a:p>
            <a:fld id="{762A678C-4E9C-48F5-9648-2580FE6222B7}" type="datetimeFigureOut">
              <a:rPr lang="zh-CN" altLang="en-US" smtClean="0"/>
              <a:t>2020/6/14</a:t>
            </a:fld>
            <a:endParaRPr lang="zh-CN" altLang="en-US"/>
          </a:p>
        </p:txBody>
      </p:sp>
      <p:sp>
        <p:nvSpPr>
          <p:cNvPr id="8" name="页脚占位符 7">
            <a:extLst>
              <a:ext uri="{FF2B5EF4-FFF2-40B4-BE49-F238E27FC236}">
                <a16:creationId xmlns:a16="http://schemas.microsoft.com/office/drawing/2014/main" id="{A3B1F294-2390-453D-9D33-64D78AA2F5A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59DB880-0564-4CAB-8554-FD1FFBAA8B8B}"/>
              </a:ext>
            </a:extLst>
          </p:cNvPr>
          <p:cNvSpPr>
            <a:spLocks noGrp="1"/>
          </p:cNvSpPr>
          <p:nvPr>
            <p:ph type="sldNum" sz="quarter" idx="12"/>
          </p:nvPr>
        </p:nvSpPr>
        <p:spPr/>
        <p:txBody>
          <a:bodyPr/>
          <a:lstStyle/>
          <a:p>
            <a:fld id="{808817DE-E989-4CC4-B50D-2D25E80F202B}" type="slidenum">
              <a:rPr lang="zh-CN" altLang="en-US" smtClean="0"/>
              <a:t>‹#›</a:t>
            </a:fld>
            <a:endParaRPr lang="zh-CN" altLang="en-US"/>
          </a:p>
        </p:txBody>
      </p:sp>
    </p:spTree>
    <p:extLst>
      <p:ext uri="{BB962C8B-B14F-4D97-AF65-F5344CB8AC3E}">
        <p14:creationId xmlns:p14="http://schemas.microsoft.com/office/powerpoint/2010/main" val="136871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4B3AC-DDC1-4EAC-876E-54EB273C954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70B81ED-94B8-4E4A-821A-124D8E0E26F2}"/>
              </a:ext>
            </a:extLst>
          </p:cNvPr>
          <p:cNvSpPr>
            <a:spLocks noGrp="1"/>
          </p:cNvSpPr>
          <p:nvPr>
            <p:ph type="dt" sz="half" idx="10"/>
          </p:nvPr>
        </p:nvSpPr>
        <p:spPr/>
        <p:txBody>
          <a:bodyPr/>
          <a:lstStyle/>
          <a:p>
            <a:fld id="{762A678C-4E9C-48F5-9648-2580FE6222B7}" type="datetimeFigureOut">
              <a:rPr lang="zh-CN" altLang="en-US" smtClean="0"/>
              <a:t>2020/6/14</a:t>
            </a:fld>
            <a:endParaRPr lang="zh-CN" altLang="en-US"/>
          </a:p>
        </p:txBody>
      </p:sp>
      <p:sp>
        <p:nvSpPr>
          <p:cNvPr id="4" name="页脚占位符 3">
            <a:extLst>
              <a:ext uri="{FF2B5EF4-FFF2-40B4-BE49-F238E27FC236}">
                <a16:creationId xmlns:a16="http://schemas.microsoft.com/office/drawing/2014/main" id="{37E565F6-6707-482B-B767-EB52DB754C7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CD2E3C8-E2B7-423F-BE95-1717A60C519C}"/>
              </a:ext>
            </a:extLst>
          </p:cNvPr>
          <p:cNvSpPr>
            <a:spLocks noGrp="1"/>
          </p:cNvSpPr>
          <p:nvPr>
            <p:ph type="sldNum" sz="quarter" idx="12"/>
          </p:nvPr>
        </p:nvSpPr>
        <p:spPr/>
        <p:txBody>
          <a:bodyPr/>
          <a:lstStyle/>
          <a:p>
            <a:fld id="{808817DE-E989-4CC4-B50D-2D25E80F202B}" type="slidenum">
              <a:rPr lang="zh-CN" altLang="en-US" smtClean="0"/>
              <a:t>‹#›</a:t>
            </a:fld>
            <a:endParaRPr lang="zh-CN" altLang="en-US"/>
          </a:p>
        </p:txBody>
      </p:sp>
    </p:spTree>
    <p:extLst>
      <p:ext uri="{BB962C8B-B14F-4D97-AF65-F5344CB8AC3E}">
        <p14:creationId xmlns:p14="http://schemas.microsoft.com/office/powerpoint/2010/main" val="3497976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D5E1E9-200D-45F3-BD64-87C52DAD1AF3}"/>
              </a:ext>
            </a:extLst>
          </p:cNvPr>
          <p:cNvSpPr>
            <a:spLocks noGrp="1"/>
          </p:cNvSpPr>
          <p:nvPr>
            <p:ph type="dt" sz="half" idx="10"/>
          </p:nvPr>
        </p:nvSpPr>
        <p:spPr/>
        <p:txBody>
          <a:bodyPr/>
          <a:lstStyle/>
          <a:p>
            <a:fld id="{762A678C-4E9C-48F5-9648-2580FE6222B7}" type="datetimeFigureOut">
              <a:rPr lang="zh-CN" altLang="en-US" smtClean="0"/>
              <a:t>2020/6/14</a:t>
            </a:fld>
            <a:endParaRPr lang="zh-CN" altLang="en-US"/>
          </a:p>
        </p:txBody>
      </p:sp>
      <p:sp>
        <p:nvSpPr>
          <p:cNvPr id="3" name="页脚占位符 2">
            <a:extLst>
              <a:ext uri="{FF2B5EF4-FFF2-40B4-BE49-F238E27FC236}">
                <a16:creationId xmlns:a16="http://schemas.microsoft.com/office/drawing/2014/main" id="{8F412419-47BA-415A-ADFA-2F3D89521AC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561EDD-AB83-4912-982C-E32BC142F28D}"/>
              </a:ext>
            </a:extLst>
          </p:cNvPr>
          <p:cNvSpPr>
            <a:spLocks noGrp="1"/>
          </p:cNvSpPr>
          <p:nvPr>
            <p:ph type="sldNum" sz="quarter" idx="12"/>
          </p:nvPr>
        </p:nvSpPr>
        <p:spPr/>
        <p:txBody>
          <a:bodyPr/>
          <a:lstStyle/>
          <a:p>
            <a:fld id="{808817DE-E989-4CC4-B50D-2D25E80F202B}" type="slidenum">
              <a:rPr lang="zh-CN" altLang="en-US" smtClean="0"/>
              <a:t>‹#›</a:t>
            </a:fld>
            <a:endParaRPr lang="zh-CN" altLang="en-US"/>
          </a:p>
        </p:txBody>
      </p:sp>
    </p:spTree>
    <p:extLst>
      <p:ext uri="{BB962C8B-B14F-4D97-AF65-F5344CB8AC3E}">
        <p14:creationId xmlns:p14="http://schemas.microsoft.com/office/powerpoint/2010/main" val="218068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D2BD4-A88A-41B0-9F82-08A38C999B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8F95FE7-CFE4-4C5F-8090-A3C99C6EF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83AA09A-F578-4B0E-9E1A-406B57757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9120F4-6040-4F1A-BF7E-A946BF38211A}"/>
              </a:ext>
            </a:extLst>
          </p:cNvPr>
          <p:cNvSpPr>
            <a:spLocks noGrp="1"/>
          </p:cNvSpPr>
          <p:nvPr>
            <p:ph type="dt" sz="half" idx="10"/>
          </p:nvPr>
        </p:nvSpPr>
        <p:spPr/>
        <p:txBody>
          <a:bodyPr/>
          <a:lstStyle/>
          <a:p>
            <a:fld id="{762A678C-4E9C-48F5-9648-2580FE6222B7}" type="datetimeFigureOut">
              <a:rPr lang="zh-CN" altLang="en-US" smtClean="0"/>
              <a:t>2020/6/14</a:t>
            </a:fld>
            <a:endParaRPr lang="zh-CN" altLang="en-US"/>
          </a:p>
        </p:txBody>
      </p:sp>
      <p:sp>
        <p:nvSpPr>
          <p:cNvPr id="6" name="页脚占位符 5">
            <a:extLst>
              <a:ext uri="{FF2B5EF4-FFF2-40B4-BE49-F238E27FC236}">
                <a16:creationId xmlns:a16="http://schemas.microsoft.com/office/drawing/2014/main" id="{26A3548C-E328-4592-9CE5-73F3C1D8B2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424A8B-21C3-47EB-B81F-2E2FF48092EE}"/>
              </a:ext>
            </a:extLst>
          </p:cNvPr>
          <p:cNvSpPr>
            <a:spLocks noGrp="1"/>
          </p:cNvSpPr>
          <p:nvPr>
            <p:ph type="sldNum" sz="quarter" idx="12"/>
          </p:nvPr>
        </p:nvSpPr>
        <p:spPr/>
        <p:txBody>
          <a:bodyPr/>
          <a:lstStyle/>
          <a:p>
            <a:fld id="{808817DE-E989-4CC4-B50D-2D25E80F202B}" type="slidenum">
              <a:rPr lang="zh-CN" altLang="en-US" smtClean="0"/>
              <a:t>‹#›</a:t>
            </a:fld>
            <a:endParaRPr lang="zh-CN" altLang="en-US"/>
          </a:p>
        </p:txBody>
      </p:sp>
    </p:spTree>
    <p:extLst>
      <p:ext uri="{BB962C8B-B14F-4D97-AF65-F5344CB8AC3E}">
        <p14:creationId xmlns:p14="http://schemas.microsoft.com/office/powerpoint/2010/main" val="281294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EC66E-F406-4CA8-AA5F-07CB27DA10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72DCD30-9DE6-4685-A6E4-78F95EA974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137B1D-5272-4A30-A53B-EE5AFFD6B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0D85B1-0708-4980-93E2-FF36F32D58AE}"/>
              </a:ext>
            </a:extLst>
          </p:cNvPr>
          <p:cNvSpPr>
            <a:spLocks noGrp="1"/>
          </p:cNvSpPr>
          <p:nvPr>
            <p:ph type="dt" sz="half" idx="10"/>
          </p:nvPr>
        </p:nvSpPr>
        <p:spPr/>
        <p:txBody>
          <a:bodyPr/>
          <a:lstStyle/>
          <a:p>
            <a:fld id="{762A678C-4E9C-48F5-9648-2580FE6222B7}" type="datetimeFigureOut">
              <a:rPr lang="zh-CN" altLang="en-US" smtClean="0"/>
              <a:t>2020/6/14</a:t>
            </a:fld>
            <a:endParaRPr lang="zh-CN" altLang="en-US"/>
          </a:p>
        </p:txBody>
      </p:sp>
      <p:sp>
        <p:nvSpPr>
          <p:cNvPr id="6" name="页脚占位符 5">
            <a:extLst>
              <a:ext uri="{FF2B5EF4-FFF2-40B4-BE49-F238E27FC236}">
                <a16:creationId xmlns:a16="http://schemas.microsoft.com/office/drawing/2014/main" id="{890382DA-67AE-4A36-8A7A-91B8DD7441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E4821A-4A51-43CA-8306-AAC0A298C751}"/>
              </a:ext>
            </a:extLst>
          </p:cNvPr>
          <p:cNvSpPr>
            <a:spLocks noGrp="1"/>
          </p:cNvSpPr>
          <p:nvPr>
            <p:ph type="sldNum" sz="quarter" idx="12"/>
          </p:nvPr>
        </p:nvSpPr>
        <p:spPr/>
        <p:txBody>
          <a:bodyPr/>
          <a:lstStyle/>
          <a:p>
            <a:fld id="{808817DE-E989-4CC4-B50D-2D25E80F202B}" type="slidenum">
              <a:rPr lang="zh-CN" altLang="en-US" smtClean="0"/>
              <a:t>‹#›</a:t>
            </a:fld>
            <a:endParaRPr lang="zh-CN" altLang="en-US"/>
          </a:p>
        </p:txBody>
      </p:sp>
    </p:spTree>
    <p:extLst>
      <p:ext uri="{BB962C8B-B14F-4D97-AF65-F5344CB8AC3E}">
        <p14:creationId xmlns:p14="http://schemas.microsoft.com/office/powerpoint/2010/main" val="141502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07B106A-E535-4329-90A8-D8959D417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576CA4-0706-474D-8398-50068FF10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72C5C1-4543-4F82-967A-71792151B1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A678C-4E9C-48F5-9648-2580FE6222B7}"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D315DE58-229F-4003-AC86-AF57C4A06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55B1485-FD30-48AE-B92B-4F86C3C38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817DE-E989-4CC4-B50D-2D25E80F202B}" type="slidenum">
              <a:rPr lang="zh-CN" altLang="en-US" smtClean="0"/>
              <a:t>‹#›</a:t>
            </a:fld>
            <a:endParaRPr lang="zh-CN" altLang="en-US"/>
          </a:p>
        </p:txBody>
      </p:sp>
    </p:spTree>
    <p:extLst>
      <p:ext uri="{BB962C8B-B14F-4D97-AF65-F5344CB8AC3E}">
        <p14:creationId xmlns:p14="http://schemas.microsoft.com/office/powerpoint/2010/main" val="1512928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59BF2-2660-41C6-BF4A-D2157B953DFE}"/>
              </a:ext>
            </a:extLst>
          </p:cNvPr>
          <p:cNvSpPr>
            <a:spLocks noGrp="1"/>
          </p:cNvSpPr>
          <p:nvPr>
            <p:ph type="ctrTitle"/>
          </p:nvPr>
        </p:nvSpPr>
        <p:spPr>
          <a:xfrm>
            <a:off x="1524000" y="1366203"/>
            <a:ext cx="9144000" cy="2387600"/>
          </a:xfrm>
        </p:spPr>
        <p:txBody>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Kalman</a:t>
            </a:r>
            <a:r>
              <a:rPr lang="zh-CN" altLang="en-US" dirty="0">
                <a:latin typeface="华文楷体" panose="02010600040101010101" pitchFamily="2" charset="-122"/>
                <a:ea typeface="华文楷体" panose="02010600040101010101" pitchFamily="2" charset="-122"/>
              </a:rPr>
              <a:t>滤波</a:t>
            </a:r>
          </a:p>
        </p:txBody>
      </p:sp>
    </p:spTree>
    <p:extLst>
      <p:ext uri="{BB962C8B-B14F-4D97-AF65-F5344CB8AC3E}">
        <p14:creationId xmlns:p14="http://schemas.microsoft.com/office/powerpoint/2010/main" val="2860837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5D684-674C-4211-92B1-ADC996B05130}"/>
              </a:ext>
            </a:extLst>
          </p:cNvPr>
          <p:cNvSpPr>
            <a:spLocks noGrp="1"/>
          </p:cNvSpPr>
          <p:nvPr>
            <p:ph type="title"/>
          </p:nvPr>
        </p:nvSpPr>
        <p:spPr>
          <a:xfrm>
            <a:off x="838200" y="365125"/>
            <a:ext cx="2941320" cy="691515"/>
          </a:xfrm>
        </p:spPr>
        <p:txBody>
          <a:bodyPr>
            <a:normAutofit/>
          </a:bodyPr>
          <a:lstStyle/>
          <a:p>
            <a:r>
              <a:rPr lang="zh-CN" altLang="en-US" sz="2000" dirty="0">
                <a:latin typeface="华文楷体" panose="02010600040101010101" pitchFamily="2" charset="-122"/>
                <a:ea typeface="华文楷体" panose="02010600040101010101" pitchFamily="2" charset="-122"/>
              </a:rPr>
              <a:t>在数学上怎么实现它呢？</a:t>
            </a:r>
          </a:p>
        </p:txBody>
      </p:sp>
      <p:sp>
        <p:nvSpPr>
          <p:cNvPr id="4" name="文本框 3">
            <a:extLst>
              <a:ext uri="{FF2B5EF4-FFF2-40B4-BE49-F238E27FC236}">
                <a16:creationId xmlns:a16="http://schemas.microsoft.com/office/drawing/2014/main" id="{7AEA624D-7772-471B-9689-6EF561317C80}"/>
              </a:ext>
            </a:extLst>
          </p:cNvPr>
          <p:cNvSpPr txBox="1"/>
          <p:nvPr/>
        </p:nvSpPr>
        <p:spPr>
          <a:xfrm>
            <a:off x="838200" y="1229361"/>
            <a:ext cx="3119120" cy="375920"/>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我们先看一维的高斯函数</a:t>
            </a:r>
          </a:p>
        </p:txBody>
      </p:sp>
      <p:pic>
        <p:nvPicPr>
          <p:cNvPr id="6" name="图片 5">
            <a:extLst>
              <a:ext uri="{FF2B5EF4-FFF2-40B4-BE49-F238E27FC236}">
                <a16:creationId xmlns:a16="http://schemas.microsoft.com/office/drawing/2014/main" id="{0E7BD35A-6FC7-4755-AC79-D2BD666AA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78002"/>
            <a:ext cx="4019550" cy="1114425"/>
          </a:xfrm>
          <a:prstGeom prst="rect">
            <a:avLst/>
          </a:prstGeom>
        </p:spPr>
      </p:pic>
      <p:sp>
        <p:nvSpPr>
          <p:cNvPr id="8" name="文本框 7">
            <a:extLst>
              <a:ext uri="{FF2B5EF4-FFF2-40B4-BE49-F238E27FC236}">
                <a16:creationId xmlns:a16="http://schemas.microsoft.com/office/drawing/2014/main" id="{2CABA51D-65FA-40A8-A4A5-9F0A5EFBB15C}"/>
              </a:ext>
            </a:extLst>
          </p:cNvPr>
          <p:cNvSpPr txBox="1"/>
          <p:nvPr/>
        </p:nvSpPr>
        <p:spPr>
          <a:xfrm>
            <a:off x="838200" y="2892427"/>
            <a:ext cx="390271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两个高斯分布的重叠部分</a:t>
            </a:r>
          </a:p>
        </p:txBody>
      </p:sp>
      <p:pic>
        <p:nvPicPr>
          <p:cNvPr id="10" name="图片 9">
            <a:extLst>
              <a:ext uri="{FF2B5EF4-FFF2-40B4-BE49-F238E27FC236}">
                <a16:creationId xmlns:a16="http://schemas.microsoft.com/office/drawing/2014/main" id="{E071BAF7-6C76-4824-AD80-C2F08244A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61759"/>
            <a:ext cx="4532863" cy="2925127"/>
          </a:xfrm>
          <a:prstGeom prst="rect">
            <a:avLst/>
          </a:prstGeom>
        </p:spPr>
      </p:pic>
      <p:sp>
        <p:nvSpPr>
          <p:cNvPr id="11" name="文本框 10">
            <a:extLst>
              <a:ext uri="{FF2B5EF4-FFF2-40B4-BE49-F238E27FC236}">
                <a16:creationId xmlns:a16="http://schemas.microsoft.com/office/drawing/2014/main" id="{E13460A0-7D40-4571-B902-666526D3513E}"/>
              </a:ext>
            </a:extLst>
          </p:cNvPr>
          <p:cNvSpPr txBox="1"/>
          <p:nvPr/>
        </p:nvSpPr>
        <p:spPr>
          <a:xfrm>
            <a:off x="6442392" y="526216"/>
            <a:ext cx="462788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我们要做的是将两个高斯函数相乘</a:t>
            </a:r>
          </a:p>
        </p:txBody>
      </p:sp>
      <p:pic>
        <p:nvPicPr>
          <p:cNvPr id="13" name="图片 12">
            <a:extLst>
              <a:ext uri="{FF2B5EF4-FFF2-40B4-BE49-F238E27FC236}">
                <a16:creationId xmlns:a16="http://schemas.microsoft.com/office/drawing/2014/main" id="{EE8F58B7-1A08-4404-A940-80BA14BFEE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2392" y="938531"/>
            <a:ext cx="5362575" cy="666750"/>
          </a:xfrm>
          <a:prstGeom prst="rect">
            <a:avLst/>
          </a:prstGeom>
        </p:spPr>
      </p:pic>
      <p:sp>
        <p:nvSpPr>
          <p:cNvPr id="14" name="文本框 13">
            <a:extLst>
              <a:ext uri="{FF2B5EF4-FFF2-40B4-BE49-F238E27FC236}">
                <a16:creationId xmlns:a16="http://schemas.microsoft.com/office/drawing/2014/main" id="{C789305A-B517-472F-83EC-E4DCDF906000}"/>
              </a:ext>
            </a:extLst>
          </p:cNvPr>
          <p:cNvSpPr txBox="1"/>
          <p:nvPr/>
        </p:nvSpPr>
        <p:spPr>
          <a:xfrm>
            <a:off x="6442392" y="1648266"/>
            <a:ext cx="260096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计算可以得到：</a:t>
            </a:r>
          </a:p>
        </p:txBody>
      </p:sp>
      <p:pic>
        <p:nvPicPr>
          <p:cNvPr id="15" name="图片 14">
            <a:extLst>
              <a:ext uri="{FF2B5EF4-FFF2-40B4-BE49-F238E27FC236}">
                <a16:creationId xmlns:a16="http://schemas.microsoft.com/office/drawing/2014/main" id="{86CAF2E1-72D0-4753-AFC9-F857C2733811}"/>
              </a:ext>
            </a:extLst>
          </p:cNvPr>
          <p:cNvPicPr>
            <a:picLocks noChangeAspect="1"/>
          </p:cNvPicPr>
          <p:nvPr/>
        </p:nvPicPr>
        <p:blipFill>
          <a:blip r:embed="rId5"/>
          <a:stretch>
            <a:fillRect/>
          </a:stretch>
        </p:blipFill>
        <p:spPr>
          <a:xfrm>
            <a:off x="6442392" y="2165285"/>
            <a:ext cx="2375022" cy="1263715"/>
          </a:xfrm>
          <a:prstGeom prst="rect">
            <a:avLst/>
          </a:prstGeom>
        </p:spPr>
      </p:pic>
      <p:sp>
        <p:nvSpPr>
          <p:cNvPr id="16" name="文本框 15">
            <a:extLst>
              <a:ext uri="{FF2B5EF4-FFF2-40B4-BE49-F238E27FC236}">
                <a16:creationId xmlns:a16="http://schemas.microsoft.com/office/drawing/2014/main" id="{F75208D8-AFCB-477F-87AA-EF8B52BC31C0}"/>
              </a:ext>
            </a:extLst>
          </p:cNvPr>
          <p:cNvSpPr txBox="1"/>
          <p:nvPr/>
        </p:nvSpPr>
        <p:spPr>
          <a:xfrm>
            <a:off x="6715760" y="3429000"/>
            <a:ext cx="54864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令</a:t>
            </a:r>
          </a:p>
        </p:txBody>
      </p:sp>
      <p:pic>
        <p:nvPicPr>
          <p:cNvPr id="18" name="图片 17">
            <a:extLst>
              <a:ext uri="{FF2B5EF4-FFF2-40B4-BE49-F238E27FC236}">
                <a16:creationId xmlns:a16="http://schemas.microsoft.com/office/drawing/2014/main" id="{584D83A9-FE95-4F90-95FC-713BA265D3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5129" y="3798332"/>
            <a:ext cx="1952625" cy="1000125"/>
          </a:xfrm>
          <a:prstGeom prst="rect">
            <a:avLst/>
          </a:prstGeom>
        </p:spPr>
      </p:pic>
      <p:pic>
        <p:nvPicPr>
          <p:cNvPr id="20" name="图片 19">
            <a:extLst>
              <a:ext uri="{FF2B5EF4-FFF2-40B4-BE49-F238E27FC236}">
                <a16:creationId xmlns:a16="http://schemas.microsoft.com/office/drawing/2014/main" id="{5221B3A5-6823-420B-9794-0469DF955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5760" y="4840802"/>
            <a:ext cx="2667000" cy="942975"/>
          </a:xfrm>
          <a:prstGeom prst="rect">
            <a:avLst/>
          </a:prstGeom>
        </p:spPr>
      </p:pic>
      <p:sp>
        <p:nvSpPr>
          <p:cNvPr id="21" name="文本框 20">
            <a:extLst>
              <a:ext uri="{FF2B5EF4-FFF2-40B4-BE49-F238E27FC236}">
                <a16:creationId xmlns:a16="http://schemas.microsoft.com/office/drawing/2014/main" id="{91FB4219-408B-4CD0-835F-ED97960C2C45}"/>
              </a:ext>
            </a:extLst>
          </p:cNvPr>
          <p:cNvSpPr txBox="1"/>
          <p:nvPr/>
        </p:nvSpPr>
        <p:spPr>
          <a:xfrm>
            <a:off x="9961880" y="2143976"/>
            <a:ext cx="192532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用矩阵表示</a:t>
            </a:r>
          </a:p>
        </p:txBody>
      </p:sp>
      <p:pic>
        <p:nvPicPr>
          <p:cNvPr id="22" name="图片 21">
            <a:extLst>
              <a:ext uri="{FF2B5EF4-FFF2-40B4-BE49-F238E27FC236}">
                <a16:creationId xmlns:a16="http://schemas.microsoft.com/office/drawing/2014/main" id="{12E10F9F-CFDC-4101-B1B5-88E9CD8A62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90782" y="2555653"/>
            <a:ext cx="3067050" cy="1800225"/>
          </a:xfrm>
          <a:prstGeom prst="rect">
            <a:avLst/>
          </a:prstGeom>
        </p:spPr>
      </p:pic>
    </p:spTree>
    <p:extLst>
      <p:ext uri="{BB962C8B-B14F-4D97-AF65-F5344CB8AC3E}">
        <p14:creationId xmlns:p14="http://schemas.microsoft.com/office/powerpoint/2010/main" val="2199775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FF093-EFD3-43D3-B891-4E768BA25268}"/>
              </a:ext>
            </a:extLst>
          </p:cNvPr>
          <p:cNvSpPr>
            <a:spLocks noGrp="1"/>
          </p:cNvSpPr>
          <p:nvPr>
            <p:ph type="title"/>
          </p:nvPr>
        </p:nvSpPr>
        <p:spPr>
          <a:xfrm>
            <a:off x="838200" y="365125"/>
            <a:ext cx="1285240" cy="772795"/>
          </a:xfrm>
        </p:spPr>
        <p:txBody>
          <a:bodyPr>
            <a:normAutofit/>
          </a:bodyPr>
          <a:lstStyle/>
          <a:p>
            <a:r>
              <a:rPr lang="zh-CN" altLang="en-US" sz="4000" dirty="0">
                <a:latin typeface="华文楷体" panose="02010600040101010101" pitchFamily="2" charset="-122"/>
                <a:ea typeface="华文楷体" panose="02010600040101010101" pitchFamily="2" charset="-122"/>
              </a:rPr>
              <a:t>汇总</a:t>
            </a:r>
          </a:p>
        </p:txBody>
      </p:sp>
      <p:sp>
        <p:nvSpPr>
          <p:cNvPr id="4" name="文本框 3">
            <a:extLst>
              <a:ext uri="{FF2B5EF4-FFF2-40B4-BE49-F238E27FC236}">
                <a16:creationId xmlns:a16="http://schemas.microsoft.com/office/drawing/2014/main" id="{8FD01023-1677-4938-8128-427442AF8FD3}"/>
              </a:ext>
            </a:extLst>
          </p:cNvPr>
          <p:cNvSpPr txBox="1"/>
          <p:nvPr/>
        </p:nvSpPr>
        <p:spPr>
          <a:xfrm>
            <a:off x="1066800" y="1483360"/>
            <a:ext cx="371856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预测：</a:t>
            </a:r>
          </a:p>
        </p:txBody>
      </p:sp>
      <p:pic>
        <p:nvPicPr>
          <p:cNvPr id="6" name="图片 5">
            <a:extLst>
              <a:ext uri="{FF2B5EF4-FFF2-40B4-BE49-F238E27FC236}">
                <a16:creationId xmlns:a16="http://schemas.microsoft.com/office/drawing/2014/main" id="{C98FDCA8-8AEA-44A4-AF1C-FAD375805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305" y="1344176"/>
            <a:ext cx="3562350" cy="647700"/>
          </a:xfrm>
          <a:prstGeom prst="rect">
            <a:avLst/>
          </a:prstGeom>
        </p:spPr>
      </p:pic>
      <p:sp>
        <p:nvSpPr>
          <p:cNvPr id="7" name="文本框 6">
            <a:extLst>
              <a:ext uri="{FF2B5EF4-FFF2-40B4-BE49-F238E27FC236}">
                <a16:creationId xmlns:a16="http://schemas.microsoft.com/office/drawing/2014/main" id="{36576F6B-553F-450D-AF23-3E99A3000210}"/>
              </a:ext>
            </a:extLst>
          </p:cNvPr>
          <p:cNvSpPr txBox="1"/>
          <p:nvPr/>
        </p:nvSpPr>
        <p:spPr>
          <a:xfrm>
            <a:off x="1033145" y="2131060"/>
            <a:ext cx="77216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观测：</a:t>
            </a:r>
          </a:p>
        </p:txBody>
      </p:sp>
      <p:pic>
        <p:nvPicPr>
          <p:cNvPr id="9" name="图片 8">
            <a:extLst>
              <a:ext uri="{FF2B5EF4-FFF2-40B4-BE49-F238E27FC236}">
                <a16:creationId xmlns:a16="http://schemas.microsoft.com/office/drawing/2014/main" id="{74310AFA-CA83-4BC7-8FFF-186FFEE76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305" y="1991876"/>
            <a:ext cx="2381250" cy="552450"/>
          </a:xfrm>
          <a:prstGeom prst="rect">
            <a:avLst/>
          </a:prstGeom>
        </p:spPr>
      </p:pic>
      <p:sp>
        <p:nvSpPr>
          <p:cNvPr id="10" name="文本框 9">
            <a:extLst>
              <a:ext uri="{FF2B5EF4-FFF2-40B4-BE49-F238E27FC236}">
                <a16:creationId xmlns:a16="http://schemas.microsoft.com/office/drawing/2014/main" id="{B78B426E-BE3F-4C26-8E33-904DD08C8E62}"/>
              </a:ext>
            </a:extLst>
          </p:cNvPr>
          <p:cNvSpPr txBox="1"/>
          <p:nvPr/>
        </p:nvSpPr>
        <p:spPr>
          <a:xfrm>
            <a:off x="1033145" y="2710556"/>
            <a:ext cx="238125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根据上述</a:t>
            </a:r>
            <a:r>
              <a:rPr lang="zh-CN" altLang="en-US" dirty="0"/>
              <a:t>：</a:t>
            </a:r>
          </a:p>
        </p:txBody>
      </p:sp>
      <p:pic>
        <p:nvPicPr>
          <p:cNvPr id="12" name="图片 11">
            <a:extLst>
              <a:ext uri="{FF2B5EF4-FFF2-40B4-BE49-F238E27FC236}">
                <a16:creationId xmlns:a16="http://schemas.microsoft.com/office/drawing/2014/main" id="{37CCEB47-C355-487D-AB1D-F7C45B2799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82" y="3051415"/>
            <a:ext cx="5915025" cy="1247775"/>
          </a:xfrm>
          <a:prstGeom prst="rect">
            <a:avLst/>
          </a:prstGeom>
        </p:spPr>
      </p:pic>
      <p:pic>
        <p:nvPicPr>
          <p:cNvPr id="14" name="图片 13">
            <a:extLst>
              <a:ext uri="{FF2B5EF4-FFF2-40B4-BE49-F238E27FC236}">
                <a16:creationId xmlns:a16="http://schemas.microsoft.com/office/drawing/2014/main" id="{536AA4B0-54AF-4275-8213-0726C1E47E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5450" y="4069060"/>
            <a:ext cx="4400550" cy="590550"/>
          </a:xfrm>
          <a:prstGeom prst="rect">
            <a:avLst/>
          </a:prstGeom>
        </p:spPr>
      </p:pic>
      <p:sp>
        <p:nvSpPr>
          <p:cNvPr id="15" name="文本框 14">
            <a:extLst>
              <a:ext uri="{FF2B5EF4-FFF2-40B4-BE49-F238E27FC236}">
                <a16:creationId xmlns:a16="http://schemas.microsoft.com/office/drawing/2014/main" id="{2C838747-908B-4336-A89E-4F3D2386C062}"/>
              </a:ext>
            </a:extLst>
          </p:cNvPr>
          <p:cNvSpPr txBox="1"/>
          <p:nvPr/>
        </p:nvSpPr>
        <p:spPr>
          <a:xfrm>
            <a:off x="1033145" y="4640049"/>
            <a:ext cx="356235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最终得到：</a:t>
            </a:r>
          </a:p>
        </p:txBody>
      </p:sp>
      <p:pic>
        <p:nvPicPr>
          <p:cNvPr id="19" name="图片 18">
            <a:extLst>
              <a:ext uri="{FF2B5EF4-FFF2-40B4-BE49-F238E27FC236}">
                <a16:creationId xmlns:a16="http://schemas.microsoft.com/office/drawing/2014/main" id="{72EBE778-5765-4DA5-89BC-70CC00584E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0040" y="5070911"/>
            <a:ext cx="3305175" cy="885825"/>
          </a:xfrm>
          <a:prstGeom prst="rect">
            <a:avLst/>
          </a:prstGeom>
        </p:spPr>
      </p:pic>
      <p:pic>
        <p:nvPicPr>
          <p:cNvPr id="21" name="图片 20">
            <a:extLst>
              <a:ext uri="{FF2B5EF4-FFF2-40B4-BE49-F238E27FC236}">
                <a16:creationId xmlns:a16="http://schemas.microsoft.com/office/drawing/2014/main" id="{F56354EB-C9C1-4E8C-B1D9-403C4AA137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5305" y="5955510"/>
            <a:ext cx="3914775" cy="514350"/>
          </a:xfrm>
          <a:prstGeom prst="rect">
            <a:avLst/>
          </a:prstGeom>
        </p:spPr>
      </p:pic>
      <p:pic>
        <p:nvPicPr>
          <p:cNvPr id="23" name="图片 22">
            <a:extLst>
              <a:ext uri="{FF2B5EF4-FFF2-40B4-BE49-F238E27FC236}">
                <a16:creationId xmlns:a16="http://schemas.microsoft.com/office/drawing/2014/main" id="{E24F28C8-8A10-4799-AC5C-0E63206EA6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6031" y="235195"/>
            <a:ext cx="5413057" cy="6232501"/>
          </a:xfrm>
          <a:prstGeom prst="rect">
            <a:avLst/>
          </a:prstGeom>
        </p:spPr>
      </p:pic>
    </p:spTree>
    <p:extLst>
      <p:ext uri="{BB962C8B-B14F-4D97-AF65-F5344CB8AC3E}">
        <p14:creationId xmlns:p14="http://schemas.microsoft.com/office/powerpoint/2010/main" val="104467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1CFA2-A7A4-4211-B53B-4DB62304E39E}"/>
              </a:ext>
            </a:extLst>
          </p:cNvPr>
          <p:cNvSpPr>
            <a:spLocks noGrp="1"/>
          </p:cNvSpPr>
          <p:nvPr>
            <p:ph type="title"/>
          </p:nvPr>
        </p:nvSpPr>
        <p:spPr/>
        <p:txBody>
          <a:bodyPr>
            <a:normAutofit/>
          </a:bodyPr>
          <a:lstStyle/>
          <a:p>
            <a:r>
              <a:rPr lang="zh-CN" altLang="en-US" sz="4000" dirty="0">
                <a:latin typeface="华文楷体" panose="02010600040101010101" pitchFamily="2" charset="-122"/>
                <a:ea typeface="华文楷体" panose="02010600040101010101" pitchFamily="2" charset="-122"/>
              </a:rPr>
              <a:t>运动模型预测</a:t>
            </a:r>
          </a:p>
        </p:txBody>
      </p:sp>
      <p:pic>
        <p:nvPicPr>
          <p:cNvPr id="4" name="内容占位符 3">
            <a:extLst>
              <a:ext uri="{FF2B5EF4-FFF2-40B4-BE49-F238E27FC236}">
                <a16:creationId xmlns:a16="http://schemas.microsoft.com/office/drawing/2014/main" id="{02219A90-1036-4AC3-8AD0-12EC222FF4CA}"/>
              </a:ext>
            </a:extLst>
          </p:cNvPr>
          <p:cNvPicPr>
            <a:picLocks noGrp="1" noChangeAspect="1"/>
          </p:cNvPicPr>
          <p:nvPr>
            <p:ph idx="1"/>
          </p:nvPr>
        </p:nvPicPr>
        <p:blipFill>
          <a:blip r:embed="rId2"/>
          <a:stretch>
            <a:fillRect/>
          </a:stretch>
        </p:blipFill>
        <p:spPr>
          <a:xfrm>
            <a:off x="838200" y="2718078"/>
            <a:ext cx="1325880" cy="409621"/>
          </a:xfrm>
          <a:prstGeom prst="rect">
            <a:avLst/>
          </a:prstGeom>
        </p:spPr>
      </p:pic>
      <p:sp>
        <p:nvSpPr>
          <p:cNvPr id="5" name="文本框 4">
            <a:extLst>
              <a:ext uri="{FF2B5EF4-FFF2-40B4-BE49-F238E27FC236}">
                <a16:creationId xmlns:a16="http://schemas.microsoft.com/office/drawing/2014/main" id="{6FC9E280-5C89-4C61-9CFD-91B13C3C4FE7}"/>
              </a:ext>
            </a:extLst>
          </p:cNvPr>
          <p:cNvSpPr txBox="1"/>
          <p:nvPr/>
        </p:nvSpPr>
        <p:spPr>
          <a:xfrm>
            <a:off x="838200" y="1794748"/>
            <a:ext cx="3528060" cy="923330"/>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我们有一个运动目标，我们只观测它的位置（</a:t>
            </a:r>
            <a:r>
              <a:rPr lang="en-US" altLang="zh-CN" dirty="0">
                <a:latin typeface="华文楷体" panose="02010600040101010101" pitchFamily="2" charset="-122"/>
                <a:ea typeface="华文楷体" panose="02010600040101010101" pitchFamily="2" charset="-122"/>
              </a:rPr>
              <a:t>position</a:t>
            </a:r>
            <a:r>
              <a:rPr lang="zh-CN" altLang="en-US" dirty="0">
                <a:latin typeface="华文楷体" panose="02010600040101010101" pitchFamily="2" charset="-122"/>
                <a:ea typeface="华文楷体" panose="02010600040101010101" pitchFamily="2" charset="-122"/>
              </a:rPr>
              <a:t>）和速度</a:t>
            </a:r>
            <a:r>
              <a:rPr lang="en-US" altLang="zh-CN" dirty="0">
                <a:latin typeface="华文楷体" panose="02010600040101010101" pitchFamily="2" charset="-122"/>
                <a:ea typeface="华文楷体" panose="02010600040101010101" pitchFamily="2" charset="-122"/>
              </a:rPr>
              <a:t>(velocity)</a:t>
            </a:r>
            <a:r>
              <a:rPr lang="zh-CN" altLang="en-US" dirty="0">
                <a:latin typeface="华文楷体" panose="02010600040101010101" pitchFamily="2" charset="-122"/>
                <a:ea typeface="华文楷体" panose="02010600040101010101" pitchFamily="2" charset="-122"/>
              </a:rPr>
              <a:t>，它的运动状态表示为：</a:t>
            </a:r>
          </a:p>
        </p:txBody>
      </p:sp>
      <p:sp>
        <p:nvSpPr>
          <p:cNvPr id="6" name="文本框 5">
            <a:extLst>
              <a:ext uri="{FF2B5EF4-FFF2-40B4-BE49-F238E27FC236}">
                <a16:creationId xmlns:a16="http://schemas.microsoft.com/office/drawing/2014/main" id="{FE3A55BB-8663-470A-A874-1CAAA43E6173}"/>
              </a:ext>
            </a:extLst>
          </p:cNvPr>
          <p:cNvSpPr txBox="1"/>
          <p:nvPr/>
        </p:nvSpPr>
        <p:spPr>
          <a:xfrm>
            <a:off x="838200" y="4265837"/>
            <a:ext cx="3528060" cy="1200329"/>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我们不知道准确的位置和速度，但是我们知道一个大概的范围，并且其中某一些位置比其他位置有更大的可能性：</a:t>
            </a:r>
          </a:p>
        </p:txBody>
      </p:sp>
      <p:pic>
        <p:nvPicPr>
          <p:cNvPr id="8" name="图片 7">
            <a:extLst>
              <a:ext uri="{FF2B5EF4-FFF2-40B4-BE49-F238E27FC236}">
                <a16:creationId xmlns:a16="http://schemas.microsoft.com/office/drawing/2014/main" id="{029891D9-5117-4B31-B131-12321C5A9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548" y="1226848"/>
            <a:ext cx="4712812" cy="4971511"/>
          </a:xfrm>
          <a:prstGeom prst="rect">
            <a:avLst/>
          </a:prstGeom>
        </p:spPr>
      </p:pic>
      <p:sp>
        <p:nvSpPr>
          <p:cNvPr id="9" name="文本框 8">
            <a:extLst>
              <a:ext uri="{FF2B5EF4-FFF2-40B4-BE49-F238E27FC236}">
                <a16:creationId xmlns:a16="http://schemas.microsoft.com/office/drawing/2014/main" id="{4CA53649-33BE-46BB-8B3C-041FE8E00C6D}"/>
              </a:ext>
            </a:extLst>
          </p:cNvPr>
          <p:cNvSpPr txBox="1"/>
          <p:nvPr/>
        </p:nvSpPr>
        <p:spPr>
          <a:xfrm>
            <a:off x="838200" y="3142770"/>
            <a:ext cx="308864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表示为矩阵的形式：</a:t>
            </a:r>
          </a:p>
        </p:txBody>
      </p:sp>
      <p:pic>
        <p:nvPicPr>
          <p:cNvPr id="11" name="图片 10">
            <a:extLst>
              <a:ext uri="{FF2B5EF4-FFF2-40B4-BE49-F238E27FC236}">
                <a16:creationId xmlns:a16="http://schemas.microsoft.com/office/drawing/2014/main" id="{6540C096-8E1C-40E9-88D2-7C33FBCA79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527173"/>
            <a:ext cx="981075" cy="809625"/>
          </a:xfrm>
          <a:prstGeom prst="rect">
            <a:avLst/>
          </a:prstGeom>
        </p:spPr>
      </p:pic>
    </p:spTree>
    <p:extLst>
      <p:ext uri="{BB962C8B-B14F-4D97-AF65-F5344CB8AC3E}">
        <p14:creationId xmlns:p14="http://schemas.microsoft.com/office/powerpoint/2010/main" val="1406711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9F840B8-C27F-473C-98DB-D92154760960}"/>
              </a:ext>
            </a:extLst>
          </p:cNvPr>
          <p:cNvSpPr>
            <a:spLocks noGrp="1"/>
          </p:cNvSpPr>
          <p:nvPr>
            <p:ph idx="1"/>
          </p:nvPr>
        </p:nvSpPr>
        <p:spPr>
          <a:xfrm>
            <a:off x="812800" y="518162"/>
            <a:ext cx="4531360" cy="1264918"/>
          </a:xfrm>
        </p:spPr>
        <p:txBody>
          <a:bodyPr>
            <a:normAutofit lnSpcReduction="10000"/>
          </a:bodyPr>
          <a:lstStyle/>
          <a:p>
            <a:pPr marL="0" indent="0">
              <a:buNone/>
            </a:pPr>
            <a:r>
              <a:rPr lang="zh-CN" altLang="en-US" sz="1800" dirty="0">
                <a:latin typeface="华文楷体" panose="02010600040101010101" pitchFamily="2" charset="-122"/>
                <a:ea typeface="华文楷体" panose="02010600040101010101" pitchFamily="2" charset="-122"/>
              </a:rPr>
              <a:t> 卡尔曼滤滤波器认为位置和速度两个变量都是随机的并且满足高斯分布，每个变量有一个平均值，就是高斯分布的期望</a:t>
            </a:r>
            <a:r>
              <a:rPr lang="en-US" altLang="zh-CN" sz="1800" dirty="0">
                <a:latin typeface="华文楷体" panose="02010600040101010101" pitchFamily="2" charset="-122"/>
                <a:ea typeface="华文楷体" panose="02010600040101010101" pitchFamily="2" charset="-122"/>
              </a:rPr>
              <a:t>μ</a:t>
            </a:r>
            <a:r>
              <a:rPr lang="zh-CN" altLang="en-US" sz="1800" dirty="0">
                <a:latin typeface="华文楷体" panose="02010600040101010101" pitchFamily="2" charset="-122"/>
                <a:ea typeface="华文楷体" panose="02010600040101010101" pitchFamily="2" charset="-122"/>
              </a:rPr>
              <a:t>，这是最有可能的状态，但是他们都是不确定的，于是每个变量还有一个方差</a:t>
            </a:r>
            <a:endParaRPr lang="en-US" altLang="zh-CN" sz="1800" dirty="0">
              <a:latin typeface="华文楷体" panose="02010600040101010101" pitchFamily="2" charset="-122"/>
              <a:ea typeface="华文楷体" panose="02010600040101010101" pitchFamily="2" charset="-122"/>
            </a:endParaRPr>
          </a:p>
          <a:p>
            <a:pPr marL="0" indent="0">
              <a:buNone/>
            </a:pPr>
            <a:endParaRPr lang="zh-CN" altLang="en-US" dirty="0">
              <a:latin typeface="华文楷体" panose="02010600040101010101" pitchFamily="2" charset="-122"/>
              <a:ea typeface="华文楷体" panose="02010600040101010101" pitchFamily="2" charset="-122"/>
            </a:endParaRPr>
          </a:p>
        </p:txBody>
      </p:sp>
      <p:pic>
        <p:nvPicPr>
          <p:cNvPr id="7" name="图片 6">
            <a:extLst>
              <a:ext uri="{FF2B5EF4-FFF2-40B4-BE49-F238E27FC236}">
                <a16:creationId xmlns:a16="http://schemas.microsoft.com/office/drawing/2014/main" id="{2383A3E7-4859-453A-9776-BCE374A0C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783079"/>
            <a:ext cx="4867593" cy="4315851"/>
          </a:xfrm>
          <a:prstGeom prst="rect">
            <a:avLst/>
          </a:prstGeom>
        </p:spPr>
      </p:pic>
      <p:pic>
        <p:nvPicPr>
          <p:cNvPr id="9" name="图片 8">
            <a:extLst>
              <a:ext uri="{FF2B5EF4-FFF2-40B4-BE49-F238E27FC236}">
                <a16:creationId xmlns:a16="http://schemas.microsoft.com/office/drawing/2014/main" id="{FAD21B95-06E9-48A5-ACED-D41969F31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240" y="1493518"/>
            <a:ext cx="264160" cy="289560"/>
          </a:xfrm>
          <a:prstGeom prst="rect">
            <a:avLst/>
          </a:prstGeom>
        </p:spPr>
      </p:pic>
      <p:sp>
        <p:nvSpPr>
          <p:cNvPr id="10" name="文本框 9">
            <a:extLst>
              <a:ext uri="{FF2B5EF4-FFF2-40B4-BE49-F238E27FC236}">
                <a16:creationId xmlns:a16="http://schemas.microsoft.com/office/drawing/2014/main" id="{C7D4F53B-294B-4E50-936D-56A01053E117}"/>
              </a:ext>
            </a:extLst>
          </p:cNvPr>
          <p:cNvSpPr txBox="1"/>
          <p:nvPr/>
        </p:nvSpPr>
        <p:spPr>
          <a:xfrm>
            <a:off x="6431280" y="518162"/>
            <a:ext cx="5222240" cy="1477328"/>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刚才我们没有考虑位置和速度的相关性。事实上，位置和速度是相关的，当我们速度更快时，相同时间将移动得更远，我们用协方差矩阵来描述这种相关性</a:t>
            </a:r>
            <a:r>
              <a:rPr lang="zh-CN" altLang="en-US" dirty="0"/>
              <a:t>：</a:t>
            </a:r>
            <a:endParaRPr lang="en-US" altLang="zh-CN" dirty="0"/>
          </a:p>
          <a:p>
            <a:endParaRPr lang="zh-CN" altLang="en-US" dirty="0"/>
          </a:p>
        </p:txBody>
      </p:sp>
      <p:pic>
        <p:nvPicPr>
          <p:cNvPr id="11" name="图片 10">
            <a:extLst>
              <a:ext uri="{FF2B5EF4-FFF2-40B4-BE49-F238E27FC236}">
                <a16:creationId xmlns:a16="http://schemas.microsoft.com/office/drawing/2014/main" id="{D04D50DE-98CD-40D3-9D22-88CCF0BD8598}"/>
              </a:ext>
            </a:extLst>
          </p:cNvPr>
          <p:cNvPicPr>
            <a:picLocks noChangeAspect="1"/>
          </p:cNvPicPr>
          <p:nvPr/>
        </p:nvPicPr>
        <p:blipFill>
          <a:blip r:embed="rId4"/>
          <a:stretch>
            <a:fillRect/>
          </a:stretch>
        </p:blipFill>
        <p:spPr>
          <a:xfrm>
            <a:off x="6603049" y="1783078"/>
            <a:ext cx="4694871" cy="4320114"/>
          </a:xfrm>
          <a:prstGeom prst="rect">
            <a:avLst/>
          </a:prstGeom>
        </p:spPr>
      </p:pic>
    </p:spTree>
    <p:extLst>
      <p:ext uri="{BB962C8B-B14F-4D97-AF65-F5344CB8AC3E}">
        <p14:creationId xmlns:p14="http://schemas.microsoft.com/office/powerpoint/2010/main" val="233355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533E5EC-8C63-4F77-95ED-E561F6432E2F}"/>
              </a:ext>
            </a:extLst>
          </p:cNvPr>
          <p:cNvSpPr>
            <a:spLocks noGrp="1"/>
          </p:cNvSpPr>
          <p:nvPr>
            <p:ph idx="1"/>
          </p:nvPr>
        </p:nvSpPr>
        <p:spPr>
          <a:xfrm>
            <a:off x="492760" y="484505"/>
            <a:ext cx="4993640" cy="694055"/>
          </a:xfrm>
        </p:spPr>
        <p:txBody>
          <a:bodyPr>
            <a:normAutofit/>
          </a:bodyPr>
          <a:lstStyle/>
          <a:p>
            <a:pPr marL="0" indent="0">
              <a:buNone/>
            </a:pPr>
            <a:r>
              <a:rPr lang="zh-CN" altLang="en-US" sz="1800" dirty="0">
                <a:latin typeface="华文楷体" panose="02010600040101010101" pitchFamily="2" charset="-122"/>
                <a:ea typeface="华文楷体" panose="02010600040101010101" pitchFamily="2" charset="-122"/>
              </a:rPr>
              <a:t>将状态建模为一个高斯团，我们需要</a:t>
            </a:r>
            <a:r>
              <a:rPr lang="en-US" altLang="zh-CN" sz="1800" dirty="0">
                <a:latin typeface="华文楷体" panose="02010600040101010101" pitchFamily="2" charset="-122"/>
                <a:ea typeface="华文楷体" panose="02010600040101010101" pitchFamily="2" charset="-122"/>
              </a:rPr>
              <a:t>k</a:t>
            </a:r>
            <a:r>
              <a:rPr lang="zh-CN" altLang="en-US" sz="1800" dirty="0">
                <a:latin typeface="华文楷体" panose="02010600040101010101" pitchFamily="2" charset="-122"/>
                <a:ea typeface="华文楷体" panose="02010600040101010101" pitchFamily="2" charset="-122"/>
              </a:rPr>
              <a:t>时刻的两条信息，最有可能的预测     ，协方差矩阵</a:t>
            </a:r>
          </a:p>
        </p:txBody>
      </p:sp>
      <p:pic>
        <p:nvPicPr>
          <p:cNvPr id="5" name="图片 4">
            <a:extLst>
              <a:ext uri="{FF2B5EF4-FFF2-40B4-BE49-F238E27FC236}">
                <a16:creationId xmlns:a16="http://schemas.microsoft.com/office/drawing/2014/main" id="{F34274A8-CC3C-47B7-BE6C-EFD313C09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833" y="749081"/>
            <a:ext cx="247968" cy="240883"/>
          </a:xfrm>
          <a:prstGeom prst="rect">
            <a:avLst/>
          </a:prstGeom>
        </p:spPr>
      </p:pic>
      <p:pic>
        <p:nvPicPr>
          <p:cNvPr id="7" name="图片 6">
            <a:extLst>
              <a:ext uri="{FF2B5EF4-FFF2-40B4-BE49-F238E27FC236}">
                <a16:creationId xmlns:a16="http://schemas.microsoft.com/office/drawing/2014/main" id="{4A261648-89C8-4D0B-B903-5994EB7A6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797" y="754161"/>
            <a:ext cx="247969" cy="285540"/>
          </a:xfrm>
          <a:prstGeom prst="rect">
            <a:avLst/>
          </a:prstGeom>
        </p:spPr>
      </p:pic>
      <p:pic>
        <p:nvPicPr>
          <p:cNvPr id="9" name="图片 8">
            <a:extLst>
              <a:ext uri="{FF2B5EF4-FFF2-40B4-BE49-F238E27FC236}">
                <a16:creationId xmlns:a16="http://schemas.microsoft.com/office/drawing/2014/main" id="{219D0F5D-7FF8-4943-83BF-00299E687E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2780" y="1178560"/>
            <a:ext cx="2133600" cy="1323975"/>
          </a:xfrm>
          <a:prstGeom prst="rect">
            <a:avLst/>
          </a:prstGeom>
        </p:spPr>
      </p:pic>
      <p:sp>
        <p:nvSpPr>
          <p:cNvPr id="10" name="文本框 9">
            <a:extLst>
              <a:ext uri="{FF2B5EF4-FFF2-40B4-BE49-F238E27FC236}">
                <a16:creationId xmlns:a16="http://schemas.microsoft.com/office/drawing/2014/main" id="{C1FDE98B-D98A-4C2D-BAAC-53E6A1C13098}"/>
              </a:ext>
            </a:extLst>
          </p:cNvPr>
          <p:cNvSpPr txBox="1"/>
          <p:nvPr/>
        </p:nvSpPr>
        <p:spPr>
          <a:xfrm>
            <a:off x="579120" y="2733040"/>
            <a:ext cx="506984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然后我们需要</a:t>
            </a:r>
            <a:r>
              <a:rPr lang="en-US" altLang="zh-CN" dirty="0">
                <a:latin typeface="华文楷体" panose="02010600040101010101" pitchFamily="2" charset="-122"/>
                <a:ea typeface="华文楷体" panose="02010600040101010101" pitchFamily="2" charset="-122"/>
              </a:rPr>
              <a:t>k-1</a:t>
            </a:r>
            <a:r>
              <a:rPr lang="zh-CN" altLang="en-US" dirty="0">
                <a:latin typeface="华文楷体" panose="02010600040101010101" pitchFamily="2" charset="-122"/>
                <a:ea typeface="华文楷体" panose="02010600040101010101" pitchFamily="2" charset="-122"/>
              </a:rPr>
              <a:t>时刻的状态来预测</a:t>
            </a:r>
            <a:r>
              <a:rPr lang="en-US" altLang="zh-CN" dirty="0">
                <a:latin typeface="华文楷体" panose="02010600040101010101" pitchFamily="2" charset="-122"/>
                <a:ea typeface="华文楷体" panose="02010600040101010101" pitchFamily="2" charset="-122"/>
              </a:rPr>
              <a:t>k</a:t>
            </a:r>
            <a:r>
              <a:rPr lang="zh-CN" altLang="en-US" dirty="0">
                <a:latin typeface="华文楷体" panose="02010600040101010101" pitchFamily="2" charset="-122"/>
                <a:ea typeface="华文楷体" panose="02010600040101010101" pitchFamily="2" charset="-122"/>
              </a:rPr>
              <a:t>时刻的状态：</a:t>
            </a:r>
          </a:p>
        </p:txBody>
      </p:sp>
      <p:pic>
        <p:nvPicPr>
          <p:cNvPr id="12" name="图片 11">
            <a:extLst>
              <a:ext uri="{FF2B5EF4-FFF2-40B4-BE49-F238E27FC236}">
                <a16:creationId xmlns:a16="http://schemas.microsoft.com/office/drawing/2014/main" id="{62FF3645-21A2-45CD-949A-D7C4C9F3C9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828" y="3095768"/>
            <a:ext cx="3890009" cy="3596749"/>
          </a:xfrm>
          <a:prstGeom prst="rect">
            <a:avLst/>
          </a:prstGeom>
        </p:spPr>
      </p:pic>
      <p:sp>
        <p:nvSpPr>
          <p:cNvPr id="13" name="文本框 12">
            <a:extLst>
              <a:ext uri="{FF2B5EF4-FFF2-40B4-BE49-F238E27FC236}">
                <a16:creationId xmlns:a16="http://schemas.microsoft.com/office/drawing/2014/main" id="{F1627632-637D-4BCE-A972-C0549CD438A7}"/>
              </a:ext>
            </a:extLst>
          </p:cNvPr>
          <p:cNvSpPr txBox="1"/>
          <p:nvPr/>
        </p:nvSpPr>
        <p:spPr>
          <a:xfrm>
            <a:off x="6863396" y="527598"/>
            <a:ext cx="3296604"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我们用矩阵</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Fk</a:t>
            </a:r>
            <a:r>
              <a:rPr lang="zh-CN" altLang="en-US" dirty="0">
                <a:latin typeface="华文楷体" panose="02010600040101010101" pitchFamily="2" charset="-122"/>
                <a:ea typeface="华文楷体" panose="02010600040101010101" pitchFamily="2" charset="-122"/>
              </a:rPr>
              <a:t>来表示这种预测：</a:t>
            </a:r>
          </a:p>
        </p:txBody>
      </p:sp>
      <p:pic>
        <p:nvPicPr>
          <p:cNvPr id="15" name="图片 14">
            <a:extLst>
              <a:ext uri="{FF2B5EF4-FFF2-40B4-BE49-F238E27FC236}">
                <a16:creationId xmlns:a16="http://schemas.microsoft.com/office/drawing/2014/main" id="{EB08D23F-7A13-41E9-8A98-A5AC7EF328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12413" y="941268"/>
            <a:ext cx="4295775" cy="3952875"/>
          </a:xfrm>
          <a:prstGeom prst="rect">
            <a:avLst/>
          </a:prstGeom>
        </p:spPr>
      </p:pic>
      <p:sp>
        <p:nvSpPr>
          <p:cNvPr id="16" name="文本框 15">
            <a:extLst>
              <a:ext uri="{FF2B5EF4-FFF2-40B4-BE49-F238E27FC236}">
                <a16:creationId xmlns:a16="http://schemas.microsoft.com/office/drawing/2014/main" id="{7C529813-C948-4715-A649-76A7B19B2E00}"/>
              </a:ext>
            </a:extLst>
          </p:cNvPr>
          <p:cNvSpPr txBox="1"/>
          <p:nvPr/>
        </p:nvSpPr>
        <p:spPr>
          <a:xfrm>
            <a:off x="6500653" y="5469653"/>
            <a:ext cx="4980147" cy="646331"/>
          </a:xfrm>
          <a:prstGeom prst="rect">
            <a:avLst/>
          </a:prstGeom>
          <a:noFill/>
        </p:spPr>
        <p:txBody>
          <a:bodyPr wrap="square" rtlCol="0">
            <a:spAutoFit/>
          </a:bodyPr>
          <a:lstStyle/>
          <a:p>
            <a:r>
              <a:rPr lang="zh-CN" altLang="en-US" sz="3600" dirty="0">
                <a:latin typeface="华文楷体" panose="02010600040101010101" pitchFamily="2" charset="-122"/>
                <a:ea typeface="华文楷体" panose="02010600040101010101" pitchFamily="2" charset="-122"/>
              </a:rPr>
              <a:t>那么</a:t>
            </a:r>
            <a:r>
              <a:rPr lang="zh-CN" altLang="en-US" sz="3600" dirty="0">
                <a:solidFill>
                  <a:srgbClr val="FF0000"/>
                </a:solidFill>
                <a:latin typeface="华文楷体" panose="02010600040101010101" pitchFamily="2" charset="-122"/>
                <a:ea typeface="华文楷体" panose="02010600040101010101" pitchFamily="2" charset="-122"/>
              </a:rPr>
              <a:t>预测矩阵</a:t>
            </a:r>
            <a:r>
              <a:rPr lang="en-US" altLang="zh-CN" sz="36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Fk</a:t>
            </a:r>
            <a:r>
              <a:rPr lang="zh-CN" altLang="en-US" sz="3600" dirty="0">
                <a:latin typeface="华文楷体" panose="02010600040101010101" pitchFamily="2" charset="-122"/>
                <a:ea typeface="华文楷体" panose="02010600040101010101" pitchFamily="2" charset="-122"/>
              </a:rPr>
              <a:t>是什么？</a:t>
            </a:r>
          </a:p>
        </p:txBody>
      </p:sp>
    </p:spTree>
    <p:extLst>
      <p:ext uri="{BB962C8B-B14F-4D97-AF65-F5344CB8AC3E}">
        <p14:creationId xmlns:p14="http://schemas.microsoft.com/office/powerpoint/2010/main" val="189564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FDF9D7B-353C-4ED3-AC5D-D9563EA7AD7A}"/>
              </a:ext>
            </a:extLst>
          </p:cNvPr>
          <p:cNvSpPr txBox="1"/>
          <p:nvPr/>
        </p:nvSpPr>
        <p:spPr>
          <a:xfrm>
            <a:off x="772160" y="640080"/>
            <a:ext cx="413512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来看看基本的运动学公式：</a:t>
            </a:r>
          </a:p>
        </p:txBody>
      </p:sp>
      <p:pic>
        <p:nvPicPr>
          <p:cNvPr id="6" name="图片 5">
            <a:extLst>
              <a:ext uri="{FF2B5EF4-FFF2-40B4-BE49-F238E27FC236}">
                <a16:creationId xmlns:a16="http://schemas.microsoft.com/office/drawing/2014/main" id="{B5709155-C289-4BF7-B5CE-BC8A2549D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780" y="1009412"/>
            <a:ext cx="2057400" cy="781050"/>
          </a:xfrm>
          <a:prstGeom prst="rect">
            <a:avLst/>
          </a:prstGeom>
        </p:spPr>
      </p:pic>
      <p:sp>
        <p:nvSpPr>
          <p:cNvPr id="7" name="文本框 6">
            <a:extLst>
              <a:ext uri="{FF2B5EF4-FFF2-40B4-BE49-F238E27FC236}">
                <a16:creationId xmlns:a16="http://schemas.microsoft.com/office/drawing/2014/main" id="{E192EE44-B132-426A-9DB0-408B7E280976}"/>
              </a:ext>
            </a:extLst>
          </p:cNvPr>
          <p:cNvSpPr txBox="1"/>
          <p:nvPr/>
        </p:nvSpPr>
        <p:spPr>
          <a:xfrm>
            <a:off x="924560" y="1899920"/>
            <a:ext cx="242062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也就是说：</a:t>
            </a:r>
          </a:p>
        </p:txBody>
      </p:sp>
      <p:pic>
        <p:nvPicPr>
          <p:cNvPr id="9" name="图片 8">
            <a:extLst>
              <a:ext uri="{FF2B5EF4-FFF2-40B4-BE49-F238E27FC236}">
                <a16:creationId xmlns:a16="http://schemas.microsoft.com/office/drawing/2014/main" id="{E911028F-EBB4-4BA2-96BE-A30A4BD1C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955" y="2343150"/>
            <a:ext cx="2305050" cy="1085850"/>
          </a:xfrm>
          <a:prstGeom prst="rect">
            <a:avLst/>
          </a:prstGeom>
        </p:spPr>
      </p:pic>
      <p:sp>
        <p:nvSpPr>
          <p:cNvPr id="10" name="文本框 9">
            <a:extLst>
              <a:ext uri="{FF2B5EF4-FFF2-40B4-BE49-F238E27FC236}">
                <a16:creationId xmlns:a16="http://schemas.microsoft.com/office/drawing/2014/main" id="{9D46EC9B-58CB-4C92-ABEE-9FF2B1C5A053}"/>
              </a:ext>
            </a:extLst>
          </p:cNvPr>
          <p:cNvSpPr txBox="1"/>
          <p:nvPr/>
        </p:nvSpPr>
        <p:spPr>
          <a:xfrm>
            <a:off x="1163955" y="3688080"/>
            <a:ext cx="2305050" cy="646331"/>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协方差呢？</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首先给出一个定义：</a:t>
            </a:r>
          </a:p>
        </p:txBody>
      </p:sp>
      <p:pic>
        <p:nvPicPr>
          <p:cNvPr id="12" name="图片 11">
            <a:extLst>
              <a:ext uri="{FF2B5EF4-FFF2-40B4-BE49-F238E27FC236}">
                <a16:creationId xmlns:a16="http://schemas.microsoft.com/office/drawing/2014/main" id="{AD4E4EA1-4871-465F-90E0-EBCCEA8BC5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705" y="4438888"/>
            <a:ext cx="2276475" cy="647700"/>
          </a:xfrm>
          <a:prstGeom prst="rect">
            <a:avLst/>
          </a:prstGeom>
        </p:spPr>
      </p:pic>
      <p:sp>
        <p:nvSpPr>
          <p:cNvPr id="13" name="文本框 12">
            <a:extLst>
              <a:ext uri="{FF2B5EF4-FFF2-40B4-BE49-F238E27FC236}">
                <a16:creationId xmlns:a16="http://schemas.microsoft.com/office/drawing/2014/main" id="{8A2C6D0D-2837-4CDE-A094-7235F583B259}"/>
              </a:ext>
            </a:extLst>
          </p:cNvPr>
          <p:cNvSpPr txBox="1"/>
          <p:nvPr/>
        </p:nvSpPr>
        <p:spPr>
          <a:xfrm>
            <a:off x="1287780" y="5229304"/>
            <a:ext cx="101854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由此：</a:t>
            </a:r>
          </a:p>
        </p:txBody>
      </p:sp>
      <p:pic>
        <p:nvPicPr>
          <p:cNvPr id="15" name="图片 14">
            <a:extLst>
              <a:ext uri="{FF2B5EF4-FFF2-40B4-BE49-F238E27FC236}">
                <a16:creationId xmlns:a16="http://schemas.microsoft.com/office/drawing/2014/main" id="{1BD35EFB-5382-423D-A35D-201B5E25EB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7402" y="5741352"/>
            <a:ext cx="2018155" cy="647700"/>
          </a:xfrm>
          <a:prstGeom prst="rect">
            <a:avLst/>
          </a:prstGeom>
        </p:spPr>
      </p:pic>
      <p:sp>
        <p:nvSpPr>
          <p:cNvPr id="17" name="文本框 16">
            <a:extLst>
              <a:ext uri="{FF2B5EF4-FFF2-40B4-BE49-F238E27FC236}">
                <a16:creationId xmlns:a16="http://schemas.microsoft.com/office/drawing/2014/main" id="{8B3DC816-E2AC-4B2F-9A9A-2FF9CA7F5660}"/>
              </a:ext>
            </a:extLst>
          </p:cNvPr>
          <p:cNvSpPr txBox="1"/>
          <p:nvPr/>
        </p:nvSpPr>
        <p:spPr>
          <a:xfrm>
            <a:off x="3860800" y="640080"/>
            <a:ext cx="2915920" cy="923330"/>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刚才未考虑任何外部影响，实际上总会有一些外部力使他产生加速度</a:t>
            </a:r>
            <a:r>
              <a:rPr lang="zh-CN" altLang="en-US" dirty="0"/>
              <a:t>：</a:t>
            </a:r>
          </a:p>
        </p:txBody>
      </p:sp>
      <p:pic>
        <p:nvPicPr>
          <p:cNvPr id="19" name="图片 18">
            <a:extLst>
              <a:ext uri="{FF2B5EF4-FFF2-40B4-BE49-F238E27FC236}">
                <a16:creationId xmlns:a16="http://schemas.microsoft.com/office/drawing/2014/main" id="{59D0028E-620B-488E-A1EF-639CE09F52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0733" y="1671083"/>
            <a:ext cx="3209925" cy="571500"/>
          </a:xfrm>
          <a:prstGeom prst="rect">
            <a:avLst/>
          </a:prstGeom>
        </p:spPr>
      </p:pic>
      <p:pic>
        <p:nvPicPr>
          <p:cNvPr id="23" name="图片 22">
            <a:extLst>
              <a:ext uri="{FF2B5EF4-FFF2-40B4-BE49-F238E27FC236}">
                <a16:creationId xmlns:a16="http://schemas.microsoft.com/office/drawing/2014/main" id="{803E366C-F71A-48C7-A15B-7E030D0981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0800" y="2350256"/>
            <a:ext cx="3000375" cy="342900"/>
          </a:xfrm>
          <a:prstGeom prst="rect">
            <a:avLst/>
          </a:prstGeom>
        </p:spPr>
      </p:pic>
      <p:sp>
        <p:nvSpPr>
          <p:cNvPr id="24" name="文本框 23">
            <a:extLst>
              <a:ext uri="{FF2B5EF4-FFF2-40B4-BE49-F238E27FC236}">
                <a16:creationId xmlns:a16="http://schemas.microsoft.com/office/drawing/2014/main" id="{A1A069CA-8F91-4324-890A-977585954731}"/>
              </a:ext>
            </a:extLst>
          </p:cNvPr>
          <p:cNvSpPr txBox="1"/>
          <p:nvPr/>
        </p:nvSpPr>
        <p:spPr>
          <a:xfrm>
            <a:off x="3717695" y="3061272"/>
            <a:ext cx="3556000" cy="646331"/>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我们用一个控制相量      来表示加速度的影响：</a:t>
            </a:r>
          </a:p>
        </p:txBody>
      </p:sp>
      <p:pic>
        <p:nvPicPr>
          <p:cNvPr id="26" name="图片 25">
            <a:extLst>
              <a:ext uri="{FF2B5EF4-FFF2-40B4-BE49-F238E27FC236}">
                <a16:creationId xmlns:a16="http://schemas.microsoft.com/office/drawing/2014/main" id="{6783D6EC-3E85-4A13-A413-BB97DAB408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24550" y="3031572"/>
            <a:ext cx="342900" cy="400050"/>
          </a:xfrm>
          <a:prstGeom prst="rect">
            <a:avLst/>
          </a:prstGeom>
        </p:spPr>
      </p:pic>
      <p:pic>
        <p:nvPicPr>
          <p:cNvPr id="28" name="图片 27">
            <a:extLst>
              <a:ext uri="{FF2B5EF4-FFF2-40B4-BE49-F238E27FC236}">
                <a16:creationId xmlns:a16="http://schemas.microsoft.com/office/drawing/2014/main" id="{11CF149C-BB76-40E5-B766-DD6A5BBBE00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60800" y="4049691"/>
            <a:ext cx="2876550" cy="1390650"/>
          </a:xfrm>
          <a:prstGeom prst="rect">
            <a:avLst/>
          </a:prstGeom>
        </p:spPr>
      </p:pic>
      <p:sp>
        <p:nvSpPr>
          <p:cNvPr id="29" name="文本框 28">
            <a:extLst>
              <a:ext uri="{FF2B5EF4-FFF2-40B4-BE49-F238E27FC236}">
                <a16:creationId xmlns:a16="http://schemas.microsoft.com/office/drawing/2014/main" id="{D03EE07C-CCCF-4E44-9933-6A66CB1151D4}"/>
              </a:ext>
            </a:extLst>
          </p:cNvPr>
          <p:cNvSpPr txBox="1"/>
          <p:nvPr/>
        </p:nvSpPr>
        <p:spPr>
          <a:xfrm>
            <a:off x="7566570" y="1055609"/>
            <a:ext cx="3209925" cy="1200329"/>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但是我们不可能知道外部所有的力，总有一些外部的不确定因素，所以我们的目标会落到一个范围：</a:t>
            </a:r>
          </a:p>
        </p:txBody>
      </p:sp>
      <p:pic>
        <p:nvPicPr>
          <p:cNvPr id="33" name="图片 32">
            <a:extLst>
              <a:ext uri="{FF2B5EF4-FFF2-40B4-BE49-F238E27FC236}">
                <a16:creationId xmlns:a16="http://schemas.microsoft.com/office/drawing/2014/main" id="{688F8172-A04A-47C3-9AFE-057C30B6E37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66570" y="2390041"/>
            <a:ext cx="4207332" cy="3860165"/>
          </a:xfrm>
          <a:prstGeom prst="rect">
            <a:avLst/>
          </a:prstGeom>
        </p:spPr>
      </p:pic>
    </p:spTree>
    <p:extLst>
      <p:ext uri="{BB962C8B-B14F-4D97-AF65-F5344CB8AC3E}">
        <p14:creationId xmlns:p14="http://schemas.microsoft.com/office/powerpoint/2010/main" val="311497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88D144-7F7F-4F7A-A20D-1BB6146309A8}"/>
              </a:ext>
            </a:extLst>
          </p:cNvPr>
          <p:cNvSpPr txBox="1"/>
          <p:nvPr/>
        </p:nvSpPr>
        <p:spPr>
          <a:xfrm>
            <a:off x="751840" y="595194"/>
            <a:ext cx="450088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我们用一个高斯噪声来模拟这不确定影响：</a:t>
            </a:r>
          </a:p>
        </p:txBody>
      </p:sp>
      <p:pic>
        <p:nvPicPr>
          <p:cNvPr id="6" name="图片 5">
            <a:extLst>
              <a:ext uri="{FF2B5EF4-FFF2-40B4-BE49-F238E27FC236}">
                <a16:creationId xmlns:a16="http://schemas.microsoft.com/office/drawing/2014/main" id="{02C597CC-744B-47D8-A052-23F74598A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070372"/>
            <a:ext cx="4422140" cy="4097499"/>
          </a:xfrm>
          <a:prstGeom prst="rect">
            <a:avLst/>
          </a:prstGeom>
        </p:spPr>
      </p:pic>
      <p:sp>
        <p:nvSpPr>
          <p:cNvPr id="7" name="文本框 6">
            <a:extLst>
              <a:ext uri="{FF2B5EF4-FFF2-40B4-BE49-F238E27FC236}">
                <a16:creationId xmlns:a16="http://schemas.microsoft.com/office/drawing/2014/main" id="{D3AD3253-7340-406E-A9AA-EA3E80210DE0}"/>
              </a:ext>
            </a:extLst>
          </p:cNvPr>
          <p:cNvSpPr txBox="1"/>
          <p:nvPr/>
        </p:nvSpPr>
        <p:spPr>
          <a:xfrm>
            <a:off x="6266180" y="595194"/>
            <a:ext cx="409702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这会造成协方差的改变，但是期望不变</a:t>
            </a:r>
          </a:p>
        </p:txBody>
      </p:sp>
      <p:pic>
        <p:nvPicPr>
          <p:cNvPr id="9" name="图片 8">
            <a:extLst>
              <a:ext uri="{FF2B5EF4-FFF2-40B4-BE49-F238E27FC236}">
                <a16:creationId xmlns:a16="http://schemas.microsoft.com/office/drawing/2014/main" id="{C4752990-7521-46C3-BEC4-AD8D61C02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327" y="1070372"/>
            <a:ext cx="4097021" cy="4097021"/>
          </a:xfrm>
          <a:prstGeom prst="rect">
            <a:avLst/>
          </a:prstGeom>
        </p:spPr>
      </p:pic>
      <p:sp>
        <p:nvSpPr>
          <p:cNvPr id="10" name="文本框 9">
            <a:extLst>
              <a:ext uri="{FF2B5EF4-FFF2-40B4-BE49-F238E27FC236}">
                <a16:creationId xmlns:a16="http://schemas.microsoft.com/office/drawing/2014/main" id="{A61E1F14-7FE0-4C76-B75D-14C4F2EB625E}"/>
              </a:ext>
            </a:extLst>
          </p:cNvPr>
          <p:cNvSpPr txBox="1"/>
          <p:nvPr/>
        </p:nvSpPr>
        <p:spPr>
          <a:xfrm>
            <a:off x="3108960" y="5396482"/>
            <a:ext cx="488696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我们添加一个噪声矩阵</a:t>
            </a:r>
            <a:r>
              <a:rPr lang="en-US" altLang="zh-CN" dirty="0" err="1">
                <a:latin typeface="华文楷体" panose="02010600040101010101" pitchFamily="2" charset="-122"/>
                <a:ea typeface="华文楷体" panose="02010600040101010101" pitchFamily="2" charset="-122"/>
              </a:rPr>
              <a:t>Qk</a:t>
            </a:r>
            <a:r>
              <a:rPr lang="zh-CN" altLang="en-US" dirty="0">
                <a:latin typeface="华文楷体" panose="02010600040101010101" pitchFamily="2" charset="-122"/>
                <a:ea typeface="华文楷体" panose="02010600040101010101" pitchFamily="2" charset="-122"/>
              </a:rPr>
              <a:t>，给出完整的表达式</a:t>
            </a:r>
          </a:p>
        </p:txBody>
      </p:sp>
      <p:pic>
        <p:nvPicPr>
          <p:cNvPr id="11" name="图片 10">
            <a:extLst>
              <a:ext uri="{FF2B5EF4-FFF2-40B4-BE49-F238E27FC236}">
                <a16:creationId xmlns:a16="http://schemas.microsoft.com/office/drawing/2014/main" id="{C70217F0-F507-427B-A7C0-901719591E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0065" y="5765814"/>
            <a:ext cx="2686050" cy="771525"/>
          </a:xfrm>
          <a:prstGeom prst="rect">
            <a:avLst/>
          </a:prstGeom>
        </p:spPr>
      </p:pic>
    </p:spTree>
    <p:extLst>
      <p:ext uri="{BB962C8B-B14F-4D97-AF65-F5344CB8AC3E}">
        <p14:creationId xmlns:p14="http://schemas.microsoft.com/office/powerpoint/2010/main" val="1861077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4B6AB-62D2-47DD-94A2-2B4EA883414E}"/>
              </a:ext>
            </a:extLst>
          </p:cNvPr>
          <p:cNvSpPr>
            <a:spLocks noGrp="1"/>
          </p:cNvSpPr>
          <p:nvPr>
            <p:ph type="title"/>
          </p:nvPr>
        </p:nvSpPr>
        <p:spPr>
          <a:xfrm>
            <a:off x="4869180" y="325200"/>
            <a:ext cx="2453640" cy="752475"/>
          </a:xfrm>
        </p:spPr>
        <p:txBody>
          <a:bodyPr>
            <a:normAutofit/>
          </a:bodyPr>
          <a:lstStyle/>
          <a:p>
            <a:r>
              <a:rPr lang="zh-CN" altLang="en-US" sz="4000" dirty="0">
                <a:latin typeface="华文楷体" panose="02010600040101010101" pitchFamily="2" charset="-122"/>
                <a:ea typeface="华文楷体" panose="02010600040101010101" pitchFamily="2" charset="-122"/>
              </a:rPr>
              <a:t>测量预测</a:t>
            </a:r>
          </a:p>
        </p:txBody>
      </p:sp>
      <p:sp>
        <p:nvSpPr>
          <p:cNvPr id="3" name="内容占位符 2">
            <a:extLst>
              <a:ext uri="{FF2B5EF4-FFF2-40B4-BE49-F238E27FC236}">
                <a16:creationId xmlns:a16="http://schemas.microsoft.com/office/drawing/2014/main" id="{18C6E130-D380-42A6-AA7F-3204A3431DBF}"/>
              </a:ext>
            </a:extLst>
          </p:cNvPr>
          <p:cNvSpPr>
            <a:spLocks noGrp="1"/>
          </p:cNvSpPr>
          <p:nvPr>
            <p:ph idx="1"/>
          </p:nvPr>
        </p:nvSpPr>
        <p:spPr>
          <a:xfrm>
            <a:off x="5016500" y="1176020"/>
            <a:ext cx="2159000" cy="355124"/>
          </a:xfrm>
        </p:spPr>
        <p:txBody>
          <a:bodyPr>
            <a:normAutofit/>
          </a:bodyPr>
          <a:lstStyle/>
          <a:p>
            <a:pPr marL="0" indent="0">
              <a:buNone/>
            </a:pPr>
            <a:r>
              <a:rPr lang="zh-CN" altLang="en-US" sz="1800" dirty="0">
                <a:latin typeface="华文楷体" panose="02010600040101010101" pitchFamily="2" charset="-122"/>
                <a:ea typeface="华文楷体" panose="02010600040101010101" pitchFamily="2" charset="-122"/>
              </a:rPr>
              <a:t>用传感器获得数据：</a:t>
            </a:r>
          </a:p>
        </p:txBody>
      </p:sp>
      <p:pic>
        <p:nvPicPr>
          <p:cNvPr id="5" name="图片 4">
            <a:extLst>
              <a:ext uri="{FF2B5EF4-FFF2-40B4-BE49-F238E27FC236}">
                <a16:creationId xmlns:a16="http://schemas.microsoft.com/office/drawing/2014/main" id="{74A18EA0-FBA6-49D5-A87A-B546EB8EC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226" y="1849120"/>
            <a:ext cx="8965548" cy="4143058"/>
          </a:xfrm>
          <a:prstGeom prst="rect">
            <a:avLst/>
          </a:prstGeom>
        </p:spPr>
      </p:pic>
    </p:spTree>
    <p:extLst>
      <p:ext uri="{BB962C8B-B14F-4D97-AF65-F5344CB8AC3E}">
        <p14:creationId xmlns:p14="http://schemas.microsoft.com/office/powerpoint/2010/main" val="4047256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9D89DE4-69A1-4636-AAA2-17D1297B8707}"/>
              </a:ext>
            </a:extLst>
          </p:cNvPr>
          <p:cNvSpPr txBox="1"/>
          <p:nvPr/>
        </p:nvSpPr>
        <p:spPr>
          <a:xfrm>
            <a:off x="2264753" y="731578"/>
            <a:ext cx="210312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用矩阵模拟传感器</a:t>
            </a:r>
          </a:p>
        </p:txBody>
      </p:sp>
      <p:pic>
        <p:nvPicPr>
          <p:cNvPr id="6" name="图片 5">
            <a:extLst>
              <a:ext uri="{FF2B5EF4-FFF2-40B4-BE49-F238E27FC236}">
                <a16:creationId xmlns:a16="http://schemas.microsoft.com/office/drawing/2014/main" id="{F8E5A419-4701-4DB4-BBCF-865133ABD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1403984"/>
            <a:ext cx="5535347" cy="2564765"/>
          </a:xfrm>
          <a:prstGeom prst="rect">
            <a:avLst/>
          </a:prstGeom>
        </p:spPr>
      </p:pic>
      <p:pic>
        <p:nvPicPr>
          <p:cNvPr id="8" name="图片 7">
            <a:extLst>
              <a:ext uri="{FF2B5EF4-FFF2-40B4-BE49-F238E27FC236}">
                <a16:creationId xmlns:a16="http://schemas.microsoft.com/office/drawing/2014/main" id="{66C04A2A-C036-4797-BB0B-EB05B3E24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255" y="4205565"/>
            <a:ext cx="2790825" cy="600075"/>
          </a:xfrm>
          <a:prstGeom prst="rect">
            <a:avLst/>
          </a:prstGeom>
        </p:spPr>
      </p:pic>
      <p:pic>
        <p:nvPicPr>
          <p:cNvPr id="10" name="图片 9">
            <a:extLst>
              <a:ext uri="{FF2B5EF4-FFF2-40B4-BE49-F238E27FC236}">
                <a16:creationId xmlns:a16="http://schemas.microsoft.com/office/drawing/2014/main" id="{59A0DF73-1FEF-47C8-950E-EC577FF5CD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1255" y="5042456"/>
            <a:ext cx="3400425" cy="590550"/>
          </a:xfrm>
          <a:prstGeom prst="rect">
            <a:avLst/>
          </a:prstGeom>
        </p:spPr>
      </p:pic>
      <p:sp>
        <p:nvSpPr>
          <p:cNvPr id="11" name="文本框 10">
            <a:extLst>
              <a:ext uri="{FF2B5EF4-FFF2-40B4-BE49-F238E27FC236}">
                <a16:creationId xmlns:a16="http://schemas.microsoft.com/office/drawing/2014/main" id="{0D0DAE83-02B4-4319-9080-7117E7095FC3}"/>
              </a:ext>
            </a:extLst>
          </p:cNvPr>
          <p:cNvSpPr txBox="1"/>
          <p:nvPr/>
        </p:nvSpPr>
        <p:spPr>
          <a:xfrm>
            <a:off x="7938135" y="242054"/>
            <a:ext cx="3017520" cy="923330"/>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事实上我们的传感器是有一定误差的，导致我们的预测在一个范围里：</a:t>
            </a:r>
          </a:p>
        </p:txBody>
      </p:sp>
      <p:pic>
        <p:nvPicPr>
          <p:cNvPr id="13" name="图片 12">
            <a:extLst>
              <a:ext uri="{FF2B5EF4-FFF2-40B4-BE49-F238E27FC236}">
                <a16:creationId xmlns:a16="http://schemas.microsoft.com/office/drawing/2014/main" id="{FF2110E6-1D35-44C1-BC4D-C54195F830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4142" y="1403984"/>
            <a:ext cx="5543685" cy="2564765"/>
          </a:xfrm>
          <a:prstGeom prst="rect">
            <a:avLst/>
          </a:prstGeom>
        </p:spPr>
      </p:pic>
      <p:sp>
        <p:nvSpPr>
          <p:cNvPr id="14" name="文本框 13">
            <a:extLst>
              <a:ext uri="{FF2B5EF4-FFF2-40B4-BE49-F238E27FC236}">
                <a16:creationId xmlns:a16="http://schemas.microsoft.com/office/drawing/2014/main" id="{1F999E2E-7DBC-4292-8826-C3AB6CD4A372}"/>
              </a:ext>
            </a:extLst>
          </p:cNvPr>
          <p:cNvSpPr txBox="1"/>
          <p:nvPr/>
        </p:nvSpPr>
        <p:spPr>
          <a:xfrm>
            <a:off x="6096000" y="4521200"/>
            <a:ext cx="588264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用矩阵        表示这种不确定性的 协方差 ，     表示期望值</a:t>
            </a:r>
          </a:p>
        </p:txBody>
      </p:sp>
      <p:pic>
        <p:nvPicPr>
          <p:cNvPr id="15" name="图片 14">
            <a:extLst>
              <a:ext uri="{FF2B5EF4-FFF2-40B4-BE49-F238E27FC236}">
                <a16:creationId xmlns:a16="http://schemas.microsoft.com/office/drawing/2014/main" id="{A19389DB-634D-4EEF-8F42-3F32336B34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2765" y="4471432"/>
            <a:ext cx="438150" cy="419100"/>
          </a:xfrm>
          <a:prstGeom prst="rect">
            <a:avLst/>
          </a:prstGeom>
        </p:spPr>
      </p:pic>
      <p:pic>
        <p:nvPicPr>
          <p:cNvPr id="16" name="图片 15">
            <a:extLst>
              <a:ext uri="{FF2B5EF4-FFF2-40B4-BE49-F238E27FC236}">
                <a16:creationId xmlns:a16="http://schemas.microsoft.com/office/drawing/2014/main" id="{B2BFDC91-1777-496F-BE33-C8B5340039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73995" y="4490482"/>
            <a:ext cx="323850" cy="400050"/>
          </a:xfrm>
          <a:prstGeom prst="rect">
            <a:avLst/>
          </a:prstGeom>
        </p:spPr>
      </p:pic>
    </p:spTree>
    <p:extLst>
      <p:ext uri="{BB962C8B-B14F-4D97-AF65-F5344CB8AC3E}">
        <p14:creationId xmlns:p14="http://schemas.microsoft.com/office/powerpoint/2010/main" val="245622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5606E-5E9D-496A-BCA6-B62CFC812B0D}"/>
              </a:ext>
            </a:extLst>
          </p:cNvPr>
          <p:cNvSpPr>
            <a:spLocks noGrp="1"/>
          </p:cNvSpPr>
          <p:nvPr>
            <p:ph type="title"/>
          </p:nvPr>
        </p:nvSpPr>
        <p:spPr/>
        <p:txBody>
          <a:bodyPr>
            <a:normAutofit/>
          </a:bodyPr>
          <a:lstStyle/>
          <a:p>
            <a:r>
              <a:rPr lang="zh-CN" altLang="en-US" sz="4000" dirty="0">
                <a:latin typeface="华文楷体" panose="02010600040101010101" pitchFamily="2" charset="-122"/>
                <a:ea typeface="华文楷体" panose="02010600040101010101" pitchFamily="2" charset="-122"/>
              </a:rPr>
              <a:t>运动模型预测与测量预测融合</a:t>
            </a:r>
          </a:p>
        </p:txBody>
      </p:sp>
      <p:sp>
        <p:nvSpPr>
          <p:cNvPr id="3" name="内容占位符 2">
            <a:extLst>
              <a:ext uri="{FF2B5EF4-FFF2-40B4-BE49-F238E27FC236}">
                <a16:creationId xmlns:a16="http://schemas.microsoft.com/office/drawing/2014/main" id="{9574F531-9CB6-445C-B88A-32E5FAA59FDA}"/>
              </a:ext>
            </a:extLst>
          </p:cNvPr>
          <p:cNvSpPr>
            <a:spLocks noGrp="1"/>
          </p:cNvSpPr>
          <p:nvPr>
            <p:ph idx="1"/>
          </p:nvPr>
        </p:nvSpPr>
        <p:spPr>
          <a:xfrm>
            <a:off x="960120" y="1338897"/>
            <a:ext cx="4312920" cy="723583"/>
          </a:xfrm>
        </p:spPr>
        <p:txBody>
          <a:bodyPr>
            <a:normAutofit fontScale="92500"/>
          </a:bodyPr>
          <a:lstStyle/>
          <a:p>
            <a:pPr marL="0" indent="0">
              <a:buNone/>
            </a:pPr>
            <a:r>
              <a:rPr lang="zh-CN" altLang="en-US" sz="1800" dirty="0">
                <a:latin typeface="华文楷体" panose="02010600040101010101" pitchFamily="2" charset="-122"/>
                <a:ea typeface="华文楷体" panose="02010600040101010101" pitchFamily="2" charset="-122"/>
              </a:rPr>
              <a:t>现在我们得到的两种预测的结果</a:t>
            </a:r>
            <a:endParaRPr lang="en-US" altLang="zh-CN" sz="1800" dirty="0">
              <a:latin typeface="华文楷体" panose="02010600040101010101" pitchFamily="2" charset="-122"/>
              <a:ea typeface="华文楷体" panose="02010600040101010101" pitchFamily="2" charset="-122"/>
            </a:endParaRPr>
          </a:p>
          <a:p>
            <a:pPr marL="0" indent="0">
              <a:buNone/>
            </a:pPr>
            <a:r>
              <a:rPr lang="zh-CN" altLang="en-US" sz="1800" dirty="0">
                <a:latin typeface="华文楷体" panose="02010600040101010101" pitchFamily="2" charset="-122"/>
                <a:ea typeface="华文楷体" panose="02010600040101010101" pitchFamily="2" charset="-122"/>
              </a:rPr>
              <a:t>（粉色表示模型预测，绿色表示传感器预测）</a:t>
            </a:r>
          </a:p>
        </p:txBody>
      </p:sp>
      <p:pic>
        <p:nvPicPr>
          <p:cNvPr id="5" name="图片 4">
            <a:extLst>
              <a:ext uri="{FF2B5EF4-FFF2-40B4-BE49-F238E27FC236}">
                <a16:creationId xmlns:a16="http://schemas.microsoft.com/office/drawing/2014/main" id="{2410FAFD-B6A9-453D-B2BE-2EF3D023E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70" y="2174240"/>
            <a:ext cx="4733212" cy="4358641"/>
          </a:xfrm>
          <a:prstGeom prst="rect">
            <a:avLst/>
          </a:prstGeom>
        </p:spPr>
      </p:pic>
      <p:sp>
        <p:nvSpPr>
          <p:cNvPr id="6" name="文本框 5">
            <a:extLst>
              <a:ext uri="{FF2B5EF4-FFF2-40B4-BE49-F238E27FC236}">
                <a16:creationId xmlns:a16="http://schemas.microsoft.com/office/drawing/2014/main" id="{F65A9949-4268-4A60-90A9-F7B7850FD1AA}"/>
              </a:ext>
            </a:extLst>
          </p:cNvPr>
          <p:cNvSpPr txBox="1"/>
          <p:nvPr/>
        </p:nvSpPr>
        <p:spPr>
          <a:xfrm>
            <a:off x="6243320" y="1516022"/>
            <a:ext cx="511048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我们很容易想到，最准确的预测就是两者的重叠</a:t>
            </a:r>
          </a:p>
        </p:txBody>
      </p:sp>
      <p:pic>
        <p:nvPicPr>
          <p:cNvPr id="8" name="图片 7">
            <a:extLst>
              <a:ext uri="{FF2B5EF4-FFF2-40B4-BE49-F238E27FC236}">
                <a16:creationId xmlns:a16="http://schemas.microsoft.com/office/drawing/2014/main" id="{8A9491CE-0390-479D-A8FD-B8288612C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321" y="2062481"/>
            <a:ext cx="4942840" cy="4534634"/>
          </a:xfrm>
          <a:prstGeom prst="rect">
            <a:avLst/>
          </a:prstGeom>
        </p:spPr>
      </p:pic>
    </p:spTree>
    <p:extLst>
      <p:ext uri="{BB962C8B-B14F-4D97-AF65-F5344CB8AC3E}">
        <p14:creationId xmlns:p14="http://schemas.microsoft.com/office/powerpoint/2010/main" val="41980520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465</Words>
  <Application>Microsoft Office PowerPoint</Application>
  <PresentationFormat>宽屏</PresentationFormat>
  <Paragraphs>43</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华文楷体</vt:lpstr>
      <vt:lpstr>Arial</vt:lpstr>
      <vt:lpstr>Times New Roman</vt:lpstr>
      <vt:lpstr>Office 主题​​</vt:lpstr>
      <vt:lpstr>Kalman滤波</vt:lpstr>
      <vt:lpstr>运动模型预测</vt:lpstr>
      <vt:lpstr>PowerPoint 演示文稿</vt:lpstr>
      <vt:lpstr>PowerPoint 演示文稿</vt:lpstr>
      <vt:lpstr>PowerPoint 演示文稿</vt:lpstr>
      <vt:lpstr>PowerPoint 演示文稿</vt:lpstr>
      <vt:lpstr>测量预测</vt:lpstr>
      <vt:lpstr>PowerPoint 演示文稿</vt:lpstr>
      <vt:lpstr>运动模型预测与测量预测融合</vt:lpstr>
      <vt:lpstr>在数学上怎么实现它呢？</vt:lpstr>
      <vt:lpstr>汇总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Kalman滤波</dc:title>
  <dc:creator>Sakura Scarlett</dc:creator>
  <cp:lastModifiedBy>Sakura Scarlett</cp:lastModifiedBy>
  <cp:revision>18</cp:revision>
  <dcterms:created xsi:type="dcterms:W3CDTF">2020-06-14T03:05:39Z</dcterms:created>
  <dcterms:modified xsi:type="dcterms:W3CDTF">2020-06-14T06:20:01Z</dcterms:modified>
</cp:coreProperties>
</file>