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94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1DD58-CA45-4BF9-A5BE-982C4A2AE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C45E86-571C-4EE9-8726-083454A76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387F4C-1755-4882-8502-841F6813E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D9B5-F5CC-4975-A8EC-980BF2FADA50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06C12A-733A-4596-95DC-40E8F4D9B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C288F4-4BA2-4B48-A969-13D5C3220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B958-E532-41A7-87A2-184C1A126F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799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31874-BC80-4027-AEEB-8FE73F9AD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9B5BDF-74FA-47D8-8C84-54F61F98B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2C2C71-7D4D-410A-A9CC-2E49C2352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D9B5-F5CC-4975-A8EC-980BF2FADA50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839F46-19D6-4A4A-B942-D3573734F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957549-C059-4802-82B0-C17FE682F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B958-E532-41A7-87A2-184C1A126F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10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1D213F-6D9A-44E6-ADF6-015EF4A836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4B0A7B-3B4F-4181-81C8-5050D13DF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69E0A6-C6C6-40E7-88B0-255847111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D9B5-F5CC-4975-A8EC-980BF2FADA50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88A1AE-23F5-42F3-B0E6-A58709264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9CAEDD-4720-4115-9991-E5D8B4E6A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B958-E532-41A7-87A2-184C1A126F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47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B33C6-6B7F-47AD-8876-DE8A19487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F40E2-B971-49BB-8265-92FCF60BE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1345E9-D6C9-4F10-8DE8-97DEE0173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D9B5-F5CC-4975-A8EC-980BF2FADA50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369EFC-C8CA-4410-8C8B-5F4FF7306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7DC3BE-120E-4DD7-91DE-B5ECABB26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B958-E532-41A7-87A2-184C1A126F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964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53A2AC-5CB9-4971-840B-69D621EE9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3ACDF6-2809-47CD-BB88-0AAE995FC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DA0E81-64C5-4666-B32D-53E88EBE3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D9B5-F5CC-4975-A8EC-980BF2FADA50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4CF4DF-61FA-46E3-AABA-CEDFF9C8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26DC91-6792-4DEC-9D67-5C23D9B08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B958-E532-41A7-87A2-184C1A126F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796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C3C66-3834-4610-B4B2-0A89D9676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DA9919-0EB1-4D6D-B6EF-EEDFE7671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A805F8-07DA-4D96-989D-73F3CD518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8EB7D9-8659-4AC1-8879-DA8041332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D9B5-F5CC-4975-A8EC-980BF2FADA50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CEBFED-0BB0-468F-9A2B-4987E71E8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F5226-1A75-4BF8-BE2C-FF50D2A67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B958-E532-41A7-87A2-184C1A126F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41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6B479-3DE2-4980-8BCB-1A1430C3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5A04B2-DB6D-47D6-8C72-74A81F30A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61C5C6-7298-4AEE-91AA-584B84BE6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E2C441-9BE6-463D-9F21-D24E87DE71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D8818F-0C2A-4052-919F-4CD52BB3D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0128C3-99B2-4DDE-B827-18A5BC436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D9B5-F5CC-4975-A8EC-980BF2FADA50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7B436E-0519-4F08-9E9C-307BDA51B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4154C0-9AA5-4882-A610-4E45814FF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B958-E532-41A7-87A2-184C1A126F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66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D0E0E-0616-4BA6-BD11-CDEED7FFE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9FEA8F-24F1-4938-BE8D-3617386B7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D9B5-F5CC-4975-A8EC-980BF2FADA50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8C87AF-B77E-4C9B-94F1-B814BC78E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58F8D2-D525-4077-AEFA-7668A1F57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B958-E532-41A7-87A2-184C1A126F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65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C9ED4B-A9F6-47F1-A5FF-FAF1E0D07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D9B5-F5CC-4975-A8EC-980BF2FADA50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735685-C46F-4622-AD6C-1497FF21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0506F5-7732-4610-BC09-29902FA4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B958-E532-41A7-87A2-184C1A126F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79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23903-6FC4-450D-97D3-A940390F5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08A1B7-BE96-4FE1-8889-BC6304857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9DDF20-E1CD-4B5C-9A13-65698E8C4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88DE9C-1045-459B-BBF3-7FCD8E7B0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D9B5-F5CC-4975-A8EC-980BF2FADA50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EFA04C-1CCF-4B8A-A857-ED2AFE140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D45021-AD14-4A29-9F0D-4A162019E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B958-E532-41A7-87A2-184C1A126F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53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D50C2-F946-4CEC-A4B6-1866500DB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EB330E-AB1A-49C8-BEB8-6018C4511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2D85ED-3066-4320-8B7A-C6BC90827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16E595-D53F-4434-9C38-87C459250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D9B5-F5CC-4975-A8EC-980BF2FADA50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281833-B9BA-4870-8BFA-C4072647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ABD737-9C7B-496D-891D-DEE5D60FB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B958-E532-41A7-87A2-184C1A126F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4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5C3D2B-30B8-4697-8193-FFD4ECC1B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8BA764-0883-4C38-8656-FBF2F4BF0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89A875-668A-4829-974A-7F6EB470F7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FD9B5-F5CC-4975-A8EC-980BF2FADA50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A45C19-05E4-4884-8E56-BC42C5ED8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E4A78F-34E4-42FB-9217-8F26409CC5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0B958-E532-41A7-87A2-184C1A126F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16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328E0-E946-4688-8832-BA6F68E293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目标追踪的梳理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B7D9AC-C9D0-4354-9CF1-29E19CBC12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238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CA025D-264B-4EF3-ACD2-10977E7E340C}"/>
              </a:ext>
            </a:extLst>
          </p:cNvPr>
          <p:cNvSpPr txBox="1"/>
          <p:nvPr/>
        </p:nvSpPr>
        <p:spPr>
          <a:xfrm>
            <a:off x="4216400" y="377150"/>
            <a:ext cx="9469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航迹管理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ED0DE9-6881-44AC-9432-896D7F647361}"/>
              </a:ext>
            </a:extLst>
          </p:cNvPr>
          <p:cNvSpPr txBox="1"/>
          <p:nvPr/>
        </p:nvSpPr>
        <p:spPr>
          <a:xfrm>
            <a:off x="1483360" y="204216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啥都管，我们做的所有与量测相关的都是航迹管理（除了卡尔曼滤波）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B69ED3F-207D-4511-8725-C67D22BF5E3A}"/>
              </a:ext>
            </a:extLst>
          </p:cNvPr>
          <p:cNvSpPr txBox="1"/>
          <p:nvPr/>
        </p:nvSpPr>
        <p:spPr>
          <a:xfrm>
            <a:off x="1483360" y="3027680"/>
            <a:ext cx="898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所以所谓的方法就是数据关联，航迹起始的一些技巧，并对整个过程一个总结和框架</a:t>
            </a:r>
          </a:p>
        </p:txBody>
      </p:sp>
    </p:spTree>
    <p:extLst>
      <p:ext uri="{BB962C8B-B14F-4D97-AF65-F5344CB8AC3E}">
        <p14:creationId xmlns:p14="http://schemas.microsoft.com/office/powerpoint/2010/main" val="2729852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02DD7DC-DDFE-414F-98D9-2540C0DF8E69}"/>
              </a:ext>
            </a:extLst>
          </p:cNvPr>
          <p:cNvSpPr txBox="1"/>
          <p:nvPr/>
        </p:nvSpPr>
        <p:spPr>
          <a:xfrm>
            <a:off x="558800" y="675918"/>
            <a:ext cx="515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我们要做的事儿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203ADF0-1B85-4E99-9E67-DB46BB8E3E33}"/>
              </a:ext>
            </a:extLst>
          </p:cNvPr>
          <p:cNvSpPr/>
          <p:nvPr/>
        </p:nvSpPr>
        <p:spPr>
          <a:xfrm>
            <a:off x="4724400" y="763310"/>
            <a:ext cx="2265680" cy="563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手动</a:t>
            </a:r>
            <a:r>
              <a:rPr lang="en-US" altLang="zh-CN" dirty="0"/>
              <a:t>CFAR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86871EC-9CDF-4F05-A657-4412FB0C78F6}"/>
              </a:ext>
            </a:extLst>
          </p:cNvPr>
          <p:cNvSpPr/>
          <p:nvPr/>
        </p:nvSpPr>
        <p:spPr>
          <a:xfrm>
            <a:off x="3271520" y="2034540"/>
            <a:ext cx="2072640" cy="636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》5</a:t>
            </a:r>
            <a:r>
              <a:rPr lang="zh-CN" altLang="en-US" dirty="0"/>
              <a:t>时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140F747-102F-401F-85B9-AF17ECDA6F0F}"/>
              </a:ext>
            </a:extLst>
          </p:cNvPr>
          <p:cNvSpPr/>
          <p:nvPr/>
        </p:nvSpPr>
        <p:spPr>
          <a:xfrm>
            <a:off x="6146800" y="2094270"/>
            <a:ext cx="2550160" cy="636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》4</a:t>
            </a:r>
            <a:r>
              <a:rPr lang="zh-CN" altLang="en-US" dirty="0"/>
              <a:t>时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E4BEA20A-2D8F-443C-8A55-E8EE6D849A00}"/>
              </a:ext>
            </a:extLst>
          </p:cNvPr>
          <p:cNvSpPr/>
          <p:nvPr/>
        </p:nvSpPr>
        <p:spPr>
          <a:xfrm rot="19914016">
            <a:off x="5933440" y="1474510"/>
            <a:ext cx="396240" cy="5600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CD32CE13-A6BD-4E61-A59E-CF4E3B5AC2B0}"/>
              </a:ext>
            </a:extLst>
          </p:cNvPr>
          <p:cNvSpPr/>
          <p:nvPr/>
        </p:nvSpPr>
        <p:spPr>
          <a:xfrm rot="1363550">
            <a:off x="5090160" y="1414199"/>
            <a:ext cx="538480" cy="6362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AE749E46-AA98-46DC-A58B-BC0974392DC1}"/>
              </a:ext>
            </a:extLst>
          </p:cNvPr>
          <p:cNvSpPr/>
          <p:nvPr/>
        </p:nvSpPr>
        <p:spPr>
          <a:xfrm>
            <a:off x="4058920" y="2670770"/>
            <a:ext cx="497840" cy="5358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ECA6C6BF-F5BE-4276-9086-C6387F36EFA8}"/>
              </a:ext>
            </a:extLst>
          </p:cNvPr>
          <p:cNvSpPr/>
          <p:nvPr/>
        </p:nvSpPr>
        <p:spPr>
          <a:xfrm>
            <a:off x="7081520" y="2736161"/>
            <a:ext cx="538480" cy="7614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FCCED06-AF6E-46D3-9DF9-8908225C028A}"/>
              </a:ext>
            </a:extLst>
          </p:cNvPr>
          <p:cNvSpPr/>
          <p:nvPr/>
        </p:nvSpPr>
        <p:spPr>
          <a:xfrm>
            <a:off x="3088640" y="3220480"/>
            <a:ext cx="2407920" cy="622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PDA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8A4F931-8D4F-47BC-A178-77DA7E8D33A6}"/>
              </a:ext>
            </a:extLst>
          </p:cNvPr>
          <p:cNvSpPr/>
          <p:nvPr/>
        </p:nvSpPr>
        <p:spPr>
          <a:xfrm>
            <a:off x="6146800" y="3531670"/>
            <a:ext cx="2550160" cy="666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JPDA</a:t>
            </a:r>
            <a:endParaRPr lang="zh-CN" altLang="en-US" dirty="0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384F6637-79FA-4F97-963B-7B9919D699FC}"/>
              </a:ext>
            </a:extLst>
          </p:cNvPr>
          <p:cNvSpPr/>
          <p:nvPr/>
        </p:nvSpPr>
        <p:spPr>
          <a:xfrm>
            <a:off x="3987800" y="3913980"/>
            <a:ext cx="665480" cy="4647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247AC2D0-06D4-43F2-BB4E-4F6EC8ED3248}"/>
              </a:ext>
            </a:extLst>
          </p:cNvPr>
          <p:cNvSpPr/>
          <p:nvPr/>
        </p:nvSpPr>
        <p:spPr>
          <a:xfrm>
            <a:off x="3200400" y="4378720"/>
            <a:ext cx="2407920" cy="541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航迹起始</a:t>
            </a:r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41D63D55-BB72-408F-A404-92CA22B172B9}"/>
              </a:ext>
            </a:extLst>
          </p:cNvPr>
          <p:cNvSpPr/>
          <p:nvPr/>
        </p:nvSpPr>
        <p:spPr>
          <a:xfrm>
            <a:off x="4058920" y="4969550"/>
            <a:ext cx="665480" cy="3908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AFAEE20-6919-46C6-8DF9-25AB7086A0F4}"/>
              </a:ext>
            </a:extLst>
          </p:cNvPr>
          <p:cNvSpPr/>
          <p:nvPr/>
        </p:nvSpPr>
        <p:spPr>
          <a:xfrm>
            <a:off x="3200400" y="5455604"/>
            <a:ext cx="2530233" cy="541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卡尔曼</a:t>
            </a:r>
          </a:p>
        </p:txBody>
      </p:sp>
      <p:sp>
        <p:nvSpPr>
          <p:cNvPr id="20" name="箭头: 圆角右 19">
            <a:extLst>
              <a:ext uri="{FF2B5EF4-FFF2-40B4-BE49-F238E27FC236}">
                <a16:creationId xmlns:a16="http://schemas.microsoft.com/office/drawing/2014/main" id="{5E22E7E3-B1A0-4D73-8A60-A3053EBD2AEC}"/>
              </a:ext>
            </a:extLst>
          </p:cNvPr>
          <p:cNvSpPr/>
          <p:nvPr/>
        </p:nvSpPr>
        <p:spPr>
          <a:xfrm flipH="1" flipV="1">
            <a:off x="5730633" y="4197799"/>
            <a:ext cx="1350887" cy="68610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935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BFA7314B-0D28-47F0-AFDA-06B1C0FCEFCF}"/>
              </a:ext>
            </a:extLst>
          </p:cNvPr>
          <p:cNvSpPr/>
          <p:nvPr/>
        </p:nvSpPr>
        <p:spPr>
          <a:xfrm>
            <a:off x="1137920" y="487679"/>
            <a:ext cx="3088640" cy="9245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数据分析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94F2344D-2322-4C5E-9551-55603D629F79}"/>
              </a:ext>
            </a:extLst>
          </p:cNvPr>
          <p:cNvSpPr/>
          <p:nvPr/>
        </p:nvSpPr>
        <p:spPr>
          <a:xfrm>
            <a:off x="4795520" y="487679"/>
            <a:ext cx="3088640" cy="9245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数据处理</a:t>
            </a:r>
            <a:endParaRPr lang="en-US" altLang="zh-CN" dirty="0"/>
          </a:p>
          <a:p>
            <a:pPr algn="ctr"/>
            <a:r>
              <a:rPr lang="zh-CN" altLang="en-US" dirty="0"/>
              <a:t>雷达回波</a:t>
            </a:r>
            <a:r>
              <a:rPr lang="en-US" altLang="zh-CN" dirty="0"/>
              <a:t>-&gt;</a:t>
            </a:r>
            <a:r>
              <a:rPr lang="zh-CN" altLang="en-US" dirty="0"/>
              <a:t>坐标点迹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84FA12D-C8DD-43F9-9DE4-5451E7ED4C94}"/>
              </a:ext>
            </a:extLst>
          </p:cNvPr>
          <p:cNvSpPr/>
          <p:nvPr/>
        </p:nvSpPr>
        <p:spPr>
          <a:xfrm>
            <a:off x="8595360" y="487679"/>
            <a:ext cx="3088640" cy="9245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航迹起始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DC91381-147F-4968-9C32-56CC92CBD65F}"/>
              </a:ext>
            </a:extLst>
          </p:cNvPr>
          <p:cNvSpPr/>
          <p:nvPr/>
        </p:nvSpPr>
        <p:spPr>
          <a:xfrm>
            <a:off x="8686800" y="1976120"/>
            <a:ext cx="2905760" cy="9245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去除不满足要求的航迹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88712CE-6C3A-49C6-B4C1-F2C3D0942366}"/>
              </a:ext>
            </a:extLst>
          </p:cNvPr>
          <p:cNvSpPr/>
          <p:nvPr/>
        </p:nvSpPr>
        <p:spPr>
          <a:xfrm>
            <a:off x="4795520" y="1976120"/>
            <a:ext cx="3088640" cy="9245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用原始数据中雷达的强度与高斯二维概率作为考量，选出下一个目标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0EE9FEF-2DA0-4901-93DD-D21EDBD82D49}"/>
              </a:ext>
            </a:extLst>
          </p:cNvPr>
          <p:cNvSpPr/>
          <p:nvPr/>
        </p:nvSpPr>
        <p:spPr>
          <a:xfrm>
            <a:off x="1137920" y="1976120"/>
            <a:ext cx="3088640" cy="9245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用前两秒的速度加前一秒的位置附以权值加上当前量测的权重，得滤波后的位置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C65124F-B43E-4018-9FCF-D94894A52245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4226560" y="949959"/>
            <a:ext cx="568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967FB4C-B168-4A42-99C4-6035747C02D2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7884160" y="949959"/>
            <a:ext cx="71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427A1C8-3B4B-47F8-AAC6-F55633145A6D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10139680" y="1412239"/>
            <a:ext cx="0" cy="563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B2D30BE-5370-43A9-86D3-2B8ED0F7501A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7884160" y="2438400"/>
            <a:ext cx="802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80FBDE3-F8E5-4757-AF69-CA6FA16C5C10}"/>
              </a:ext>
            </a:extLst>
          </p:cNvPr>
          <p:cNvCxnSpPr>
            <a:stCxn id="7" idx="1"/>
            <a:endCxn id="9" idx="3"/>
          </p:cNvCxnSpPr>
          <p:nvPr/>
        </p:nvCxnSpPr>
        <p:spPr>
          <a:xfrm flipH="1">
            <a:off x="4226560" y="2438400"/>
            <a:ext cx="568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673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9F497FA-3790-4222-A8E2-5C7C54358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321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69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C3BB6-901D-4122-880E-71FDAC91F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对初始雷达数据的处理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F20798-6BA9-434E-BDCA-86D5FC9AF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专业手段：</a:t>
            </a:r>
            <a:r>
              <a:rPr lang="en-US" altLang="zh-CN" dirty="0"/>
              <a:t>CFAR</a:t>
            </a:r>
          </a:p>
          <a:p>
            <a:r>
              <a:rPr lang="zh-CN" altLang="en-US" dirty="0"/>
              <a:t>这个手段可以精确控制虚警概率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咱们的手段：凭勤劳的双手，与智慧的双眼，目测估计设定门限</a:t>
            </a:r>
            <a:endParaRPr lang="en-US" altLang="zh-CN" dirty="0"/>
          </a:p>
          <a:p>
            <a:r>
              <a:rPr lang="zh-CN" altLang="en-US" dirty="0"/>
              <a:t>可以用眼睛看出来</a:t>
            </a:r>
            <a:r>
              <a:rPr lang="en-US" altLang="zh-CN" dirty="0"/>
              <a:t>&gt;5</a:t>
            </a:r>
            <a:r>
              <a:rPr lang="zh-CN" altLang="en-US" dirty="0"/>
              <a:t>的时候虚警较低，</a:t>
            </a:r>
            <a:r>
              <a:rPr lang="en-US" altLang="zh-CN" dirty="0"/>
              <a:t>&gt;4</a:t>
            </a:r>
            <a:r>
              <a:rPr lang="zh-CN" altLang="en-US" dirty="0"/>
              <a:t>的时候虚警高</a:t>
            </a:r>
          </a:p>
        </p:txBody>
      </p:sp>
    </p:spTree>
    <p:extLst>
      <p:ext uri="{BB962C8B-B14F-4D97-AF65-F5344CB8AC3E}">
        <p14:creationId xmlns:p14="http://schemas.microsoft.com/office/powerpoint/2010/main" val="3824554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88212BE-B49D-4610-AEEC-B25222523BBB}"/>
              </a:ext>
            </a:extLst>
          </p:cNvPr>
          <p:cNvSpPr txBox="1"/>
          <p:nvPr/>
        </p:nvSpPr>
        <p:spPr>
          <a:xfrm>
            <a:off x="680720" y="1107440"/>
            <a:ext cx="10942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航迹起始的四种方法：基于规则，基于逻辑，</a:t>
            </a:r>
            <a:r>
              <a:rPr lang="en-US" altLang="zh-CN" sz="2400" dirty="0" err="1"/>
              <a:t>hough</a:t>
            </a:r>
            <a:r>
              <a:rPr lang="zh-CN" altLang="en-US" sz="2400" dirty="0"/>
              <a:t>变换，改进型</a:t>
            </a:r>
            <a:r>
              <a:rPr lang="en-US" altLang="zh-CN" sz="2400" dirty="0" err="1"/>
              <a:t>hough</a:t>
            </a:r>
            <a:r>
              <a:rPr lang="zh-CN" altLang="en-US" sz="2400" dirty="0"/>
              <a:t>变换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4C1E5C7-0E64-4B69-A283-BF8F305A1E6F}"/>
              </a:ext>
            </a:extLst>
          </p:cNvPr>
          <p:cNvSpPr txBox="1"/>
          <p:nvPr/>
        </p:nvSpPr>
        <p:spPr>
          <a:xfrm>
            <a:off x="406400" y="196949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航迹起始：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7927B8D-2760-4811-BC45-A02EB74DAD66}"/>
              </a:ext>
            </a:extLst>
          </p:cNvPr>
          <p:cNvSpPr txBox="1"/>
          <p:nvPr/>
        </p:nvSpPr>
        <p:spPr>
          <a:xfrm>
            <a:off x="680720" y="1991360"/>
            <a:ext cx="573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做一件事儿：以一定的条件筛选下一个点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A2FCE8-CD12-4199-9967-40E6CD572B17}"/>
              </a:ext>
            </a:extLst>
          </p:cNvPr>
          <p:cNvSpPr txBox="1"/>
          <p:nvPr/>
        </p:nvSpPr>
        <p:spPr>
          <a:xfrm>
            <a:off x="792480" y="2732762"/>
            <a:ext cx="767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基于规则：最大速度，最大加速度约束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807656-A229-4C42-9103-5947D5017E90}"/>
              </a:ext>
            </a:extLst>
          </p:cNvPr>
          <p:cNvSpPr txBox="1"/>
          <p:nvPr/>
        </p:nvSpPr>
        <p:spPr>
          <a:xfrm>
            <a:off x="792480" y="3524627"/>
            <a:ext cx="767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基于逻辑：最大速度，最小速度约束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31B4F9C-D027-4A51-B302-0FE17F8F07B4}"/>
              </a:ext>
            </a:extLst>
          </p:cNvPr>
          <p:cNvSpPr txBox="1"/>
          <p:nvPr/>
        </p:nvSpPr>
        <p:spPr>
          <a:xfrm>
            <a:off x="792480" y="4265414"/>
            <a:ext cx="767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Hough</a:t>
            </a:r>
            <a:r>
              <a:rPr lang="zh-CN" altLang="en-US" dirty="0"/>
              <a:t>变换：变换后以</a:t>
            </a:r>
            <a:r>
              <a:rPr lang="en-US" altLang="zh-CN" dirty="0"/>
              <a:t>ρ</a:t>
            </a:r>
            <a:r>
              <a:rPr lang="zh-CN" altLang="en-US" dirty="0"/>
              <a:t>来约束轨迹为一条直线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D6CB0EF-6700-4BDD-854B-E0A0261F960C}"/>
              </a:ext>
            </a:extLst>
          </p:cNvPr>
          <p:cNvSpPr txBox="1"/>
          <p:nvPr/>
        </p:nvSpPr>
        <p:spPr>
          <a:xfrm>
            <a:off x="792480" y="5006201"/>
            <a:ext cx="767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改进型</a:t>
            </a:r>
            <a:r>
              <a:rPr lang="en-US" altLang="zh-CN" dirty="0"/>
              <a:t>Hough</a:t>
            </a:r>
            <a:r>
              <a:rPr lang="zh-CN" altLang="en-US" dirty="0"/>
              <a:t>变换：以</a:t>
            </a:r>
            <a:r>
              <a:rPr lang="en-US" altLang="zh-CN" dirty="0"/>
              <a:t>θ</a:t>
            </a:r>
            <a:r>
              <a:rPr lang="zh-CN" altLang="en-US" dirty="0"/>
              <a:t>约束为一条直线</a:t>
            </a:r>
          </a:p>
        </p:txBody>
      </p:sp>
    </p:spTree>
    <p:extLst>
      <p:ext uri="{BB962C8B-B14F-4D97-AF65-F5344CB8AC3E}">
        <p14:creationId xmlns:p14="http://schemas.microsoft.com/office/powerpoint/2010/main" val="1679171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1A7F917-F2A0-4038-ADB5-44E139051A83}"/>
              </a:ext>
            </a:extLst>
          </p:cNvPr>
          <p:cNvSpPr txBox="1"/>
          <p:nvPr/>
        </p:nvSpPr>
        <p:spPr>
          <a:xfrm>
            <a:off x="4124960" y="2540000"/>
            <a:ext cx="3738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数据关联</a:t>
            </a:r>
          </a:p>
        </p:txBody>
      </p:sp>
    </p:spTree>
    <p:extLst>
      <p:ext uri="{BB962C8B-B14F-4D97-AF65-F5344CB8AC3E}">
        <p14:creationId xmlns:p14="http://schemas.microsoft.com/office/powerpoint/2010/main" val="976978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0F76A0F-2C6F-4285-9F33-5F40598CA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74" y="257798"/>
            <a:ext cx="11877852" cy="81916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8D15C75-1D81-4202-87E3-47D34C3B22E3}"/>
              </a:ext>
            </a:extLst>
          </p:cNvPr>
          <p:cNvSpPr txBox="1"/>
          <p:nvPr/>
        </p:nvSpPr>
        <p:spPr>
          <a:xfrm>
            <a:off x="1513840" y="1442720"/>
            <a:ext cx="787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！！！！！！！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908A90D-0027-4594-A1C9-DC4765E49795}"/>
              </a:ext>
            </a:extLst>
          </p:cNvPr>
          <p:cNvSpPr/>
          <p:nvPr/>
        </p:nvSpPr>
        <p:spPr>
          <a:xfrm>
            <a:off x="233680" y="121920"/>
            <a:ext cx="5953760" cy="50800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03E8C4-23CF-46BB-9D36-60949B50C133}"/>
              </a:ext>
            </a:extLst>
          </p:cNvPr>
          <p:cNvSpPr txBox="1"/>
          <p:nvPr/>
        </p:nvSpPr>
        <p:spPr>
          <a:xfrm>
            <a:off x="995680" y="2755911"/>
            <a:ext cx="10688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数据关联：因为有虚检，误检，杂波，所以需要对数据进行</a:t>
            </a:r>
            <a:r>
              <a:rPr lang="zh-CN" altLang="en-US" sz="3200" b="1" dirty="0">
                <a:solidFill>
                  <a:srgbClr val="FF0000"/>
                </a:solidFill>
              </a:rPr>
              <a:t>分组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CD5643-C40E-485C-B704-11DB7C3D02BA}"/>
              </a:ext>
            </a:extLst>
          </p:cNvPr>
          <p:cNvSpPr txBox="1"/>
          <p:nvPr/>
        </p:nvSpPr>
        <p:spPr>
          <a:xfrm>
            <a:off x="914400" y="4809294"/>
            <a:ext cx="4886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所以是一个从始至终的东西，利用概率，判断最有可能成一组的量测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2F8A411-D266-4975-8384-FE6A6D1B72C8}"/>
              </a:ext>
            </a:extLst>
          </p:cNvPr>
          <p:cNvSpPr/>
          <p:nvPr/>
        </p:nvSpPr>
        <p:spPr>
          <a:xfrm>
            <a:off x="599440" y="548640"/>
            <a:ext cx="1046480" cy="584775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150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7ABC6E5-B3F3-444E-A2DC-6F16D6B9D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18" y="3730120"/>
            <a:ext cx="10370282" cy="312788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D422576-69FA-4C0A-B76B-D040DB302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23" y="152400"/>
            <a:ext cx="11527953" cy="3644321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CBEB98FF-CF72-40F8-A40B-A8CF75D9B49D}"/>
              </a:ext>
            </a:extLst>
          </p:cNvPr>
          <p:cNvSpPr/>
          <p:nvPr/>
        </p:nvSpPr>
        <p:spPr>
          <a:xfrm>
            <a:off x="307878" y="4199214"/>
            <a:ext cx="2411177" cy="1686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93FE682-4F2A-4D0E-8D32-857187E67C56}"/>
              </a:ext>
            </a:extLst>
          </p:cNvPr>
          <p:cNvSpPr txBox="1"/>
          <p:nvPr/>
        </p:nvSpPr>
        <p:spPr>
          <a:xfrm>
            <a:off x="4551680" y="4857828"/>
            <a:ext cx="374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处理的问题就是这两个</a:t>
            </a:r>
            <a:r>
              <a:rPr lang="en-US" altLang="zh-CN" b="1" dirty="0">
                <a:solidFill>
                  <a:srgbClr val="FF0000"/>
                </a:solidFill>
              </a:rPr>
              <a:t>+</a:t>
            </a:r>
            <a:r>
              <a:rPr lang="zh-CN" altLang="en-US" b="1" dirty="0">
                <a:solidFill>
                  <a:srgbClr val="FF0000"/>
                </a:solidFill>
              </a:rPr>
              <a:t>多目标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0CCD0979-BE90-46E2-8E01-375DBC869B90}"/>
              </a:ext>
            </a:extLst>
          </p:cNvPr>
          <p:cNvSpPr/>
          <p:nvPr/>
        </p:nvSpPr>
        <p:spPr>
          <a:xfrm flipH="1">
            <a:off x="2780015" y="4727534"/>
            <a:ext cx="1341120" cy="6299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919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F4CDCF3-981E-40F0-A9BE-C293BA5A3943}"/>
              </a:ext>
            </a:extLst>
          </p:cNvPr>
          <p:cNvSpPr txBox="1"/>
          <p:nvPr/>
        </p:nvSpPr>
        <p:spPr>
          <a:xfrm>
            <a:off x="325120" y="254000"/>
            <a:ext cx="4907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/>
              <a:t>综上：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8C8DC5-71D6-4D68-A9DF-C1085B99A5FD}"/>
              </a:ext>
            </a:extLst>
          </p:cNvPr>
          <p:cNvSpPr txBox="1"/>
          <p:nvPr/>
        </p:nvSpPr>
        <p:spPr>
          <a:xfrm>
            <a:off x="1381760" y="1524000"/>
            <a:ext cx="924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数据关联存在与各个时间段，是为了处理量测中多目标，虚警（我觉得漏检的问题也解决不了）的问题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F84B225-1108-44F5-B1A8-FF5ABB2E022B}"/>
              </a:ext>
            </a:extLst>
          </p:cNvPr>
          <p:cNvSpPr txBox="1"/>
          <p:nvPr/>
        </p:nvSpPr>
        <p:spPr>
          <a:xfrm>
            <a:off x="1544320" y="3378200"/>
            <a:ext cx="806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简单来说是对所有的数据分组，并且丢掉不要的</a:t>
            </a:r>
          </a:p>
        </p:txBody>
      </p:sp>
    </p:spTree>
    <p:extLst>
      <p:ext uri="{BB962C8B-B14F-4D97-AF65-F5344CB8AC3E}">
        <p14:creationId xmlns:p14="http://schemas.microsoft.com/office/powerpoint/2010/main" val="3550318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22B39F7-ACE9-4A02-9BE1-930B0E41FB25}"/>
              </a:ext>
            </a:extLst>
          </p:cNvPr>
          <p:cNvSpPr txBox="1"/>
          <p:nvPr/>
        </p:nvSpPr>
        <p:spPr>
          <a:xfrm>
            <a:off x="1686560" y="1249680"/>
            <a:ext cx="706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PDA</a:t>
            </a:r>
            <a:r>
              <a:rPr lang="zh-CN" altLang="en-US" dirty="0"/>
              <a:t>，</a:t>
            </a:r>
            <a:r>
              <a:rPr lang="en-US" altLang="zh-CN" dirty="0"/>
              <a:t>JPDA</a:t>
            </a:r>
            <a:r>
              <a:rPr lang="zh-CN" altLang="en-US" dirty="0"/>
              <a:t>，</a:t>
            </a:r>
            <a:r>
              <a:rPr lang="en-US" altLang="zh-CN" dirty="0"/>
              <a:t>MHT</a:t>
            </a:r>
            <a:r>
              <a:rPr lang="zh-CN" altLang="en-US" dirty="0"/>
              <a:t>，</a:t>
            </a:r>
            <a:r>
              <a:rPr lang="en-US" altLang="zh-CN" dirty="0"/>
              <a:t>NN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1352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DC58D00-05F6-4EFF-8985-351809655518}"/>
              </a:ext>
            </a:extLst>
          </p:cNvPr>
          <p:cNvSpPr txBox="1"/>
          <p:nvPr/>
        </p:nvSpPr>
        <p:spPr>
          <a:xfrm>
            <a:off x="274320" y="203200"/>
            <a:ext cx="6177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卡尔曼滤波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E7562C4-59A2-4D82-851B-BC0963E254A8}"/>
              </a:ext>
            </a:extLst>
          </p:cNvPr>
          <p:cNvSpPr txBox="1"/>
          <p:nvPr/>
        </p:nvSpPr>
        <p:spPr>
          <a:xfrm>
            <a:off x="2336800" y="2001520"/>
            <a:ext cx="7172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通过上面的步骤已经确定了量测的分组，可以变成单个目标的跟踪，通过滤波，分析量测并且利用物体本身的性质确定真实的轨迹</a:t>
            </a:r>
          </a:p>
        </p:txBody>
      </p:sp>
    </p:spTree>
    <p:extLst>
      <p:ext uri="{BB962C8B-B14F-4D97-AF65-F5344CB8AC3E}">
        <p14:creationId xmlns:p14="http://schemas.microsoft.com/office/powerpoint/2010/main" val="1803709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406</Words>
  <Application>Microsoft Office PowerPoint</Application>
  <PresentationFormat>宽屏</PresentationFormat>
  <Paragraphs>45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目标追踪的梳理</vt:lpstr>
      <vt:lpstr>对初始雷达数据的处理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目标追踪的梳理</dc:title>
  <dc:creator>zhang xianzhe</dc:creator>
  <cp:lastModifiedBy>zhang xianzhe</cp:lastModifiedBy>
  <cp:revision>11</cp:revision>
  <dcterms:created xsi:type="dcterms:W3CDTF">2020-07-04T04:55:09Z</dcterms:created>
  <dcterms:modified xsi:type="dcterms:W3CDTF">2020-07-14T15:26:11Z</dcterms:modified>
</cp:coreProperties>
</file>