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snapToObjects="1">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3/13/22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3/13/22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3/13/22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3/13/22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3/13/22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3/13/22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3/13/22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3/13/22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3/13/22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3/13/22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3/13/22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3/13/22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87E8-D4BC-BA44-9221-A380D1716B5E}"/>
              </a:ext>
            </a:extLst>
          </p:cNvPr>
          <p:cNvSpPr>
            <a:spLocks noGrp="1"/>
          </p:cNvSpPr>
          <p:nvPr>
            <p:ph type="ctrTitle"/>
          </p:nvPr>
        </p:nvSpPr>
        <p:spPr>
          <a:xfrm>
            <a:off x="1972019" y="1842569"/>
            <a:ext cx="6157855" cy="4029421"/>
          </a:xfrm>
        </p:spPr>
        <p:txBody>
          <a:bodyPr>
            <a:normAutofit fontScale="90000"/>
          </a:bodyPr>
          <a:lstStyle/>
          <a:p>
            <a:r>
              <a:rPr lang="en-US" dirty="0"/>
              <a:t>Max Christ’s Final Project in Programming for Business Intelligence</a:t>
            </a:r>
          </a:p>
        </p:txBody>
      </p:sp>
      <p:sp>
        <p:nvSpPr>
          <p:cNvPr id="3" name="Subtitle 2">
            <a:extLst>
              <a:ext uri="{FF2B5EF4-FFF2-40B4-BE49-F238E27FC236}">
                <a16:creationId xmlns:a16="http://schemas.microsoft.com/office/drawing/2014/main" id="{AEA501AD-DB73-4842-9DD5-60BCDC1CE6F7}"/>
              </a:ext>
            </a:extLst>
          </p:cNvPr>
          <p:cNvSpPr>
            <a:spLocks noGrp="1"/>
          </p:cNvSpPr>
          <p:nvPr>
            <p:ph type="subTitle" idx="1"/>
          </p:nvPr>
        </p:nvSpPr>
        <p:spPr>
          <a:xfrm>
            <a:off x="2772274" y="340834"/>
            <a:ext cx="5357600" cy="1160213"/>
          </a:xfrm>
        </p:spPr>
        <p:txBody>
          <a:bodyPr/>
          <a:lstStyle/>
          <a:p>
            <a:r>
              <a:rPr lang="en-US" dirty="0"/>
              <a:t>mmc639</a:t>
            </a:r>
          </a:p>
        </p:txBody>
      </p:sp>
    </p:spTree>
    <p:extLst>
      <p:ext uri="{BB962C8B-B14F-4D97-AF65-F5344CB8AC3E}">
        <p14:creationId xmlns:p14="http://schemas.microsoft.com/office/powerpoint/2010/main" val="421330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6002-0ED9-754D-B642-FE8D44A70A85}"/>
              </a:ext>
            </a:extLst>
          </p:cNvPr>
          <p:cNvSpPr>
            <a:spLocks noGrp="1"/>
          </p:cNvSpPr>
          <p:nvPr>
            <p:ph type="title"/>
          </p:nvPr>
        </p:nvSpPr>
        <p:spPr>
          <a:xfrm>
            <a:off x="2611808" y="312297"/>
            <a:ext cx="7958331" cy="1077229"/>
          </a:xfrm>
        </p:spPr>
        <p:txBody>
          <a:bodyPr/>
          <a:lstStyle/>
          <a:p>
            <a:r>
              <a:rPr lang="en-US" dirty="0"/>
              <a:t>Design Strategy</a:t>
            </a:r>
          </a:p>
        </p:txBody>
      </p:sp>
      <p:sp>
        <p:nvSpPr>
          <p:cNvPr id="3" name="Content Placeholder 2">
            <a:extLst>
              <a:ext uri="{FF2B5EF4-FFF2-40B4-BE49-F238E27FC236}">
                <a16:creationId xmlns:a16="http://schemas.microsoft.com/office/drawing/2014/main" id="{8BCCA78C-F1A6-BB45-9D26-1FD635B80558}"/>
              </a:ext>
            </a:extLst>
          </p:cNvPr>
          <p:cNvSpPr>
            <a:spLocks noGrp="1"/>
          </p:cNvSpPr>
          <p:nvPr>
            <p:ph idx="1"/>
          </p:nvPr>
        </p:nvSpPr>
        <p:spPr>
          <a:xfrm>
            <a:off x="2773599" y="1226697"/>
            <a:ext cx="7796540" cy="5241888"/>
          </a:xfrm>
        </p:spPr>
        <p:txBody>
          <a:bodyPr>
            <a:normAutofit fontScale="85000" lnSpcReduction="10000"/>
          </a:bodyPr>
          <a:lstStyle/>
          <a:p>
            <a:r>
              <a:rPr lang="en-US" dirty="0"/>
              <a:t>When collecting data from polygon, I stored the raw price data (the average between bid and ask) in an SQLite database. Every six minutes I would query this data to get a mean value, and a standard deviation using regular SQL methods. These values are stored in a separate table, and the ‘raw’ data in the original table is flushed. </a:t>
            </a:r>
          </a:p>
          <a:p>
            <a:r>
              <a:rPr lang="en-US" dirty="0"/>
              <a:t>I created a class for storing return.  It takes the average price as an input, and automatically calculates the return based on the previous return value that was stored in the class. </a:t>
            </a:r>
          </a:p>
          <a:p>
            <a:r>
              <a:rPr lang="en-US" dirty="0"/>
              <a:t>The class keeps a three different running sums, one used for calculating the moving average of the return, one for the standard deviation of the return, and one for the average standard deviation of the return. </a:t>
            </a:r>
          </a:p>
          <a:p>
            <a:r>
              <a:rPr lang="en-US" dirty="0"/>
              <a:t>I also created built in functions to the class to calculate the moving average, standard deviation, and average standard deviation of the returns. </a:t>
            </a:r>
          </a:p>
          <a:p>
            <a:endParaRPr lang="en-US" dirty="0"/>
          </a:p>
          <a:p>
            <a:endParaRPr lang="en-US" dirty="0"/>
          </a:p>
        </p:txBody>
      </p:sp>
    </p:spTree>
    <p:extLst>
      <p:ext uri="{BB962C8B-B14F-4D97-AF65-F5344CB8AC3E}">
        <p14:creationId xmlns:p14="http://schemas.microsoft.com/office/powerpoint/2010/main" val="151305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AA5C-39CB-C747-8A96-E9BE88FF2FBE}"/>
              </a:ext>
            </a:extLst>
          </p:cNvPr>
          <p:cNvSpPr>
            <a:spLocks noGrp="1"/>
          </p:cNvSpPr>
          <p:nvPr>
            <p:ph type="title"/>
          </p:nvPr>
        </p:nvSpPr>
        <p:spPr/>
        <p:txBody>
          <a:bodyPr/>
          <a:lstStyle/>
          <a:p>
            <a:r>
              <a:rPr lang="en-US" dirty="0"/>
              <a:t>Design Strategy, Cont.</a:t>
            </a:r>
          </a:p>
        </p:txBody>
      </p:sp>
      <p:sp>
        <p:nvSpPr>
          <p:cNvPr id="3" name="Content Placeholder 2">
            <a:extLst>
              <a:ext uri="{FF2B5EF4-FFF2-40B4-BE49-F238E27FC236}">
                <a16:creationId xmlns:a16="http://schemas.microsoft.com/office/drawing/2014/main" id="{6C68E4BA-6D09-A149-972A-C0B3080FC775}"/>
              </a:ext>
            </a:extLst>
          </p:cNvPr>
          <p:cNvSpPr>
            <a:spLocks noGrp="1"/>
          </p:cNvSpPr>
          <p:nvPr>
            <p:ph idx="1"/>
          </p:nvPr>
        </p:nvSpPr>
        <p:spPr/>
        <p:txBody>
          <a:bodyPr/>
          <a:lstStyle/>
          <a:p>
            <a:r>
              <a:rPr lang="en-US" dirty="0"/>
              <a:t>I also created a ‘portfolio’ class which is instantiated once per currency pair. It keeps track of our current investments and available money. It has built in functions to buy and sell, and logic to check if it can or not. </a:t>
            </a:r>
          </a:p>
          <a:p>
            <a:r>
              <a:rPr lang="en-US" dirty="0"/>
              <a:t>There is an </a:t>
            </a:r>
            <a:r>
              <a:rPr lang="en-US" dirty="0" err="1"/>
              <a:t>aggregate_raw_data_tables</a:t>
            </a:r>
            <a:r>
              <a:rPr lang="en-US" dirty="0"/>
              <a:t> function in my main loop which runs approximately every 6 minutes to do all the necessary calculations and then make investment decisions. </a:t>
            </a:r>
          </a:p>
        </p:txBody>
      </p:sp>
    </p:spTree>
    <p:extLst>
      <p:ext uri="{BB962C8B-B14F-4D97-AF65-F5344CB8AC3E}">
        <p14:creationId xmlns:p14="http://schemas.microsoft.com/office/powerpoint/2010/main" val="66389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47D9-C52C-6948-9F6B-25B4562297B9}"/>
              </a:ext>
            </a:extLst>
          </p:cNvPr>
          <p:cNvSpPr>
            <a:spLocks noGrp="1"/>
          </p:cNvSpPr>
          <p:nvPr>
            <p:ph type="title"/>
          </p:nvPr>
        </p:nvSpPr>
        <p:spPr/>
        <p:txBody>
          <a:bodyPr/>
          <a:lstStyle/>
          <a:p>
            <a:r>
              <a:rPr lang="en-US" dirty="0"/>
              <a:t>Investment Strategy</a:t>
            </a:r>
          </a:p>
        </p:txBody>
      </p:sp>
      <p:sp>
        <p:nvSpPr>
          <p:cNvPr id="3" name="Content Placeholder 2">
            <a:extLst>
              <a:ext uri="{FF2B5EF4-FFF2-40B4-BE49-F238E27FC236}">
                <a16:creationId xmlns:a16="http://schemas.microsoft.com/office/drawing/2014/main" id="{41BF5488-3522-C54C-BC02-9D2D564BF692}"/>
              </a:ext>
            </a:extLst>
          </p:cNvPr>
          <p:cNvSpPr>
            <a:spLocks noGrp="1"/>
          </p:cNvSpPr>
          <p:nvPr>
            <p:ph idx="1"/>
          </p:nvPr>
        </p:nvSpPr>
        <p:spPr/>
        <p:txBody>
          <a:bodyPr/>
          <a:lstStyle/>
          <a:p>
            <a:r>
              <a:rPr lang="en-US" dirty="0"/>
              <a:t>The investment strategy was based on Bollinger bands created using return data. A few different methods, including the one offered in the Final Description were tested by trying to maximize the profits returned by the ‘portfolio’ classes.  </a:t>
            </a:r>
          </a:p>
          <a:p>
            <a:r>
              <a:rPr lang="en-US" dirty="0"/>
              <a:t>In the end, buying and selling when the Return crossed Bollinger Bands defined for the return using 1.5 times the standard deviation was the strategy that yielded the best results. More details are written at the </a:t>
            </a:r>
            <a:r>
              <a:rPr lang="en-US"/>
              <a:t>top of </a:t>
            </a:r>
            <a:r>
              <a:rPr lang="en-US" dirty="0"/>
              <a:t>my code file. </a:t>
            </a:r>
          </a:p>
          <a:p>
            <a:endParaRPr lang="en-US" dirty="0"/>
          </a:p>
        </p:txBody>
      </p:sp>
    </p:spTree>
    <p:extLst>
      <p:ext uri="{BB962C8B-B14F-4D97-AF65-F5344CB8AC3E}">
        <p14:creationId xmlns:p14="http://schemas.microsoft.com/office/powerpoint/2010/main" val="912284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356</TotalTime>
  <Words>356</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MS Shell Dlg 2</vt:lpstr>
      <vt:lpstr>Wingdings</vt:lpstr>
      <vt:lpstr>Wingdings 3</vt:lpstr>
      <vt:lpstr>Madison</vt:lpstr>
      <vt:lpstr>Max Christ’s Final Project in Programming for Business Intelligence</vt:lpstr>
      <vt:lpstr>Design Strategy</vt:lpstr>
      <vt:lpstr>Design Strategy, Cont.</vt:lpstr>
      <vt:lpstr>Investment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 Christ’s Final Project in Programming for Business Intelligence</dc:title>
  <dc:creator>Max Christ</dc:creator>
  <cp:lastModifiedBy>Max Christ</cp:lastModifiedBy>
  <cp:revision>1</cp:revision>
  <dcterms:created xsi:type="dcterms:W3CDTF">2022-03-13T15:31:49Z</dcterms:created>
  <dcterms:modified xsi:type="dcterms:W3CDTF">2022-03-13T21:27:53Z</dcterms:modified>
</cp:coreProperties>
</file>