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41" r:id="rId2"/>
    <p:sldId id="257" r:id="rId3"/>
    <p:sldId id="295" r:id="rId4"/>
    <p:sldId id="290" r:id="rId5"/>
    <p:sldId id="293" r:id="rId6"/>
    <p:sldId id="296" r:id="rId7"/>
    <p:sldId id="263" r:id="rId8"/>
    <p:sldId id="265" r:id="rId9"/>
    <p:sldId id="297" r:id="rId10"/>
    <p:sldId id="284" r:id="rId11"/>
    <p:sldId id="298" r:id="rId12"/>
    <p:sldId id="269" r:id="rId13"/>
    <p:sldId id="273" r:id="rId14"/>
    <p:sldId id="276" r:id="rId15"/>
    <p:sldId id="299" r:id="rId16"/>
    <p:sldId id="287" r:id="rId17"/>
    <p:sldId id="289" r:id="rId18"/>
    <p:sldId id="342" r:id="rId1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08">
          <p15:clr>
            <a:srgbClr val="A4A3A4"/>
          </p15:clr>
        </p15:guide>
        <p15:guide id="2" pos="286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BA42C"/>
    <a:srgbClr val="D9D9D9"/>
    <a:srgbClr val="F2B800"/>
    <a:srgbClr val="1A3F6C"/>
    <a:srgbClr val="0E223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9" autoAdjust="0"/>
    <p:restoredTop sz="92579" autoAdjust="0"/>
  </p:normalViewPr>
  <p:slideViewPr>
    <p:cSldViewPr snapToGrid="0">
      <p:cViewPr>
        <p:scale>
          <a:sx n="100" d="100"/>
          <a:sy n="100" d="100"/>
        </p:scale>
        <p:origin x="-300" y="54"/>
      </p:cViewPr>
      <p:guideLst>
        <p:guide orient="horz" pos="1608"/>
        <p:guide pos="2863"/>
      </p:guideLst>
    </p:cSldViewPr>
  </p:slideViewPr>
  <p:outlineViewPr>
    <p:cViewPr>
      <p:scale>
        <a:sx n="33" d="100"/>
        <a:sy n="33" d="100"/>
      </p:scale>
      <p:origin x="0" y="0"/>
    </p:cViewPr>
  </p:outlineViewPr>
  <p:notesTextViewPr>
    <p:cViewPr>
      <p:scale>
        <a:sx n="1" d="1"/>
        <a:sy n="1" d="1"/>
      </p:scale>
      <p:origin x="0" y="0"/>
    </p:cViewPr>
  </p:notesTextViewPr>
  <p:sorterViewPr>
    <p:cViewPr>
      <p:scale>
        <a:sx n="186" d="100"/>
        <a:sy n="18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pPr/>
              <a:t>2019/3/13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pPr/>
              <a:t>‹#›</a:t>
            </a:fld>
            <a:endParaRPr lang="zh-CN" altLang="en-US"/>
          </a:p>
        </p:txBody>
      </p:sp>
    </p:spTree>
    <p:extLst>
      <p:ext uri="{BB962C8B-B14F-4D97-AF65-F5344CB8AC3E}">
        <p14:creationId xmlns:p14="http://schemas.microsoft.com/office/powerpoint/2010/main" xmlns="" val="202415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pPr/>
              <a:t>2</a:t>
            </a:fld>
            <a:endParaRPr lang="zh-CN" altLang="en-US"/>
          </a:p>
        </p:txBody>
      </p:sp>
    </p:spTree>
    <p:extLst>
      <p:ext uri="{BB962C8B-B14F-4D97-AF65-F5344CB8AC3E}">
        <p14:creationId xmlns:p14="http://schemas.microsoft.com/office/powerpoint/2010/main" xmlns="" val="2494326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11</a:t>
            </a:fld>
            <a:endParaRPr lang="zh-CN" altLang="en-US" dirty="0"/>
          </a:p>
        </p:txBody>
      </p:sp>
    </p:spTree>
    <p:extLst>
      <p:ext uri="{BB962C8B-B14F-4D97-AF65-F5344CB8AC3E}">
        <p14:creationId xmlns:p14="http://schemas.microsoft.com/office/powerpoint/2010/main" xmlns="" val="3655386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pPr/>
              <a:t>12</a:t>
            </a:fld>
            <a:endParaRPr lang="zh-CN" altLang="en-US"/>
          </a:p>
        </p:txBody>
      </p:sp>
    </p:spTree>
    <p:extLst>
      <p:ext uri="{BB962C8B-B14F-4D97-AF65-F5344CB8AC3E}">
        <p14:creationId xmlns:p14="http://schemas.microsoft.com/office/powerpoint/2010/main" xmlns="" val="181663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pPr/>
              <a:t>13</a:t>
            </a:fld>
            <a:endParaRPr lang="zh-CN" altLang="en-US"/>
          </a:p>
        </p:txBody>
      </p:sp>
    </p:spTree>
    <p:extLst>
      <p:ext uri="{BB962C8B-B14F-4D97-AF65-F5344CB8AC3E}">
        <p14:creationId xmlns:p14="http://schemas.microsoft.com/office/powerpoint/2010/main" xmlns="" val="2841346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pPr/>
              <a:t>14</a:t>
            </a:fld>
            <a:endParaRPr lang="zh-CN" altLang="en-US"/>
          </a:p>
        </p:txBody>
      </p:sp>
    </p:spTree>
    <p:extLst>
      <p:ext uri="{BB962C8B-B14F-4D97-AF65-F5344CB8AC3E}">
        <p14:creationId xmlns:p14="http://schemas.microsoft.com/office/powerpoint/2010/main" xmlns="" val="1431431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15</a:t>
            </a:fld>
            <a:endParaRPr lang="zh-CN" altLang="en-US" dirty="0"/>
          </a:p>
        </p:txBody>
      </p:sp>
    </p:spTree>
    <p:extLst>
      <p:ext uri="{BB962C8B-B14F-4D97-AF65-F5344CB8AC3E}">
        <p14:creationId xmlns:p14="http://schemas.microsoft.com/office/powerpoint/2010/main" xmlns="" val="2659106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16</a:t>
            </a:fld>
            <a:endParaRPr lang="zh-CN" altLang="en-US" dirty="0"/>
          </a:p>
        </p:txBody>
      </p:sp>
    </p:spTree>
    <p:extLst>
      <p:ext uri="{BB962C8B-B14F-4D97-AF65-F5344CB8AC3E}">
        <p14:creationId xmlns:p14="http://schemas.microsoft.com/office/powerpoint/2010/main" xmlns="" val="728383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17</a:t>
            </a:fld>
            <a:endParaRPr lang="zh-CN" altLang="en-US"/>
          </a:p>
        </p:txBody>
      </p:sp>
    </p:spTree>
    <p:extLst>
      <p:ext uri="{BB962C8B-B14F-4D97-AF65-F5344CB8AC3E}">
        <p14:creationId xmlns:p14="http://schemas.microsoft.com/office/powerpoint/2010/main" xmlns="" val="897917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xmlns="" val="2159762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pPr/>
              <a:t>2019/3/13</a:t>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pPr/>
              <a:t>4</a:t>
            </a:fld>
            <a:endParaRPr lang="zh-CN" altLang="en-US" sz="1200"/>
          </a:p>
        </p:txBody>
      </p:sp>
    </p:spTree>
    <p:extLst>
      <p:ext uri="{BB962C8B-B14F-4D97-AF65-F5344CB8AC3E}">
        <p14:creationId xmlns:p14="http://schemas.microsoft.com/office/powerpoint/2010/main" xmlns="" val="2962918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a:t>
            </a:fld>
            <a:endParaRPr lang="zh-CN" altLang="en-US" dirty="0"/>
          </a:p>
        </p:txBody>
      </p:sp>
    </p:spTree>
    <p:extLst>
      <p:ext uri="{BB962C8B-B14F-4D97-AF65-F5344CB8AC3E}">
        <p14:creationId xmlns:p14="http://schemas.microsoft.com/office/powerpoint/2010/main" xmlns="" val="2525831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6</a:t>
            </a:fld>
            <a:endParaRPr lang="zh-CN" altLang="en-US" dirty="0"/>
          </a:p>
        </p:txBody>
      </p:sp>
    </p:spTree>
    <p:extLst>
      <p:ext uri="{BB962C8B-B14F-4D97-AF65-F5344CB8AC3E}">
        <p14:creationId xmlns:p14="http://schemas.microsoft.com/office/powerpoint/2010/main" xmlns="" val="4280546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pPr/>
              <a:t>7</a:t>
            </a:fld>
            <a:endParaRPr lang="zh-CN" altLang="en-US"/>
          </a:p>
        </p:txBody>
      </p:sp>
    </p:spTree>
    <p:extLst>
      <p:ext uri="{BB962C8B-B14F-4D97-AF65-F5344CB8AC3E}">
        <p14:creationId xmlns:p14="http://schemas.microsoft.com/office/powerpoint/2010/main" xmlns="" val="204900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pPr/>
              <a:t>8</a:t>
            </a:fld>
            <a:endParaRPr lang="zh-CN" altLang="en-US"/>
          </a:p>
        </p:txBody>
      </p:sp>
    </p:spTree>
    <p:extLst>
      <p:ext uri="{BB962C8B-B14F-4D97-AF65-F5344CB8AC3E}">
        <p14:creationId xmlns:p14="http://schemas.microsoft.com/office/powerpoint/2010/main" xmlns="" val="1185313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9</a:t>
            </a:fld>
            <a:endParaRPr lang="zh-CN" altLang="en-US" dirty="0"/>
          </a:p>
        </p:txBody>
      </p:sp>
    </p:spTree>
    <p:extLst>
      <p:ext uri="{BB962C8B-B14F-4D97-AF65-F5344CB8AC3E}">
        <p14:creationId xmlns:p14="http://schemas.microsoft.com/office/powerpoint/2010/main" xmlns="" val="229872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pPr/>
              <a:t>10</a:t>
            </a:fld>
            <a:endParaRPr lang="zh-CN" altLang="en-US"/>
          </a:p>
        </p:txBody>
      </p:sp>
    </p:spTree>
    <p:extLst>
      <p:ext uri="{BB962C8B-B14F-4D97-AF65-F5344CB8AC3E}">
        <p14:creationId xmlns:p14="http://schemas.microsoft.com/office/powerpoint/2010/main" xmlns="" val="811402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pPr/>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pPr/>
              <a:t>2019/3/13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pPr/>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pPr/>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624114"/>
            <a:ext cx="3192647" cy="52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629351"/>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85725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pPr/>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pPr/>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21E9E4D-0BE1-4AAA-A57B-DA425863F4AF}" type="datetimeFigureOut">
              <a:rPr lang="zh-CN" altLang="en-US" smtClean="0"/>
              <a:pPr/>
              <a:t>2019/3/13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21E9E4D-0BE1-4AAA-A57B-DA425863F4AF}" type="datetimeFigureOut">
              <a:rPr lang="zh-CN" altLang="en-US" smtClean="0"/>
              <a:pPr/>
              <a:t>2019/3/13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pPr/>
              <a:t>‹#›</a:t>
            </a:fld>
            <a:endParaRPr lang="zh-CN" altLang="en-US"/>
          </a:p>
        </p:txBody>
      </p:sp>
      <p:sp>
        <p:nvSpPr>
          <p:cNvPr id="7" name="矩形 6"/>
          <p:cNvSpPr/>
          <p:nvPr userDrawn="1"/>
        </p:nvSpPr>
        <p:spPr>
          <a:xfrm>
            <a:off x="7384323" y="4782893"/>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extLst>
      <p:ext uri="{BB962C8B-B14F-4D97-AF65-F5344CB8AC3E}">
        <p14:creationId xmlns:p14="http://schemas.microsoft.com/office/powerpoint/2010/main" xmlns="" val="1270076994"/>
      </p:ext>
    </p:ext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21E9E4D-0BE1-4AAA-A57B-DA425863F4AF}" type="datetimeFigureOut">
              <a:rPr lang="zh-CN" altLang="en-US" smtClean="0"/>
              <a:pPr/>
              <a:t>2019/3/13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21E9E4D-0BE1-4AAA-A57B-DA425863F4AF}" type="datetimeFigureOut">
              <a:rPr lang="zh-CN" altLang="en-US" smtClean="0"/>
              <a:pPr/>
              <a:t>2019/3/13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pPr/>
              <a:t>2019/3/13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6"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1E9E4D-0BE1-4AAA-A57B-DA425863F4AF}" type="datetimeFigureOut">
              <a:rPr lang="zh-CN" altLang="en-US" smtClean="0"/>
              <a:pPr/>
              <a:t>2019/3/13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1BEBC7A-FD02-486B-81B5-A845787C689C}" type="slidenum">
              <a:rPr lang="zh-CN" altLang="en-US" smtClean="0"/>
              <a:pPr/>
              <a:t>‹#›</a:t>
            </a:fld>
            <a:endParaRPr lang="zh-CN" altLang="en-US"/>
          </a:p>
        </p:txBody>
      </p:sp>
      <p:pic>
        <p:nvPicPr>
          <p:cNvPr id="8" name="图片 7"/>
          <p:cNvPicPr>
            <a:picLocks noChangeAspect="1"/>
          </p:cNvPicPr>
          <p:nvPr userDrawn="1"/>
        </p:nvPicPr>
        <p:blipFill>
          <a:blip r:embed="rId27"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73"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0.jpeg"/><Relationship Id="rId2" Type="http://schemas.openxmlformats.org/officeDocument/2006/relationships/slideLayout" Target="../slideLayouts/slideLayout19.xml"/><Relationship Id="rId1" Type="http://schemas.openxmlformats.org/officeDocument/2006/relationships/tags" Target="../tags/tag4.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8" Type="http://schemas.openxmlformats.org/officeDocument/2006/relationships/hyperlink" Target="https://baike.baidu.com/item/%E6%B5%8F%E8%A7%88%E5%99%A8/213911" TargetMode="External"/><Relationship Id="rId13" Type="http://schemas.openxmlformats.org/officeDocument/2006/relationships/image" Target="../media/image11.jpeg"/><Relationship Id="rId3" Type="http://schemas.openxmlformats.org/officeDocument/2006/relationships/notesSlide" Target="../notesSlides/notesSlide11.xml"/><Relationship Id="rId7" Type="http://schemas.openxmlformats.org/officeDocument/2006/relationships/hyperlink" Target="https://baike.baidu.com/item/%E5%9B%BE%E5%BD%A2%E7%95%8C%E9%9D%A2/8146283" TargetMode="External"/><Relationship Id="rId12" Type="http://schemas.openxmlformats.org/officeDocument/2006/relationships/hyperlink" Target="https://baike.baidu.com/item/%E6%8C%87%E4%BB%A4%E9%95%BF%E5%BA%A6/8166301" TargetMode="External"/><Relationship Id="rId2" Type="http://schemas.openxmlformats.org/officeDocument/2006/relationships/slideLayout" Target="../slideLayouts/slideLayout20.xml"/><Relationship Id="rId1" Type="http://schemas.openxmlformats.org/officeDocument/2006/relationships/tags" Target="../tags/tag5.xml"/><Relationship Id="rId6" Type="http://schemas.openxmlformats.org/officeDocument/2006/relationships/hyperlink" Target="https://baike.baidu.com/item/%E9%80%9A%E4%BF%A1%E5%8D%8F%E8%AE%AE/3351624" TargetMode="External"/><Relationship Id="rId11" Type="http://schemas.openxmlformats.org/officeDocument/2006/relationships/hyperlink" Target="https://baike.baidu.com/item/%E5%B5%8C%E5%85%A5%E5%BC%8F%E7%B3%BB%E7%BB%9F%E8%AE%BE%E8%AE%A1/8167214" TargetMode="External"/><Relationship Id="rId5" Type="http://schemas.openxmlformats.org/officeDocument/2006/relationships/hyperlink" Target="https://baike.baidu.com/item/%E5%86%85%E6%A0%B8/108410" TargetMode="External"/><Relationship Id="rId10" Type="http://schemas.openxmlformats.org/officeDocument/2006/relationships/hyperlink" Target="https://baike.baidu.com/item/%E7%B2%BE%E7%AE%80%E6%8C%87%E4%BB%A4%E9%9B%86/4736552" TargetMode="External"/><Relationship Id="rId4" Type="http://schemas.openxmlformats.org/officeDocument/2006/relationships/hyperlink" Target="https://baike.baidu.com/item/%E9%A9%B1%E5%8A%A8" TargetMode="External"/><Relationship Id="rId9" Type="http://schemas.openxmlformats.org/officeDocument/2006/relationships/hyperlink" Target="https://www.baidu.com/s?wd=%E6%93%8D%E4%BD%9C%E7%B3%BB%E7%BB%9F&amp;tn=SE_PcZhidaonwhc_ngpagmjz&amp;rsv_dl=gh_pc_zhidao"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5.jpeg"/><Relationship Id="rId2" Type="http://schemas.openxmlformats.org/officeDocument/2006/relationships/slideLayout" Target="../slideLayouts/slideLayout20.xml"/><Relationship Id="rId1" Type="http://schemas.openxmlformats.org/officeDocument/2006/relationships/tags" Target="../tags/tag6.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0.xml"/><Relationship Id="rId1" Type="http://schemas.openxmlformats.org/officeDocument/2006/relationships/tags" Target="../tags/tag7.xml"/><Relationship Id="rId5" Type="http://schemas.openxmlformats.org/officeDocument/2006/relationships/hyperlink" Target="https://baike.baidu.com/item/%E6%97%A0%E7%BA%BF%E4%BC%A0%E8%BE%93" TargetMode="External"/><Relationship Id="rId4" Type="http://schemas.openxmlformats.org/officeDocument/2006/relationships/hyperlink" Target="https://baike.baidu.com/item/Philip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
        <p:nvSpPr>
          <p:cNvPr id="13" name="TextBox 48"/>
          <p:cNvSpPr txBox="1"/>
          <p:nvPr/>
        </p:nvSpPr>
        <p:spPr>
          <a:xfrm>
            <a:off x="2804287" y="1310446"/>
            <a:ext cx="5882513" cy="769441"/>
          </a:xfrm>
          <a:prstGeom prst="rect">
            <a:avLst/>
          </a:prstGeom>
          <a:noFill/>
        </p:spPr>
        <p:txBody>
          <a:bodyPr wrap="square" rtlCol="0">
            <a:spAutoFit/>
          </a:bodyPr>
          <a:lstStyle/>
          <a:p>
            <a:r>
              <a:rPr sz="4400" b="1" dirty="0" smtClean="0">
                <a:solidFill>
                  <a:srgbClr val="6BA42C"/>
                </a:solidFill>
                <a:latin typeface="微软雅黑" panose="020B0503020204020204" pitchFamily="34" charset="-122"/>
                <a:ea typeface="微软雅黑" panose="020B0503020204020204" pitchFamily="34" charset="-122"/>
              </a:rPr>
              <a:t>毕业论文答辩PPT</a:t>
            </a:r>
            <a:r>
              <a:rPr lang="zh-CN" sz="4400" b="1" dirty="0" smtClean="0">
                <a:solidFill>
                  <a:srgbClr val="6BA42C"/>
                </a:solidFill>
                <a:latin typeface="微软雅黑" panose="020B0503020204020204" pitchFamily="34" charset="-122"/>
                <a:ea typeface="微软雅黑" panose="020B0503020204020204" pitchFamily="34" charset="-122"/>
              </a:rPr>
              <a:t>模板</a:t>
            </a:r>
          </a:p>
        </p:txBody>
      </p:sp>
      <p:sp>
        <p:nvSpPr>
          <p:cNvPr id="30" name="TextBox 7"/>
          <p:cNvSpPr>
            <a:spLocks noChangeArrowheads="1"/>
          </p:cNvSpPr>
          <p:nvPr/>
        </p:nvSpPr>
        <p:spPr bwMode="auto">
          <a:xfrm>
            <a:off x="3000375" y="2107793"/>
            <a:ext cx="594263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齐齐哈尔大学</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通信与电子工程学院</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通信工程专业</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圆角矩形 2"/>
          <p:cNvSpPr/>
          <p:nvPr/>
        </p:nvSpPr>
        <p:spPr>
          <a:xfrm>
            <a:off x="4735068" y="2674459"/>
            <a:ext cx="1755648" cy="349738"/>
          </a:xfrm>
          <a:prstGeom prst="round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答辩人</a:t>
            </a:r>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：白昀</a:t>
            </a:r>
            <a:endPar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圆角矩形 30"/>
          <p:cNvSpPr/>
          <p:nvPr/>
        </p:nvSpPr>
        <p:spPr>
          <a:xfrm>
            <a:off x="6627939" y="2674459"/>
            <a:ext cx="1755648" cy="349738"/>
          </a:xfrm>
          <a:prstGeom prst="round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日期：</a:t>
            </a:r>
            <a:r>
              <a:rPr lang="en-US" altLang="zh-CN"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2019</a:t>
            </a:r>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a:t>
            </a:r>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日</a:t>
            </a:r>
            <a:endPar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8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22" name="TextBox 21"/>
          <p:cNvSpPr txBox="1"/>
          <p:nvPr/>
        </p:nvSpPr>
        <p:spPr>
          <a:xfrm>
            <a:off x="1810762" y="3579862"/>
            <a:ext cx="1409353" cy="1384995"/>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smtClean="0">
                <a:solidFill>
                  <a:schemeClr val="tx1">
                    <a:lumMod val="75000"/>
                    <a:lumOff val="25000"/>
                  </a:schemeClr>
                </a:solidFill>
              </a:rPr>
              <a:t>本系统拟采用多组土壤温湿度传感器、空气温湿度传感、烟雾报警传感器、生长光照强度检测传感器等等实时检测种植园区内的物理环境参数。</a:t>
            </a:r>
            <a:endParaRPr lang="en-US" altLang="zh-CN" dirty="0">
              <a:solidFill>
                <a:schemeClr val="tx1">
                  <a:lumMod val="75000"/>
                  <a:lumOff val="25000"/>
                </a:schemeClr>
              </a:solidFill>
            </a:endParaRPr>
          </a:p>
        </p:txBody>
      </p:sp>
      <p:sp>
        <p:nvSpPr>
          <p:cNvPr id="23" name="TextBox 22"/>
          <p:cNvSpPr txBox="1"/>
          <p:nvPr/>
        </p:nvSpPr>
        <p:spPr>
          <a:xfrm>
            <a:off x="3362325" y="3527673"/>
            <a:ext cx="1962150" cy="161582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smtClean="0">
                <a:solidFill>
                  <a:schemeClr val="tx1">
                    <a:lumMod val="75000"/>
                    <a:lumOff val="25000"/>
                  </a:schemeClr>
                </a:solidFill>
              </a:rPr>
              <a:t>本系统可以通过用户自主设定种植园区物理环境参数的阈值，超出阈值则触发报警电路，主要有物理声音报警等，另外特殊突发情况还会触发设定的自动反应电路，比如：夜间光强不足，种植园区顶部的模拟日光灯会补足光照等等。</a:t>
            </a:r>
            <a:endParaRPr lang="en-US" altLang="zh-CN" dirty="0">
              <a:solidFill>
                <a:schemeClr val="tx1">
                  <a:lumMod val="75000"/>
                  <a:lumOff val="25000"/>
                </a:schemeClr>
              </a:solidFill>
            </a:endParaRPr>
          </a:p>
        </p:txBody>
      </p:sp>
      <p:sp>
        <p:nvSpPr>
          <p:cNvPr id="29" name="TextBox 28"/>
          <p:cNvSpPr txBox="1"/>
          <p:nvPr/>
        </p:nvSpPr>
        <p:spPr>
          <a:xfrm>
            <a:off x="5460715" y="3587827"/>
            <a:ext cx="1409353" cy="1384995"/>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smtClean="0">
                <a:solidFill>
                  <a:schemeClr val="tx1">
                    <a:lumMod val="75000"/>
                    <a:lumOff val="25000"/>
                  </a:schemeClr>
                </a:solidFill>
              </a:rPr>
              <a:t>本系</a:t>
            </a:r>
            <a:r>
              <a:rPr lang="zh-CN" altLang="en-US" dirty="0" smtClean="0">
                <a:solidFill>
                  <a:schemeClr val="tx1">
                    <a:lumMod val="75000"/>
                    <a:lumOff val="25000"/>
                  </a:schemeClr>
                </a:solidFill>
              </a:rPr>
              <a:t>统设计有显示电路，主要使用</a:t>
            </a:r>
            <a:r>
              <a:rPr lang="en-US" altLang="zh-CN" dirty="0" smtClean="0">
                <a:solidFill>
                  <a:schemeClr val="tx1">
                    <a:lumMod val="75000"/>
                    <a:lumOff val="25000"/>
                  </a:schemeClr>
                </a:solidFill>
              </a:rPr>
              <a:t>TFT</a:t>
            </a:r>
            <a:r>
              <a:rPr lang="zh-CN" altLang="en-US" dirty="0" smtClean="0">
                <a:solidFill>
                  <a:schemeClr val="tx1">
                    <a:lumMod val="75000"/>
                    <a:lumOff val="25000"/>
                  </a:schemeClr>
                </a:solidFill>
              </a:rPr>
              <a:t>电容式触摸屏，设计多个页面，来显示种植园区实时的各种信息，并在特殊页面采用图像设计来加强对比。</a:t>
            </a:r>
            <a:endParaRPr lang="en-US" altLang="zh-CN" dirty="0">
              <a:solidFill>
                <a:schemeClr val="tx1">
                  <a:lumMod val="75000"/>
                  <a:lumOff val="25000"/>
                </a:schemeClr>
              </a:solidFill>
            </a:endParaRPr>
          </a:p>
        </p:txBody>
      </p:sp>
      <p:sp>
        <p:nvSpPr>
          <p:cNvPr id="30" name="TextBox 29"/>
          <p:cNvSpPr txBox="1"/>
          <p:nvPr/>
        </p:nvSpPr>
        <p:spPr>
          <a:xfrm>
            <a:off x="7281108" y="3587827"/>
            <a:ext cx="1409353" cy="1154162"/>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smtClean="0">
                <a:solidFill>
                  <a:schemeClr val="tx1">
                    <a:lumMod val="75000"/>
                    <a:lumOff val="25000"/>
                  </a:schemeClr>
                </a:solidFill>
              </a:rPr>
              <a:t>本系统的多组传感器与主控之间的信息传输主要通过</a:t>
            </a:r>
            <a:r>
              <a:rPr lang="en-US" altLang="zh-CN" dirty="0" smtClean="0">
                <a:solidFill>
                  <a:schemeClr val="tx1">
                    <a:lumMod val="75000"/>
                    <a:lumOff val="25000"/>
                  </a:schemeClr>
                </a:solidFill>
              </a:rPr>
              <a:t>2.4G</a:t>
            </a:r>
            <a:r>
              <a:rPr lang="zh-CN" altLang="en-US" dirty="0" smtClean="0">
                <a:solidFill>
                  <a:schemeClr val="tx1">
                    <a:lumMod val="75000"/>
                    <a:lumOff val="25000"/>
                  </a:schemeClr>
                </a:solidFill>
              </a:rPr>
              <a:t>无线传输，其中主控通过</a:t>
            </a:r>
            <a:r>
              <a:rPr lang="en-US" altLang="zh-CN" dirty="0" smtClean="0">
                <a:solidFill>
                  <a:schemeClr val="tx1">
                    <a:lumMod val="75000"/>
                    <a:lumOff val="25000"/>
                  </a:schemeClr>
                </a:solidFill>
              </a:rPr>
              <a:t>IIC</a:t>
            </a:r>
            <a:r>
              <a:rPr lang="zh-CN" altLang="en-US" dirty="0" smtClean="0">
                <a:solidFill>
                  <a:schemeClr val="tx1">
                    <a:lumMod val="75000"/>
                    <a:lumOff val="25000"/>
                  </a:schemeClr>
                </a:solidFill>
              </a:rPr>
              <a:t>通信协议来控制显示屏等。</a:t>
            </a:r>
            <a:endParaRPr lang="en-US" altLang="zh-CN" dirty="0">
              <a:solidFill>
                <a:schemeClr val="tx1">
                  <a:lumMod val="75000"/>
                  <a:lumOff val="25000"/>
                </a:schemeClr>
              </a:solidFill>
            </a:endParaRPr>
          </a:p>
        </p:txBody>
      </p:sp>
      <p:sp>
        <p:nvSpPr>
          <p:cNvPr id="31" name="燕尾形箭头 30"/>
          <p:cNvSpPr/>
          <p:nvPr/>
        </p:nvSpPr>
        <p:spPr>
          <a:xfrm>
            <a:off x="1685925" y="2456309"/>
            <a:ext cx="7401260" cy="202873"/>
          </a:xfrm>
          <a:prstGeom prst="notchedRightArrow">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3765" fontAlgn="auto">
              <a:spcBef>
                <a:spcPts val="0"/>
              </a:spcBef>
              <a:spcAft>
                <a:spcPts val="0"/>
              </a:spcAft>
              <a:defRPr/>
            </a:pP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grpSp>
        <p:nvGrpSpPr>
          <p:cNvPr id="32" name="组合 31"/>
          <p:cNvGrpSpPr/>
          <p:nvPr/>
        </p:nvGrpSpPr>
        <p:grpSpPr>
          <a:xfrm>
            <a:off x="1892045" y="1838587"/>
            <a:ext cx="1461828" cy="1461828"/>
            <a:chOff x="1278794" y="3334906"/>
            <a:chExt cx="914014" cy="914014"/>
          </a:xfrm>
        </p:grpSpPr>
        <p:grpSp>
          <p:nvGrpSpPr>
            <p:cNvPr id="33" name="组合 32"/>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6BA42C"/>
                  </a:solidFill>
                </a:endParaRPr>
              </a:p>
            </p:txBody>
          </p:sp>
          <p:sp>
            <p:nvSpPr>
              <p:cNvPr id="36" name="椭圆 3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6BA42C"/>
                  </a:solidFill>
                </a:endParaRPr>
              </a:p>
            </p:txBody>
          </p:sp>
        </p:grpSp>
        <p:sp>
          <p:nvSpPr>
            <p:cNvPr id="34" name="TextBox 33"/>
            <p:cNvSpPr txBox="1"/>
            <p:nvPr/>
          </p:nvSpPr>
          <p:spPr>
            <a:xfrm>
              <a:off x="1382364" y="3522159"/>
              <a:ext cx="716834" cy="490718"/>
            </a:xfrm>
            <a:prstGeom prst="rect">
              <a:avLst/>
            </a:prstGeom>
            <a:noFill/>
          </p:spPr>
          <p:txBody>
            <a:bodyPr wrap="none" rtlCol="0">
              <a:spAutoFit/>
            </a:bodyPr>
            <a:lstStyle/>
            <a:p>
              <a:pPr algn="ctr"/>
              <a:r>
                <a:rPr lang="zh-CN" altLang="en-US" sz="1500" b="1" dirty="0" smtClean="0">
                  <a:solidFill>
                    <a:srgbClr val="6BA42C"/>
                  </a:solidFill>
                  <a:latin typeface="微软雅黑" panose="020B0503020204020204" pitchFamily="34" charset="-122"/>
                  <a:ea typeface="微软雅黑" panose="020B0503020204020204" pitchFamily="34" charset="-122"/>
                </a:rPr>
                <a:t>功能一</a:t>
              </a:r>
              <a:r>
                <a:rPr lang="zh-CN" altLang="en-US" sz="1500" b="1" dirty="0" smtClean="0">
                  <a:solidFill>
                    <a:srgbClr val="6BA42C"/>
                  </a:solidFill>
                  <a:latin typeface="微软雅黑" panose="020B0503020204020204" pitchFamily="34" charset="-122"/>
                  <a:ea typeface="微软雅黑" panose="020B0503020204020204" pitchFamily="34" charset="-122"/>
                </a:rPr>
                <a:t>：</a:t>
              </a:r>
              <a:endParaRPr lang="en-US" altLang="zh-CN" sz="1500" b="1" dirty="0" smtClean="0">
                <a:solidFill>
                  <a:srgbClr val="6BA42C"/>
                </a:solidFill>
                <a:latin typeface="微软雅黑" panose="020B0503020204020204" pitchFamily="34" charset="-122"/>
                <a:ea typeface="微软雅黑" panose="020B0503020204020204" pitchFamily="34" charset="-122"/>
              </a:endParaRPr>
            </a:p>
            <a:p>
              <a:pPr algn="ctr"/>
              <a:r>
                <a:rPr lang="zh-CN" altLang="en-US" sz="1500" b="1" dirty="0" smtClean="0">
                  <a:solidFill>
                    <a:srgbClr val="6BA42C"/>
                  </a:solidFill>
                  <a:latin typeface="微软雅黑" panose="020B0503020204020204" pitchFamily="34" charset="-122"/>
                  <a:ea typeface="微软雅黑" panose="020B0503020204020204" pitchFamily="34" charset="-122"/>
                </a:rPr>
                <a:t>多传感器</a:t>
              </a:r>
              <a:endParaRPr lang="en-US" altLang="zh-CN" sz="1500" b="1" dirty="0" smtClean="0">
                <a:solidFill>
                  <a:srgbClr val="6BA42C"/>
                </a:solidFill>
                <a:latin typeface="微软雅黑" panose="020B0503020204020204" pitchFamily="34" charset="-122"/>
                <a:ea typeface="微软雅黑" panose="020B0503020204020204" pitchFamily="34" charset="-122"/>
              </a:endParaRPr>
            </a:p>
            <a:p>
              <a:pPr algn="ctr"/>
              <a:r>
                <a:rPr lang="zh-CN" altLang="en-US" sz="1500" b="1" dirty="0" smtClean="0">
                  <a:solidFill>
                    <a:srgbClr val="6BA42C"/>
                  </a:solidFill>
                  <a:latin typeface="微软雅黑" panose="020B0503020204020204" pitchFamily="34" charset="-122"/>
                  <a:ea typeface="微软雅黑" panose="020B0503020204020204" pitchFamily="34" charset="-122"/>
                </a:rPr>
                <a:t>多区域检测</a:t>
              </a:r>
              <a:endParaRPr lang="zh-CN" altLang="en-US" sz="1500" b="1" dirty="0">
                <a:solidFill>
                  <a:srgbClr val="6BA42C"/>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3590264" y="1842297"/>
            <a:ext cx="1531188" cy="1461828"/>
            <a:chOff x="1256134" y="3334906"/>
            <a:chExt cx="957381" cy="914014"/>
          </a:xfrm>
        </p:grpSpPr>
        <p:grpSp>
          <p:nvGrpSpPr>
            <p:cNvPr id="38" name="组合 37"/>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6BA42C"/>
                  </a:solidFill>
                </a:endParaRPr>
              </a:p>
            </p:txBody>
          </p:sp>
          <p:sp>
            <p:nvSpPr>
              <p:cNvPr id="41" name="椭圆 4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6BA42C"/>
                  </a:solidFill>
                </a:endParaRPr>
              </a:p>
            </p:txBody>
          </p:sp>
        </p:grpSp>
        <p:sp>
          <p:nvSpPr>
            <p:cNvPr id="39" name="TextBox 38"/>
            <p:cNvSpPr txBox="1"/>
            <p:nvPr/>
          </p:nvSpPr>
          <p:spPr>
            <a:xfrm>
              <a:off x="1256134" y="3526116"/>
              <a:ext cx="957381" cy="490718"/>
            </a:xfrm>
            <a:prstGeom prst="rect">
              <a:avLst/>
            </a:prstGeom>
            <a:noFill/>
          </p:spPr>
          <p:txBody>
            <a:bodyPr wrap="none" rtlCol="0">
              <a:spAutoFit/>
            </a:bodyPr>
            <a:lstStyle/>
            <a:p>
              <a:pPr algn="ctr"/>
              <a:r>
                <a:rPr lang="zh-CN" altLang="en-US" sz="1500" b="1" dirty="0" smtClean="0">
                  <a:solidFill>
                    <a:srgbClr val="6BA42C"/>
                  </a:solidFill>
                  <a:latin typeface="微软雅黑" panose="020B0503020204020204" pitchFamily="34" charset="-122"/>
                  <a:ea typeface="微软雅黑" panose="020B0503020204020204" pitchFamily="34" charset="-122"/>
                </a:rPr>
                <a:t>功能二：</a:t>
              </a:r>
              <a:endParaRPr lang="en-US" altLang="zh-CN" sz="1500" b="1" dirty="0" smtClean="0">
                <a:solidFill>
                  <a:srgbClr val="6BA42C"/>
                </a:solidFill>
                <a:latin typeface="微软雅黑" panose="020B0503020204020204" pitchFamily="34" charset="-122"/>
                <a:ea typeface="微软雅黑" panose="020B0503020204020204" pitchFamily="34" charset="-122"/>
              </a:endParaRPr>
            </a:p>
            <a:p>
              <a:pPr algn="ctr"/>
              <a:r>
                <a:rPr lang="zh-CN" altLang="en-US" sz="1500" b="1" dirty="0" smtClean="0">
                  <a:solidFill>
                    <a:srgbClr val="6BA42C"/>
                  </a:solidFill>
                  <a:latin typeface="微软雅黑" panose="020B0503020204020204" pitchFamily="34" charset="-122"/>
                  <a:ea typeface="微软雅黑" panose="020B0503020204020204" pitchFamily="34" charset="-122"/>
                </a:rPr>
                <a:t>报警电路和</a:t>
              </a:r>
              <a:r>
                <a:rPr lang="zh-CN" altLang="en-US" sz="1500" b="1" dirty="0" smtClean="0">
                  <a:solidFill>
                    <a:srgbClr val="6BA42C"/>
                  </a:solidFill>
                  <a:latin typeface="微软雅黑" panose="020B0503020204020204" pitchFamily="34" charset="-122"/>
                  <a:ea typeface="微软雅黑" panose="020B0503020204020204" pitchFamily="34" charset="-122"/>
                </a:rPr>
                <a:t>自</a:t>
              </a:r>
              <a:endParaRPr lang="en-US" altLang="zh-CN" sz="1500" b="1" dirty="0" smtClean="0">
                <a:solidFill>
                  <a:srgbClr val="6BA42C"/>
                </a:solidFill>
                <a:latin typeface="微软雅黑" panose="020B0503020204020204" pitchFamily="34" charset="-122"/>
                <a:ea typeface="微软雅黑" panose="020B0503020204020204" pitchFamily="34" charset="-122"/>
              </a:endParaRPr>
            </a:p>
            <a:p>
              <a:pPr algn="ctr"/>
              <a:r>
                <a:rPr lang="zh-CN" altLang="en-US" sz="1500" b="1" dirty="0" smtClean="0">
                  <a:solidFill>
                    <a:srgbClr val="6BA42C"/>
                  </a:solidFill>
                  <a:latin typeface="微软雅黑" panose="020B0503020204020204" pitchFamily="34" charset="-122"/>
                  <a:ea typeface="微软雅黑" panose="020B0503020204020204" pitchFamily="34" charset="-122"/>
                </a:rPr>
                <a:t>动反应电路设计</a:t>
              </a:r>
              <a:endParaRPr lang="zh-CN" altLang="en-US" sz="1500" b="1" dirty="0">
                <a:solidFill>
                  <a:srgbClr val="6BA42C"/>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5445061" y="1838587"/>
            <a:ext cx="1461828" cy="1461828"/>
            <a:chOff x="1278794" y="3334906"/>
            <a:chExt cx="914014" cy="914014"/>
          </a:xfrm>
        </p:grpSpPr>
        <p:grpSp>
          <p:nvGrpSpPr>
            <p:cNvPr id="48" name="组合 47"/>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6BA42C"/>
                  </a:solidFill>
                </a:endParaRPr>
              </a:p>
            </p:txBody>
          </p:sp>
          <p:sp>
            <p:nvSpPr>
              <p:cNvPr id="51" name="椭圆 5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6BA42C"/>
                  </a:solidFill>
                </a:endParaRPr>
              </a:p>
            </p:txBody>
          </p:sp>
        </p:grpSp>
        <p:sp>
          <p:nvSpPr>
            <p:cNvPr id="49" name="TextBox 48"/>
            <p:cNvSpPr txBox="1"/>
            <p:nvPr/>
          </p:nvSpPr>
          <p:spPr>
            <a:xfrm>
              <a:off x="1322226" y="3581714"/>
              <a:ext cx="837108" cy="346390"/>
            </a:xfrm>
            <a:prstGeom prst="rect">
              <a:avLst/>
            </a:prstGeom>
            <a:noFill/>
          </p:spPr>
          <p:txBody>
            <a:bodyPr wrap="none" rtlCol="0">
              <a:spAutoFit/>
            </a:bodyPr>
            <a:lstStyle/>
            <a:p>
              <a:pPr algn="ctr"/>
              <a:r>
                <a:rPr lang="zh-CN" altLang="en-US" sz="1500" b="1" dirty="0" smtClean="0">
                  <a:solidFill>
                    <a:srgbClr val="6BA42C"/>
                  </a:solidFill>
                  <a:latin typeface="微软雅黑" panose="020B0503020204020204" pitchFamily="34" charset="-122"/>
                  <a:ea typeface="微软雅黑" panose="020B0503020204020204" pitchFamily="34" charset="-122"/>
                </a:rPr>
                <a:t>功能</a:t>
              </a:r>
              <a:r>
                <a:rPr lang="zh-CN" altLang="en-US" sz="1500" b="1" dirty="0" smtClean="0">
                  <a:solidFill>
                    <a:srgbClr val="6BA42C"/>
                  </a:solidFill>
                  <a:latin typeface="微软雅黑" panose="020B0503020204020204" pitchFamily="34" charset="-122"/>
                  <a:ea typeface="微软雅黑" panose="020B0503020204020204" pitchFamily="34" charset="-122"/>
                </a:rPr>
                <a:t>三：</a:t>
              </a:r>
              <a:endParaRPr lang="en-US" altLang="zh-CN" sz="1500" b="1" dirty="0" smtClean="0">
                <a:solidFill>
                  <a:srgbClr val="6BA42C"/>
                </a:solidFill>
                <a:latin typeface="微软雅黑" panose="020B0503020204020204" pitchFamily="34" charset="-122"/>
                <a:ea typeface="微软雅黑" panose="020B0503020204020204" pitchFamily="34" charset="-122"/>
              </a:endParaRPr>
            </a:p>
            <a:p>
              <a:pPr algn="ctr"/>
              <a:r>
                <a:rPr lang="zh-CN" altLang="en-US" sz="1500" b="1" dirty="0" smtClean="0">
                  <a:solidFill>
                    <a:srgbClr val="6BA42C"/>
                  </a:solidFill>
                  <a:latin typeface="微软雅黑" panose="020B0503020204020204" pitchFamily="34" charset="-122"/>
                  <a:ea typeface="微软雅黑" panose="020B0503020204020204" pitchFamily="34" charset="-122"/>
                </a:rPr>
                <a:t>显</a:t>
              </a:r>
              <a:r>
                <a:rPr lang="zh-CN" altLang="en-US" sz="1500" b="1" dirty="0" smtClean="0">
                  <a:solidFill>
                    <a:srgbClr val="6BA42C"/>
                  </a:solidFill>
                  <a:latin typeface="微软雅黑" panose="020B0503020204020204" pitchFamily="34" charset="-122"/>
                  <a:ea typeface="微软雅黑" panose="020B0503020204020204" pitchFamily="34" charset="-122"/>
                </a:rPr>
                <a:t>示电路设计</a:t>
              </a:r>
              <a:endParaRPr lang="zh-CN" altLang="en-US" sz="1500" b="1" dirty="0">
                <a:solidFill>
                  <a:srgbClr val="6BA42C"/>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7232701" y="1845462"/>
            <a:ext cx="1461828" cy="1461828"/>
            <a:chOff x="1278794" y="3334906"/>
            <a:chExt cx="914014" cy="914014"/>
          </a:xfrm>
        </p:grpSpPr>
        <p:grpSp>
          <p:nvGrpSpPr>
            <p:cNvPr id="53" name="组合 52"/>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6BA42C"/>
                  </a:solidFill>
                </a:endParaRPr>
              </a:p>
            </p:txBody>
          </p:sp>
          <p:sp>
            <p:nvSpPr>
              <p:cNvPr id="56" name="椭圆 5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6BA42C"/>
                  </a:solidFill>
                </a:endParaRPr>
              </a:p>
            </p:txBody>
          </p:sp>
        </p:grpSp>
        <p:sp>
          <p:nvSpPr>
            <p:cNvPr id="54" name="TextBox 53"/>
            <p:cNvSpPr txBox="1"/>
            <p:nvPr/>
          </p:nvSpPr>
          <p:spPr>
            <a:xfrm>
              <a:off x="1322225" y="3578012"/>
              <a:ext cx="837108" cy="490718"/>
            </a:xfrm>
            <a:prstGeom prst="rect">
              <a:avLst/>
            </a:prstGeom>
            <a:noFill/>
          </p:spPr>
          <p:txBody>
            <a:bodyPr wrap="none" rtlCol="0">
              <a:spAutoFit/>
            </a:bodyPr>
            <a:lstStyle/>
            <a:p>
              <a:pPr algn="ctr"/>
              <a:r>
                <a:rPr lang="zh-CN" altLang="en-US" sz="1500" b="1" dirty="0" smtClean="0">
                  <a:solidFill>
                    <a:srgbClr val="6BA42C"/>
                  </a:solidFill>
                  <a:latin typeface="微软雅黑" panose="020B0503020204020204" pitchFamily="34" charset="-122"/>
                  <a:ea typeface="微软雅黑" panose="020B0503020204020204" pitchFamily="34" charset="-122"/>
                </a:rPr>
                <a:t>功</a:t>
              </a:r>
              <a:r>
                <a:rPr lang="zh-CN" altLang="en-US" sz="1500" b="1" dirty="0" smtClean="0">
                  <a:solidFill>
                    <a:srgbClr val="6BA42C"/>
                  </a:solidFill>
                  <a:latin typeface="微软雅黑" panose="020B0503020204020204" pitchFamily="34" charset="-122"/>
                  <a:ea typeface="微软雅黑" panose="020B0503020204020204" pitchFamily="34" charset="-122"/>
                </a:rPr>
                <a:t>能四：</a:t>
              </a:r>
              <a:endParaRPr lang="en-US" altLang="zh-CN" sz="1500" b="1" dirty="0" smtClean="0">
                <a:solidFill>
                  <a:srgbClr val="6BA42C"/>
                </a:solidFill>
                <a:latin typeface="微软雅黑" panose="020B0503020204020204" pitchFamily="34" charset="-122"/>
                <a:ea typeface="微软雅黑" panose="020B0503020204020204" pitchFamily="34" charset="-122"/>
              </a:endParaRPr>
            </a:p>
            <a:p>
              <a:pPr algn="ctr"/>
              <a:r>
                <a:rPr lang="zh-CN" altLang="en-US" sz="1500" b="1" dirty="0" smtClean="0">
                  <a:solidFill>
                    <a:srgbClr val="6BA42C"/>
                  </a:solidFill>
                  <a:latin typeface="微软雅黑" panose="020B0503020204020204" pitchFamily="34" charset="-122"/>
                  <a:ea typeface="微软雅黑" panose="020B0503020204020204" pitchFamily="34" charset="-122"/>
                </a:rPr>
                <a:t>系</a:t>
              </a:r>
              <a:r>
                <a:rPr lang="zh-CN" altLang="en-US" sz="1500" b="1" dirty="0" smtClean="0">
                  <a:solidFill>
                    <a:srgbClr val="6BA42C"/>
                  </a:solidFill>
                  <a:latin typeface="微软雅黑" panose="020B0503020204020204" pitchFamily="34" charset="-122"/>
                  <a:ea typeface="微软雅黑" panose="020B0503020204020204" pitchFamily="34" charset="-122"/>
                </a:rPr>
                <a:t>统通信电路</a:t>
              </a:r>
              <a:endParaRPr lang="en-US" altLang="zh-CN" sz="1500" b="1" dirty="0" smtClean="0">
                <a:solidFill>
                  <a:srgbClr val="6BA42C"/>
                </a:solidFill>
                <a:latin typeface="微软雅黑" panose="020B0503020204020204" pitchFamily="34" charset="-122"/>
                <a:ea typeface="微软雅黑" panose="020B0503020204020204" pitchFamily="34" charset="-122"/>
              </a:endParaRPr>
            </a:p>
            <a:p>
              <a:pPr algn="ctr"/>
              <a:r>
                <a:rPr lang="zh-CN" altLang="en-US" sz="1500" b="1" dirty="0" smtClean="0">
                  <a:solidFill>
                    <a:srgbClr val="6BA42C"/>
                  </a:solidFill>
                  <a:latin typeface="微软雅黑" panose="020B0503020204020204" pitchFamily="34" charset="-122"/>
                  <a:ea typeface="微软雅黑" panose="020B0503020204020204" pitchFamily="34" charset="-122"/>
                </a:rPr>
                <a:t>设计</a:t>
              </a:r>
              <a:endParaRPr lang="zh-CN" altLang="en-US" sz="1500" b="1" dirty="0">
                <a:solidFill>
                  <a:srgbClr val="6BA42C"/>
                </a:solidFill>
                <a:latin typeface="微软雅黑" panose="020B0503020204020204" pitchFamily="34" charset="-122"/>
                <a:ea typeface="微软雅黑" panose="020B0503020204020204" pitchFamily="34" charset="-122"/>
              </a:endParaRPr>
            </a:p>
          </p:txBody>
        </p:sp>
      </p:grpSp>
      <p:sp>
        <p:nvSpPr>
          <p:cNvPr id="42" name="TextBox 41"/>
          <p:cNvSpPr txBox="1"/>
          <p:nvPr/>
        </p:nvSpPr>
        <p:spPr>
          <a:xfrm>
            <a:off x="3518974" y="65306"/>
            <a:ext cx="3859212" cy="646331"/>
          </a:xfrm>
          <a:prstGeom prst="rect">
            <a:avLst/>
          </a:prstGeom>
          <a:noFill/>
        </p:spPr>
        <p:txBody>
          <a:bodyPr wrap="square" rtlCol="0">
            <a:spAutoFit/>
          </a:bodyPr>
          <a:lstStyle/>
          <a:p>
            <a:pPr algn="ctr"/>
            <a:r>
              <a:rPr lang="zh-CN" altLang="en-US" sz="3600" b="1" dirty="0" smtClean="0">
                <a:latin typeface="方正兰亭黑简体" panose="02000000000000000000" pitchFamily="2" charset="-122"/>
                <a:ea typeface="方正兰亭黑简体" panose="02000000000000000000" pitchFamily="2" charset="-122"/>
              </a:rPr>
              <a:t>拟实现的功能</a:t>
            </a:r>
            <a:endParaRPr lang="zh-CN" altLang="en-US" sz="3600" b="1" dirty="0">
              <a:latin typeface="方正兰亭黑简体" panose="02000000000000000000" pitchFamily="2" charset="-122"/>
              <a:ea typeface="方正兰亭黑简体" panose="02000000000000000000" pitchFamily="2" charset="-122"/>
            </a:endParaRPr>
          </a:p>
        </p:txBody>
      </p:sp>
      <p:sp>
        <p:nvSpPr>
          <p:cNvPr id="43" name="圆角矩形 42"/>
          <p:cNvSpPr/>
          <p:nvPr/>
        </p:nvSpPr>
        <p:spPr>
          <a:xfrm>
            <a:off x="-321542" y="1161274"/>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321542" y="1725452"/>
            <a:ext cx="2090420" cy="548640"/>
          </a:xfrm>
          <a:prstGeom prst="roundRect">
            <a:avLst>
              <a:gd name="adj" fmla="val 50000"/>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a:off x="-321542" y="2289630"/>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321542" y="2853808"/>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圆角矩形 63"/>
          <p:cNvSpPr/>
          <p:nvPr/>
        </p:nvSpPr>
        <p:spPr>
          <a:xfrm>
            <a:off x="-321542" y="590072"/>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12"/>
          <p:cNvSpPr txBox="1"/>
          <p:nvPr/>
        </p:nvSpPr>
        <p:spPr>
          <a:xfrm>
            <a:off x="132080" y="685322"/>
            <a:ext cx="1676400"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课题背景</a:t>
            </a:r>
            <a:endParaRPr lang="zh-CN" altLang="en-US" sz="1600" dirty="0">
              <a:latin typeface="微软雅黑" panose="020B0503020204020204" pitchFamily="34" charset="-122"/>
              <a:ea typeface="微软雅黑" panose="020B0503020204020204" pitchFamily="34" charset="-122"/>
            </a:endParaRPr>
          </a:p>
        </p:txBody>
      </p:sp>
      <p:sp>
        <p:nvSpPr>
          <p:cNvPr id="67" name="TextBox 13"/>
          <p:cNvSpPr txBox="1"/>
          <p:nvPr/>
        </p:nvSpPr>
        <p:spPr>
          <a:xfrm>
            <a:off x="132080" y="1262329"/>
            <a:ext cx="1676400" cy="338554"/>
          </a:xfrm>
          <a:prstGeom prst="rect">
            <a:avLst/>
          </a:prstGeom>
          <a:noFill/>
        </p:spPr>
        <p:txBody>
          <a:bodyPr wrap="square" rtlCol="0">
            <a:spAutoFit/>
          </a:bodyPr>
          <a:lstStyle/>
          <a:p>
            <a:r>
              <a:rPr lang="zh-CN" altLang="en-US" sz="1600" dirty="0">
                <a:latin typeface="Microsoft JhengHei" panose="020B0604030504040204" pitchFamily="34" charset="-120"/>
                <a:ea typeface="Microsoft JhengHei" panose="020B0604030504040204" pitchFamily="34" charset="-120"/>
              </a:rPr>
              <a:t>课题现状及发展</a:t>
            </a:r>
          </a:p>
        </p:txBody>
      </p:sp>
      <p:sp>
        <p:nvSpPr>
          <p:cNvPr id="68" name="TextBox 14"/>
          <p:cNvSpPr txBox="1"/>
          <p:nvPr/>
        </p:nvSpPr>
        <p:spPr>
          <a:xfrm>
            <a:off x="132080" y="1850737"/>
            <a:ext cx="1676400" cy="338554"/>
          </a:xfrm>
          <a:prstGeom prst="rect">
            <a:avLst/>
          </a:prstGeom>
          <a:noFill/>
        </p:spPr>
        <p:txBody>
          <a:bodyPr wrap="square" rtlCol="0">
            <a:spAutoFit/>
          </a:bodyPr>
          <a:lstStyle/>
          <a:p>
            <a:r>
              <a:rPr lang="zh-CN" altLang="en-US" sz="1600" dirty="0" smtClean="0">
                <a:solidFill>
                  <a:schemeClr val="bg1"/>
                </a:solidFill>
                <a:latin typeface="Microsoft JhengHei" panose="020B0604030504040204" pitchFamily="34" charset="-120"/>
                <a:ea typeface="Microsoft JhengHei" panose="020B0604030504040204" pitchFamily="34" charset="-120"/>
              </a:rPr>
              <a:t>拟研究内容</a:t>
            </a:r>
            <a:endParaRPr lang="zh-CN" altLang="en-US" sz="1600" dirty="0">
              <a:solidFill>
                <a:schemeClr val="bg1"/>
              </a:solidFill>
              <a:latin typeface="Microsoft JhengHei" panose="020B0604030504040204" pitchFamily="34" charset="-120"/>
              <a:ea typeface="Microsoft JhengHei" panose="020B0604030504040204" pitchFamily="34" charset="-120"/>
            </a:endParaRPr>
          </a:p>
        </p:txBody>
      </p:sp>
      <p:sp>
        <p:nvSpPr>
          <p:cNvPr id="69" name="TextBox 15"/>
          <p:cNvSpPr txBox="1"/>
          <p:nvPr/>
        </p:nvSpPr>
        <p:spPr>
          <a:xfrm>
            <a:off x="132080" y="2394673"/>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研究路线</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70" name="TextBox 16"/>
          <p:cNvSpPr txBox="1"/>
          <p:nvPr/>
        </p:nvSpPr>
        <p:spPr>
          <a:xfrm>
            <a:off x="132080" y="2943126"/>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总结</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72" name="等腰三角形 71"/>
          <p:cNvSpPr/>
          <p:nvPr/>
        </p:nvSpPr>
        <p:spPr>
          <a:xfrm rot="5400000">
            <a:off x="-33338" y="1896370"/>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pic>
        <p:nvPicPr>
          <p:cNvPr id="1026" name="Picture 2" descr="C:\Users\Administrator\Desktop\毕设\白昀毕设\开题答辩需要材料\ppt图片\STM32.jp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7115176" y="1474322"/>
            <a:ext cx="676274" cy="649753"/>
          </a:xfrm>
          <a:prstGeom prst="rect">
            <a:avLst/>
          </a:prstGeom>
          <a:solidFill>
            <a:srgbClr val="FFC000">
              <a:alpha val="0"/>
            </a:srgbClr>
          </a:solidFill>
          <a:ln>
            <a:noFill/>
          </a:ln>
          <a:effectLst>
            <a:glow rad="228600">
              <a:schemeClr val="accent4">
                <a:satMod val="175000"/>
                <a:alpha val="40000"/>
              </a:schemeClr>
            </a:glow>
          </a:effectLst>
          <a:scene3d>
            <a:camera prst="orthographicFront">
              <a:rot lat="0" lon="0" rev="0"/>
            </a:camera>
            <a:lightRig rig="glow" dir="t">
              <a:rot lat="0" lon="0" rev="14100000"/>
            </a:lightRig>
          </a:scene3d>
          <a:sp3d prstMaterial="softEdge">
            <a:bevelT w="127000" prst="artDeco"/>
          </a:sp3d>
        </p:spPr>
        <p:style>
          <a:lnRef idx="2">
            <a:schemeClr val="dk1">
              <a:shade val="50000"/>
            </a:schemeClr>
          </a:lnRef>
          <a:fillRef idx="1">
            <a:schemeClr val="dk1"/>
          </a:fillRef>
          <a:effectRef idx="0">
            <a:schemeClr val="dk1"/>
          </a:effectRef>
          <a:fontRef idx="minor">
            <a:schemeClr val="lt1"/>
          </a:fontRef>
        </p:style>
      </p:pic>
      <p:pic>
        <p:nvPicPr>
          <p:cNvPr id="1027" name="Picture 3" descr="C:\Users\Administrator\Desktop\毕设\白昀毕设\开题答辩需要材料\ppt图片\tft显示屏.jpg"/>
          <p:cNvPicPr>
            <a:picLocks noChangeAspect="1" noChangeArrowheads="1"/>
          </p:cNvPicPr>
          <p:nvPr/>
        </p:nvPicPr>
        <p:blipFill>
          <a:blip r:embed="rId5" cstate="print"/>
          <a:srcRect/>
          <a:stretch>
            <a:fillRect/>
          </a:stretch>
        </p:blipFill>
        <p:spPr bwMode="auto">
          <a:xfrm>
            <a:off x="5257800" y="1485900"/>
            <a:ext cx="609600" cy="619124"/>
          </a:xfrm>
          <a:prstGeom prst="rect">
            <a:avLst/>
          </a:prstGeom>
          <a:ln/>
          <a:effectLst>
            <a:glow rad="228600">
              <a:schemeClr val="accent4">
                <a:satMod val="175000"/>
                <a:alpha val="40000"/>
              </a:schemeClr>
            </a:glow>
            <a:outerShdw blurRad="40000" dist="23000" dir="5400000" rotWithShape="0">
              <a:srgbClr val="000000">
                <a:alpha val="35000"/>
              </a:srgbClr>
            </a:outerShdw>
          </a:effectLst>
        </p:spPr>
        <p:style>
          <a:lnRef idx="1">
            <a:schemeClr val="dk1"/>
          </a:lnRef>
          <a:fillRef idx="1001">
            <a:schemeClr val="dk1"/>
          </a:fillRef>
          <a:effectRef idx="2">
            <a:schemeClr val="dk1"/>
          </a:effectRef>
          <a:fontRef idx="minor">
            <a:schemeClr val="lt1"/>
          </a:fontRef>
        </p:style>
      </p:pic>
      <p:pic>
        <p:nvPicPr>
          <p:cNvPr id="1028" name="Picture 4" descr="C:\Users\Administrator\Desktop\毕设\白昀毕设\开题答辩需要材料\ppt图片\日光灯.jpg"/>
          <p:cNvPicPr>
            <a:picLocks noChangeAspect="1" noChangeArrowheads="1"/>
          </p:cNvPicPr>
          <p:nvPr/>
        </p:nvPicPr>
        <p:blipFill>
          <a:blip r:embed="rId6" cstate="print"/>
          <a:srcRect/>
          <a:stretch>
            <a:fillRect/>
          </a:stretch>
        </p:blipFill>
        <p:spPr bwMode="auto">
          <a:xfrm>
            <a:off x="3448050" y="1476374"/>
            <a:ext cx="647700" cy="619126"/>
          </a:xfrm>
          <a:prstGeom prst="rect">
            <a:avLst/>
          </a:prstGeom>
          <a:noFill/>
          <a:effectLst>
            <a:glow rad="228600">
              <a:schemeClr val="accent4">
                <a:satMod val="175000"/>
                <a:alpha val="40000"/>
              </a:schemeClr>
            </a:glow>
          </a:effectLst>
        </p:spPr>
      </p:pic>
      <p:pic>
        <p:nvPicPr>
          <p:cNvPr id="1029" name="Picture 5" descr="C:\Users\Administrator\Desktop\毕设\白昀毕设\开题答辩需要材料\ppt图片\温度传感器.jpg"/>
          <p:cNvPicPr>
            <a:picLocks noChangeAspect="1" noChangeArrowheads="1"/>
          </p:cNvPicPr>
          <p:nvPr/>
        </p:nvPicPr>
        <p:blipFill>
          <a:blip r:embed="rId7" cstate="print"/>
          <a:srcRect/>
          <a:stretch>
            <a:fillRect/>
          </a:stretch>
        </p:blipFill>
        <p:spPr bwMode="auto">
          <a:xfrm>
            <a:off x="1854200" y="1466850"/>
            <a:ext cx="688975" cy="628650"/>
          </a:xfrm>
          <a:prstGeom prst="rect">
            <a:avLst/>
          </a:prstGeom>
          <a:solidFill>
            <a:srgbClr val="FFC000"/>
          </a:solidFill>
          <a:effectLst>
            <a:glow rad="228600">
              <a:schemeClr val="accent4">
                <a:satMod val="175000"/>
                <a:alpha val="40000"/>
              </a:schemeClr>
            </a:glow>
          </a:effectLst>
        </p:spPr>
      </p:pic>
    </p:spTree>
    <p:custDataLst>
      <p:tags r:id="rId1"/>
    </p:custData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1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0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500" fill="hold"/>
                                        <p:tgtEl>
                                          <p:spTgt spid="46"/>
                                        </p:tgtEl>
                                        <p:attrNameLst>
                                          <p:attrName>ppt_x</p:attrName>
                                        </p:attrNameLst>
                                      </p:cBhvr>
                                      <p:tavLst>
                                        <p:tav tm="0">
                                          <p:val>
                                            <p:strVal val="#ppt_x"/>
                                          </p:val>
                                        </p:tav>
                                        <p:tav tm="100000">
                                          <p:val>
                                            <p:strVal val="#ppt_x"/>
                                          </p:val>
                                        </p:tav>
                                      </p:tavLst>
                                    </p:anim>
                                    <p:anim calcmode="lin" valueType="num">
                                      <p:cBhvr additive="base">
                                        <p:cTn id="16" dur="500" fill="hold"/>
                                        <p:tgtEl>
                                          <p:spTgt spid="4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30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par>
                          <p:cTn id="21" fill="hold">
                            <p:stCondLst>
                              <p:cond delay="800"/>
                            </p:stCondLst>
                            <p:childTnLst>
                              <p:par>
                                <p:cTn id="22" presetID="22" presetClass="entr" presetSubtype="8"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1000"/>
                                        <p:tgtEl>
                                          <p:spTgt spid="31"/>
                                        </p:tgtEl>
                                      </p:cBhvr>
                                    </p:animEffect>
                                  </p:childTnLst>
                                </p:cTn>
                              </p:par>
                            </p:childTnLst>
                          </p:cTn>
                        </p:par>
                        <p:par>
                          <p:cTn id="25" fill="hold">
                            <p:stCondLst>
                              <p:cond delay="1800"/>
                            </p:stCondLst>
                            <p:childTnLst>
                              <p:par>
                                <p:cTn id="26" presetID="22" presetClass="entr" presetSubtype="2"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right)">
                                      <p:cBhvr>
                                        <p:cTn id="28" dur="500"/>
                                        <p:tgtEl>
                                          <p:spTgt spid="22"/>
                                        </p:tgtEl>
                                      </p:cBhvr>
                                    </p:animEffect>
                                  </p:childTnLst>
                                </p:cTn>
                              </p:par>
                              <p:par>
                                <p:cTn id="29" presetID="22" presetClass="entr" presetSubtype="2" fill="hold" grpId="0" nodeType="withEffect">
                                  <p:stCondLst>
                                    <p:cond delay="20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par>
                                <p:cTn id="32" presetID="22" presetClass="entr" presetSubtype="2" fill="hold" grpId="0" nodeType="withEffect">
                                  <p:stCondLst>
                                    <p:cond delay="400"/>
                                  </p:stCondLst>
                                  <p:childTnLst>
                                    <p:set>
                                      <p:cBhvr>
                                        <p:cTn id="33" dur="1" fill="hold">
                                          <p:stCondLst>
                                            <p:cond delay="0"/>
                                          </p:stCondLst>
                                        </p:cTn>
                                        <p:tgtEl>
                                          <p:spTgt spid="29"/>
                                        </p:tgtEl>
                                        <p:attrNameLst>
                                          <p:attrName>style.visibility</p:attrName>
                                        </p:attrNameLst>
                                      </p:cBhvr>
                                      <p:to>
                                        <p:strVal val="visible"/>
                                      </p:to>
                                    </p:set>
                                    <p:animEffect transition="in" filter="wipe(right)">
                                      <p:cBhvr>
                                        <p:cTn id="34" dur="500"/>
                                        <p:tgtEl>
                                          <p:spTgt spid="29"/>
                                        </p:tgtEl>
                                      </p:cBhvr>
                                    </p:animEffect>
                                  </p:childTnLst>
                                </p:cTn>
                              </p:par>
                              <p:par>
                                <p:cTn id="35" presetID="22" presetClass="entr" presetSubtype="2" fill="hold" grpId="0" nodeType="withEffect">
                                  <p:stCondLst>
                                    <p:cond delay="60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500"/>
                                        <p:tgtEl>
                                          <p:spTgt spid="30"/>
                                        </p:tgtEl>
                                      </p:cBhvr>
                                    </p:animEffect>
                                  </p:childTnLst>
                                </p:cTn>
                              </p:par>
                            </p:childTnLst>
                          </p:cTn>
                        </p:par>
                        <p:par>
                          <p:cTn id="38" fill="hold">
                            <p:stCondLst>
                              <p:cond delay="2900"/>
                            </p:stCondLst>
                            <p:childTnLst>
                              <p:par>
                                <p:cTn id="39" presetID="10" presetClass="entr" presetSubtype="0" fill="hold" grpId="0" nodeType="afterEffect">
                                  <p:stCondLst>
                                    <p:cond delay="0"/>
                                  </p:stCondLst>
                                  <p:childTnLst>
                                    <p:set>
                                      <p:cBhvr>
                                        <p:cTn id="40" dur="1" fill="hold">
                                          <p:stCondLst>
                                            <p:cond delay="0"/>
                                          </p:stCondLst>
                                        </p:cTn>
                                        <p:tgtEl>
                                          <p:spTgt spid="75"/>
                                        </p:tgtEl>
                                        <p:attrNameLst>
                                          <p:attrName>style.visibility</p:attrName>
                                        </p:attrNameLst>
                                      </p:cBhvr>
                                      <p:to>
                                        <p:strVal val="visible"/>
                                      </p:to>
                                    </p:set>
                                    <p:animEffect transition="in" filter="fade">
                                      <p:cBhvr>
                                        <p:cTn id="41"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22" grpId="0"/>
      <p:bldP spid="23" grpId="0"/>
      <p:bldP spid="29" grpId="0"/>
      <p:bldP spid="30" grpId="0"/>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4052" y="1727488"/>
            <a:ext cx="2448106" cy="769441"/>
          </a:xfrm>
          <a:prstGeom prst="rect">
            <a:avLst/>
          </a:prstGeom>
          <a:noFill/>
        </p:spPr>
        <p:txBody>
          <a:bodyPr wrap="none" rtlCol="0">
            <a:spAutoFit/>
          </a:bodyPr>
          <a:lstStyle/>
          <a:p>
            <a:r>
              <a:rPr lang="zh-CN" altLang="en-US" sz="4400" b="1" dirty="0" smtClean="0">
                <a:latin typeface="方正兰亭细黑_GBK" panose="02000000000000000000" pitchFamily="2" charset="-122"/>
                <a:ea typeface="方正兰亭细黑_GBK" panose="02000000000000000000" pitchFamily="2" charset="-122"/>
              </a:rPr>
              <a:t>研究路线</a:t>
            </a:r>
            <a:endParaRPr lang="zh-CN" altLang="en-US" sz="4400" b="1" dirty="0">
              <a:latin typeface="方正兰亭细黑_GBK" panose="02000000000000000000" pitchFamily="2" charset="-122"/>
              <a:ea typeface="方正兰亭细黑_GBK" panose="02000000000000000000" pitchFamily="2" charset="-122"/>
            </a:endParaRPr>
          </a:p>
        </p:txBody>
      </p:sp>
      <p:sp>
        <p:nvSpPr>
          <p:cNvPr id="13" name="TextBox 12"/>
          <p:cNvSpPr txBox="1"/>
          <p:nvPr/>
        </p:nvSpPr>
        <p:spPr>
          <a:xfrm>
            <a:off x="1860028" y="2850350"/>
            <a:ext cx="1101976" cy="307777"/>
          </a:xfrm>
          <a:prstGeom prst="rect">
            <a:avLst/>
          </a:prstGeom>
          <a:noFill/>
        </p:spPr>
        <p:txBody>
          <a:bodyPr wrap="square" lIns="0" tIns="0" rIns="0" bIns="0" rtlCol="0">
            <a:spAutoFit/>
          </a:bodyPr>
          <a:lstStyle/>
          <a:p>
            <a:r>
              <a:rPr lang="zh-CN" altLang="en-US" sz="2000" dirty="0">
                <a:latin typeface="微软雅黑" panose="020B0503020204020204" pitchFamily="34" charset="-122"/>
                <a:ea typeface="微软雅黑" panose="020B0503020204020204" pitchFamily="34" charset="-122"/>
              </a:rPr>
              <a:t>第四部分</a:t>
            </a:r>
          </a:p>
        </p:txBody>
      </p:sp>
      <p:grpSp>
        <p:nvGrpSpPr>
          <p:cNvPr id="3" name="组合 2"/>
          <p:cNvGrpSpPr/>
          <p:nvPr/>
        </p:nvGrpSpPr>
        <p:grpSpPr>
          <a:xfrm>
            <a:off x="1660898" y="1400101"/>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KSO_Shape"/>
            <p:cNvSpPr/>
            <p:nvPr/>
          </p:nvSpPr>
          <p:spPr bwMode="auto">
            <a:xfrm>
              <a:off x="2573935" y="1804771"/>
              <a:ext cx="695127" cy="590855"/>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6BA42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grpSp>
      <p:sp>
        <p:nvSpPr>
          <p:cNvPr id="16" name="TextBox 15"/>
          <p:cNvSpPr txBox="1"/>
          <p:nvPr/>
        </p:nvSpPr>
        <p:spPr>
          <a:xfrm>
            <a:off x="3821651" y="2427115"/>
            <a:ext cx="1800493" cy="369332"/>
          </a:xfrm>
          <a:prstGeom prst="rect">
            <a:avLst/>
          </a:prstGeom>
          <a:noFill/>
        </p:spPr>
        <p:txBody>
          <a:bodyPr wrap="none" rtlCol="0">
            <a:spAutoFit/>
          </a:bodyPr>
          <a:lstStyle/>
          <a:p>
            <a:r>
              <a:rPr lang="zh-CN" altLang="en-US" dirty="0" smtClean="0">
                <a:latin typeface="方正兰亭细黑_GBK" panose="02000000000000000000" pitchFamily="2" charset="-122"/>
                <a:ea typeface="方正兰亭细黑_GBK" panose="02000000000000000000" pitchFamily="2" charset="-122"/>
              </a:rPr>
              <a:t>嵌入式电路设计</a:t>
            </a:r>
            <a:endParaRPr lang="zh-CN" altLang="en-US" dirty="0">
              <a:latin typeface="方正兰亭细黑_GBK" panose="02000000000000000000" pitchFamily="2" charset="-122"/>
              <a:ea typeface="方正兰亭细黑_GBK" panose="02000000000000000000" pitchFamily="2" charset="-122"/>
            </a:endParaRPr>
          </a:p>
        </p:txBody>
      </p:sp>
      <p:sp>
        <p:nvSpPr>
          <p:cNvPr id="17" name="TextBox 16"/>
          <p:cNvSpPr txBox="1"/>
          <p:nvPr/>
        </p:nvSpPr>
        <p:spPr>
          <a:xfrm>
            <a:off x="3821651" y="2839827"/>
            <a:ext cx="1569660" cy="369332"/>
          </a:xfrm>
          <a:prstGeom prst="rect">
            <a:avLst/>
          </a:prstGeom>
          <a:noFill/>
        </p:spPr>
        <p:txBody>
          <a:bodyPr wrap="none" rtlCol="0">
            <a:spAutoFit/>
          </a:bodyPr>
          <a:lstStyle/>
          <a:p>
            <a:r>
              <a:rPr lang="zh-CN" altLang="en-US" dirty="0" smtClean="0">
                <a:latin typeface="方正兰亭细黑_GBK" panose="02000000000000000000" pitchFamily="2" charset="-122"/>
                <a:ea typeface="方正兰亭细黑_GBK" panose="02000000000000000000" pitchFamily="2" charset="-122"/>
              </a:rPr>
              <a:t>主要使用元件</a:t>
            </a:r>
            <a:endParaRPr lang="zh-CN" altLang="en-US" dirty="0">
              <a:latin typeface="方正兰亭细黑_GBK" panose="02000000000000000000" pitchFamily="2" charset="-122"/>
              <a:ea typeface="方正兰亭细黑_GBK" panose="02000000000000000000" pitchFamily="2" charset="-122"/>
            </a:endParaRPr>
          </a:p>
        </p:txBody>
      </p:sp>
      <p:sp>
        <p:nvSpPr>
          <p:cNvPr id="19" name="TextBox 18"/>
          <p:cNvSpPr txBox="1"/>
          <p:nvPr/>
        </p:nvSpPr>
        <p:spPr>
          <a:xfrm>
            <a:off x="3850226" y="3236626"/>
            <a:ext cx="1569660" cy="369332"/>
          </a:xfrm>
          <a:prstGeom prst="rect">
            <a:avLst/>
          </a:prstGeom>
          <a:noFill/>
        </p:spPr>
        <p:txBody>
          <a:bodyPr wrap="none" rtlCol="0">
            <a:spAutoFit/>
          </a:bodyPr>
          <a:lstStyle/>
          <a:p>
            <a:r>
              <a:rPr lang="zh-CN" altLang="en-US" dirty="0" smtClean="0">
                <a:latin typeface="方正兰亭细黑_GBK" panose="02000000000000000000" pitchFamily="2" charset="-122"/>
                <a:ea typeface="方正兰亭细黑_GBK" panose="02000000000000000000" pitchFamily="2" charset="-122"/>
              </a:rPr>
              <a:t>系统通信原理</a:t>
            </a:r>
            <a:endParaRPr lang="zh-CN" altLang="en-US" dirty="0">
              <a:latin typeface="方正兰亭细黑_GBK" panose="02000000000000000000" pitchFamily="2" charset="-122"/>
              <a:ea typeface="方正兰亭细黑_GBK" panose="02000000000000000000" pitchFamily="2" charset="-122"/>
            </a:endParaRPr>
          </a:p>
        </p:txBody>
      </p:sp>
      <p:sp>
        <p:nvSpPr>
          <p:cNvPr id="20" name="TextBox 19"/>
          <p:cNvSpPr txBox="1"/>
          <p:nvPr/>
        </p:nvSpPr>
        <p:spPr>
          <a:xfrm>
            <a:off x="6206978" y="2514364"/>
            <a:ext cx="2937022" cy="276999"/>
          </a:xfrm>
          <a:prstGeom prst="rect">
            <a:avLst/>
          </a:prstGeom>
          <a:noFill/>
        </p:spPr>
        <p:txBody>
          <a:bodyPr wrap="none" rtlCol="0">
            <a:spAutoFit/>
          </a:bodyPr>
          <a:lstStyle/>
          <a:p>
            <a:r>
              <a:rPr lang="en-US" altLang="zh-CN" sz="1200" dirty="0" smtClean="0">
                <a:solidFill>
                  <a:srgbClr val="F2B800"/>
                </a:solidFill>
                <a:latin typeface="Kozuka Gothic Pro R" pitchFamily="34" charset="-128"/>
                <a:ea typeface="Kozuka Gothic Pro R" pitchFamily="34" charset="-128"/>
              </a:rPr>
              <a:t>Design Principle of Embedded Circuit</a:t>
            </a:r>
            <a:endParaRPr lang="zh-CN" altLang="en-US" sz="1200" dirty="0">
              <a:solidFill>
                <a:srgbClr val="F2B800"/>
              </a:solidFill>
              <a:latin typeface="Kozuka Gothic Pro R" pitchFamily="34" charset="-128"/>
              <a:ea typeface="Kozuka Gothic Pro R" pitchFamily="34" charset="-128"/>
            </a:endParaRPr>
          </a:p>
        </p:txBody>
      </p:sp>
      <p:sp>
        <p:nvSpPr>
          <p:cNvPr id="21" name="TextBox 20"/>
          <p:cNvSpPr txBox="1"/>
          <p:nvPr/>
        </p:nvSpPr>
        <p:spPr>
          <a:xfrm>
            <a:off x="6191516" y="2884586"/>
            <a:ext cx="2549096" cy="276999"/>
          </a:xfrm>
          <a:prstGeom prst="rect">
            <a:avLst/>
          </a:prstGeom>
          <a:noFill/>
        </p:spPr>
        <p:txBody>
          <a:bodyPr wrap="none" rtlCol="0">
            <a:spAutoFit/>
          </a:bodyPr>
          <a:lstStyle/>
          <a:p>
            <a:pPr algn="ctr"/>
            <a:r>
              <a:rPr lang="en-US" altLang="zh-CN" sz="1200" dirty="0" smtClean="0">
                <a:solidFill>
                  <a:srgbClr val="F2B800"/>
                </a:solidFill>
                <a:latin typeface="Kozuka Gothic Pro R" pitchFamily="34" charset="-128"/>
                <a:ea typeface="Kozuka Gothic Pro R" pitchFamily="34" charset="-128"/>
              </a:rPr>
              <a:t>Design Principle of Input Circuit</a:t>
            </a:r>
            <a:endParaRPr lang="zh-CN" altLang="en-US" sz="1200" dirty="0">
              <a:solidFill>
                <a:srgbClr val="F2B800"/>
              </a:solidFill>
              <a:latin typeface="Kozuka Gothic Pro R" pitchFamily="34" charset="-128"/>
              <a:ea typeface="Kozuka Gothic Pro R" pitchFamily="34" charset="-128"/>
            </a:endParaRPr>
          </a:p>
        </p:txBody>
      </p:sp>
      <p:sp>
        <p:nvSpPr>
          <p:cNvPr id="23" name="TextBox 22"/>
          <p:cNvSpPr txBox="1"/>
          <p:nvPr/>
        </p:nvSpPr>
        <p:spPr>
          <a:xfrm>
            <a:off x="6202289" y="3291655"/>
            <a:ext cx="2341730" cy="461665"/>
          </a:xfrm>
          <a:prstGeom prst="rect">
            <a:avLst/>
          </a:prstGeom>
          <a:noFill/>
        </p:spPr>
        <p:txBody>
          <a:bodyPr wrap="none" rtlCol="0">
            <a:spAutoFit/>
          </a:bodyPr>
          <a:lstStyle/>
          <a:p>
            <a:pPr algn="ctr"/>
            <a:r>
              <a:rPr lang="en-US" altLang="zh-CN" sz="1200" dirty="0" smtClean="0">
                <a:solidFill>
                  <a:srgbClr val="F2B800"/>
                </a:solidFill>
                <a:latin typeface="Kozuka Gothic Pro R" pitchFamily="34" charset="-128"/>
                <a:ea typeface="Kozuka Gothic Pro R" pitchFamily="34" charset="-128"/>
              </a:rPr>
              <a:t>Principle of System Wireless </a:t>
            </a:r>
            <a:endParaRPr lang="en-US" altLang="zh-CN" sz="1200" dirty="0" smtClean="0">
              <a:solidFill>
                <a:srgbClr val="F2B800"/>
              </a:solidFill>
              <a:latin typeface="Kozuka Gothic Pro R" pitchFamily="34" charset="-128"/>
              <a:ea typeface="Kozuka Gothic Pro R" pitchFamily="34" charset="-128"/>
            </a:endParaRPr>
          </a:p>
          <a:p>
            <a:pPr algn="ctr"/>
            <a:r>
              <a:rPr lang="en-US" altLang="zh-CN" sz="1200" dirty="0" smtClean="0">
                <a:solidFill>
                  <a:srgbClr val="F2B800"/>
                </a:solidFill>
                <a:latin typeface="Kozuka Gothic Pro R" pitchFamily="34" charset="-128"/>
                <a:ea typeface="Kozuka Gothic Pro R" pitchFamily="34" charset="-128"/>
              </a:rPr>
              <a:t>Communication</a:t>
            </a:r>
            <a:endParaRPr lang="zh-CN" altLang="en-US" sz="1200" dirty="0">
              <a:solidFill>
                <a:srgbClr val="F2B800"/>
              </a:solidFill>
              <a:latin typeface="Kozuka Gothic Pro R" pitchFamily="34" charset="-128"/>
              <a:ea typeface="Kozuka Gothic Pro R" pitchFamily="34" charset="-128"/>
            </a:endParaRPr>
          </a:p>
        </p:txBody>
      </p:sp>
      <p:sp>
        <p:nvSpPr>
          <p:cNvPr id="24" name="椭圆 23"/>
          <p:cNvSpPr/>
          <p:nvPr/>
        </p:nvSpPr>
        <p:spPr>
          <a:xfrm>
            <a:off x="3527763" y="2454613"/>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527763" y="2891976"/>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527763" y="3290452"/>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left)">
                                      <p:cBhvr>
                                        <p:cTn id="8" dur="500"/>
                                        <p:tgtEl>
                                          <p:spTgt spid="3"/>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1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p:tgtEl>
                                          <p:spTgt spid="24"/>
                                        </p:tgtEl>
                                        <p:attrNameLst>
                                          <p:attrName>ppt_x</p:attrName>
                                        </p:attrNameLst>
                                      </p:cBhvr>
                                      <p:tavLst>
                                        <p:tav tm="0">
                                          <p:val>
                                            <p:strVal val="#ppt_x-#ppt_w*1.125000"/>
                                          </p:val>
                                        </p:tav>
                                        <p:tav tm="100000">
                                          <p:val>
                                            <p:strVal val="#ppt_x"/>
                                          </p:val>
                                        </p:tav>
                                      </p:tavLst>
                                    </p:anim>
                                    <p:animEffect transition="in" filter="wipe(right)">
                                      <p:cBhvr>
                                        <p:cTn id="22" dur="500"/>
                                        <p:tgtEl>
                                          <p:spTgt spid="24"/>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p:tgtEl>
                                          <p:spTgt spid="25"/>
                                        </p:tgtEl>
                                        <p:attrNameLst>
                                          <p:attrName>ppt_x</p:attrName>
                                        </p:attrNameLst>
                                      </p:cBhvr>
                                      <p:tavLst>
                                        <p:tav tm="0">
                                          <p:val>
                                            <p:strVal val="#ppt_x-#ppt_w*1.125000"/>
                                          </p:val>
                                        </p:tav>
                                        <p:tav tm="100000">
                                          <p:val>
                                            <p:strVal val="#ppt_x"/>
                                          </p:val>
                                        </p:tav>
                                      </p:tavLst>
                                    </p:anim>
                                    <p:animEffect transition="in" filter="wipe(right)">
                                      <p:cBhvr>
                                        <p:cTn id="26" dur="500"/>
                                        <p:tgtEl>
                                          <p:spTgt spid="25"/>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p:tgtEl>
                                          <p:spTgt spid="27"/>
                                        </p:tgtEl>
                                        <p:attrNameLst>
                                          <p:attrName>ppt_x</p:attrName>
                                        </p:attrNameLst>
                                      </p:cBhvr>
                                      <p:tavLst>
                                        <p:tav tm="0">
                                          <p:val>
                                            <p:strVal val="#ppt_x-#ppt_w*1.125000"/>
                                          </p:val>
                                        </p:tav>
                                        <p:tav tm="100000">
                                          <p:val>
                                            <p:strVal val="#ppt_x"/>
                                          </p:val>
                                        </p:tav>
                                      </p:tavLst>
                                    </p:anim>
                                    <p:animEffect transition="in" filter="wipe(right)">
                                      <p:cBhvr>
                                        <p:cTn id="30" dur="500"/>
                                        <p:tgtEl>
                                          <p:spTgt spid="27"/>
                                        </p:tgtEl>
                                      </p:cBhvr>
                                    </p:animEffect>
                                  </p:childTnLst>
                                </p:cTn>
                              </p:par>
                              <p:par>
                                <p:cTn id="31" presetID="12" presetClass="entr" presetSubtype="8" fill="hold" grpId="0" nodeType="withEffect">
                                  <p:stCondLst>
                                    <p:cond delay="30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p:tgtEl>
                                          <p:spTgt spid="16"/>
                                        </p:tgtEl>
                                        <p:attrNameLst>
                                          <p:attrName>ppt_x</p:attrName>
                                        </p:attrNameLst>
                                      </p:cBhvr>
                                      <p:tavLst>
                                        <p:tav tm="0">
                                          <p:val>
                                            <p:strVal val="#ppt_x-#ppt_w*1.125000"/>
                                          </p:val>
                                        </p:tav>
                                        <p:tav tm="100000">
                                          <p:val>
                                            <p:strVal val="#ppt_x"/>
                                          </p:val>
                                        </p:tav>
                                      </p:tavLst>
                                    </p:anim>
                                    <p:animEffect transition="in" filter="wipe(right)">
                                      <p:cBhvr>
                                        <p:cTn id="34" dur="500"/>
                                        <p:tgtEl>
                                          <p:spTgt spid="16"/>
                                        </p:tgtEl>
                                      </p:cBhvr>
                                    </p:animEffect>
                                  </p:childTnLst>
                                </p:cTn>
                              </p:par>
                              <p:par>
                                <p:cTn id="35" presetID="12" presetClass="entr" presetSubtype="8" fill="hold" grpId="0" nodeType="withEffect">
                                  <p:stCondLst>
                                    <p:cond delay="30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p:tgtEl>
                                          <p:spTgt spid="17"/>
                                        </p:tgtEl>
                                        <p:attrNameLst>
                                          <p:attrName>ppt_x</p:attrName>
                                        </p:attrNameLst>
                                      </p:cBhvr>
                                      <p:tavLst>
                                        <p:tav tm="0">
                                          <p:val>
                                            <p:strVal val="#ppt_x-#ppt_w*1.125000"/>
                                          </p:val>
                                        </p:tav>
                                        <p:tav tm="100000">
                                          <p:val>
                                            <p:strVal val="#ppt_x"/>
                                          </p:val>
                                        </p:tav>
                                      </p:tavLst>
                                    </p:anim>
                                    <p:animEffect transition="in" filter="wipe(right)">
                                      <p:cBhvr>
                                        <p:cTn id="38" dur="500"/>
                                        <p:tgtEl>
                                          <p:spTgt spid="17"/>
                                        </p:tgtEl>
                                      </p:cBhvr>
                                    </p:animEffect>
                                  </p:childTnLst>
                                </p:cTn>
                              </p:par>
                              <p:par>
                                <p:cTn id="39" presetID="12" presetClass="entr" presetSubtype="8" fill="hold" grpId="0" nodeType="withEffect">
                                  <p:stCondLst>
                                    <p:cond delay="30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p:tgtEl>
                                          <p:spTgt spid="19"/>
                                        </p:tgtEl>
                                        <p:attrNameLst>
                                          <p:attrName>ppt_x</p:attrName>
                                        </p:attrNameLst>
                                      </p:cBhvr>
                                      <p:tavLst>
                                        <p:tav tm="0">
                                          <p:val>
                                            <p:strVal val="#ppt_x-#ppt_w*1.125000"/>
                                          </p:val>
                                        </p:tav>
                                        <p:tav tm="100000">
                                          <p:val>
                                            <p:strVal val="#ppt_x"/>
                                          </p:val>
                                        </p:tav>
                                      </p:tavLst>
                                    </p:anim>
                                    <p:animEffect transition="in" filter="wipe(right)">
                                      <p:cBhvr>
                                        <p:cTn id="42" dur="500"/>
                                        <p:tgtEl>
                                          <p:spTgt spid="19"/>
                                        </p:tgtEl>
                                      </p:cBhvr>
                                    </p:animEffect>
                                  </p:childTnLst>
                                </p:cTn>
                              </p:par>
                              <p:par>
                                <p:cTn id="43" presetID="12" presetClass="entr" presetSubtype="8" fill="hold" grpId="0" nodeType="withEffect">
                                  <p:stCondLst>
                                    <p:cond delay="6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p:tgtEl>
                                          <p:spTgt spid="20"/>
                                        </p:tgtEl>
                                        <p:attrNameLst>
                                          <p:attrName>ppt_x</p:attrName>
                                        </p:attrNameLst>
                                      </p:cBhvr>
                                      <p:tavLst>
                                        <p:tav tm="0">
                                          <p:val>
                                            <p:strVal val="#ppt_x-#ppt_w*1.125000"/>
                                          </p:val>
                                        </p:tav>
                                        <p:tav tm="100000">
                                          <p:val>
                                            <p:strVal val="#ppt_x"/>
                                          </p:val>
                                        </p:tav>
                                      </p:tavLst>
                                    </p:anim>
                                    <p:animEffect transition="in" filter="wipe(right)">
                                      <p:cBhvr>
                                        <p:cTn id="46" dur="500"/>
                                        <p:tgtEl>
                                          <p:spTgt spid="20"/>
                                        </p:tgtEl>
                                      </p:cBhvr>
                                    </p:animEffect>
                                  </p:childTnLst>
                                </p:cTn>
                              </p:par>
                              <p:par>
                                <p:cTn id="47" presetID="12" presetClass="entr" presetSubtype="8" fill="hold" grpId="0" nodeType="withEffect">
                                  <p:stCondLst>
                                    <p:cond delay="60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p:tgtEl>
                                          <p:spTgt spid="21"/>
                                        </p:tgtEl>
                                        <p:attrNameLst>
                                          <p:attrName>ppt_x</p:attrName>
                                        </p:attrNameLst>
                                      </p:cBhvr>
                                      <p:tavLst>
                                        <p:tav tm="0">
                                          <p:val>
                                            <p:strVal val="#ppt_x-#ppt_w*1.125000"/>
                                          </p:val>
                                        </p:tav>
                                        <p:tav tm="100000">
                                          <p:val>
                                            <p:strVal val="#ppt_x"/>
                                          </p:val>
                                        </p:tav>
                                      </p:tavLst>
                                    </p:anim>
                                    <p:animEffect transition="in" filter="wipe(right)">
                                      <p:cBhvr>
                                        <p:cTn id="50" dur="500"/>
                                        <p:tgtEl>
                                          <p:spTgt spid="21"/>
                                        </p:tgtEl>
                                      </p:cBhvr>
                                    </p:animEffect>
                                  </p:childTnLst>
                                </p:cTn>
                              </p:par>
                              <p:par>
                                <p:cTn id="51" presetID="12" presetClass="entr" presetSubtype="8" fill="hold" grpId="0" nodeType="withEffect">
                                  <p:stCondLst>
                                    <p:cond delay="60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p:tgtEl>
                                          <p:spTgt spid="23"/>
                                        </p:tgtEl>
                                        <p:attrNameLst>
                                          <p:attrName>ppt_x</p:attrName>
                                        </p:attrNameLst>
                                      </p:cBhvr>
                                      <p:tavLst>
                                        <p:tav tm="0">
                                          <p:val>
                                            <p:strVal val="#ppt_x-#ppt_w*1.125000"/>
                                          </p:val>
                                        </p:tav>
                                        <p:tav tm="100000">
                                          <p:val>
                                            <p:strVal val="#ppt_x"/>
                                          </p:val>
                                        </p:tav>
                                      </p:tavLst>
                                    </p:anim>
                                    <p:animEffect transition="in" filter="wipe(right)">
                                      <p:cBhvr>
                                        <p:cTn id="5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6" grpId="0"/>
      <p:bldP spid="17" grpId="0"/>
      <p:bldP spid="19" grpId="0"/>
      <p:bldP spid="20" grpId="0"/>
      <p:bldP spid="21" grpId="0"/>
      <p:bldP spid="23" grpId="0"/>
      <p:bldP spid="24" grpId="0" animBg="1"/>
      <p:bldP spid="25"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圆角矩形 75"/>
          <p:cNvSpPr/>
          <p:nvPr/>
        </p:nvSpPr>
        <p:spPr>
          <a:xfrm rot="5400000">
            <a:off x="2863543" y="2982310"/>
            <a:ext cx="2093533" cy="1161081"/>
          </a:xfrm>
          <a:prstGeom prst="roundRect">
            <a:avLst>
              <a:gd name="adj" fmla="val 50000"/>
            </a:avLst>
          </a:prstGeom>
          <a:solidFill>
            <a:srgbClr val="6BA42C"/>
          </a:soli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3477300" y="3654323"/>
            <a:ext cx="886646" cy="886646"/>
            <a:chOff x="304800" y="673100"/>
            <a:chExt cx="4000500" cy="4000500"/>
          </a:xfrm>
          <a:effectLst>
            <a:outerShdw blurRad="444500" dist="2540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椭圆 5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4" name="组合 103"/>
          <p:cNvGrpSpPr/>
          <p:nvPr/>
        </p:nvGrpSpPr>
        <p:grpSpPr>
          <a:xfrm>
            <a:off x="1851373" y="1943488"/>
            <a:ext cx="1161081" cy="2666129"/>
            <a:chOff x="4013612" y="985436"/>
            <a:chExt cx="1443428" cy="3314468"/>
          </a:xfrm>
        </p:grpSpPr>
        <p:sp>
          <p:nvSpPr>
            <p:cNvPr id="105" name="圆角矩形 104"/>
            <p:cNvSpPr/>
            <p:nvPr/>
          </p:nvSpPr>
          <p:spPr>
            <a:xfrm rot="5400000">
              <a:off x="3078092" y="1920956"/>
              <a:ext cx="3314468" cy="1443428"/>
            </a:xfrm>
            <a:prstGeom prst="roundRect">
              <a:avLst>
                <a:gd name="adj" fmla="val 50000"/>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圆角矩形 105"/>
            <p:cNvSpPr/>
            <p:nvPr/>
          </p:nvSpPr>
          <p:spPr>
            <a:xfrm rot="5400000">
              <a:off x="3109761" y="1976006"/>
              <a:ext cx="3251129" cy="1352701"/>
            </a:xfrm>
            <a:prstGeom prst="roundRect">
              <a:avLst>
                <a:gd name="adj" fmla="val 50000"/>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 name="椭圆 106"/>
          <p:cNvSpPr/>
          <p:nvPr/>
        </p:nvSpPr>
        <p:spPr>
          <a:xfrm>
            <a:off x="1989855" y="3647656"/>
            <a:ext cx="899981" cy="899981"/>
          </a:xfrm>
          <a:prstGeom prst="ellipse">
            <a:avLst/>
          </a:prstGeom>
          <a:solidFill>
            <a:srgbClr val="FFC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07"/>
          <p:cNvSpPr/>
          <p:nvPr/>
        </p:nvSpPr>
        <p:spPr>
          <a:xfrm rot="5400000">
            <a:off x="5579436" y="2741411"/>
            <a:ext cx="2575331" cy="1161081"/>
          </a:xfrm>
          <a:prstGeom prst="roundRect">
            <a:avLst>
              <a:gd name="adj" fmla="val 50000"/>
            </a:avLst>
          </a:prstGeom>
          <a:solidFill>
            <a:srgbClr val="6BA42C"/>
          </a:soli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9" name="组合 108"/>
          <p:cNvGrpSpPr/>
          <p:nvPr/>
        </p:nvGrpSpPr>
        <p:grpSpPr>
          <a:xfrm>
            <a:off x="6438853" y="3654323"/>
            <a:ext cx="886646" cy="886646"/>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1" name="椭圆 1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 name="组合 111"/>
          <p:cNvGrpSpPr/>
          <p:nvPr/>
        </p:nvGrpSpPr>
        <p:grpSpPr>
          <a:xfrm>
            <a:off x="4808165" y="1943488"/>
            <a:ext cx="1161081" cy="2666129"/>
            <a:chOff x="4013612" y="985436"/>
            <a:chExt cx="1443428" cy="3314468"/>
          </a:xfrm>
        </p:grpSpPr>
        <p:sp>
          <p:nvSpPr>
            <p:cNvPr id="113" name="圆角矩形 112"/>
            <p:cNvSpPr/>
            <p:nvPr/>
          </p:nvSpPr>
          <p:spPr>
            <a:xfrm rot="5400000">
              <a:off x="3078092" y="1920956"/>
              <a:ext cx="3314468" cy="1443428"/>
            </a:xfrm>
            <a:prstGeom prst="roundRect">
              <a:avLst>
                <a:gd name="adj" fmla="val 50000"/>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圆角矩形 113"/>
            <p:cNvSpPr/>
            <p:nvPr/>
          </p:nvSpPr>
          <p:spPr>
            <a:xfrm rot="5400000">
              <a:off x="3109761" y="1976006"/>
              <a:ext cx="3251129" cy="1352701"/>
            </a:xfrm>
            <a:prstGeom prst="roundRect">
              <a:avLst>
                <a:gd name="adj" fmla="val 50000"/>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5" name="椭圆 114"/>
          <p:cNvSpPr/>
          <p:nvPr/>
        </p:nvSpPr>
        <p:spPr>
          <a:xfrm>
            <a:off x="4951409" y="3647656"/>
            <a:ext cx="899981" cy="899981"/>
          </a:xfrm>
          <a:prstGeom prst="ellipse">
            <a:avLst/>
          </a:prstGeom>
          <a:solidFill>
            <a:srgbClr val="FFC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0" name="组合 119"/>
          <p:cNvGrpSpPr/>
          <p:nvPr/>
        </p:nvGrpSpPr>
        <p:grpSpPr>
          <a:xfrm>
            <a:off x="7764957" y="1370413"/>
            <a:ext cx="1161081" cy="3239204"/>
            <a:chOff x="4013613" y="985437"/>
            <a:chExt cx="1443428" cy="3314468"/>
          </a:xfrm>
        </p:grpSpPr>
        <p:sp>
          <p:nvSpPr>
            <p:cNvPr id="121" name="圆角矩形 120"/>
            <p:cNvSpPr/>
            <p:nvPr/>
          </p:nvSpPr>
          <p:spPr>
            <a:xfrm rot="5400000">
              <a:off x="3078093" y="1920957"/>
              <a:ext cx="3314468" cy="1443428"/>
            </a:xfrm>
            <a:prstGeom prst="roundRect">
              <a:avLst>
                <a:gd name="adj" fmla="val 46172"/>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圆角矩形 121"/>
            <p:cNvSpPr/>
            <p:nvPr/>
          </p:nvSpPr>
          <p:spPr>
            <a:xfrm rot="5400000">
              <a:off x="3109760" y="1976006"/>
              <a:ext cx="3251129" cy="1352701"/>
            </a:xfrm>
            <a:prstGeom prst="roundRect">
              <a:avLst>
                <a:gd name="adj" fmla="val 48249"/>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3" name="椭圆 122"/>
          <p:cNvSpPr/>
          <p:nvPr/>
        </p:nvSpPr>
        <p:spPr>
          <a:xfrm>
            <a:off x="7912963" y="3647656"/>
            <a:ext cx="899981" cy="899981"/>
          </a:xfrm>
          <a:prstGeom prst="ellipse">
            <a:avLst/>
          </a:prstGeom>
          <a:solidFill>
            <a:srgbClr val="FFC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TextBox 123"/>
          <p:cNvSpPr txBox="1"/>
          <p:nvPr/>
        </p:nvSpPr>
        <p:spPr>
          <a:xfrm>
            <a:off x="4815505" y="2324278"/>
            <a:ext cx="1338828" cy="1169551"/>
          </a:xfrm>
          <a:prstGeom prst="rect">
            <a:avLst/>
          </a:prstGeom>
          <a:noFill/>
        </p:spPr>
        <p:txBody>
          <a:bodyPr wrap="none" rtlCol="0">
            <a:spAutoFit/>
          </a:bodyPr>
          <a:lstStyle/>
          <a:p>
            <a:r>
              <a:rPr lang="zh-CN" altLang="en-US" sz="1000" dirty="0" smtClean="0">
                <a:solidFill>
                  <a:srgbClr val="6BA42C"/>
                </a:solidFill>
                <a:latin typeface="Watford DB" pitchFamily="2" charset="0"/>
                <a:ea typeface="造字工房劲黑（非商用）常规体" pitchFamily="50" charset="-122"/>
              </a:rPr>
              <a:t>嵌入式操作系统：</a:t>
            </a:r>
            <a:endParaRPr lang="en-US" altLang="zh-CN" sz="1000" dirty="0" smtClean="0">
              <a:solidFill>
                <a:srgbClr val="6BA42C"/>
              </a:solidFill>
              <a:latin typeface="Watford DB" pitchFamily="2" charset="0"/>
              <a:ea typeface="造字工房劲黑（非商用）常规体" pitchFamily="50" charset="-122"/>
            </a:endParaRPr>
          </a:p>
          <a:p>
            <a:r>
              <a:rPr lang="zh-CN" altLang="en-US" sz="1000" dirty="0" smtClean="0"/>
              <a:t>通常包括与硬件相</a:t>
            </a:r>
            <a:endParaRPr lang="en-US" altLang="zh-CN" sz="1000" dirty="0" smtClean="0"/>
          </a:p>
          <a:p>
            <a:r>
              <a:rPr lang="zh-CN" altLang="en-US" sz="1000" dirty="0" smtClean="0"/>
              <a:t>关的底层</a:t>
            </a:r>
            <a:r>
              <a:rPr lang="zh-CN" altLang="en-US" sz="1000" dirty="0" smtClean="0">
                <a:hlinkClick r:id="rId4"/>
              </a:rPr>
              <a:t>驱动</a:t>
            </a:r>
            <a:r>
              <a:rPr lang="zh-CN" altLang="en-US" sz="1000" dirty="0" smtClean="0"/>
              <a:t>软件、</a:t>
            </a:r>
            <a:endParaRPr lang="en-US" altLang="zh-CN" sz="1000" dirty="0" smtClean="0"/>
          </a:p>
          <a:p>
            <a:r>
              <a:rPr lang="zh-CN" altLang="en-US" sz="1000" dirty="0" smtClean="0"/>
              <a:t>系统</a:t>
            </a:r>
            <a:r>
              <a:rPr lang="zh-CN" altLang="en-US" sz="1000" dirty="0" smtClean="0">
                <a:hlinkClick r:id="rId5"/>
              </a:rPr>
              <a:t>内核</a:t>
            </a:r>
            <a:r>
              <a:rPr lang="zh-CN" altLang="en-US" sz="1000" dirty="0" smtClean="0"/>
              <a:t>、设备驱</a:t>
            </a:r>
            <a:endParaRPr lang="en-US" altLang="zh-CN" sz="1000" dirty="0" smtClean="0"/>
          </a:p>
          <a:p>
            <a:r>
              <a:rPr lang="zh-CN" altLang="en-US" sz="1000" dirty="0" smtClean="0"/>
              <a:t>动接口、</a:t>
            </a:r>
            <a:r>
              <a:rPr lang="zh-CN" altLang="en-US" sz="1000" dirty="0" smtClean="0">
                <a:hlinkClick r:id="rId6"/>
              </a:rPr>
              <a:t>通信协议</a:t>
            </a:r>
            <a:r>
              <a:rPr lang="zh-CN" altLang="en-US" sz="1000" dirty="0" smtClean="0"/>
              <a:t>、</a:t>
            </a:r>
            <a:endParaRPr lang="en-US" altLang="zh-CN" sz="1000" dirty="0" smtClean="0"/>
          </a:p>
          <a:p>
            <a:r>
              <a:rPr lang="zh-CN" altLang="en-US" sz="1000" dirty="0" smtClean="0">
                <a:hlinkClick r:id="rId7"/>
              </a:rPr>
              <a:t>图形界面</a:t>
            </a:r>
            <a:r>
              <a:rPr lang="zh-CN" altLang="en-US" sz="1000" dirty="0" smtClean="0"/>
              <a:t>、标准化</a:t>
            </a:r>
            <a:endParaRPr lang="en-US" altLang="zh-CN" sz="1000" dirty="0" smtClean="0"/>
          </a:p>
          <a:p>
            <a:r>
              <a:rPr lang="zh-CN" altLang="en-US" sz="1000" dirty="0" smtClean="0">
                <a:hlinkClick r:id="rId8"/>
              </a:rPr>
              <a:t>浏览器</a:t>
            </a:r>
            <a:r>
              <a:rPr lang="zh-CN" altLang="en-US" sz="1000" dirty="0" smtClean="0"/>
              <a:t>等。</a:t>
            </a:r>
            <a:endParaRPr lang="zh-CN" altLang="en-US" sz="1000" dirty="0"/>
          </a:p>
        </p:txBody>
      </p:sp>
      <p:sp>
        <p:nvSpPr>
          <p:cNvPr id="125" name="TextBox 124"/>
          <p:cNvSpPr txBox="1"/>
          <p:nvPr/>
        </p:nvSpPr>
        <p:spPr>
          <a:xfrm>
            <a:off x="1853026" y="2600503"/>
            <a:ext cx="1210588" cy="707886"/>
          </a:xfrm>
          <a:prstGeom prst="rect">
            <a:avLst/>
          </a:prstGeom>
          <a:noFill/>
        </p:spPr>
        <p:txBody>
          <a:bodyPr wrap="none" rtlCol="0">
            <a:spAutoFit/>
          </a:bodyPr>
          <a:lstStyle/>
          <a:p>
            <a:r>
              <a:rPr lang="zh-CN" altLang="en-US" sz="1000" dirty="0" smtClean="0">
                <a:solidFill>
                  <a:srgbClr val="FFC000"/>
                </a:solidFill>
                <a:latin typeface="Watford DB" pitchFamily="2" charset="0"/>
                <a:ea typeface="造字工房劲黑（非商用）常规体" pitchFamily="50" charset="-122"/>
              </a:rPr>
              <a:t>嵌入</a:t>
            </a:r>
            <a:r>
              <a:rPr lang="zh-CN" altLang="en-US" sz="1000" dirty="0" smtClean="0">
                <a:solidFill>
                  <a:srgbClr val="FFC000"/>
                </a:solidFill>
                <a:latin typeface="Watford DB" pitchFamily="2" charset="0"/>
                <a:ea typeface="造字工房劲黑（非商用）常规体" pitchFamily="50" charset="-122"/>
              </a:rPr>
              <a:t>式的定义：</a:t>
            </a:r>
            <a:endParaRPr lang="en-US" altLang="zh-CN" sz="1000" dirty="0" smtClean="0">
              <a:solidFill>
                <a:srgbClr val="FFC000"/>
              </a:solidFill>
              <a:latin typeface="Watford DB" pitchFamily="2" charset="0"/>
              <a:ea typeface="造字工房劲黑（非商用）常规体" pitchFamily="50" charset="-122"/>
            </a:endParaRPr>
          </a:p>
          <a:p>
            <a:r>
              <a:rPr lang="zh-CN" altLang="en-US" sz="1000" dirty="0" smtClean="0"/>
              <a:t>用于控制、监</a:t>
            </a:r>
            <a:r>
              <a:rPr lang="zh-CN" altLang="en-US" sz="1000" dirty="0" smtClean="0"/>
              <a:t>视</a:t>
            </a:r>
            <a:endParaRPr lang="en-US" altLang="zh-CN" sz="1000" dirty="0" smtClean="0"/>
          </a:p>
          <a:p>
            <a:r>
              <a:rPr lang="zh-CN" altLang="en-US" sz="1000" dirty="0" smtClean="0"/>
              <a:t>或</a:t>
            </a:r>
            <a:r>
              <a:rPr lang="zh-CN" altLang="en-US" sz="1000" dirty="0" smtClean="0"/>
              <a:t>者辅助操作</a:t>
            </a:r>
            <a:r>
              <a:rPr lang="zh-CN" altLang="en-US" sz="1000" dirty="0" smtClean="0"/>
              <a:t>机</a:t>
            </a:r>
            <a:endParaRPr lang="en-US" altLang="zh-CN" sz="1000" dirty="0" smtClean="0"/>
          </a:p>
          <a:p>
            <a:r>
              <a:rPr lang="zh-CN" altLang="en-US" sz="1000" dirty="0" smtClean="0"/>
              <a:t>器</a:t>
            </a:r>
            <a:r>
              <a:rPr lang="zh-CN" altLang="en-US" sz="1000" dirty="0" smtClean="0"/>
              <a:t>和设备的装</a:t>
            </a:r>
            <a:r>
              <a:rPr lang="zh-CN" altLang="en-US" sz="1000" dirty="0" smtClean="0"/>
              <a:t>置。</a:t>
            </a:r>
            <a:endParaRPr lang="zh-CN" altLang="en-US" sz="1000" dirty="0">
              <a:latin typeface="Watford DB" pitchFamily="2" charset="0"/>
              <a:ea typeface="造字工房劲黑（非商用）常规体" pitchFamily="50" charset="-122"/>
            </a:endParaRPr>
          </a:p>
        </p:txBody>
      </p:sp>
      <p:sp>
        <p:nvSpPr>
          <p:cNvPr id="126" name="TextBox 125"/>
          <p:cNvSpPr txBox="1"/>
          <p:nvPr/>
        </p:nvSpPr>
        <p:spPr>
          <a:xfrm>
            <a:off x="7796109" y="1811211"/>
            <a:ext cx="1210588" cy="1015663"/>
          </a:xfrm>
          <a:prstGeom prst="rect">
            <a:avLst/>
          </a:prstGeom>
          <a:noFill/>
        </p:spPr>
        <p:txBody>
          <a:bodyPr wrap="none" rtlCol="0">
            <a:spAutoFit/>
          </a:bodyPr>
          <a:lstStyle/>
          <a:p>
            <a:pPr algn="ctr"/>
            <a:r>
              <a:rPr lang="zh-CN" altLang="en-US" sz="1000" dirty="0" smtClean="0">
                <a:solidFill>
                  <a:srgbClr val="6BA42C"/>
                </a:solidFill>
                <a:latin typeface="Watford DB" pitchFamily="2" charset="0"/>
                <a:ea typeface="造字工房劲黑（非商用）常规体" pitchFamily="50" charset="-122"/>
              </a:rPr>
              <a:t>嵌入式最小系统：</a:t>
            </a:r>
            <a:endParaRPr lang="en-US" altLang="zh-CN" sz="1000" dirty="0" smtClean="0">
              <a:solidFill>
                <a:srgbClr val="6BA42C"/>
              </a:solidFill>
              <a:latin typeface="Watford DB" pitchFamily="2" charset="0"/>
              <a:ea typeface="造字工房劲黑（非商用）常规体" pitchFamily="50" charset="-122"/>
            </a:endParaRPr>
          </a:p>
          <a:p>
            <a:r>
              <a:rPr lang="zh-CN" altLang="en-US" sz="1000" dirty="0" smtClean="0"/>
              <a:t>嵌入式微处理器</a:t>
            </a:r>
            <a:r>
              <a:rPr lang="zh-CN" altLang="en-US" sz="1000" dirty="0" smtClean="0"/>
              <a:t>、</a:t>
            </a:r>
            <a:endParaRPr lang="en-US" altLang="zh-CN" sz="1000" dirty="0" smtClean="0"/>
          </a:p>
          <a:p>
            <a:r>
              <a:rPr lang="zh-CN" altLang="en-US" sz="1000" dirty="0" smtClean="0"/>
              <a:t>外</a:t>
            </a:r>
            <a:r>
              <a:rPr lang="zh-CN" altLang="en-US" sz="1000" dirty="0" smtClean="0"/>
              <a:t>围硬件设备</a:t>
            </a:r>
            <a:r>
              <a:rPr lang="zh-CN" altLang="en-US" sz="1000" dirty="0" smtClean="0"/>
              <a:t>、</a:t>
            </a:r>
            <a:endParaRPr lang="en-US" altLang="zh-CN" sz="1000" dirty="0" smtClean="0"/>
          </a:p>
          <a:p>
            <a:r>
              <a:rPr lang="zh-CN" altLang="en-US" sz="1000" dirty="0" smtClean="0"/>
              <a:t>嵌</a:t>
            </a:r>
            <a:r>
              <a:rPr lang="zh-CN" altLang="en-US" sz="1000" dirty="0" smtClean="0"/>
              <a:t>入式</a:t>
            </a:r>
            <a:r>
              <a:rPr lang="zh-CN" altLang="en-US" sz="1000" dirty="0" smtClean="0">
                <a:hlinkClick r:id="rId9"/>
              </a:rPr>
              <a:t>操作系统</a:t>
            </a:r>
            <a:r>
              <a:rPr lang="zh-CN" altLang="en-US" sz="1000" dirty="0" smtClean="0"/>
              <a:t>以</a:t>
            </a:r>
            <a:endParaRPr lang="en-US" altLang="zh-CN" sz="1000" dirty="0" smtClean="0"/>
          </a:p>
          <a:p>
            <a:r>
              <a:rPr lang="zh-CN" altLang="en-US" sz="1000" dirty="0" smtClean="0"/>
              <a:t>及用户</a:t>
            </a:r>
            <a:r>
              <a:rPr lang="zh-CN" altLang="en-US" sz="1000" dirty="0" smtClean="0"/>
              <a:t>的应用程</a:t>
            </a:r>
            <a:r>
              <a:rPr lang="zh-CN" altLang="en-US" sz="1000" dirty="0" smtClean="0"/>
              <a:t>序</a:t>
            </a:r>
            <a:endParaRPr lang="en-US" altLang="zh-CN" sz="1000" dirty="0" smtClean="0"/>
          </a:p>
          <a:p>
            <a:r>
              <a:rPr lang="zh-CN" altLang="en-US" sz="1000" dirty="0" smtClean="0"/>
              <a:t>等</a:t>
            </a:r>
            <a:r>
              <a:rPr lang="zh-CN" altLang="en-US" sz="1000" dirty="0" smtClean="0"/>
              <a:t>四个部分组</a:t>
            </a:r>
            <a:r>
              <a:rPr lang="zh-CN" altLang="en-US" sz="1000" dirty="0" smtClean="0"/>
              <a:t>成</a:t>
            </a:r>
            <a:r>
              <a:rPr lang="zh-CN" altLang="en-US" sz="1000" dirty="0" smtClean="0"/>
              <a:t>。</a:t>
            </a:r>
            <a:endParaRPr lang="zh-CN" altLang="en-US" sz="1000" dirty="0">
              <a:solidFill>
                <a:srgbClr val="6BA42C"/>
              </a:solidFill>
              <a:latin typeface="Watford DB" pitchFamily="2" charset="0"/>
              <a:ea typeface="造字工房劲黑（非商用）常规体" pitchFamily="50" charset="-122"/>
            </a:endParaRPr>
          </a:p>
        </p:txBody>
      </p:sp>
      <p:sp>
        <p:nvSpPr>
          <p:cNvPr id="128" name="TextBox 127"/>
          <p:cNvSpPr txBox="1"/>
          <p:nvPr/>
        </p:nvSpPr>
        <p:spPr>
          <a:xfrm>
            <a:off x="3372525" y="2738676"/>
            <a:ext cx="1082348" cy="861774"/>
          </a:xfrm>
          <a:prstGeom prst="rect">
            <a:avLst/>
          </a:prstGeom>
          <a:noFill/>
        </p:spPr>
        <p:txBody>
          <a:bodyPr wrap="none" rtlCol="0">
            <a:spAutoFit/>
          </a:bodyPr>
          <a:lstStyle/>
          <a:p>
            <a:r>
              <a:rPr lang="zh-CN" altLang="en-US" sz="1000" dirty="0" smtClean="0">
                <a:solidFill>
                  <a:srgbClr val="7030A0"/>
                </a:solidFill>
                <a:latin typeface="Watford DB" pitchFamily="2" charset="0"/>
                <a:ea typeface="造字工房劲黑（非商用）常规体" pitchFamily="50" charset="-122"/>
              </a:rPr>
              <a:t>嵌入</a:t>
            </a:r>
            <a:r>
              <a:rPr lang="zh-CN" altLang="en-US" sz="1000" dirty="0" smtClean="0">
                <a:solidFill>
                  <a:srgbClr val="7030A0"/>
                </a:solidFill>
                <a:latin typeface="Watford DB" pitchFamily="2" charset="0"/>
                <a:ea typeface="造字工房劲黑（非商用）常规体" pitchFamily="50" charset="-122"/>
              </a:rPr>
              <a:t>式系统的</a:t>
            </a:r>
            <a:endParaRPr lang="en-US" altLang="zh-CN" sz="1000" dirty="0" smtClean="0">
              <a:solidFill>
                <a:srgbClr val="7030A0"/>
              </a:solidFill>
              <a:latin typeface="Watford DB" pitchFamily="2" charset="0"/>
              <a:ea typeface="造字工房劲黑（非商用）常规体" pitchFamily="50" charset="-122"/>
            </a:endParaRPr>
          </a:p>
          <a:p>
            <a:r>
              <a:rPr lang="zh-CN" altLang="en-US" sz="1000" dirty="0" smtClean="0">
                <a:solidFill>
                  <a:srgbClr val="7030A0"/>
                </a:solidFill>
                <a:latin typeface="Watford DB" pitchFamily="2" charset="0"/>
                <a:ea typeface="造字工房劲黑（非商用）常规体" pitchFamily="50" charset="-122"/>
              </a:rPr>
              <a:t>特点：</a:t>
            </a:r>
            <a:r>
              <a:rPr lang="zh-CN" altLang="en-US" sz="1000" u="sng" dirty="0" smtClean="0">
                <a:solidFill>
                  <a:srgbClr val="002060"/>
                </a:solidFill>
              </a:rPr>
              <a:t>嵌入式</a:t>
            </a:r>
            <a:r>
              <a:rPr lang="zh-CN" altLang="en-US" sz="1000" dirty="0" smtClean="0"/>
              <a:t>系</a:t>
            </a:r>
            <a:endParaRPr lang="en-US" altLang="zh-CN" sz="1000" dirty="0" smtClean="0"/>
          </a:p>
          <a:p>
            <a:r>
              <a:rPr lang="zh-CN" altLang="en-US" sz="1000" dirty="0" smtClean="0"/>
              <a:t>统</a:t>
            </a:r>
            <a:r>
              <a:rPr lang="zh-CN" altLang="en-US" sz="1000" dirty="0" smtClean="0"/>
              <a:t>是</a:t>
            </a:r>
            <a:r>
              <a:rPr lang="zh-CN" altLang="en-US" sz="1000" u="sng" dirty="0" smtClean="0">
                <a:solidFill>
                  <a:srgbClr val="002060"/>
                </a:solidFill>
              </a:rPr>
              <a:t>面向用</a:t>
            </a:r>
            <a:r>
              <a:rPr lang="zh-CN" altLang="en-US" sz="1000" u="sng" dirty="0" smtClean="0">
                <a:solidFill>
                  <a:srgbClr val="002060"/>
                </a:solidFill>
              </a:rPr>
              <a:t>户</a:t>
            </a:r>
            <a:r>
              <a:rPr lang="zh-CN" altLang="en-US" sz="1000" dirty="0" smtClean="0"/>
              <a:t>、</a:t>
            </a:r>
            <a:endParaRPr lang="en-US" altLang="zh-CN" sz="1000" dirty="0" smtClean="0"/>
          </a:p>
          <a:p>
            <a:r>
              <a:rPr lang="zh-CN" altLang="en-US" sz="1000" dirty="0" smtClean="0"/>
              <a:t>面</a:t>
            </a:r>
            <a:r>
              <a:rPr lang="zh-CN" altLang="en-US" sz="1000" dirty="0" smtClean="0"/>
              <a:t>向产品、面</a:t>
            </a:r>
            <a:r>
              <a:rPr lang="zh-CN" altLang="en-US" sz="1000" dirty="0" smtClean="0"/>
              <a:t>向</a:t>
            </a:r>
            <a:endParaRPr lang="en-US" altLang="zh-CN" sz="1000" dirty="0" smtClean="0"/>
          </a:p>
          <a:p>
            <a:r>
              <a:rPr lang="zh-CN" altLang="en-US" sz="1000" dirty="0" smtClean="0"/>
              <a:t>应用的。</a:t>
            </a:r>
            <a:endParaRPr lang="zh-CN" altLang="en-US" sz="1000" dirty="0">
              <a:solidFill>
                <a:schemeClr val="bg1"/>
              </a:solidFill>
              <a:latin typeface="Watford DB" pitchFamily="2" charset="0"/>
              <a:ea typeface="造字工房劲黑（非商用）常规体" pitchFamily="50" charset="-122"/>
            </a:endParaRPr>
          </a:p>
        </p:txBody>
      </p:sp>
      <p:sp>
        <p:nvSpPr>
          <p:cNvPr id="129" name="TextBox 128"/>
          <p:cNvSpPr txBox="1"/>
          <p:nvPr/>
        </p:nvSpPr>
        <p:spPr>
          <a:xfrm>
            <a:off x="6220079" y="2219503"/>
            <a:ext cx="1338828" cy="1508105"/>
          </a:xfrm>
          <a:prstGeom prst="rect">
            <a:avLst/>
          </a:prstGeom>
          <a:noFill/>
        </p:spPr>
        <p:txBody>
          <a:bodyPr wrap="none" rtlCol="0">
            <a:spAutoFit/>
          </a:bodyPr>
          <a:lstStyle/>
          <a:p>
            <a:pPr algn="ctr"/>
            <a:r>
              <a:rPr lang="en-US" altLang="zh-CN" sz="1200" dirty="0" smtClean="0">
                <a:solidFill>
                  <a:schemeClr val="bg1"/>
                </a:solidFill>
                <a:latin typeface="Watford DB" pitchFamily="2" charset="0"/>
                <a:ea typeface="造字工房劲黑（非商用）常规体" pitchFamily="50" charset="-122"/>
              </a:rPr>
              <a:t>ARM</a:t>
            </a:r>
            <a:r>
              <a:rPr lang="zh-CN" altLang="en-US" sz="1000" dirty="0" smtClean="0">
                <a:solidFill>
                  <a:schemeClr val="bg1"/>
                </a:solidFill>
                <a:latin typeface="Watford DB" pitchFamily="2" charset="0"/>
                <a:ea typeface="造字工房劲黑（非商用）常规体" pitchFamily="50" charset="-122"/>
              </a:rPr>
              <a:t>处理器：</a:t>
            </a:r>
            <a:endParaRPr lang="en-US" altLang="zh-CN" sz="1000" dirty="0" smtClean="0">
              <a:solidFill>
                <a:schemeClr val="bg1"/>
              </a:solidFill>
              <a:latin typeface="Watford DB" pitchFamily="2" charset="0"/>
              <a:ea typeface="造字工房劲黑（非商用）常规体" pitchFamily="50" charset="-122"/>
            </a:endParaRPr>
          </a:p>
          <a:p>
            <a:r>
              <a:rPr lang="zh-CN" altLang="en-US" sz="1000" dirty="0" smtClean="0"/>
              <a:t>是</a:t>
            </a:r>
            <a:r>
              <a:rPr lang="zh-CN" altLang="en-US" sz="1000" dirty="0" smtClean="0"/>
              <a:t>一</a:t>
            </a:r>
            <a:r>
              <a:rPr lang="zh-CN" altLang="en-US" sz="1000" dirty="0" smtClean="0"/>
              <a:t>个</a:t>
            </a:r>
            <a:r>
              <a:rPr lang="en-US" altLang="zh-CN" sz="1000" dirty="0" smtClean="0"/>
              <a:t>32</a:t>
            </a:r>
            <a:r>
              <a:rPr lang="zh-CN" altLang="en-US" sz="1000" dirty="0" smtClean="0"/>
              <a:t>位</a:t>
            </a:r>
            <a:r>
              <a:rPr lang="zh-CN" altLang="en-US" sz="1000" dirty="0" smtClean="0"/>
              <a:t>元</a:t>
            </a:r>
            <a:endParaRPr lang="en-US" altLang="zh-CN" sz="1000" dirty="0" smtClean="0"/>
          </a:p>
          <a:p>
            <a:r>
              <a:rPr lang="zh-CN" altLang="en-US" sz="1000" dirty="0" smtClean="0">
                <a:hlinkClick r:id="rId10"/>
              </a:rPr>
              <a:t>精</a:t>
            </a:r>
            <a:r>
              <a:rPr lang="zh-CN" altLang="en-US" sz="1000" dirty="0" smtClean="0">
                <a:hlinkClick r:id="rId10"/>
              </a:rPr>
              <a:t>简指令</a:t>
            </a:r>
            <a:r>
              <a:rPr lang="zh-CN" altLang="en-US" sz="1000" dirty="0" smtClean="0">
                <a:hlinkClick r:id="rId10"/>
              </a:rPr>
              <a:t>集</a:t>
            </a:r>
            <a:r>
              <a:rPr lang="zh-CN" altLang="en-US" sz="1000" dirty="0" smtClean="0"/>
              <a:t>处理器架</a:t>
            </a:r>
            <a:endParaRPr lang="en-US" altLang="zh-CN" sz="1000" dirty="0" smtClean="0"/>
          </a:p>
          <a:p>
            <a:r>
              <a:rPr lang="zh-CN" altLang="en-US" sz="1000" dirty="0" smtClean="0"/>
              <a:t>构</a:t>
            </a:r>
            <a:r>
              <a:rPr lang="zh-CN" altLang="en-US" sz="1000" dirty="0" smtClean="0"/>
              <a:t>，</a:t>
            </a:r>
            <a:r>
              <a:rPr lang="en-US" altLang="zh-CN" sz="1000" dirty="0" smtClean="0"/>
              <a:t>ARM</a:t>
            </a:r>
            <a:r>
              <a:rPr lang="zh-CN" altLang="en-US" sz="1000" dirty="0" smtClean="0"/>
              <a:t>处理器广</a:t>
            </a:r>
            <a:r>
              <a:rPr lang="zh-CN" altLang="en-US" sz="1000" dirty="0" smtClean="0"/>
              <a:t>泛</a:t>
            </a:r>
            <a:endParaRPr lang="en-US" altLang="zh-CN" sz="1000" dirty="0" smtClean="0"/>
          </a:p>
          <a:p>
            <a:r>
              <a:rPr lang="zh-CN" altLang="en-US" sz="1000" dirty="0" smtClean="0"/>
              <a:t>地</a:t>
            </a:r>
            <a:r>
              <a:rPr lang="zh-CN" altLang="en-US" sz="1000" dirty="0" smtClean="0"/>
              <a:t>使用在许多</a:t>
            </a:r>
            <a:r>
              <a:rPr lang="zh-CN" altLang="en-US" sz="1000" dirty="0" smtClean="0">
                <a:hlinkClick r:id="rId11"/>
              </a:rPr>
              <a:t>嵌入</a:t>
            </a:r>
            <a:r>
              <a:rPr lang="zh-CN" altLang="en-US" sz="1000" dirty="0" smtClean="0">
                <a:hlinkClick r:id="rId11"/>
              </a:rPr>
              <a:t>式</a:t>
            </a:r>
            <a:endParaRPr lang="en-US" altLang="zh-CN" sz="1000" dirty="0" smtClean="0">
              <a:hlinkClick r:id="rId11"/>
            </a:endParaRPr>
          </a:p>
          <a:p>
            <a:r>
              <a:rPr lang="zh-CN" altLang="en-US" sz="1000" dirty="0" smtClean="0">
                <a:hlinkClick r:id="rId11"/>
              </a:rPr>
              <a:t>系</a:t>
            </a:r>
            <a:r>
              <a:rPr lang="zh-CN" altLang="en-US" sz="1000" dirty="0" smtClean="0">
                <a:hlinkClick r:id="rId11"/>
              </a:rPr>
              <a:t>统设计</a:t>
            </a:r>
            <a:r>
              <a:rPr lang="zh-CN" altLang="en-US" sz="1000" dirty="0" smtClean="0"/>
              <a:t>。</a:t>
            </a:r>
            <a:r>
              <a:rPr lang="en-US" altLang="zh-CN" sz="1000" dirty="0" smtClean="0"/>
              <a:t>ARM</a:t>
            </a:r>
            <a:r>
              <a:rPr lang="zh-CN" altLang="en-US" sz="1000" dirty="0" smtClean="0"/>
              <a:t>处</a:t>
            </a:r>
            <a:r>
              <a:rPr lang="zh-CN" altLang="en-US" sz="1000" dirty="0" smtClean="0"/>
              <a:t>理</a:t>
            </a:r>
            <a:endParaRPr lang="en-US" altLang="zh-CN" sz="1000" dirty="0" smtClean="0"/>
          </a:p>
          <a:p>
            <a:r>
              <a:rPr lang="zh-CN" altLang="en-US" sz="1000" dirty="0" smtClean="0"/>
              <a:t>器</a:t>
            </a:r>
            <a:r>
              <a:rPr lang="zh-CN" altLang="en-US" sz="1000" dirty="0" smtClean="0"/>
              <a:t>的特点有</a:t>
            </a:r>
            <a:r>
              <a:rPr lang="zh-CN" altLang="en-US" sz="1000" dirty="0" smtClean="0">
                <a:hlinkClick r:id="rId12"/>
              </a:rPr>
              <a:t>指令长</a:t>
            </a:r>
            <a:r>
              <a:rPr lang="zh-CN" altLang="en-US" sz="1000" dirty="0" smtClean="0">
                <a:hlinkClick r:id="rId12"/>
              </a:rPr>
              <a:t>度</a:t>
            </a:r>
            <a:endParaRPr lang="en-US" altLang="zh-CN" sz="1000" dirty="0" smtClean="0"/>
          </a:p>
          <a:p>
            <a:r>
              <a:rPr lang="zh-CN" altLang="en-US" sz="1000" dirty="0" smtClean="0"/>
              <a:t>固</a:t>
            </a:r>
            <a:r>
              <a:rPr lang="zh-CN" altLang="en-US" sz="1000" dirty="0" smtClean="0"/>
              <a:t>定，执行效率高</a:t>
            </a:r>
            <a:r>
              <a:rPr lang="zh-CN" altLang="en-US" sz="1000" dirty="0" smtClean="0"/>
              <a:t>，</a:t>
            </a:r>
            <a:endParaRPr lang="en-US" altLang="zh-CN" sz="1000" dirty="0" smtClean="0"/>
          </a:p>
          <a:p>
            <a:r>
              <a:rPr lang="zh-CN" altLang="en-US" sz="1000" dirty="0" smtClean="0"/>
              <a:t>低</a:t>
            </a:r>
            <a:r>
              <a:rPr lang="zh-CN" altLang="en-US" sz="1000" dirty="0" smtClean="0"/>
              <a:t>成本等。</a:t>
            </a:r>
            <a:endParaRPr lang="zh-CN" altLang="en-US" sz="1000" dirty="0">
              <a:solidFill>
                <a:schemeClr val="bg1"/>
              </a:solidFill>
              <a:latin typeface="Watford DB" pitchFamily="2" charset="0"/>
              <a:ea typeface="造字工房劲黑（非商用）常规体" pitchFamily="50" charset="-122"/>
            </a:endParaRPr>
          </a:p>
        </p:txBody>
      </p:sp>
      <p:cxnSp>
        <p:nvCxnSpPr>
          <p:cNvPr id="134" name="直接连接符 133"/>
          <p:cNvCxnSpPr/>
          <p:nvPr/>
        </p:nvCxnSpPr>
        <p:spPr>
          <a:xfrm flipV="1">
            <a:off x="1855966" y="917548"/>
            <a:ext cx="0" cy="57651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37" name="TextBox 36"/>
          <p:cNvSpPr txBox="1"/>
          <p:nvPr/>
        </p:nvSpPr>
        <p:spPr>
          <a:xfrm>
            <a:off x="3518974" y="65306"/>
            <a:ext cx="3859212" cy="646331"/>
          </a:xfrm>
          <a:prstGeom prst="rect">
            <a:avLst/>
          </a:prstGeom>
          <a:noFill/>
        </p:spPr>
        <p:txBody>
          <a:bodyPr wrap="square" rtlCol="0">
            <a:spAutoFit/>
          </a:bodyPr>
          <a:lstStyle/>
          <a:p>
            <a:pPr algn="ctr"/>
            <a:r>
              <a:rPr lang="zh-CN" altLang="en-US" sz="3600" b="1" dirty="0" smtClean="0">
                <a:latin typeface="方正兰亭黑简体" panose="02000000000000000000" pitchFamily="2" charset="-122"/>
                <a:ea typeface="方正兰亭黑简体" panose="02000000000000000000" pitchFamily="2" charset="-122"/>
              </a:rPr>
              <a:t>嵌入式电路设计</a:t>
            </a:r>
            <a:endParaRPr lang="zh-CN" altLang="en-US" sz="3600" b="1" dirty="0">
              <a:latin typeface="方正兰亭黑简体" panose="02000000000000000000" pitchFamily="2" charset="-122"/>
              <a:ea typeface="方正兰亭黑简体" panose="02000000000000000000" pitchFamily="2" charset="-122"/>
            </a:endParaRPr>
          </a:p>
        </p:txBody>
      </p:sp>
      <p:sp>
        <p:nvSpPr>
          <p:cNvPr id="33" name="圆角矩形 32"/>
          <p:cNvSpPr/>
          <p:nvPr/>
        </p:nvSpPr>
        <p:spPr>
          <a:xfrm>
            <a:off x="-321542" y="2289537"/>
            <a:ext cx="2090420" cy="548640"/>
          </a:xfrm>
          <a:prstGeom prst="roundRect">
            <a:avLst>
              <a:gd name="adj" fmla="val 50000"/>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321542" y="1732476"/>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5400000">
            <a:off x="-33338" y="2457689"/>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36" name="圆角矩形 35"/>
          <p:cNvSpPr/>
          <p:nvPr/>
        </p:nvSpPr>
        <p:spPr>
          <a:xfrm>
            <a:off x="-321542" y="1161274"/>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321542" y="2853808"/>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21542" y="590072"/>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12"/>
          <p:cNvSpPr txBox="1"/>
          <p:nvPr/>
        </p:nvSpPr>
        <p:spPr>
          <a:xfrm>
            <a:off x="132080" y="685322"/>
            <a:ext cx="1676400"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课题背景</a:t>
            </a:r>
            <a:endParaRPr lang="zh-CN" altLang="en-US" sz="1600" dirty="0">
              <a:latin typeface="微软雅黑" panose="020B0503020204020204" pitchFamily="34" charset="-122"/>
              <a:ea typeface="微软雅黑" panose="020B0503020204020204" pitchFamily="34" charset="-122"/>
            </a:endParaRPr>
          </a:p>
        </p:txBody>
      </p:sp>
      <p:sp>
        <p:nvSpPr>
          <p:cNvPr id="41" name="TextBox 13"/>
          <p:cNvSpPr txBox="1"/>
          <p:nvPr/>
        </p:nvSpPr>
        <p:spPr>
          <a:xfrm>
            <a:off x="132080" y="1262329"/>
            <a:ext cx="1676400" cy="338554"/>
          </a:xfrm>
          <a:prstGeom prst="rect">
            <a:avLst/>
          </a:prstGeom>
          <a:noFill/>
        </p:spPr>
        <p:txBody>
          <a:bodyPr wrap="square" rtlCol="0">
            <a:spAutoFit/>
          </a:bodyPr>
          <a:lstStyle/>
          <a:p>
            <a:r>
              <a:rPr lang="zh-CN" altLang="en-US" sz="1600" dirty="0">
                <a:latin typeface="Microsoft JhengHei" panose="020B0604030504040204" pitchFamily="34" charset="-120"/>
                <a:ea typeface="Microsoft JhengHei" panose="020B0604030504040204" pitchFamily="34" charset="-120"/>
              </a:rPr>
              <a:t>课题现状及发展</a:t>
            </a:r>
          </a:p>
        </p:txBody>
      </p:sp>
      <p:sp>
        <p:nvSpPr>
          <p:cNvPr id="42" name="TextBox 14"/>
          <p:cNvSpPr txBox="1"/>
          <p:nvPr/>
        </p:nvSpPr>
        <p:spPr>
          <a:xfrm>
            <a:off x="132080" y="1850737"/>
            <a:ext cx="1676400" cy="338554"/>
          </a:xfrm>
          <a:prstGeom prst="rect">
            <a:avLst/>
          </a:prstGeom>
          <a:noFill/>
        </p:spPr>
        <p:txBody>
          <a:bodyPr wrap="square" rtlCol="0">
            <a:spAutoFit/>
          </a:bodyPr>
          <a:lstStyle/>
          <a:p>
            <a:r>
              <a:rPr lang="zh-CN" altLang="en-US" sz="1600" dirty="0" smtClean="0">
                <a:latin typeface="Microsoft JhengHei" panose="020B0604030504040204" pitchFamily="34" charset="-120"/>
                <a:ea typeface="Microsoft JhengHei" panose="020B0604030504040204" pitchFamily="34" charset="-120"/>
              </a:rPr>
              <a:t>拟研究内容</a:t>
            </a:r>
            <a:endParaRPr lang="zh-CN" altLang="en-US" sz="1600" dirty="0">
              <a:latin typeface="Microsoft JhengHei" panose="020B0604030504040204" pitchFamily="34" charset="-120"/>
              <a:ea typeface="Microsoft JhengHei" panose="020B0604030504040204" pitchFamily="34" charset="-120"/>
            </a:endParaRPr>
          </a:p>
        </p:txBody>
      </p:sp>
      <p:sp>
        <p:nvSpPr>
          <p:cNvPr id="43" name="TextBox 15"/>
          <p:cNvSpPr txBox="1"/>
          <p:nvPr/>
        </p:nvSpPr>
        <p:spPr>
          <a:xfrm>
            <a:off x="132080" y="2394673"/>
            <a:ext cx="1676400" cy="338554"/>
          </a:xfrm>
          <a:prstGeom prst="rect">
            <a:avLst/>
          </a:prstGeom>
          <a:noFill/>
        </p:spPr>
        <p:txBody>
          <a:bodyPr wrap="square" rtlCol="0">
            <a:spAutoFit/>
          </a:bodyPr>
          <a:lstStyle/>
          <a:p>
            <a:r>
              <a:rPr lang="zh-CN" altLang="en-US" sz="1600" dirty="0" smtClean="0">
                <a:solidFill>
                  <a:schemeClr val="bg1"/>
                </a:solidFill>
                <a:latin typeface="Microsoft JhengHei" panose="020B0604030504040204" pitchFamily="34" charset="-120"/>
                <a:ea typeface="Microsoft JhengHei" panose="020B0604030504040204" pitchFamily="34" charset="-120"/>
              </a:rPr>
              <a:t>研究路线</a:t>
            </a:r>
            <a:endParaRPr lang="zh-CN" altLang="en-US" sz="1600" dirty="0">
              <a:solidFill>
                <a:schemeClr val="bg1"/>
              </a:solidFill>
              <a:latin typeface="Microsoft JhengHei" panose="020B0604030504040204" pitchFamily="34" charset="-120"/>
              <a:ea typeface="Microsoft JhengHei" panose="020B0604030504040204" pitchFamily="34" charset="-120"/>
            </a:endParaRPr>
          </a:p>
        </p:txBody>
      </p:sp>
      <p:sp>
        <p:nvSpPr>
          <p:cNvPr id="44" name="TextBox 16"/>
          <p:cNvSpPr txBox="1"/>
          <p:nvPr/>
        </p:nvSpPr>
        <p:spPr>
          <a:xfrm>
            <a:off x="132080" y="2943126"/>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总结</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pic>
        <p:nvPicPr>
          <p:cNvPr id="2050" name="Picture 2" descr="C:\Users\Administrator\Desktop\毕设\白昀毕设\开题答辩需要材料\ppt图片\嵌入式电路设计.jpg"/>
          <p:cNvPicPr>
            <a:picLocks noChangeAspect="1" noChangeArrowheads="1"/>
          </p:cNvPicPr>
          <p:nvPr/>
        </p:nvPicPr>
        <p:blipFill>
          <a:blip r:embed="rId13" cstate="print"/>
          <a:srcRect/>
          <a:stretch>
            <a:fillRect/>
          </a:stretch>
        </p:blipFill>
        <p:spPr bwMode="auto">
          <a:xfrm>
            <a:off x="1962150" y="723900"/>
            <a:ext cx="4343400" cy="1133475"/>
          </a:xfrm>
          <a:prstGeom prst="rect">
            <a:avLst/>
          </a:prstGeom>
          <a:gradFill flip="none" rotWithShape="1">
            <a:gsLst>
              <a:gs pos="0">
                <a:srgbClr val="825600"/>
              </a:gs>
              <a:gs pos="13000">
                <a:srgbClr val="FFA800"/>
              </a:gs>
              <a:gs pos="28000">
                <a:srgbClr val="825600"/>
              </a:gs>
              <a:gs pos="28000">
                <a:srgbClr val="FFFF00">
                  <a:alpha val="20000"/>
                </a:srgbClr>
              </a:gs>
              <a:gs pos="42999">
                <a:srgbClr val="FFA800"/>
              </a:gs>
              <a:gs pos="58000">
                <a:srgbClr val="825600"/>
              </a:gs>
              <a:gs pos="72000">
                <a:srgbClr val="FFA800"/>
              </a:gs>
              <a:gs pos="87000">
                <a:srgbClr val="825600"/>
              </a:gs>
              <a:gs pos="100000">
                <a:srgbClr val="FFA800"/>
              </a:gs>
            </a:gsLst>
            <a:lin ang="5400000" scaled="1"/>
            <a:tileRect/>
          </a:gradFill>
          <a:effectLst>
            <a:glow rad="101600">
              <a:schemeClr val="accent4">
                <a:satMod val="175000"/>
                <a:alpha val="40000"/>
              </a:schemeClr>
            </a:glow>
          </a:effectLst>
        </p:spPr>
      </p:pic>
    </p:spTree>
    <p:custDataLst>
      <p:tags r:id="rId1"/>
    </p:custData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500"/>
                                  </p:stCondLst>
                                  <p:childTnLst>
                                    <p:set>
                                      <p:cBhvr>
                                        <p:cTn id="6" dur="1" fill="hold">
                                          <p:stCondLst>
                                            <p:cond delay="0"/>
                                          </p:stCondLst>
                                        </p:cTn>
                                        <p:tgtEl>
                                          <p:spTgt spid="134"/>
                                        </p:tgtEl>
                                        <p:attrNameLst>
                                          <p:attrName>style.visibility</p:attrName>
                                        </p:attrNameLst>
                                      </p:cBhvr>
                                      <p:to>
                                        <p:strVal val="visible"/>
                                      </p:to>
                                    </p:set>
                                    <p:anim calcmode="lin" valueType="num">
                                      <p:cBhvr additive="base">
                                        <p:cTn id="7" dur="500"/>
                                        <p:tgtEl>
                                          <p:spTgt spid="134"/>
                                        </p:tgtEl>
                                        <p:attrNameLst>
                                          <p:attrName>ppt_x</p:attrName>
                                        </p:attrNameLst>
                                      </p:cBhvr>
                                      <p:tavLst>
                                        <p:tav tm="0">
                                          <p:val>
                                            <p:strVal val="#ppt_x-#ppt_w*1.125000"/>
                                          </p:val>
                                        </p:tav>
                                        <p:tav tm="100000">
                                          <p:val>
                                            <p:strVal val="#ppt_x"/>
                                          </p:val>
                                        </p:tav>
                                      </p:tavLst>
                                    </p:anim>
                                    <p:animEffect transition="in" filter="wipe(right)">
                                      <p:cBhvr>
                                        <p:cTn id="8" dur="500"/>
                                        <p:tgtEl>
                                          <p:spTgt spid="134"/>
                                        </p:tgtEl>
                                      </p:cBhvr>
                                    </p:animEffect>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107"/>
                                        </p:tgtEl>
                                        <p:attrNameLst>
                                          <p:attrName>style.visibility</p:attrName>
                                        </p:attrNameLst>
                                      </p:cBhvr>
                                      <p:to>
                                        <p:strVal val="visible"/>
                                      </p:to>
                                    </p:set>
                                    <p:anim calcmode="lin" valueType="num">
                                      <p:cBhvr additive="base">
                                        <p:cTn id="12" dur="300" fill="hold"/>
                                        <p:tgtEl>
                                          <p:spTgt spid="107"/>
                                        </p:tgtEl>
                                        <p:attrNameLst>
                                          <p:attrName>ppt_x</p:attrName>
                                        </p:attrNameLst>
                                      </p:cBhvr>
                                      <p:tavLst>
                                        <p:tav tm="0">
                                          <p:val>
                                            <p:strVal val="#ppt_x"/>
                                          </p:val>
                                        </p:tav>
                                        <p:tav tm="100000">
                                          <p:val>
                                            <p:strVal val="#ppt_x"/>
                                          </p:val>
                                        </p:tav>
                                      </p:tavLst>
                                    </p:anim>
                                    <p:anim calcmode="lin" valueType="num">
                                      <p:cBhvr additive="base">
                                        <p:cTn id="13" dur="300" fill="hold"/>
                                        <p:tgtEl>
                                          <p:spTgt spid="107"/>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200"/>
                                  </p:stCondLst>
                                  <p:childTnLst>
                                    <p:set>
                                      <p:cBhvr>
                                        <p:cTn id="15" dur="1" fill="hold">
                                          <p:stCondLst>
                                            <p:cond delay="0"/>
                                          </p:stCondLst>
                                        </p:cTn>
                                        <p:tgtEl>
                                          <p:spTgt spid="57"/>
                                        </p:tgtEl>
                                        <p:attrNameLst>
                                          <p:attrName>style.visibility</p:attrName>
                                        </p:attrNameLst>
                                      </p:cBhvr>
                                      <p:to>
                                        <p:strVal val="visible"/>
                                      </p:to>
                                    </p:set>
                                    <p:anim calcmode="lin" valueType="num">
                                      <p:cBhvr additive="base">
                                        <p:cTn id="16" dur="300" fill="hold"/>
                                        <p:tgtEl>
                                          <p:spTgt spid="57"/>
                                        </p:tgtEl>
                                        <p:attrNameLst>
                                          <p:attrName>ppt_x</p:attrName>
                                        </p:attrNameLst>
                                      </p:cBhvr>
                                      <p:tavLst>
                                        <p:tav tm="0">
                                          <p:val>
                                            <p:strVal val="#ppt_x"/>
                                          </p:val>
                                        </p:tav>
                                        <p:tav tm="100000">
                                          <p:val>
                                            <p:strVal val="#ppt_x"/>
                                          </p:val>
                                        </p:tav>
                                      </p:tavLst>
                                    </p:anim>
                                    <p:anim calcmode="lin" valueType="num">
                                      <p:cBhvr additive="base">
                                        <p:cTn id="17" dur="300" fill="hold"/>
                                        <p:tgtEl>
                                          <p:spTgt spid="5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400"/>
                                  </p:stCondLst>
                                  <p:childTnLst>
                                    <p:set>
                                      <p:cBhvr>
                                        <p:cTn id="19" dur="1" fill="hold">
                                          <p:stCondLst>
                                            <p:cond delay="0"/>
                                          </p:stCondLst>
                                        </p:cTn>
                                        <p:tgtEl>
                                          <p:spTgt spid="115"/>
                                        </p:tgtEl>
                                        <p:attrNameLst>
                                          <p:attrName>style.visibility</p:attrName>
                                        </p:attrNameLst>
                                      </p:cBhvr>
                                      <p:to>
                                        <p:strVal val="visible"/>
                                      </p:to>
                                    </p:set>
                                    <p:anim calcmode="lin" valueType="num">
                                      <p:cBhvr additive="base">
                                        <p:cTn id="20" dur="300" fill="hold"/>
                                        <p:tgtEl>
                                          <p:spTgt spid="115"/>
                                        </p:tgtEl>
                                        <p:attrNameLst>
                                          <p:attrName>ppt_x</p:attrName>
                                        </p:attrNameLst>
                                      </p:cBhvr>
                                      <p:tavLst>
                                        <p:tav tm="0">
                                          <p:val>
                                            <p:strVal val="#ppt_x"/>
                                          </p:val>
                                        </p:tav>
                                        <p:tav tm="100000">
                                          <p:val>
                                            <p:strVal val="#ppt_x"/>
                                          </p:val>
                                        </p:tav>
                                      </p:tavLst>
                                    </p:anim>
                                    <p:anim calcmode="lin" valueType="num">
                                      <p:cBhvr additive="base">
                                        <p:cTn id="21" dur="300" fill="hold"/>
                                        <p:tgtEl>
                                          <p:spTgt spid="115"/>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600"/>
                                  </p:stCondLst>
                                  <p:childTnLst>
                                    <p:set>
                                      <p:cBhvr>
                                        <p:cTn id="23" dur="1" fill="hold">
                                          <p:stCondLst>
                                            <p:cond delay="0"/>
                                          </p:stCondLst>
                                        </p:cTn>
                                        <p:tgtEl>
                                          <p:spTgt spid="109"/>
                                        </p:tgtEl>
                                        <p:attrNameLst>
                                          <p:attrName>style.visibility</p:attrName>
                                        </p:attrNameLst>
                                      </p:cBhvr>
                                      <p:to>
                                        <p:strVal val="visible"/>
                                      </p:to>
                                    </p:set>
                                    <p:anim calcmode="lin" valueType="num">
                                      <p:cBhvr additive="base">
                                        <p:cTn id="24" dur="300" fill="hold"/>
                                        <p:tgtEl>
                                          <p:spTgt spid="109"/>
                                        </p:tgtEl>
                                        <p:attrNameLst>
                                          <p:attrName>ppt_x</p:attrName>
                                        </p:attrNameLst>
                                      </p:cBhvr>
                                      <p:tavLst>
                                        <p:tav tm="0">
                                          <p:val>
                                            <p:strVal val="#ppt_x"/>
                                          </p:val>
                                        </p:tav>
                                        <p:tav tm="100000">
                                          <p:val>
                                            <p:strVal val="#ppt_x"/>
                                          </p:val>
                                        </p:tav>
                                      </p:tavLst>
                                    </p:anim>
                                    <p:anim calcmode="lin" valueType="num">
                                      <p:cBhvr additive="base">
                                        <p:cTn id="25" dur="300" fill="hold"/>
                                        <p:tgtEl>
                                          <p:spTgt spid="10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800"/>
                                  </p:stCondLst>
                                  <p:childTnLst>
                                    <p:set>
                                      <p:cBhvr>
                                        <p:cTn id="27" dur="1" fill="hold">
                                          <p:stCondLst>
                                            <p:cond delay="0"/>
                                          </p:stCondLst>
                                        </p:cTn>
                                        <p:tgtEl>
                                          <p:spTgt spid="123"/>
                                        </p:tgtEl>
                                        <p:attrNameLst>
                                          <p:attrName>style.visibility</p:attrName>
                                        </p:attrNameLst>
                                      </p:cBhvr>
                                      <p:to>
                                        <p:strVal val="visible"/>
                                      </p:to>
                                    </p:set>
                                    <p:anim calcmode="lin" valueType="num">
                                      <p:cBhvr additive="base">
                                        <p:cTn id="28" dur="300" fill="hold"/>
                                        <p:tgtEl>
                                          <p:spTgt spid="123"/>
                                        </p:tgtEl>
                                        <p:attrNameLst>
                                          <p:attrName>ppt_x</p:attrName>
                                        </p:attrNameLst>
                                      </p:cBhvr>
                                      <p:tavLst>
                                        <p:tav tm="0">
                                          <p:val>
                                            <p:strVal val="#ppt_x"/>
                                          </p:val>
                                        </p:tav>
                                        <p:tav tm="100000">
                                          <p:val>
                                            <p:strVal val="#ppt_x"/>
                                          </p:val>
                                        </p:tav>
                                      </p:tavLst>
                                    </p:anim>
                                    <p:anim calcmode="lin" valueType="num">
                                      <p:cBhvr additive="base">
                                        <p:cTn id="29" dur="300" fill="hold"/>
                                        <p:tgtEl>
                                          <p:spTgt spid="123"/>
                                        </p:tgtEl>
                                        <p:attrNameLst>
                                          <p:attrName>ppt_y</p:attrName>
                                        </p:attrNameLst>
                                      </p:cBhvr>
                                      <p:tavLst>
                                        <p:tav tm="0">
                                          <p:val>
                                            <p:strVal val="1+#ppt_h/2"/>
                                          </p:val>
                                        </p:tav>
                                        <p:tav tm="100000">
                                          <p:val>
                                            <p:strVal val="#ppt_y"/>
                                          </p:val>
                                        </p:tav>
                                      </p:tavLst>
                                    </p:anim>
                                  </p:childTnLst>
                                </p:cTn>
                              </p:par>
                              <p:par>
                                <p:cTn id="30" presetID="22" presetClass="entr" presetSubtype="4" fill="hold" nodeType="withEffect">
                                  <p:stCondLst>
                                    <p:cond delay="300"/>
                                  </p:stCondLst>
                                  <p:childTnLst>
                                    <p:set>
                                      <p:cBhvr>
                                        <p:cTn id="31" dur="1" fill="hold">
                                          <p:stCondLst>
                                            <p:cond delay="0"/>
                                          </p:stCondLst>
                                        </p:cTn>
                                        <p:tgtEl>
                                          <p:spTgt spid="104"/>
                                        </p:tgtEl>
                                        <p:attrNameLst>
                                          <p:attrName>style.visibility</p:attrName>
                                        </p:attrNameLst>
                                      </p:cBhvr>
                                      <p:to>
                                        <p:strVal val="visible"/>
                                      </p:to>
                                    </p:set>
                                    <p:animEffect transition="in" filter="wipe(down)">
                                      <p:cBhvr>
                                        <p:cTn id="32" dur="500"/>
                                        <p:tgtEl>
                                          <p:spTgt spid="104"/>
                                        </p:tgtEl>
                                      </p:cBhvr>
                                    </p:animEffect>
                                  </p:childTnLst>
                                </p:cTn>
                              </p:par>
                              <p:par>
                                <p:cTn id="33" presetID="22" presetClass="entr" presetSubtype="4" fill="hold" grpId="0" nodeType="withEffect">
                                  <p:stCondLst>
                                    <p:cond delay="500"/>
                                  </p:stCondLst>
                                  <p:childTnLst>
                                    <p:set>
                                      <p:cBhvr>
                                        <p:cTn id="34" dur="1" fill="hold">
                                          <p:stCondLst>
                                            <p:cond delay="0"/>
                                          </p:stCondLst>
                                        </p:cTn>
                                        <p:tgtEl>
                                          <p:spTgt spid="76"/>
                                        </p:tgtEl>
                                        <p:attrNameLst>
                                          <p:attrName>style.visibility</p:attrName>
                                        </p:attrNameLst>
                                      </p:cBhvr>
                                      <p:to>
                                        <p:strVal val="visible"/>
                                      </p:to>
                                    </p:set>
                                    <p:animEffect transition="in" filter="wipe(down)">
                                      <p:cBhvr>
                                        <p:cTn id="35" dur="500"/>
                                        <p:tgtEl>
                                          <p:spTgt spid="76"/>
                                        </p:tgtEl>
                                      </p:cBhvr>
                                    </p:animEffect>
                                  </p:childTnLst>
                                </p:cTn>
                              </p:par>
                              <p:par>
                                <p:cTn id="36" presetID="22" presetClass="entr" presetSubtype="4" fill="hold" nodeType="withEffect">
                                  <p:stCondLst>
                                    <p:cond delay="700"/>
                                  </p:stCondLst>
                                  <p:childTnLst>
                                    <p:set>
                                      <p:cBhvr>
                                        <p:cTn id="37" dur="1" fill="hold">
                                          <p:stCondLst>
                                            <p:cond delay="0"/>
                                          </p:stCondLst>
                                        </p:cTn>
                                        <p:tgtEl>
                                          <p:spTgt spid="112"/>
                                        </p:tgtEl>
                                        <p:attrNameLst>
                                          <p:attrName>style.visibility</p:attrName>
                                        </p:attrNameLst>
                                      </p:cBhvr>
                                      <p:to>
                                        <p:strVal val="visible"/>
                                      </p:to>
                                    </p:set>
                                    <p:animEffect transition="in" filter="wipe(down)">
                                      <p:cBhvr>
                                        <p:cTn id="38" dur="500"/>
                                        <p:tgtEl>
                                          <p:spTgt spid="112"/>
                                        </p:tgtEl>
                                      </p:cBhvr>
                                    </p:animEffect>
                                  </p:childTnLst>
                                </p:cTn>
                              </p:par>
                              <p:par>
                                <p:cTn id="39" presetID="22" presetClass="entr" presetSubtype="4" fill="hold" grpId="0" nodeType="withEffect">
                                  <p:stCondLst>
                                    <p:cond delay="900"/>
                                  </p:stCondLst>
                                  <p:childTnLst>
                                    <p:set>
                                      <p:cBhvr>
                                        <p:cTn id="40" dur="1" fill="hold">
                                          <p:stCondLst>
                                            <p:cond delay="0"/>
                                          </p:stCondLst>
                                        </p:cTn>
                                        <p:tgtEl>
                                          <p:spTgt spid="108"/>
                                        </p:tgtEl>
                                        <p:attrNameLst>
                                          <p:attrName>style.visibility</p:attrName>
                                        </p:attrNameLst>
                                      </p:cBhvr>
                                      <p:to>
                                        <p:strVal val="visible"/>
                                      </p:to>
                                    </p:set>
                                    <p:animEffect transition="in" filter="wipe(down)">
                                      <p:cBhvr>
                                        <p:cTn id="41" dur="500"/>
                                        <p:tgtEl>
                                          <p:spTgt spid="108"/>
                                        </p:tgtEl>
                                      </p:cBhvr>
                                    </p:animEffect>
                                  </p:childTnLst>
                                </p:cTn>
                              </p:par>
                              <p:par>
                                <p:cTn id="42" presetID="22" presetClass="entr" presetSubtype="4" fill="hold" nodeType="withEffect">
                                  <p:stCondLst>
                                    <p:cond delay="1100"/>
                                  </p:stCondLst>
                                  <p:childTnLst>
                                    <p:set>
                                      <p:cBhvr>
                                        <p:cTn id="43" dur="1" fill="hold">
                                          <p:stCondLst>
                                            <p:cond delay="0"/>
                                          </p:stCondLst>
                                        </p:cTn>
                                        <p:tgtEl>
                                          <p:spTgt spid="120"/>
                                        </p:tgtEl>
                                        <p:attrNameLst>
                                          <p:attrName>style.visibility</p:attrName>
                                        </p:attrNameLst>
                                      </p:cBhvr>
                                      <p:to>
                                        <p:strVal val="visible"/>
                                      </p:to>
                                    </p:set>
                                    <p:animEffect transition="in" filter="wipe(down)">
                                      <p:cBhvr>
                                        <p:cTn id="44" dur="500"/>
                                        <p:tgtEl>
                                          <p:spTgt spid="120"/>
                                        </p:tgtEl>
                                      </p:cBhvr>
                                    </p:animEffect>
                                  </p:childTnLst>
                                </p:cTn>
                              </p:par>
                              <p:par>
                                <p:cTn id="45" presetID="12" presetClass="entr" presetSubtype="1" fill="hold" grpId="0" nodeType="withEffect">
                                  <p:stCondLst>
                                    <p:cond delay="800"/>
                                  </p:stCondLst>
                                  <p:childTnLst>
                                    <p:set>
                                      <p:cBhvr>
                                        <p:cTn id="46" dur="1" fill="hold">
                                          <p:stCondLst>
                                            <p:cond delay="0"/>
                                          </p:stCondLst>
                                        </p:cTn>
                                        <p:tgtEl>
                                          <p:spTgt spid="125"/>
                                        </p:tgtEl>
                                        <p:attrNameLst>
                                          <p:attrName>style.visibility</p:attrName>
                                        </p:attrNameLst>
                                      </p:cBhvr>
                                      <p:to>
                                        <p:strVal val="visible"/>
                                      </p:to>
                                    </p:set>
                                    <p:anim calcmode="lin" valueType="num">
                                      <p:cBhvr additive="base">
                                        <p:cTn id="47" dur="500"/>
                                        <p:tgtEl>
                                          <p:spTgt spid="125"/>
                                        </p:tgtEl>
                                        <p:attrNameLst>
                                          <p:attrName>ppt_y</p:attrName>
                                        </p:attrNameLst>
                                      </p:cBhvr>
                                      <p:tavLst>
                                        <p:tav tm="0">
                                          <p:val>
                                            <p:strVal val="#ppt_y-#ppt_h*1.125000"/>
                                          </p:val>
                                        </p:tav>
                                        <p:tav tm="100000">
                                          <p:val>
                                            <p:strVal val="#ppt_y"/>
                                          </p:val>
                                        </p:tav>
                                      </p:tavLst>
                                    </p:anim>
                                    <p:animEffect transition="in" filter="wipe(down)">
                                      <p:cBhvr>
                                        <p:cTn id="48" dur="500"/>
                                        <p:tgtEl>
                                          <p:spTgt spid="125"/>
                                        </p:tgtEl>
                                      </p:cBhvr>
                                    </p:animEffect>
                                  </p:childTnLst>
                                </p:cTn>
                              </p:par>
                              <p:par>
                                <p:cTn id="49" presetID="12" presetClass="entr" presetSubtype="1" fill="hold" grpId="0" nodeType="withEffect">
                                  <p:stCondLst>
                                    <p:cond delay="1000"/>
                                  </p:stCondLst>
                                  <p:childTnLst>
                                    <p:set>
                                      <p:cBhvr>
                                        <p:cTn id="50" dur="1" fill="hold">
                                          <p:stCondLst>
                                            <p:cond delay="0"/>
                                          </p:stCondLst>
                                        </p:cTn>
                                        <p:tgtEl>
                                          <p:spTgt spid="128"/>
                                        </p:tgtEl>
                                        <p:attrNameLst>
                                          <p:attrName>style.visibility</p:attrName>
                                        </p:attrNameLst>
                                      </p:cBhvr>
                                      <p:to>
                                        <p:strVal val="visible"/>
                                      </p:to>
                                    </p:set>
                                    <p:anim calcmode="lin" valueType="num">
                                      <p:cBhvr additive="base">
                                        <p:cTn id="51" dur="500"/>
                                        <p:tgtEl>
                                          <p:spTgt spid="128"/>
                                        </p:tgtEl>
                                        <p:attrNameLst>
                                          <p:attrName>ppt_y</p:attrName>
                                        </p:attrNameLst>
                                      </p:cBhvr>
                                      <p:tavLst>
                                        <p:tav tm="0">
                                          <p:val>
                                            <p:strVal val="#ppt_y-#ppt_h*1.125000"/>
                                          </p:val>
                                        </p:tav>
                                        <p:tav tm="100000">
                                          <p:val>
                                            <p:strVal val="#ppt_y"/>
                                          </p:val>
                                        </p:tav>
                                      </p:tavLst>
                                    </p:anim>
                                    <p:animEffect transition="in" filter="wipe(down)">
                                      <p:cBhvr>
                                        <p:cTn id="52" dur="500"/>
                                        <p:tgtEl>
                                          <p:spTgt spid="128"/>
                                        </p:tgtEl>
                                      </p:cBhvr>
                                    </p:animEffect>
                                  </p:childTnLst>
                                </p:cTn>
                              </p:par>
                              <p:par>
                                <p:cTn id="53" presetID="12" presetClass="entr" presetSubtype="1" fill="hold" grpId="0" nodeType="withEffect">
                                  <p:stCondLst>
                                    <p:cond delay="1200"/>
                                  </p:stCondLst>
                                  <p:childTnLst>
                                    <p:set>
                                      <p:cBhvr>
                                        <p:cTn id="54" dur="1" fill="hold">
                                          <p:stCondLst>
                                            <p:cond delay="0"/>
                                          </p:stCondLst>
                                        </p:cTn>
                                        <p:tgtEl>
                                          <p:spTgt spid="124"/>
                                        </p:tgtEl>
                                        <p:attrNameLst>
                                          <p:attrName>style.visibility</p:attrName>
                                        </p:attrNameLst>
                                      </p:cBhvr>
                                      <p:to>
                                        <p:strVal val="visible"/>
                                      </p:to>
                                    </p:set>
                                    <p:anim calcmode="lin" valueType="num">
                                      <p:cBhvr additive="base">
                                        <p:cTn id="55" dur="500"/>
                                        <p:tgtEl>
                                          <p:spTgt spid="124"/>
                                        </p:tgtEl>
                                        <p:attrNameLst>
                                          <p:attrName>ppt_y</p:attrName>
                                        </p:attrNameLst>
                                      </p:cBhvr>
                                      <p:tavLst>
                                        <p:tav tm="0">
                                          <p:val>
                                            <p:strVal val="#ppt_y-#ppt_h*1.125000"/>
                                          </p:val>
                                        </p:tav>
                                        <p:tav tm="100000">
                                          <p:val>
                                            <p:strVal val="#ppt_y"/>
                                          </p:val>
                                        </p:tav>
                                      </p:tavLst>
                                    </p:anim>
                                    <p:animEffect transition="in" filter="wipe(down)">
                                      <p:cBhvr>
                                        <p:cTn id="56" dur="500"/>
                                        <p:tgtEl>
                                          <p:spTgt spid="124"/>
                                        </p:tgtEl>
                                      </p:cBhvr>
                                    </p:animEffect>
                                  </p:childTnLst>
                                </p:cTn>
                              </p:par>
                              <p:par>
                                <p:cTn id="57" presetID="12" presetClass="entr" presetSubtype="1" fill="hold" grpId="0" nodeType="withEffect">
                                  <p:stCondLst>
                                    <p:cond delay="1400"/>
                                  </p:stCondLst>
                                  <p:childTnLst>
                                    <p:set>
                                      <p:cBhvr>
                                        <p:cTn id="58" dur="1" fill="hold">
                                          <p:stCondLst>
                                            <p:cond delay="0"/>
                                          </p:stCondLst>
                                        </p:cTn>
                                        <p:tgtEl>
                                          <p:spTgt spid="129"/>
                                        </p:tgtEl>
                                        <p:attrNameLst>
                                          <p:attrName>style.visibility</p:attrName>
                                        </p:attrNameLst>
                                      </p:cBhvr>
                                      <p:to>
                                        <p:strVal val="visible"/>
                                      </p:to>
                                    </p:set>
                                    <p:anim calcmode="lin" valueType="num">
                                      <p:cBhvr additive="base">
                                        <p:cTn id="59" dur="500"/>
                                        <p:tgtEl>
                                          <p:spTgt spid="129"/>
                                        </p:tgtEl>
                                        <p:attrNameLst>
                                          <p:attrName>ppt_y</p:attrName>
                                        </p:attrNameLst>
                                      </p:cBhvr>
                                      <p:tavLst>
                                        <p:tav tm="0">
                                          <p:val>
                                            <p:strVal val="#ppt_y-#ppt_h*1.125000"/>
                                          </p:val>
                                        </p:tav>
                                        <p:tav tm="100000">
                                          <p:val>
                                            <p:strVal val="#ppt_y"/>
                                          </p:val>
                                        </p:tav>
                                      </p:tavLst>
                                    </p:anim>
                                    <p:animEffect transition="in" filter="wipe(down)">
                                      <p:cBhvr>
                                        <p:cTn id="60" dur="500"/>
                                        <p:tgtEl>
                                          <p:spTgt spid="129"/>
                                        </p:tgtEl>
                                      </p:cBhvr>
                                    </p:animEffect>
                                  </p:childTnLst>
                                </p:cTn>
                              </p:par>
                              <p:par>
                                <p:cTn id="61" presetID="12" presetClass="entr" presetSubtype="1" fill="hold" grpId="0" nodeType="withEffect">
                                  <p:stCondLst>
                                    <p:cond delay="1600"/>
                                  </p:stCondLst>
                                  <p:childTnLst>
                                    <p:set>
                                      <p:cBhvr>
                                        <p:cTn id="62" dur="1" fill="hold">
                                          <p:stCondLst>
                                            <p:cond delay="0"/>
                                          </p:stCondLst>
                                        </p:cTn>
                                        <p:tgtEl>
                                          <p:spTgt spid="126"/>
                                        </p:tgtEl>
                                        <p:attrNameLst>
                                          <p:attrName>style.visibility</p:attrName>
                                        </p:attrNameLst>
                                      </p:cBhvr>
                                      <p:to>
                                        <p:strVal val="visible"/>
                                      </p:to>
                                    </p:set>
                                    <p:anim calcmode="lin" valueType="num">
                                      <p:cBhvr additive="base">
                                        <p:cTn id="63" dur="500"/>
                                        <p:tgtEl>
                                          <p:spTgt spid="126"/>
                                        </p:tgtEl>
                                        <p:attrNameLst>
                                          <p:attrName>ppt_y</p:attrName>
                                        </p:attrNameLst>
                                      </p:cBhvr>
                                      <p:tavLst>
                                        <p:tav tm="0">
                                          <p:val>
                                            <p:strVal val="#ppt_y-#ppt_h*1.125000"/>
                                          </p:val>
                                        </p:tav>
                                        <p:tav tm="100000">
                                          <p:val>
                                            <p:strVal val="#ppt_y"/>
                                          </p:val>
                                        </p:tav>
                                      </p:tavLst>
                                    </p:anim>
                                    <p:animEffect transition="in" filter="wipe(down)">
                                      <p:cBhvr>
                                        <p:cTn id="64" dur="500"/>
                                        <p:tgtEl>
                                          <p:spTgt spid="126"/>
                                        </p:tgtEl>
                                      </p:cBhvr>
                                    </p:animEffect>
                                  </p:childTnLst>
                                </p:cTn>
                              </p:par>
                            </p:childTnLst>
                          </p:cTn>
                        </p:par>
                        <p:par>
                          <p:cTn id="65" fill="hold">
                            <p:stCondLst>
                              <p:cond delay="3100"/>
                            </p:stCondLst>
                            <p:childTnLst>
                              <p:par>
                                <p:cTn id="66" presetID="10" presetClass="entr" presetSubtype="0" fill="hold" grpId="0" nodeType="afterEffect">
                                  <p:stCondLst>
                                    <p:cond delay="0"/>
                                  </p:stCondLst>
                                  <p:childTnLst>
                                    <p:set>
                                      <p:cBhvr>
                                        <p:cTn id="67" dur="1" fill="hold">
                                          <p:stCondLst>
                                            <p:cond delay="0"/>
                                          </p:stCondLst>
                                        </p:cTn>
                                        <p:tgtEl>
                                          <p:spTgt spid="135"/>
                                        </p:tgtEl>
                                        <p:attrNameLst>
                                          <p:attrName>style.visibility</p:attrName>
                                        </p:attrNameLst>
                                      </p:cBhvr>
                                      <p:to>
                                        <p:strVal val="visible"/>
                                      </p:to>
                                    </p:set>
                                    <p:animEffect transition="in" filter="fade">
                                      <p:cBhvr>
                                        <p:cTn id="68" dur="20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07" grpId="0" animBg="1"/>
      <p:bldP spid="108" grpId="0" animBg="1"/>
      <p:bldP spid="115" grpId="0" animBg="1"/>
      <p:bldP spid="123" grpId="0" animBg="1"/>
      <p:bldP spid="124" grpId="0"/>
      <p:bldP spid="125" grpId="0"/>
      <p:bldP spid="126" grpId="0"/>
      <p:bldP spid="128" grpId="0"/>
      <p:bldP spid="129" grpId="0"/>
      <p:bldP spid="1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1799338" y="3774218"/>
            <a:ext cx="1620957" cy="1077218"/>
          </a:xfrm>
          <a:prstGeom prst="rect">
            <a:avLst/>
          </a:prstGeom>
          <a:noFill/>
          <a:ln>
            <a:noFill/>
          </a:ln>
        </p:spPr>
        <p:txBody>
          <a:bodyPr wrap="none" rtlCol="0">
            <a:spAutoFit/>
          </a:bodyPr>
          <a:lstStyle/>
          <a:p>
            <a:r>
              <a:rPr lang="zh-CN" altLang="en-US" sz="1600" b="1" dirty="0" smtClean="0">
                <a:solidFill>
                  <a:srgbClr val="7030A0"/>
                </a:solidFill>
                <a:latin typeface="方正兰亭细黑_GBK" panose="02000000000000000000" pitchFamily="2" charset="-122"/>
                <a:ea typeface="方正兰亭细黑_GBK" panose="02000000000000000000" pitchFamily="2" charset="-122"/>
              </a:rPr>
              <a:t>报警器：</a:t>
            </a:r>
            <a:r>
              <a:rPr lang="zh-CN" altLang="en-US" sz="1200" dirty="0" smtClean="0">
                <a:solidFill>
                  <a:srgbClr val="6BA42C"/>
                </a:solidFill>
                <a:latin typeface="方正兰亭细黑_GBK" panose="02000000000000000000" pitchFamily="2" charset="-122"/>
                <a:ea typeface="方正兰亭细黑_GBK" panose="02000000000000000000" pitchFamily="2" charset="-122"/>
              </a:rPr>
              <a:t>主要用于</a:t>
            </a:r>
            <a:endParaRPr lang="en-US" altLang="zh-CN" sz="1200" dirty="0" smtClean="0">
              <a:solidFill>
                <a:srgbClr val="6BA42C"/>
              </a:solidFill>
              <a:latin typeface="方正兰亭细黑_GBK" panose="02000000000000000000" pitchFamily="2" charset="-122"/>
              <a:ea typeface="方正兰亭细黑_GBK" panose="02000000000000000000" pitchFamily="2" charset="-122"/>
            </a:endParaRPr>
          </a:p>
          <a:p>
            <a:r>
              <a:rPr lang="zh-CN" altLang="en-US" sz="1200" dirty="0" smtClean="0">
                <a:solidFill>
                  <a:srgbClr val="6BA42C"/>
                </a:solidFill>
                <a:latin typeface="方正兰亭细黑_GBK" panose="02000000000000000000" pitchFamily="2" charset="-122"/>
                <a:ea typeface="方正兰亭细黑_GBK" panose="02000000000000000000" pitchFamily="2" charset="-122"/>
              </a:rPr>
              <a:t>某种传感器数据超出</a:t>
            </a:r>
            <a:endParaRPr lang="en-US" altLang="zh-CN" sz="1200" dirty="0" smtClean="0">
              <a:solidFill>
                <a:srgbClr val="6BA42C"/>
              </a:solidFill>
              <a:latin typeface="方正兰亭细黑_GBK" panose="02000000000000000000" pitchFamily="2" charset="-122"/>
              <a:ea typeface="方正兰亭细黑_GBK" panose="02000000000000000000" pitchFamily="2" charset="-122"/>
            </a:endParaRPr>
          </a:p>
          <a:p>
            <a:r>
              <a:rPr lang="zh-CN" altLang="en-US" sz="1200" dirty="0" smtClean="0">
                <a:solidFill>
                  <a:srgbClr val="6BA42C"/>
                </a:solidFill>
                <a:latin typeface="方正兰亭细黑_GBK" panose="02000000000000000000" pitchFamily="2" charset="-122"/>
                <a:ea typeface="方正兰亭细黑_GBK" panose="02000000000000000000" pitchFamily="2" charset="-122"/>
              </a:rPr>
              <a:t>阈值时进行报警，类</a:t>
            </a:r>
            <a:endParaRPr lang="en-US" altLang="zh-CN" sz="1200" dirty="0" smtClean="0">
              <a:solidFill>
                <a:srgbClr val="6BA42C"/>
              </a:solidFill>
              <a:latin typeface="方正兰亭细黑_GBK" panose="02000000000000000000" pitchFamily="2" charset="-122"/>
              <a:ea typeface="方正兰亭细黑_GBK" panose="02000000000000000000" pitchFamily="2" charset="-122"/>
            </a:endParaRPr>
          </a:p>
          <a:p>
            <a:r>
              <a:rPr lang="zh-CN" altLang="en-US" sz="1200" dirty="0" smtClean="0">
                <a:solidFill>
                  <a:srgbClr val="6BA42C"/>
                </a:solidFill>
                <a:latin typeface="方正兰亭细黑_GBK" panose="02000000000000000000" pitchFamily="2" charset="-122"/>
                <a:ea typeface="方正兰亭细黑_GBK" panose="02000000000000000000" pitchFamily="2" charset="-122"/>
              </a:rPr>
              <a:t>似的还有各种自反应</a:t>
            </a:r>
            <a:endParaRPr lang="en-US" altLang="zh-CN" sz="1200" dirty="0" smtClean="0">
              <a:solidFill>
                <a:srgbClr val="6BA42C"/>
              </a:solidFill>
              <a:latin typeface="方正兰亭细黑_GBK" panose="02000000000000000000" pitchFamily="2" charset="-122"/>
              <a:ea typeface="方正兰亭细黑_GBK" panose="02000000000000000000" pitchFamily="2" charset="-122"/>
            </a:endParaRPr>
          </a:p>
          <a:p>
            <a:r>
              <a:rPr lang="zh-CN" altLang="en-US" sz="1200" dirty="0" smtClean="0">
                <a:solidFill>
                  <a:srgbClr val="6BA42C"/>
                </a:solidFill>
                <a:latin typeface="方正兰亭细黑_GBK" panose="02000000000000000000" pitchFamily="2" charset="-122"/>
                <a:ea typeface="方正兰亭细黑_GBK" panose="02000000000000000000" pitchFamily="2" charset="-122"/>
              </a:rPr>
              <a:t>电路需要的元件。</a:t>
            </a:r>
            <a:endParaRPr lang="zh-CN" altLang="en-US" sz="1200" dirty="0">
              <a:solidFill>
                <a:srgbClr val="6BA42C"/>
              </a:solidFill>
              <a:latin typeface="方正兰亭细黑_GBK" panose="02000000000000000000" pitchFamily="2" charset="-122"/>
              <a:ea typeface="方正兰亭细黑_GBK" panose="02000000000000000000" pitchFamily="2" charset="-122"/>
            </a:endParaRPr>
          </a:p>
        </p:txBody>
      </p:sp>
      <p:sp>
        <p:nvSpPr>
          <p:cNvPr id="46" name="TextBox 45"/>
          <p:cNvSpPr txBox="1"/>
          <p:nvPr/>
        </p:nvSpPr>
        <p:spPr>
          <a:xfrm>
            <a:off x="6949702" y="3489639"/>
            <a:ext cx="2262158" cy="707886"/>
          </a:xfrm>
          <a:prstGeom prst="rect">
            <a:avLst/>
          </a:prstGeom>
          <a:noFill/>
          <a:ln>
            <a:noFill/>
          </a:ln>
        </p:spPr>
        <p:txBody>
          <a:bodyPr wrap="none" rtlCol="0">
            <a:spAutoFit/>
          </a:bodyPr>
          <a:lstStyle/>
          <a:p>
            <a:pPr algn="ctr"/>
            <a:r>
              <a:rPr lang="zh-CN" altLang="en-US" sz="1600" b="1" dirty="0" smtClean="0">
                <a:solidFill>
                  <a:srgbClr val="7030A0"/>
                </a:solidFill>
                <a:latin typeface="方正兰亭细黑_GBK" panose="02000000000000000000" pitchFamily="2" charset="-122"/>
                <a:ea typeface="方正兰亭细黑_GBK" panose="02000000000000000000" pitchFamily="2" charset="-122"/>
              </a:rPr>
              <a:t>主控：</a:t>
            </a:r>
            <a:r>
              <a:rPr lang="zh-CN" altLang="en-US" sz="1200" dirty="0" smtClean="0">
                <a:solidFill>
                  <a:srgbClr val="FF0000"/>
                </a:solidFill>
                <a:latin typeface="方正兰亭细黑_GBK" panose="02000000000000000000" pitchFamily="2" charset="-122"/>
                <a:ea typeface="方正兰亭细黑_GBK" panose="02000000000000000000" pitchFamily="2" charset="-122"/>
              </a:rPr>
              <a:t>采用</a:t>
            </a:r>
            <a:r>
              <a:rPr lang="en-US" altLang="zh-CN" sz="1200" dirty="0" smtClean="0">
                <a:solidFill>
                  <a:srgbClr val="FF0000"/>
                </a:solidFill>
                <a:latin typeface="方正兰亭细黑_GBK" panose="02000000000000000000" pitchFamily="2" charset="-122"/>
                <a:ea typeface="方正兰亭细黑_GBK" panose="02000000000000000000" pitchFamily="2" charset="-122"/>
              </a:rPr>
              <a:t>STM32F103ZET6</a:t>
            </a:r>
            <a:r>
              <a:rPr lang="zh-CN" altLang="en-US" sz="1200" dirty="0" smtClean="0">
                <a:solidFill>
                  <a:srgbClr val="FF0000"/>
                </a:solidFill>
                <a:latin typeface="方正兰亭细黑_GBK" panose="02000000000000000000" pitchFamily="2" charset="-122"/>
                <a:ea typeface="方正兰亭细黑_GBK" panose="02000000000000000000" pitchFamily="2" charset="-122"/>
              </a:rPr>
              <a:t>，</a:t>
            </a:r>
            <a:endParaRPr lang="en-US" altLang="zh-CN" sz="1200" dirty="0" smtClean="0">
              <a:solidFill>
                <a:srgbClr val="FF0000"/>
              </a:solidFill>
              <a:latin typeface="方正兰亭细黑_GBK" panose="02000000000000000000" pitchFamily="2" charset="-122"/>
              <a:ea typeface="方正兰亭细黑_GBK" panose="02000000000000000000" pitchFamily="2" charset="-122"/>
            </a:endParaRPr>
          </a:p>
          <a:p>
            <a:pPr algn="ctr"/>
            <a:r>
              <a:rPr lang="zh-CN" altLang="en-US" sz="1200" dirty="0" smtClean="0">
                <a:solidFill>
                  <a:srgbClr val="FF0000"/>
                </a:solidFill>
                <a:latin typeface="方正兰亭细黑_GBK" panose="02000000000000000000" pitchFamily="2" charset="-122"/>
                <a:ea typeface="方正兰亭细黑_GBK" panose="02000000000000000000" pitchFamily="2" charset="-122"/>
              </a:rPr>
              <a:t>用于系统的数据运算，</a:t>
            </a:r>
            <a:endParaRPr lang="en-US" altLang="zh-CN" sz="1200" dirty="0" smtClean="0">
              <a:solidFill>
                <a:srgbClr val="FF0000"/>
              </a:solidFill>
              <a:latin typeface="方正兰亭细黑_GBK" panose="02000000000000000000" pitchFamily="2" charset="-122"/>
              <a:ea typeface="方正兰亭细黑_GBK" panose="02000000000000000000" pitchFamily="2" charset="-122"/>
            </a:endParaRPr>
          </a:p>
          <a:p>
            <a:pPr algn="ctr"/>
            <a:r>
              <a:rPr lang="zh-CN" altLang="en-US" sz="1200" dirty="0" smtClean="0">
                <a:solidFill>
                  <a:srgbClr val="FF0000"/>
                </a:solidFill>
                <a:latin typeface="方正兰亭细黑_GBK" panose="02000000000000000000" pitchFamily="2" charset="-122"/>
                <a:ea typeface="方正兰亭细黑_GBK" panose="02000000000000000000" pitchFamily="2" charset="-122"/>
              </a:rPr>
              <a:t>及通信中转站。</a:t>
            </a:r>
            <a:endParaRPr lang="zh-CN" altLang="en-US" sz="1200" dirty="0">
              <a:solidFill>
                <a:srgbClr val="FF0000"/>
              </a:solidFill>
              <a:latin typeface="方正兰亭细黑_GBK" panose="02000000000000000000" pitchFamily="2" charset="-122"/>
              <a:ea typeface="方正兰亭细黑_GBK" panose="02000000000000000000" pitchFamily="2" charset="-122"/>
            </a:endParaRPr>
          </a:p>
        </p:txBody>
      </p:sp>
      <p:sp>
        <p:nvSpPr>
          <p:cNvPr id="47" name="TextBox 46"/>
          <p:cNvSpPr txBox="1"/>
          <p:nvPr/>
        </p:nvSpPr>
        <p:spPr>
          <a:xfrm>
            <a:off x="7130677" y="1616428"/>
            <a:ext cx="2082621" cy="892552"/>
          </a:xfrm>
          <a:prstGeom prst="rect">
            <a:avLst/>
          </a:prstGeom>
          <a:noFill/>
          <a:ln>
            <a:noFill/>
          </a:ln>
        </p:spPr>
        <p:txBody>
          <a:bodyPr wrap="none" rtlCol="0">
            <a:spAutoFit/>
          </a:bodyPr>
          <a:lstStyle/>
          <a:p>
            <a:r>
              <a:rPr lang="zh-CN" altLang="en-US" sz="1600" b="1" dirty="0" smtClean="0">
                <a:solidFill>
                  <a:srgbClr val="002060"/>
                </a:solidFill>
                <a:latin typeface="方正兰亭细黑_GBK" panose="02000000000000000000" pitchFamily="2" charset="-122"/>
                <a:ea typeface="方正兰亭细黑_GBK" panose="02000000000000000000" pitchFamily="2" charset="-122"/>
              </a:rPr>
              <a:t>显示屏：</a:t>
            </a:r>
            <a:r>
              <a:rPr lang="zh-CN" altLang="en-US" sz="1200" dirty="0" smtClean="0">
                <a:solidFill>
                  <a:srgbClr val="6BA42C"/>
                </a:solidFill>
                <a:latin typeface="方正兰亭细黑_GBK" panose="02000000000000000000" pitchFamily="2" charset="-122"/>
                <a:ea typeface="方正兰亭细黑_GBK" panose="02000000000000000000" pitchFamily="2" charset="-122"/>
              </a:rPr>
              <a:t>人机交互设计的</a:t>
            </a:r>
            <a:endParaRPr lang="en-US" altLang="zh-CN" sz="1200" dirty="0" smtClean="0">
              <a:solidFill>
                <a:srgbClr val="6BA42C"/>
              </a:solidFill>
              <a:latin typeface="方正兰亭细黑_GBK" panose="02000000000000000000" pitchFamily="2" charset="-122"/>
              <a:ea typeface="方正兰亭细黑_GBK" panose="02000000000000000000" pitchFamily="2" charset="-122"/>
            </a:endParaRPr>
          </a:p>
          <a:p>
            <a:r>
              <a:rPr lang="zh-CN" altLang="en-US" sz="1200" dirty="0" smtClean="0">
                <a:solidFill>
                  <a:srgbClr val="6BA42C"/>
                </a:solidFill>
                <a:latin typeface="方正兰亭细黑_GBK" panose="02000000000000000000" pitchFamily="2" charset="-122"/>
                <a:ea typeface="方正兰亭细黑_GBK" panose="02000000000000000000" pitchFamily="2" charset="-122"/>
              </a:rPr>
              <a:t>主要元件，用于显示用户需</a:t>
            </a:r>
            <a:endParaRPr lang="en-US" altLang="zh-CN" sz="1200" dirty="0" smtClean="0">
              <a:solidFill>
                <a:srgbClr val="6BA42C"/>
              </a:solidFill>
              <a:latin typeface="方正兰亭细黑_GBK" panose="02000000000000000000" pitchFamily="2" charset="-122"/>
              <a:ea typeface="方正兰亭细黑_GBK" panose="02000000000000000000" pitchFamily="2" charset="-122"/>
            </a:endParaRPr>
          </a:p>
          <a:p>
            <a:r>
              <a:rPr lang="zh-CN" altLang="en-US" sz="1200" dirty="0" smtClean="0">
                <a:solidFill>
                  <a:srgbClr val="6BA42C"/>
                </a:solidFill>
                <a:latin typeface="方正兰亭细黑_GBK" panose="02000000000000000000" pitchFamily="2" charset="-122"/>
                <a:ea typeface="方正兰亭细黑_GBK" panose="02000000000000000000" pitchFamily="2" charset="-122"/>
              </a:rPr>
              <a:t>要的信息及其他各种用户需</a:t>
            </a:r>
            <a:endParaRPr lang="en-US" altLang="zh-CN" sz="1200" dirty="0" smtClean="0">
              <a:solidFill>
                <a:srgbClr val="6BA42C"/>
              </a:solidFill>
              <a:latin typeface="方正兰亭细黑_GBK" panose="02000000000000000000" pitchFamily="2" charset="-122"/>
              <a:ea typeface="方正兰亭细黑_GBK" panose="02000000000000000000" pitchFamily="2" charset="-122"/>
            </a:endParaRPr>
          </a:p>
          <a:p>
            <a:r>
              <a:rPr lang="zh-CN" altLang="en-US" sz="1200" dirty="0" smtClean="0">
                <a:solidFill>
                  <a:srgbClr val="6BA42C"/>
                </a:solidFill>
                <a:latin typeface="方正兰亭细黑_GBK" panose="02000000000000000000" pitchFamily="2" charset="-122"/>
                <a:ea typeface="方正兰亭细黑_GBK" panose="02000000000000000000" pitchFamily="2" charset="-122"/>
              </a:rPr>
              <a:t>要操作的功能。</a:t>
            </a:r>
            <a:endParaRPr lang="zh-CN" altLang="en-US" sz="1200" dirty="0">
              <a:solidFill>
                <a:srgbClr val="6BA42C"/>
              </a:solidFill>
              <a:latin typeface="方正兰亭细黑_GBK" panose="02000000000000000000" pitchFamily="2" charset="-122"/>
              <a:ea typeface="方正兰亭细黑_GBK" panose="02000000000000000000" pitchFamily="2" charset="-122"/>
            </a:endParaRPr>
          </a:p>
        </p:txBody>
      </p:sp>
      <p:sp>
        <p:nvSpPr>
          <p:cNvPr id="53" name="TextBox 52"/>
          <p:cNvSpPr txBox="1"/>
          <p:nvPr/>
        </p:nvSpPr>
        <p:spPr>
          <a:xfrm>
            <a:off x="1813239" y="1945673"/>
            <a:ext cx="1620957" cy="892552"/>
          </a:xfrm>
          <a:prstGeom prst="rect">
            <a:avLst/>
          </a:prstGeom>
          <a:noFill/>
          <a:ln>
            <a:noFill/>
          </a:ln>
        </p:spPr>
        <p:txBody>
          <a:bodyPr wrap="none" rtlCol="0">
            <a:spAutoFit/>
          </a:bodyPr>
          <a:lstStyle/>
          <a:p>
            <a:r>
              <a:rPr lang="zh-CN" altLang="en-US" sz="1600" b="1" dirty="0" smtClean="0">
                <a:solidFill>
                  <a:srgbClr val="7030A0"/>
                </a:solidFill>
                <a:latin typeface="方正兰亭细黑_GBK" panose="02000000000000000000" pitchFamily="2" charset="-122"/>
                <a:ea typeface="方正兰亭细黑_GBK" panose="02000000000000000000" pitchFamily="2" charset="-122"/>
              </a:rPr>
              <a:t>传感器：</a:t>
            </a:r>
            <a:r>
              <a:rPr lang="zh-CN" altLang="en-US" sz="1200" dirty="0" smtClean="0">
                <a:solidFill>
                  <a:srgbClr val="6BA42C"/>
                </a:solidFill>
                <a:latin typeface="方正兰亭细黑_GBK" panose="02000000000000000000" pitchFamily="2" charset="-122"/>
                <a:ea typeface="方正兰亭细黑_GBK" panose="02000000000000000000" pitchFamily="2" charset="-122"/>
              </a:rPr>
              <a:t>用于采集</a:t>
            </a:r>
            <a:endParaRPr lang="en-US" altLang="zh-CN" sz="1200" dirty="0" smtClean="0">
              <a:solidFill>
                <a:srgbClr val="6BA42C"/>
              </a:solidFill>
              <a:latin typeface="方正兰亭细黑_GBK" panose="02000000000000000000" pitchFamily="2" charset="-122"/>
              <a:ea typeface="方正兰亭细黑_GBK" panose="02000000000000000000" pitchFamily="2" charset="-122"/>
            </a:endParaRPr>
          </a:p>
          <a:p>
            <a:r>
              <a:rPr lang="zh-CN" altLang="en-US" sz="1200" dirty="0" smtClean="0">
                <a:solidFill>
                  <a:srgbClr val="6BA42C"/>
                </a:solidFill>
                <a:latin typeface="方正兰亭细黑_GBK" panose="02000000000000000000" pitchFamily="2" charset="-122"/>
                <a:ea typeface="方正兰亭细黑_GBK" panose="02000000000000000000" pitchFamily="2" charset="-122"/>
              </a:rPr>
              <a:t>特</a:t>
            </a:r>
            <a:r>
              <a:rPr lang="zh-CN" altLang="en-US" sz="1200" dirty="0" smtClean="0">
                <a:solidFill>
                  <a:srgbClr val="6BA42C"/>
                </a:solidFill>
                <a:latin typeface="方正兰亭细黑_GBK" panose="02000000000000000000" pitchFamily="2" charset="-122"/>
                <a:ea typeface="方正兰亭细黑_GBK" panose="02000000000000000000" pitchFamily="2" charset="-122"/>
              </a:rPr>
              <a:t>点的数据，再将</a:t>
            </a:r>
            <a:endParaRPr lang="en-US" altLang="zh-CN" sz="1200" dirty="0" smtClean="0">
              <a:solidFill>
                <a:srgbClr val="6BA42C"/>
              </a:solidFill>
              <a:latin typeface="方正兰亭细黑_GBK" panose="02000000000000000000" pitchFamily="2" charset="-122"/>
              <a:ea typeface="方正兰亭细黑_GBK" panose="02000000000000000000" pitchFamily="2" charset="-122"/>
            </a:endParaRPr>
          </a:p>
          <a:p>
            <a:r>
              <a:rPr lang="zh-CN" altLang="en-US" sz="1200" dirty="0" smtClean="0">
                <a:solidFill>
                  <a:srgbClr val="6BA42C"/>
                </a:solidFill>
                <a:latin typeface="方正兰亭细黑_GBK" panose="02000000000000000000" pitchFamily="2" charset="-122"/>
                <a:ea typeface="方正兰亭细黑_GBK" panose="02000000000000000000" pitchFamily="2" charset="-122"/>
              </a:rPr>
              <a:t>数据发送给主控进</a:t>
            </a:r>
            <a:endParaRPr lang="en-US" altLang="zh-CN" sz="1200" dirty="0" smtClean="0">
              <a:solidFill>
                <a:srgbClr val="6BA42C"/>
              </a:solidFill>
              <a:latin typeface="方正兰亭细黑_GBK" panose="02000000000000000000" pitchFamily="2" charset="-122"/>
              <a:ea typeface="方正兰亭细黑_GBK" panose="02000000000000000000" pitchFamily="2" charset="-122"/>
            </a:endParaRPr>
          </a:p>
          <a:p>
            <a:r>
              <a:rPr lang="zh-CN" altLang="en-US" sz="1200" dirty="0" smtClean="0">
                <a:solidFill>
                  <a:srgbClr val="6BA42C"/>
                </a:solidFill>
                <a:latin typeface="方正兰亭细黑_GBK" panose="02000000000000000000" pitchFamily="2" charset="-122"/>
                <a:ea typeface="方正兰亭细黑_GBK" panose="02000000000000000000" pitchFamily="2" charset="-122"/>
              </a:rPr>
              <a:t>行进一步的处理。</a:t>
            </a:r>
            <a:endParaRPr lang="en-US" altLang="zh-CN" sz="1200" dirty="0" smtClean="0">
              <a:solidFill>
                <a:srgbClr val="6BA42C"/>
              </a:solidFill>
              <a:latin typeface="方正兰亭细黑_GBK" panose="02000000000000000000" pitchFamily="2" charset="-122"/>
              <a:ea typeface="方正兰亭细黑_GBK" panose="02000000000000000000" pitchFamily="2" charset="-122"/>
            </a:endParaRPr>
          </a:p>
        </p:txBody>
      </p:sp>
      <p:sp>
        <p:nvSpPr>
          <p:cNvPr id="54" name="椭圆 34"/>
          <p:cNvSpPr/>
          <p:nvPr/>
        </p:nvSpPr>
        <p:spPr>
          <a:xfrm rot="10800000">
            <a:off x="3543300" y="1181100"/>
            <a:ext cx="1472397" cy="1776450"/>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rot="5400000">
            <a:off x="3655338" y="2921714"/>
            <a:ext cx="1604924" cy="1752799"/>
            <a:chOff x="4020870" y="2194485"/>
            <a:chExt cx="1102258" cy="1432090"/>
          </a:xfrm>
          <a:effectLst>
            <a:outerShdw blurRad="444500" dist="254000" dir="8100000" algn="tr" rotWithShape="0">
              <a:prstClr val="black">
                <a:alpha val="50000"/>
              </a:prstClr>
            </a:outerShdw>
          </a:effectLst>
        </p:grpSpPr>
        <p:sp>
          <p:nvSpPr>
            <p:cNvPr id="56"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椭圆 34"/>
          <p:cNvSpPr/>
          <p:nvPr/>
        </p:nvSpPr>
        <p:spPr>
          <a:xfrm>
            <a:off x="5398513" y="2709512"/>
            <a:ext cx="1526161" cy="1852963"/>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F2B8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p:cNvGrpSpPr/>
          <p:nvPr/>
        </p:nvGrpSpPr>
        <p:grpSpPr>
          <a:xfrm rot="16200000">
            <a:off x="5244081" y="971766"/>
            <a:ext cx="1442686" cy="1880403"/>
            <a:chOff x="4020870" y="2194485"/>
            <a:chExt cx="1102258" cy="1432090"/>
          </a:xfrm>
          <a:effectLst>
            <a:outerShdw blurRad="444500" dist="254000" dir="8100000" algn="tr" rotWithShape="0">
              <a:prstClr val="black">
                <a:alpha val="50000"/>
              </a:prstClr>
            </a:outerShdw>
          </a:effectLst>
        </p:grpSpPr>
        <p:sp>
          <p:nvSpPr>
            <p:cNvPr id="64"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TextBox 66"/>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22" name="TextBox 21"/>
          <p:cNvSpPr txBox="1"/>
          <p:nvPr/>
        </p:nvSpPr>
        <p:spPr>
          <a:xfrm>
            <a:off x="2990850" y="65306"/>
            <a:ext cx="4387336" cy="646331"/>
          </a:xfrm>
          <a:prstGeom prst="rect">
            <a:avLst/>
          </a:prstGeom>
          <a:noFill/>
        </p:spPr>
        <p:txBody>
          <a:bodyPr wrap="square" rtlCol="0">
            <a:spAutoFit/>
          </a:bodyPr>
          <a:lstStyle/>
          <a:p>
            <a:pPr algn="ctr"/>
            <a:r>
              <a:rPr lang="zh-CN" altLang="en-US" sz="3600" b="1" dirty="0" smtClean="0">
                <a:latin typeface="方正兰亭黑简体" panose="02000000000000000000" pitchFamily="2" charset="-122"/>
                <a:ea typeface="方正兰亭黑简体" panose="02000000000000000000" pitchFamily="2" charset="-122"/>
              </a:rPr>
              <a:t>主要使用元件</a:t>
            </a:r>
            <a:endParaRPr lang="zh-CN" altLang="en-US" sz="3600" b="1" dirty="0">
              <a:latin typeface="方正兰亭黑简体" panose="02000000000000000000" pitchFamily="2" charset="-122"/>
              <a:ea typeface="方正兰亭黑简体" panose="02000000000000000000" pitchFamily="2" charset="-122"/>
            </a:endParaRPr>
          </a:p>
        </p:txBody>
      </p:sp>
      <p:sp>
        <p:nvSpPr>
          <p:cNvPr id="18" name="圆角矩形 17"/>
          <p:cNvSpPr/>
          <p:nvPr/>
        </p:nvSpPr>
        <p:spPr>
          <a:xfrm>
            <a:off x="-321542" y="2289537"/>
            <a:ext cx="2090420" cy="548640"/>
          </a:xfrm>
          <a:prstGeom prst="roundRect">
            <a:avLst>
              <a:gd name="adj" fmla="val 50000"/>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321542" y="1732476"/>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5400000">
            <a:off x="-33338" y="2457689"/>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21" name="圆角矩形 20"/>
          <p:cNvSpPr/>
          <p:nvPr/>
        </p:nvSpPr>
        <p:spPr>
          <a:xfrm>
            <a:off x="-321542" y="1161274"/>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321542" y="2853808"/>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21542" y="590072"/>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12"/>
          <p:cNvSpPr txBox="1"/>
          <p:nvPr/>
        </p:nvSpPr>
        <p:spPr>
          <a:xfrm>
            <a:off x="132080" y="685322"/>
            <a:ext cx="1676400"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课题背景</a:t>
            </a:r>
            <a:endParaRPr lang="zh-CN" altLang="en-US" sz="1600" dirty="0">
              <a:latin typeface="微软雅黑" panose="020B0503020204020204" pitchFamily="34" charset="-122"/>
              <a:ea typeface="微软雅黑" panose="020B0503020204020204" pitchFamily="34" charset="-122"/>
            </a:endParaRPr>
          </a:p>
        </p:txBody>
      </p:sp>
      <p:sp>
        <p:nvSpPr>
          <p:cNvPr id="26" name="TextBox 13"/>
          <p:cNvSpPr txBox="1"/>
          <p:nvPr/>
        </p:nvSpPr>
        <p:spPr>
          <a:xfrm>
            <a:off x="132080" y="1262329"/>
            <a:ext cx="1676400" cy="338554"/>
          </a:xfrm>
          <a:prstGeom prst="rect">
            <a:avLst/>
          </a:prstGeom>
          <a:noFill/>
        </p:spPr>
        <p:txBody>
          <a:bodyPr wrap="square" rtlCol="0">
            <a:spAutoFit/>
          </a:bodyPr>
          <a:lstStyle/>
          <a:p>
            <a:r>
              <a:rPr lang="zh-CN" altLang="en-US" sz="1600" dirty="0">
                <a:latin typeface="Microsoft JhengHei" panose="020B0604030504040204" pitchFamily="34" charset="-120"/>
                <a:ea typeface="Microsoft JhengHei" panose="020B0604030504040204" pitchFamily="34" charset="-120"/>
              </a:rPr>
              <a:t>课题现状及发展</a:t>
            </a:r>
          </a:p>
        </p:txBody>
      </p:sp>
      <p:sp>
        <p:nvSpPr>
          <p:cNvPr id="27" name="TextBox 14"/>
          <p:cNvSpPr txBox="1"/>
          <p:nvPr/>
        </p:nvSpPr>
        <p:spPr>
          <a:xfrm>
            <a:off x="132080" y="1850737"/>
            <a:ext cx="1676400" cy="338554"/>
          </a:xfrm>
          <a:prstGeom prst="rect">
            <a:avLst/>
          </a:prstGeom>
          <a:noFill/>
        </p:spPr>
        <p:txBody>
          <a:bodyPr wrap="square" rtlCol="0">
            <a:spAutoFit/>
          </a:bodyPr>
          <a:lstStyle/>
          <a:p>
            <a:r>
              <a:rPr lang="zh-CN" altLang="en-US" sz="1600" dirty="0" smtClean="0">
                <a:latin typeface="Microsoft JhengHei" panose="020B0604030504040204" pitchFamily="34" charset="-120"/>
                <a:ea typeface="Microsoft JhengHei" panose="020B0604030504040204" pitchFamily="34" charset="-120"/>
              </a:rPr>
              <a:t>拟研究内容</a:t>
            </a:r>
            <a:endParaRPr lang="zh-CN" altLang="en-US" sz="1600" dirty="0">
              <a:latin typeface="Microsoft JhengHei" panose="020B0604030504040204" pitchFamily="34" charset="-120"/>
              <a:ea typeface="Microsoft JhengHei" panose="020B0604030504040204" pitchFamily="34" charset="-120"/>
            </a:endParaRPr>
          </a:p>
        </p:txBody>
      </p:sp>
      <p:sp>
        <p:nvSpPr>
          <p:cNvPr id="28" name="TextBox 15"/>
          <p:cNvSpPr txBox="1"/>
          <p:nvPr/>
        </p:nvSpPr>
        <p:spPr>
          <a:xfrm>
            <a:off x="132080" y="2394673"/>
            <a:ext cx="1676400" cy="338554"/>
          </a:xfrm>
          <a:prstGeom prst="rect">
            <a:avLst/>
          </a:prstGeom>
          <a:noFill/>
        </p:spPr>
        <p:txBody>
          <a:bodyPr wrap="square" rtlCol="0">
            <a:spAutoFit/>
          </a:bodyPr>
          <a:lstStyle/>
          <a:p>
            <a:r>
              <a:rPr lang="zh-CN" altLang="en-US" sz="1600" dirty="0" smtClean="0">
                <a:solidFill>
                  <a:schemeClr val="bg1"/>
                </a:solidFill>
                <a:latin typeface="Microsoft JhengHei" panose="020B0604030504040204" pitchFamily="34" charset="-120"/>
                <a:ea typeface="Microsoft JhengHei" panose="020B0604030504040204" pitchFamily="34" charset="-120"/>
              </a:rPr>
              <a:t>研究路线</a:t>
            </a:r>
            <a:endParaRPr lang="zh-CN" altLang="en-US" sz="1600" dirty="0">
              <a:solidFill>
                <a:schemeClr val="bg1"/>
              </a:solidFill>
              <a:latin typeface="Microsoft JhengHei" panose="020B0604030504040204" pitchFamily="34" charset="-120"/>
              <a:ea typeface="Microsoft JhengHei" panose="020B0604030504040204" pitchFamily="34" charset="-120"/>
            </a:endParaRPr>
          </a:p>
        </p:txBody>
      </p:sp>
      <p:sp>
        <p:nvSpPr>
          <p:cNvPr id="29" name="TextBox 16"/>
          <p:cNvSpPr txBox="1"/>
          <p:nvPr/>
        </p:nvSpPr>
        <p:spPr>
          <a:xfrm>
            <a:off x="132080" y="2943126"/>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总结</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pic>
        <p:nvPicPr>
          <p:cNvPr id="3074" name="Picture 2" descr="C:\Users\Administrator\Desktop\毕设\白昀毕设\开题答辩需要材料\ppt图片\传感器.jpg"/>
          <p:cNvPicPr>
            <a:picLocks noChangeAspect="1" noChangeArrowheads="1"/>
          </p:cNvPicPr>
          <p:nvPr/>
        </p:nvPicPr>
        <p:blipFill>
          <a:blip r:embed="rId4" cstate="print"/>
          <a:srcRect/>
          <a:stretch>
            <a:fillRect/>
          </a:stretch>
        </p:blipFill>
        <p:spPr bwMode="auto">
          <a:xfrm>
            <a:off x="3771900" y="1428750"/>
            <a:ext cx="1038225" cy="933450"/>
          </a:xfrm>
          <a:prstGeom prst="rect">
            <a:avLst/>
          </a:prstGeom>
        </p:spPr>
        <p:style>
          <a:lnRef idx="0">
            <a:schemeClr val="accent4"/>
          </a:lnRef>
          <a:fillRef idx="3">
            <a:schemeClr val="accent4"/>
          </a:fillRef>
          <a:effectRef idx="3">
            <a:schemeClr val="accent4"/>
          </a:effectRef>
          <a:fontRef idx="minor">
            <a:schemeClr val="lt1"/>
          </a:fontRef>
        </p:style>
      </p:pic>
      <p:pic>
        <p:nvPicPr>
          <p:cNvPr id="3075" name="Picture 3" descr="C:\Users\Administrator\Desktop\毕设\白昀毕设\开题答辩需要材料\ppt图片\报警器.jpg"/>
          <p:cNvPicPr>
            <a:picLocks noChangeAspect="1" noChangeArrowheads="1"/>
          </p:cNvPicPr>
          <p:nvPr/>
        </p:nvPicPr>
        <p:blipFill>
          <a:blip r:embed="rId5" cstate="print"/>
          <a:srcRect/>
          <a:stretch>
            <a:fillRect/>
          </a:stretch>
        </p:blipFill>
        <p:spPr bwMode="auto">
          <a:xfrm>
            <a:off x="3810000" y="3267074"/>
            <a:ext cx="847725" cy="1114425"/>
          </a:xfrm>
          <a:prstGeom prst="rect">
            <a:avLst/>
          </a:prstGeom>
        </p:spPr>
        <p:style>
          <a:lnRef idx="0">
            <a:schemeClr val="accent6"/>
          </a:lnRef>
          <a:fillRef idx="3">
            <a:schemeClr val="accent6"/>
          </a:fillRef>
          <a:effectRef idx="3">
            <a:schemeClr val="accent6"/>
          </a:effectRef>
          <a:fontRef idx="minor">
            <a:schemeClr val="lt1"/>
          </a:fontRef>
        </p:style>
      </p:pic>
      <p:pic>
        <p:nvPicPr>
          <p:cNvPr id="3076" name="Picture 4" descr="C:\Users\Administrator\Desktop\毕设\白昀毕设\开题答辩需要材料\ppt图片\TFT显示.jpg"/>
          <p:cNvPicPr>
            <a:picLocks noChangeAspect="1" noChangeArrowheads="1"/>
          </p:cNvPicPr>
          <p:nvPr/>
        </p:nvPicPr>
        <p:blipFill>
          <a:blip r:embed="rId6" cstate="print"/>
          <a:srcRect/>
          <a:stretch>
            <a:fillRect/>
          </a:stretch>
        </p:blipFill>
        <p:spPr bwMode="auto">
          <a:xfrm>
            <a:off x="5638800" y="1428750"/>
            <a:ext cx="1028700" cy="971550"/>
          </a:xfrm>
          <a:prstGeom prst="rect">
            <a:avLst/>
          </a:prstGeom>
        </p:spPr>
        <p:style>
          <a:lnRef idx="0">
            <a:schemeClr val="accent3"/>
          </a:lnRef>
          <a:fillRef idx="3">
            <a:schemeClr val="accent3"/>
          </a:fillRef>
          <a:effectRef idx="3">
            <a:schemeClr val="accent3"/>
          </a:effectRef>
          <a:fontRef idx="minor">
            <a:schemeClr val="lt1"/>
          </a:fontRef>
        </p:style>
      </p:pic>
      <p:pic>
        <p:nvPicPr>
          <p:cNvPr id="3077" name="Picture 5" descr="C:\Users\Administrator\Desktop\毕设\白昀毕设\开题答辩需要材料\ppt图片\STM32最小系统.jpg"/>
          <p:cNvPicPr>
            <a:picLocks noChangeAspect="1" noChangeArrowheads="1"/>
          </p:cNvPicPr>
          <p:nvPr/>
        </p:nvPicPr>
        <p:blipFill>
          <a:blip r:embed="rId7" cstate="print"/>
          <a:srcRect/>
          <a:stretch>
            <a:fillRect/>
          </a:stretch>
        </p:blipFill>
        <p:spPr bwMode="auto">
          <a:xfrm>
            <a:off x="5505450" y="3486150"/>
            <a:ext cx="1247775" cy="742950"/>
          </a:xfrm>
          <a:prstGeom prst="rect">
            <a:avLst/>
          </a:prstGeom>
        </p:spPr>
        <p:style>
          <a:lnRef idx="0">
            <a:schemeClr val="accent3"/>
          </a:lnRef>
          <a:fillRef idx="3">
            <a:schemeClr val="accent3"/>
          </a:fillRef>
          <a:effectRef idx="3">
            <a:schemeClr val="accent3"/>
          </a:effectRef>
          <a:fontRef idx="minor">
            <a:schemeClr val="lt1"/>
          </a:fontRef>
        </p:style>
      </p:pic>
    </p:spTree>
    <p:custDataLst>
      <p:tags r:id="rId1"/>
    </p:custData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30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0-#ppt_w/2"/>
                                          </p:val>
                                        </p:tav>
                                        <p:tav tm="100000">
                                          <p:val>
                                            <p:strVal val="#ppt_x"/>
                                          </p:val>
                                        </p:tav>
                                      </p:tavLst>
                                    </p:anim>
                                    <p:anim calcmode="lin" valueType="num">
                                      <p:cBhvr additive="base">
                                        <p:cTn id="12" dur="500" fill="hold"/>
                                        <p:tgtEl>
                                          <p:spTgt spid="55"/>
                                        </p:tgtEl>
                                        <p:attrNameLst>
                                          <p:attrName>ppt_y</p:attrName>
                                        </p:attrNameLst>
                                      </p:cBhvr>
                                      <p:tavLst>
                                        <p:tav tm="0">
                                          <p:val>
                                            <p:strVal val="#ppt_y"/>
                                          </p:val>
                                        </p:tav>
                                        <p:tav tm="100000">
                                          <p:val>
                                            <p:strVal val="#ppt_y"/>
                                          </p:val>
                                        </p:tav>
                                      </p:tavLst>
                                    </p:anim>
                                  </p:childTnLst>
                                </p:cTn>
                              </p:par>
                              <p:par>
                                <p:cTn id="13" presetID="12" presetClass="entr" presetSubtype="2" fill="hold" grpId="0" nodeType="withEffect">
                                  <p:stCondLst>
                                    <p:cond delay="30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500"/>
                                        <p:tgtEl>
                                          <p:spTgt spid="53"/>
                                        </p:tgtEl>
                                        <p:attrNameLst>
                                          <p:attrName>ppt_x</p:attrName>
                                        </p:attrNameLst>
                                      </p:cBhvr>
                                      <p:tavLst>
                                        <p:tav tm="0">
                                          <p:val>
                                            <p:strVal val="#ppt_x+#ppt_w*1.125000"/>
                                          </p:val>
                                        </p:tav>
                                        <p:tav tm="100000">
                                          <p:val>
                                            <p:strVal val="#ppt_x"/>
                                          </p:val>
                                        </p:tav>
                                      </p:tavLst>
                                    </p:anim>
                                    <p:animEffect transition="in" filter="wipe(left)">
                                      <p:cBhvr>
                                        <p:cTn id="16" dur="500"/>
                                        <p:tgtEl>
                                          <p:spTgt spid="53"/>
                                        </p:tgtEl>
                                      </p:cBhvr>
                                    </p:animEffect>
                                  </p:childTnLst>
                                </p:cTn>
                              </p:par>
                              <p:par>
                                <p:cTn id="17" presetID="2" presetClass="entr" presetSubtype="4" fill="hold" grpId="0" nodeType="withEffect">
                                  <p:stCondLst>
                                    <p:cond delay="60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500" fill="hold"/>
                                        <p:tgtEl>
                                          <p:spTgt spid="58"/>
                                        </p:tgtEl>
                                        <p:attrNameLst>
                                          <p:attrName>ppt_x</p:attrName>
                                        </p:attrNameLst>
                                      </p:cBhvr>
                                      <p:tavLst>
                                        <p:tav tm="0">
                                          <p:val>
                                            <p:strVal val="#ppt_x"/>
                                          </p:val>
                                        </p:tav>
                                        <p:tav tm="100000">
                                          <p:val>
                                            <p:strVal val="#ppt_x"/>
                                          </p:val>
                                        </p:tav>
                                      </p:tavLst>
                                    </p:anim>
                                    <p:anim calcmode="lin" valueType="num">
                                      <p:cBhvr additive="base">
                                        <p:cTn id="20" dur="500" fill="hold"/>
                                        <p:tgtEl>
                                          <p:spTgt spid="58"/>
                                        </p:tgtEl>
                                        <p:attrNameLst>
                                          <p:attrName>ppt_y</p:attrName>
                                        </p:attrNameLst>
                                      </p:cBhvr>
                                      <p:tavLst>
                                        <p:tav tm="0">
                                          <p:val>
                                            <p:strVal val="1+#ppt_h/2"/>
                                          </p:val>
                                        </p:tav>
                                        <p:tav tm="100000">
                                          <p:val>
                                            <p:strVal val="#ppt_y"/>
                                          </p:val>
                                        </p:tav>
                                      </p:tavLst>
                                    </p:anim>
                                  </p:childTnLst>
                                </p:cTn>
                              </p:par>
                              <p:par>
                                <p:cTn id="21" presetID="12" presetClass="entr" presetSubtype="2" fill="hold" grpId="0" nodeType="withEffect">
                                  <p:stCondLst>
                                    <p:cond delay="60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500"/>
                                        <p:tgtEl>
                                          <p:spTgt spid="45"/>
                                        </p:tgtEl>
                                        <p:attrNameLst>
                                          <p:attrName>ppt_x</p:attrName>
                                        </p:attrNameLst>
                                      </p:cBhvr>
                                      <p:tavLst>
                                        <p:tav tm="0">
                                          <p:val>
                                            <p:strVal val="#ppt_x+#ppt_w*1.125000"/>
                                          </p:val>
                                        </p:tav>
                                        <p:tav tm="100000">
                                          <p:val>
                                            <p:strVal val="#ppt_x"/>
                                          </p:val>
                                        </p:tav>
                                      </p:tavLst>
                                    </p:anim>
                                    <p:animEffect transition="in" filter="wipe(left)">
                                      <p:cBhvr>
                                        <p:cTn id="24" dur="500"/>
                                        <p:tgtEl>
                                          <p:spTgt spid="45"/>
                                        </p:tgtEl>
                                      </p:cBhvr>
                                    </p:animEffect>
                                  </p:childTnLst>
                                </p:cTn>
                              </p:par>
                              <p:par>
                                <p:cTn id="25" presetID="2" presetClass="entr" presetSubtype="2" fill="hold" nodeType="withEffect">
                                  <p:stCondLst>
                                    <p:cond delay="90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fill="hold"/>
                                        <p:tgtEl>
                                          <p:spTgt spid="59"/>
                                        </p:tgtEl>
                                        <p:attrNameLst>
                                          <p:attrName>ppt_x</p:attrName>
                                        </p:attrNameLst>
                                      </p:cBhvr>
                                      <p:tavLst>
                                        <p:tav tm="0">
                                          <p:val>
                                            <p:strVal val="1+#ppt_w/2"/>
                                          </p:val>
                                        </p:tav>
                                        <p:tav tm="100000">
                                          <p:val>
                                            <p:strVal val="#ppt_x"/>
                                          </p:val>
                                        </p:tav>
                                      </p:tavLst>
                                    </p:anim>
                                    <p:anim calcmode="lin" valueType="num">
                                      <p:cBhvr additive="base">
                                        <p:cTn id="28" dur="500" fill="hold"/>
                                        <p:tgtEl>
                                          <p:spTgt spid="59"/>
                                        </p:tgtEl>
                                        <p:attrNameLst>
                                          <p:attrName>ppt_y</p:attrName>
                                        </p:attrNameLst>
                                      </p:cBhvr>
                                      <p:tavLst>
                                        <p:tav tm="0">
                                          <p:val>
                                            <p:strVal val="#ppt_y"/>
                                          </p:val>
                                        </p:tav>
                                        <p:tav tm="100000">
                                          <p:val>
                                            <p:strVal val="#ppt_y"/>
                                          </p:val>
                                        </p:tav>
                                      </p:tavLst>
                                    </p:anim>
                                  </p:childTnLst>
                                </p:cTn>
                              </p:par>
                              <p:par>
                                <p:cTn id="29" presetID="12" presetClass="entr" presetSubtype="8" fill="hold" grpId="0" nodeType="withEffect">
                                  <p:stCondLst>
                                    <p:cond delay="900"/>
                                  </p:stCondLst>
                                  <p:childTnLst>
                                    <p:set>
                                      <p:cBhvr>
                                        <p:cTn id="30" dur="1" fill="hold">
                                          <p:stCondLst>
                                            <p:cond delay="0"/>
                                          </p:stCondLst>
                                        </p:cTn>
                                        <p:tgtEl>
                                          <p:spTgt spid="46"/>
                                        </p:tgtEl>
                                        <p:attrNameLst>
                                          <p:attrName>style.visibility</p:attrName>
                                        </p:attrNameLst>
                                      </p:cBhvr>
                                      <p:to>
                                        <p:strVal val="visible"/>
                                      </p:to>
                                    </p:set>
                                    <p:anim calcmode="lin" valueType="num">
                                      <p:cBhvr additive="base">
                                        <p:cTn id="31" dur="500"/>
                                        <p:tgtEl>
                                          <p:spTgt spid="46"/>
                                        </p:tgtEl>
                                        <p:attrNameLst>
                                          <p:attrName>ppt_x</p:attrName>
                                        </p:attrNameLst>
                                      </p:cBhvr>
                                      <p:tavLst>
                                        <p:tav tm="0">
                                          <p:val>
                                            <p:strVal val="#ppt_x-#ppt_w*1.125000"/>
                                          </p:val>
                                        </p:tav>
                                        <p:tav tm="100000">
                                          <p:val>
                                            <p:strVal val="#ppt_x"/>
                                          </p:val>
                                        </p:tav>
                                      </p:tavLst>
                                    </p:anim>
                                    <p:animEffect transition="in" filter="wipe(right)">
                                      <p:cBhvr>
                                        <p:cTn id="32" dur="500"/>
                                        <p:tgtEl>
                                          <p:spTgt spid="46"/>
                                        </p:tgtEl>
                                      </p:cBhvr>
                                    </p:animEffect>
                                  </p:childTnLst>
                                </p:cTn>
                              </p:par>
                              <p:par>
                                <p:cTn id="33" presetID="12" presetClass="entr" presetSubtype="8" fill="hold" grpId="0" nodeType="withEffect">
                                  <p:stCondLst>
                                    <p:cond delay="120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500"/>
                                        <p:tgtEl>
                                          <p:spTgt spid="47"/>
                                        </p:tgtEl>
                                        <p:attrNameLst>
                                          <p:attrName>ppt_x</p:attrName>
                                        </p:attrNameLst>
                                      </p:cBhvr>
                                      <p:tavLst>
                                        <p:tav tm="0">
                                          <p:val>
                                            <p:strVal val="#ppt_x-#ppt_w*1.125000"/>
                                          </p:val>
                                        </p:tav>
                                        <p:tav tm="100000">
                                          <p:val>
                                            <p:strVal val="#ppt_x"/>
                                          </p:val>
                                        </p:tav>
                                      </p:tavLst>
                                    </p:anim>
                                    <p:animEffect transition="in" filter="wipe(right)">
                                      <p:cBhvr>
                                        <p:cTn id="36" dur="500"/>
                                        <p:tgtEl>
                                          <p:spTgt spid="47"/>
                                        </p:tgtEl>
                                      </p:cBhvr>
                                    </p:animEffect>
                                  </p:childTnLst>
                                </p:cTn>
                              </p:par>
                            </p:childTnLst>
                          </p:cTn>
                        </p:par>
                        <p:par>
                          <p:cTn id="37" fill="hold">
                            <p:stCondLst>
                              <p:cond delay="1700"/>
                            </p:stCondLst>
                            <p:childTnLst>
                              <p:par>
                                <p:cTn id="38" presetID="10" presetClass="entr" presetSubtype="0" fill="hold" grpId="0" nodeType="after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2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53" grpId="0"/>
      <p:bldP spid="54" grpId="0" animBg="1"/>
      <p:bldP spid="58" grpId="0" animBg="1"/>
      <p:bldP spid="6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Box 171"/>
          <p:cNvSpPr txBox="1"/>
          <p:nvPr/>
        </p:nvSpPr>
        <p:spPr>
          <a:xfrm>
            <a:off x="2155549" y="704850"/>
            <a:ext cx="1415772" cy="1815882"/>
          </a:xfrm>
          <a:prstGeom prst="rect">
            <a:avLst/>
          </a:prstGeom>
          <a:noFill/>
        </p:spPr>
        <p:txBody>
          <a:bodyPr wrap="square" rtlCol="0">
            <a:spAutoFit/>
          </a:bodyPr>
          <a:lstStyle/>
          <a:p>
            <a:r>
              <a:rPr lang="zh-CN" altLang="en-US" sz="1200" b="1" dirty="0" smtClean="0">
                <a:solidFill>
                  <a:srgbClr val="002060"/>
                </a:solidFill>
                <a:latin typeface="方正兰亭细黑_GBK" panose="02000000000000000000" pitchFamily="2" charset="-122"/>
                <a:ea typeface="方正兰亭细黑_GBK" panose="02000000000000000000" pitchFamily="2" charset="-122"/>
              </a:rPr>
              <a:t>串</a:t>
            </a:r>
            <a:r>
              <a:rPr lang="zh-CN" altLang="en-US" sz="1200" b="1" dirty="0" smtClean="0">
                <a:solidFill>
                  <a:srgbClr val="002060"/>
                </a:solidFill>
                <a:latin typeface="方正兰亭细黑_GBK" panose="02000000000000000000" pitchFamily="2" charset="-122"/>
                <a:ea typeface="方正兰亭细黑_GBK" panose="02000000000000000000" pitchFamily="2" charset="-122"/>
              </a:rPr>
              <a:t>口通信：</a:t>
            </a:r>
            <a:r>
              <a:rPr lang="zh-CN" altLang="en-US" sz="1000" dirty="0" smtClean="0"/>
              <a:t>串行接口是一种可以将接受来自</a:t>
            </a:r>
            <a:r>
              <a:rPr lang="en-US" altLang="zh-CN" sz="1000" dirty="0" smtClean="0"/>
              <a:t>CPU</a:t>
            </a:r>
            <a:r>
              <a:rPr lang="zh-CN" altLang="en-US" sz="1000" dirty="0" smtClean="0"/>
              <a:t>的并行数据字符转换为连续的串行数据流发送出去，同时可将接受的串行数据流转换为并行的数据字符供给</a:t>
            </a:r>
            <a:r>
              <a:rPr lang="en-US" altLang="zh-CN" sz="1000" dirty="0" smtClean="0"/>
              <a:t>CPU</a:t>
            </a:r>
            <a:r>
              <a:rPr lang="zh-CN" altLang="en-US" sz="1000" dirty="0" smtClean="0"/>
              <a:t>的器件</a:t>
            </a:r>
            <a:r>
              <a:rPr lang="zh-CN" altLang="en-US" sz="1000" dirty="0" smtClean="0"/>
              <a:t>。系统的串口通信主要应用于程序的下载与调试。</a:t>
            </a:r>
            <a:endParaRPr lang="zh-CN" altLang="en-US" sz="1000" dirty="0">
              <a:solidFill>
                <a:srgbClr val="6BA42C"/>
              </a:solidFill>
              <a:latin typeface="方正兰亭细黑_GBK" panose="02000000000000000000" pitchFamily="2" charset="-122"/>
              <a:ea typeface="方正兰亭细黑_GBK" panose="02000000000000000000" pitchFamily="2" charset="-122"/>
            </a:endParaRPr>
          </a:p>
        </p:txBody>
      </p:sp>
      <p:grpSp>
        <p:nvGrpSpPr>
          <p:cNvPr id="173" name="组合 172"/>
          <p:cNvGrpSpPr/>
          <p:nvPr/>
        </p:nvGrpSpPr>
        <p:grpSpPr>
          <a:xfrm>
            <a:off x="3113664" y="2623322"/>
            <a:ext cx="408377" cy="408377"/>
            <a:chOff x="304800" y="673100"/>
            <a:chExt cx="4000500" cy="4000500"/>
          </a:xfrm>
          <a:effectLst>
            <a:outerShdw blurRad="317500" dist="190500" dir="8100000" algn="tr" rotWithShape="0">
              <a:prstClr val="black">
                <a:alpha val="50000"/>
              </a:prstClr>
            </a:outerShdw>
          </a:effectLst>
        </p:grpSpPr>
        <p:sp>
          <p:nvSpPr>
            <p:cNvPr id="174" name="同心圆 1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5" name="椭圆 17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6" name="组合 175"/>
          <p:cNvGrpSpPr/>
          <p:nvPr/>
        </p:nvGrpSpPr>
        <p:grpSpPr>
          <a:xfrm>
            <a:off x="2054559" y="2587548"/>
            <a:ext cx="219777" cy="219777"/>
            <a:chOff x="304800" y="673100"/>
            <a:chExt cx="4000500" cy="4000500"/>
          </a:xfrm>
          <a:effectLst>
            <a:outerShdw blurRad="381000" dist="152400" dir="8100000" algn="tr" rotWithShape="0">
              <a:prstClr val="black">
                <a:alpha val="70000"/>
              </a:prstClr>
            </a:outerShdw>
          </a:effectLst>
        </p:grpSpPr>
        <p:sp>
          <p:nvSpPr>
            <p:cNvPr id="177" name="同心圆 17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8" name="椭圆 177"/>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9" name="组合 178"/>
          <p:cNvGrpSpPr/>
          <p:nvPr/>
        </p:nvGrpSpPr>
        <p:grpSpPr>
          <a:xfrm>
            <a:off x="2433276" y="2832241"/>
            <a:ext cx="350672" cy="350672"/>
            <a:chOff x="304800" y="673100"/>
            <a:chExt cx="4000500" cy="4000500"/>
          </a:xfrm>
          <a:effectLst>
            <a:outerShdw blurRad="444500" dist="254000" dir="8100000" algn="tr" rotWithShape="0">
              <a:prstClr val="black">
                <a:alpha val="50000"/>
              </a:prstClr>
            </a:outerShdw>
          </a:effectLst>
        </p:grpSpPr>
        <p:sp>
          <p:nvSpPr>
            <p:cNvPr id="180" name="同心圆 17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1" name="椭圆 18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2" name="组合 181"/>
          <p:cNvGrpSpPr/>
          <p:nvPr/>
        </p:nvGrpSpPr>
        <p:grpSpPr>
          <a:xfrm>
            <a:off x="3367935" y="2584048"/>
            <a:ext cx="219777" cy="219777"/>
            <a:chOff x="304800" y="673100"/>
            <a:chExt cx="4000500" cy="4000500"/>
          </a:xfrm>
          <a:effectLst>
            <a:outerShdw blurRad="381000" dist="152400" dir="8100000" algn="tr" rotWithShape="0">
              <a:prstClr val="black">
                <a:alpha val="70000"/>
              </a:prstClr>
            </a:outerShdw>
          </a:effectLst>
        </p:grpSpPr>
        <p:sp>
          <p:nvSpPr>
            <p:cNvPr id="183" name="同心圆 18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4" name="椭圆 18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5" name="组合 184"/>
          <p:cNvGrpSpPr/>
          <p:nvPr/>
        </p:nvGrpSpPr>
        <p:grpSpPr>
          <a:xfrm>
            <a:off x="2997889" y="2800177"/>
            <a:ext cx="219777" cy="219777"/>
            <a:chOff x="304800" y="673100"/>
            <a:chExt cx="4000500" cy="4000500"/>
          </a:xfrm>
          <a:effectLst>
            <a:outerShdw blurRad="381000" dist="152400" dir="8100000" algn="tr" rotWithShape="0">
              <a:prstClr val="black">
                <a:alpha val="70000"/>
              </a:prstClr>
            </a:outerShdw>
          </a:effectLst>
        </p:grpSpPr>
        <p:sp>
          <p:nvSpPr>
            <p:cNvPr id="186" name="同心圆 18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7" name="椭圆 18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8" name="组合 187"/>
          <p:cNvGrpSpPr/>
          <p:nvPr/>
        </p:nvGrpSpPr>
        <p:grpSpPr>
          <a:xfrm>
            <a:off x="2720607" y="2827510"/>
            <a:ext cx="291782" cy="291782"/>
            <a:chOff x="304800" y="673100"/>
            <a:chExt cx="4000500" cy="4000500"/>
          </a:xfrm>
          <a:effectLst>
            <a:outerShdw blurRad="317500" dist="190500" dir="8100000" algn="tr" rotWithShape="0">
              <a:prstClr val="black">
                <a:alpha val="50000"/>
              </a:prstClr>
            </a:outerShdw>
          </a:effectLst>
        </p:grpSpPr>
        <p:sp>
          <p:nvSpPr>
            <p:cNvPr id="189" name="同心圆 18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0" name="椭圆 18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1" name="组合 190"/>
          <p:cNvGrpSpPr/>
          <p:nvPr/>
        </p:nvGrpSpPr>
        <p:grpSpPr>
          <a:xfrm>
            <a:off x="2695823" y="3091261"/>
            <a:ext cx="219777" cy="219777"/>
            <a:chOff x="304800" y="673100"/>
            <a:chExt cx="4000500" cy="4000500"/>
          </a:xfrm>
          <a:effectLst>
            <a:outerShdw blurRad="381000" dist="152400" dir="8100000" algn="tr" rotWithShape="0">
              <a:prstClr val="black">
                <a:alpha val="70000"/>
              </a:prstClr>
            </a:outerShdw>
          </a:effectLst>
        </p:grpSpPr>
        <p:sp>
          <p:nvSpPr>
            <p:cNvPr id="192" name="同心圆 19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3" name="椭圆 19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4" name="组合 193"/>
          <p:cNvGrpSpPr/>
          <p:nvPr/>
        </p:nvGrpSpPr>
        <p:grpSpPr>
          <a:xfrm>
            <a:off x="2515826" y="2603002"/>
            <a:ext cx="350672" cy="350672"/>
            <a:chOff x="304800" y="673100"/>
            <a:chExt cx="4000500" cy="4000500"/>
          </a:xfrm>
          <a:effectLst>
            <a:outerShdw blurRad="444500" dist="254000" dir="8100000" algn="tr" rotWithShape="0">
              <a:prstClr val="black">
                <a:alpha val="50000"/>
              </a:prstClr>
            </a:outerShdw>
          </a:effectLst>
        </p:grpSpPr>
        <p:sp>
          <p:nvSpPr>
            <p:cNvPr id="195" name="同心圆 19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6" name="椭圆 19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7" name="组合 196"/>
          <p:cNvGrpSpPr/>
          <p:nvPr/>
        </p:nvGrpSpPr>
        <p:grpSpPr>
          <a:xfrm>
            <a:off x="2853930" y="2610754"/>
            <a:ext cx="287919" cy="287919"/>
            <a:chOff x="304800" y="673100"/>
            <a:chExt cx="4000500" cy="4000500"/>
          </a:xfrm>
          <a:effectLst>
            <a:outerShdw blurRad="381000" dist="152400" dir="8100000" algn="tr" rotWithShape="0">
              <a:prstClr val="black">
                <a:alpha val="70000"/>
              </a:prstClr>
            </a:outerShdw>
          </a:effectLst>
        </p:grpSpPr>
        <p:sp>
          <p:nvSpPr>
            <p:cNvPr id="198" name="同心圆 19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9" name="椭圆 19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0" name="组合 199"/>
          <p:cNvGrpSpPr/>
          <p:nvPr/>
        </p:nvGrpSpPr>
        <p:grpSpPr>
          <a:xfrm>
            <a:off x="2181811" y="2610215"/>
            <a:ext cx="387220" cy="387220"/>
            <a:chOff x="304800" y="673100"/>
            <a:chExt cx="4000500" cy="4000500"/>
          </a:xfrm>
          <a:effectLst>
            <a:outerShdw blurRad="317500" dist="190500" dir="8100000" algn="tr" rotWithShape="0">
              <a:prstClr val="black">
                <a:alpha val="50000"/>
              </a:prstClr>
            </a:outerShdw>
          </a:effectLst>
        </p:grpSpPr>
        <p:sp>
          <p:nvSpPr>
            <p:cNvPr id="201" name="同心圆 20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2" name="椭圆 20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3" name="TextBox 202"/>
          <p:cNvSpPr txBox="1"/>
          <p:nvPr/>
        </p:nvSpPr>
        <p:spPr>
          <a:xfrm>
            <a:off x="4378021" y="1171575"/>
            <a:ext cx="1241729" cy="2431435"/>
          </a:xfrm>
          <a:prstGeom prst="rect">
            <a:avLst/>
          </a:prstGeom>
          <a:noFill/>
        </p:spPr>
        <p:txBody>
          <a:bodyPr wrap="square" rtlCol="0">
            <a:spAutoFit/>
          </a:bodyPr>
          <a:lstStyle/>
          <a:p>
            <a:r>
              <a:rPr lang="en-US" altLang="zh-CN" sz="1200" b="1" dirty="0" smtClean="0">
                <a:solidFill>
                  <a:srgbClr val="002060"/>
                </a:solidFill>
                <a:latin typeface="方正兰亭细黑_GBK" panose="02000000000000000000" pitchFamily="2" charset="-122"/>
                <a:ea typeface="方正兰亭细黑_GBK" panose="02000000000000000000" pitchFamily="2" charset="-122"/>
              </a:rPr>
              <a:t>IIC</a:t>
            </a:r>
            <a:r>
              <a:rPr lang="zh-CN" altLang="en-US" sz="1200" b="1" dirty="0" smtClean="0">
                <a:solidFill>
                  <a:srgbClr val="002060"/>
                </a:solidFill>
                <a:latin typeface="方正兰亭细黑_GBK" panose="02000000000000000000" pitchFamily="2" charset="-122"/>
                <a:ea typeface="方正兰亭细黑_GBK" panose="02000000000000000000" pitchFamily="2" charset="-122"/>
              </a:rPr>
              <a:t>通信：</a:t>
            </a:r>
            <a:r>
              <a:rPr lang="en-US" altLang="zh-CN" sz="1000" dirty="0" smtClean="0"/>
              <a:t>I2C</a:t>
            </a:r>
            <a:r>
              <a:rPr lang="zh-CN" altLang="en-US" sz="1000" dirty="0" smtClean="0"/>
              <a:t>总线</a:t>
            </a:r>
            <a:r>
              <a:rPr lang="zh-CN" altLang="en-US" sz="1000" dirty="0" smtClean="0"/>
              <a:t>是由</a:t>
            </a:r>
            <a:r>
              <a:rPr lang="en-US" altLang="zh-CN" sz="1000" dirty="0" smtClean="0">
                <a:hlinkClick r:id="rId4"/>
              </a:rPr>
              <a:t>Philips</a:t>
            </a:r>
            <a:r>
              <a:rPr lang="zh-CN" altLang="en-US" sz="1000" dirty="0" smtClean="0"/>
              <a:t>公司开发</a:t>
            </a:r>
            <a:r>
              <a:rPr lang="zh-CN" altLang="en-US" sz="1000" dirty="0" smtClean="0"/>
              <a:t>的一</a:t>
            </a:r>
            <a:r>
              <a:rPr lang="zh-CN" altLang="en-US" sz="1000" dirty="0" smtClean="0"/>
              <a:t>种简单、双向二</a:t>
            </a:r>
            <a:r>
              <a:rPr lang="zh-CN" altLang="en-US" sz="1000" dirty="0" smtClean="0"/>
              <a:t>线制</a:t>
            </a:r>
            <a:r>
              <a:rPr lang="zh-CN" altLang="en-US" sz="1000" dirty="0" smtClean="0"/>
              <a:t>同步串行总线。</a:t>
            </a:r>
            <a:r>
              <a:rPr lang="zh-CN" altLang="en-US" sz="1000" dirty="0" smtClean="0"/>
              <a:t>它只</a:t>
            </a:r>
            <a:r>
              <a:rPr lang="zh-CN" altLang="en-US" sz="1000" dirty="0" smtClean="0"/>
              <a:t>需要两根线即</a:t>
            </a:r>
            <a:r>
              <a:rPr lang="zh-CN" altLang="en-US" sz="1000" dirty="0" smtClean="0"/>
              <a:t>可在连</a:t>
            </a:r>
            <a:r>
              <a:rPr lang="zh-CN" altLang="en-US" sz="1000" dirty="0" smtClean="0"/>
              <a:t>接于总线上的器</a:t>
            </a:r>
            <a:r>
              <a:rPr lang="zh-CN" altLang="en-US" sz="1000" dirty="0" smtClean="0"/>
              <a:t>件之</a:t>
            </a:r>
            <a:r>
              <a:rPr lang="zh-CN" altLang="en-US" sz="1000" dirty="0" smtClean="0"/>
              <a:t>间传送信息</a:t>
            </a:r>
            <a:r>
              <a:rPr lang="zh-CN" altLang="en-US" sz="1000" dirty="0" smtClean="0"/>
              <a:t>。主器件</a:t>
            </a:r>
            <a:r>
              <a:rPr lang="zh-CN" altLang="en-US" sz="1000" dirty="0" smtClean="0"/>
              <a:t>用于启动总线传</a:t>
            </a:r>
            <a:r>
              <a:rPr lang="zh-CN" altLang="en-US" sz="1000" dirty="0" smtClean="0"/>
              <a:t>送数</a:t>
            </a:r>
            <a:r>
              <a:rPr lang="zh-CN" altLang="en-US" sz="1000" dirty="0" smtClean="0"/>
              <a:t>据，并产生时钟</a:t>
            </a:r>
            <a:r>
              <a:rPr lang="zh-CN" altLang="en-US" sz="1000" dirty="0" smtClean="0"/>
              <a:t>以开</a:t>
            </a:r>
            <a:r>
              <a:rPr lang="zh-CN" altLang="en-US" sz="1000" dirty="0" smtClean="0"/>
              <a:t>放传送的器件，</a:t>
            </a:r>
            <a:r>
              <a:rPr lang="zh-CN" altLang="en-US" sz="1000" dirty="0" smtClean="0"/>
              <a:t>此时</a:t>
            </a:r>
            <a:r>
              <a:rPr lang="zh-CN" altLang="en-US" sz="1000" dirty="0" smtClean="0"/>
              <a:t>任何被寻址的器</a:t>
            </a:r>
            <a:r>
              <a:rPr lang="zh-CN" altLang="en-US" sz="1000" dirty="0" smtClean="0"/>
              <a:t>件均</a:t>
            </a:r>
            <a:r>
              <a:rPr lang="zh-CN" altLang="en-US" sz="1000" dirty="0" smtClean="0"/>
              <a:t>被认为是从器</a:t>
            </a:r>
            <a:r>
              <a:rPr lang="zh-CN" altLang="en-US" sz="1000" dirty="0" smtClean="0"/>
              <a:t>件。</a:t>
            </a:r>
            <a:endParaRPr lang="zh-CN" altLang="en-US" sz="1000" dirty="0" smtClean="0"/>
          </a:p>
          <a:p>
            <a:endParaRPr lang="zh-CN" altLang="en-US" sz="1000" dirty="0">
              <a:solidFill>
                <a:srgbClr val="6BA42C"/>
              </a:solidFill>
              <a:latin typeface="方正兰亭细黑_GBK" panose="02000000000000000000" pitchFamily="2" charset="-122"/>
              <a:ea typeface="方正兰亭细黑_GBK" panose="02000000000000000000" pitchFamily="2" charset="-122"/>
            </a:endParaRPr>
          </a:p>
        </p:txBody>
      </p:sp>
      <p:grpSp>
        <p:nvGrpSpPr>
          <p:cNvPr id="204" name="组合 203"/>
          <p:cNvGrpSpPr/>
          <p:nvPr/>
        </p:nvGrpSpPr>
        <p:grpSpPr>
          <a:xfrm>
            <a:off x="5336136" y="3556458"/>
            <a:ext cx="408377" cy="408377"/>
            <a:chOff x="304800" y="673100"/>
            <a:chExt cx="4000500" cy="4000500"/>
          </a:xfrm>
          <a:effectLst>
            <a:outerShdw blurRad="317500" dist="190500" dir="8100000" algn="tr" rotWithShape="0">
              <a:prstClr val="black">
                <a:alpha val="50000"/>
              </a:prstClr>
            </a:outerShdw>
          </a:effectLst>
        </p:grpSpPr>
        <p:sp>
          <p:nvSpPr>
            <p:cNvPr id="205" name="同心圆 20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6" name="椭圆 20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7" name="组合 206"/>
          <p:cNvGrpSpPr/>
          <p:nvPr/>
        </p:nvGrpSpPr>
        <p:grpSpPr>
          <a:xfrm>
            <a:off x="4277031" y="3520684"/>
            <a:ext cx="219777" cy="219777"/>
            <a:chOff x="304800" y="673100"/>
            <a:chExt cx="4000500" cy="4000500"/>
          </a:xfrm>
          <a:effectLst>
            <a:outerShdw blurRad="381000" dist="152400" dir="8100000" algn="tr" rotWithShape="0">
              <a:prstClr val="black">
                <a:alpha val="70000"/>
              </a:prstClr>
            </a:outerShdw>
          </a:effectLst>
        </p:grpSpPr>
        <p:sp>
          <p:nvSpPr>
            <p:cNvPr id="208" name="同心圆 20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9" name="椭圆 20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0" name="组合 209"/>
          <p:cNvGrpSpPr/>
          <p:nvPr/>
        </p:nvGrpSpPr>
        <p:grpSpPr>
          <a:xfrm>
            <a:off x="4655748" y="3765377"/>
            <a:ext cx="350672" cy="350672"/>
            <a:chOff x="304800" y="673100"/>
            <a:chExt cx="4000500" cy="4000500"/>
          </a:xfrm>
          <a:effectLst>
            <a:outerShdw blurRad="444500" dist="254000" dir="8100000" algn="tr" rotWithShape="0">
              <a:prstClr val="black">
                <a:alpha val="50000"/>
              </a:prstClr>
            </a:outerShdw>
          </a:effectLst>
        </p:grpSpPr>
        <p:sp>
          <p:nvSpPr>
            <p:cNvPr id="211" name="同心圆 2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2" name="椭圆 21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3" name="组合 212"/>
          <p:cNvGrpSpPr/>
          <p:nvPr/>
        </p:nvGrpSpPr>
        <p:grpSpPr>
          <a:xfrm>
            <a:off x="5590407" y="3517184"/>
            <a:ext cx="219777" cy="219777"/>
            <a:chOff x="304800" y="673100"/>
            <a:chExt cx="4000500" cy="4000500"/>
          </a:xfrm>
          <a:effectLst>
            <a:outerShdw blurRad="381000" dist="152400" dir="8100000" algn="tr" rotWithShape="0">
              <a:prstClr val="black">
                <a:alpha val="70000"/>
              </a:prstClr>
            </a:outerShdw>
          </a:effectLst>
        </p:grpSpPr>
        <p:sp>
          <p:nvSpPr>
            <p:cNvPr id="214" name="同心圆 2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5" name="椭圆 21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6" name="组合 215"/>
          <p:cNvGrpSpPr/>
          <p:nvPr/>
        </p:nvGrpSpPr>
        <p:grpSpPr>
          <a:xfrm>
            <a:off x="4943079" y="3760646"/>
            <a:ext cx="291782" cy="291782"/>
            <a:chOff x="304800" y="673100"/>
            <a:chExt cx="4000500" cy="4000500"/>
          </a:xfrm>
          <a:effectLst>
            <a:outerShdw blurRad="317500" dist="190500" dir="8100000" algn="tr" rotWithShape="0">
              <a:prstClr val="black">
                <a:alpha val="50000"/>
              </a:prstClr>
            </a:outerShdw>
          </a:effectLst>
        </p:grpSpPr>
        <p:sp>
          <p:nvSpPr>
            <p:cNvPr id="217" name="同心圆 2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8" name="椭圆 2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9" name="组合 218"/>
          <p:cNvGrpSpPr/>
          <p:nvPr/>
        </p:nvGrpSpPr>
        <p:grpSpPr>
          <a:xfrm>
            <a:off x="4918295" y="4024397"/>
            <a:ext cx="219777" cy="219777"/>
            <a:chOff x="304800" y="673100"/>
            <a:chExt cx="4000500" cy="4000500"/>
          </a:xfrm>
          <a:effectLst>
            <a:outerShdw blurRad="381000" dist="152400" dir="8100000" algn="tr" rotWithShape="0">
              <a:prstClr val="black">
                <a:alpha val="70000"/>
              </a:prstClr>
            </a:outerShdw>
          </a:effectLst>
        </p:grpSpPr>
        <p:sp>
          <p:nvSpPr>
            <p:cNvPr id="220" name="同心圆 2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1" name="椭圆 22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2" name="组合 221"/>
          <p:cNvGrpSpPr/>
          <p:nvPr/>
        </p:nvGrpSpPr>
        <p:grpSpPr>
          <a:xfrm>
            <a:off x="5076402" y="3543890"/>
            <a:ext cx="287919" cy="287919"/>
            <a:chOff x="304800" y="673100"/>
            <a:chExt cx="4000500" cy="4000500"/>
          </a:xfrm>
          <a:effectLst>
            <a:outerShdw blurRad="381000" dist="152400" dir="8100000" algn="tr" rotWithShape="0">
              <a:prstClr val="black">
                <a:alpha val="70000"/>
              </a:prstClr>
            </a:outerShdw>
          </a:effectLst>
        </p:grpSpPr>
        <p:sp>
          <p:nvSpPr>
            <p:cNvPr id="223" name="同心圆 2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4" name="椭圆 22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5" name="组合 224"/>
          <p:cNvGrpSpPr/>
          <p:nvPr/>
        </p:nvGrpSpPr>
        <p:grpSpPr>
          <a:xfrm>
            <a:off x="4404283" y="3543351"/>
            <a:ext cx="387220" cy="387220"/>
            <a:chOff x="304800" y="673100"/>
            <a:chExt cx="4000500" cy="4000500"/>
          </a:xfrm>
          <a:effectLst>
            <a:outerShdw blurRad="317500" dist="190500" dir="8100000" algn="tr" rotWithShape="0">
              <a:prstClr val="black">
                <a:alpha val="50000"/>
              </a:prstClr>
            </a:outerShdw>
          </a:effectLst>
        </p:grpSpPr>
        <p:sp>
          <p:nvSpPr>
            <p:cNvPr id="226" name="同心圆 2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7" name="椭圆 2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8" name="TextBox 227"/>
          <p:cNvSpPr txBox="1"/>
          <p:nvPr/>
        </p:nvSpPr>
        <p:spPr>
          <a:xfrm>
            <a:off x="6421845" y="962025"/>
            <a:ext cx="1836330" cy="1842254"/>
          </a:xfrm>
          <a:prstGeom prst="rect">
            <a:avLst/>
          </a:prstGeom>
          <a:noFill/>
        </p:spPr>
        <p:txBody>
          <a:bodyPr wrap="square" rtlCol="0">
            <a:spAutoFit/>
          </a:bodyPr>
          <a:lstStyle/>
          <a:p>
            <a:r>
              <a:rPr lang="en-US" altLang="zh-CN" sz="1200" b="1" dirty="0" smtClean="0">
                <a:solidFill>
                  <a:srgbClr val="002060"/>
                </a:solidFill>
              </a:rPr>
              <a:t>2.4G</a:t>
            </a:r>
            <a:r>
              <a:rPr lang="zh-CN" altLang="en-US" sz="1200" b="1" dirty="0" smtClean="0">
                <a:solidFill>
                  <a:srgbClr val="002060"/>
                </a:solidFill>
              </a:rPr>
              <a:t>通信：</a:t>
            </a:r>
            <a:r>
              <a:rPr lang="en-US" altLang="zh-CN" sz="1000" dirty="0" smtClean="0"/>
              <a:t>2.4ghz</a:t>
            </a:r>
            <a:r>
              <a:rPr lang="zh-CN" altLang="en-US" sz="1000" dirty="0" smtClean="0"/>
              <a:t>无线技术</a:t>
            </a:r>
            <a:r>
              <a:rPr lang="zh-CN" altLang="en-US" sz="1000" dirty="0" smtClean="0"/>
              <a:t>，</a:t>
            </a:r>
            <a:endParaRPr lang="en-US" altLang="zh-CN" sz="1000" dirty="0" smtClean="0"/>
          </a:p>
          <a:p>
            <a:r>
              <a:rPr lang="zh-CN" altLang="en-US" sz="1000" dirty="0" smtClean="0"/>
              <a:t>是</a:t>
            </a:r>
            <a:r>
              <a:rPr lang="zh-CN" altLang="en-US" sz="1000" dirty="0" smtClean="0"/>
              <a:t>一种短距离</a:t>
            </a:r>
            <a:r>
              <a:rPr lang="zh-CN" altLang="en-US" sz="1000" dirty="0" smtClean="0">
                <a:hlinkClick r:id="rId5"/>
              </a:rPr>
              <a:t>无线传输</a:t>
            </a:r>
            <a:r>
              <a:rPr lang="zh-CN" altLang="en-US" sz="1000" dirty="0" smtClean="0"/>
              <a:t>技术</a:t>
            </a:r>
            <a:r>
              <a:rPr lang="zh-CN" altLang="en-US" sz="1000" dirty="0" smtClean="0"/>
              <a:t>，</a:t>
            </a:r>
            <a:endParaRPr lang="en-US" altLang="zh-CN" sz="1000" dirty="0" smtClean="0"/>
          </a:p>
          <a:p>
            <a:r>
              <a:rPr lang="zh-CN" altLang="en-US" sz="1000" dirty="0" smtClean="0"/>
              <a:t>供</a:t>
            </a:r>
            <a:r>
              <a:rPr lang="zh-CN" altLang="en-US" sz="1000" dirty="0" smtClean="0"/>
              <a:t>开源使用。</a:t>
            </a:r>
            <a:r>
              <a:rPr lang="en-US" altLang="zh-CN" sz="1000" dirty="0" smtClean="0"/>
              <a:t>2.4GHz</a:t>
            </a:r>
            <a:r>
              <a:rPr lang="zh-CN" altLang="en-US" sz="1000" dirty="0" smtClean="0"/>
              <a:t>所指的</a:t>
            </a:r>
            <a:r>
              <a:rPr lang="zh-CN" altLang="en-US" sz="1000" dirty="0" smtClean="0"/>
              <a:t>是</a:t>
            </a:r>
            <a:endParaRPr lang="en-US" altLang="zh-CN" sz="1000" dirty="0" smtClean="0"/>
          </a:p>
          <a:p>
            <a:r>
              <a:rPr lang="zh-CN" altLang="en-US" sz="1000" dirty="0" smtClean="0"/>
              <a:t>一</a:t>
            </a:r>
            <a:r>
              <a:rPr lang="zh-CN" altLang="en-US" sz="1000" dirty="0" smtClean="0"/>
              <a:t>个工作频段，</a:t>
            </a:r>
            <a:r>
              <a:rPr lang="en-US" altLang="zh-CN" sz="1000" dirty="0" smtClean="0"/>
              <a:t>2.4GHz </a:t>
            </a:r>
            <a:r>
              <a:rPr lang="en-US" altLang="zh-CN" sz="1000" dirty="0" smtClean="0"/>
              <a:t>ISM</a:t>
            </a:r>
            <a:r>
              <a:rPr lang="zh-CN" altLang="en-US" sz="1000" dirty="0" smtClean="0"/>
              <a:t>是</a:t>
            </a:r>
            <a:endParaRPr lang="en-US" altLang="zh-CN" sz="1000" dirty="0" smtClean="0"/>
          </a:p>
          <a:p>
            <a:r>
              <a:rPr lang="zh-CN" altLang="en-US" sz="1000" dirty="0" smtClean="0"/>
              <a:t>全</a:t>
            </a:r>
            <a:r>
              <a:rPr lang="zh-CN" altLang="en-US" sz="1000" dirty="0" smtClean="0"/>
              <a:t>世界公开通用使用的无线</a:t>
            </a:r>
            <a:r>
              <a:rPr lang="zh-CN" altLang="en-US" sz="1000" dirty="0" smtClean="0"/>
              <a:t>频</a:t>
            </a:r>
            <a:endParaRPr lang="en-US" altLang="zh-CN" sz="1000" dirty="0" smtClean="0"/>
          </a:p>
          <a:p>
            <a:r>
              <a:rPr lang="zh-CN" altLang="en-US" sz="1000" dirty="0" smtClean="0"/>
              <a:t>段</a:t>
            </a:r>
            <a:r>
              <a:rPr lang="zh-CN" altLang="en-US" sz="1000" dirty="0" smtClean="0"/>
              <a:t>，蓝牙技术即工作在这一</a:t>
            </a:r>
            <a:r>
              <a:rPr lang="zh-CN" altLang="en-US" sz="1000" dirty="0" smtClean="0"/>
              <a:t>频</a:t>
            </a:r>
            <a:endParaRPr lang="en-US" altLang="zh-CN" sz="1000" dirty="0" smtClean="0"/>
          </a:p>
          <a:p>
            <a:r>
              <a:rPr lang="zh-CN" altLang="en-US" sz="1000" dirty="0" smtClean="0"/>
              <a:t>段</a:t>
            </a:r>
            <a:r>
              <a:rPr lang="zh-CN" altLang="en-US" sz="1000" dirty="0" smtClean="0"/>
              <a:t>，在</a:t>
            </a:r>
            <a:r>
              <a:rPr lang="en-US" altLang="zh-CN" sz="1000" dirty="0" smtClean="0"/>
              <a:t>2.4GHz</a:t>
            </a:r>
            <a:r>
              <a:rPr lang="zh-CN" altLang="en-US" sz="1000" dirty="0" smtClean="0"/>
              <a:t>频段下工作可</a:t>
            </a:r>
            <a:r>
              <a:rPr lang="zh-CN" altLang="en-US" sz="1000" dirty="0" smtClean="0"/>
              <a:t>以</a:t>
            </a:r>
            <a:endParaRPr lang="en-US" altLang="zh-CN" sz="1000" dirty="0" smtClean="0"/>
          </a:p>
          <a:p>
            <a:r>
              <a:rPr lang="zh-CN" altLang="en-US" sz="1000" dirty="0" smtClean="0"/>
              <a:t>获</a:t>
            </a:r>
            <a:r>
              <a:rPr lang="zh-CN" altLang="en-US" sz="1000" dirty="0" smtClean="0"/>
              <a:t>得更大的使用范围和更强</a:t>
            </a:r>
            <a:r>
              <a:rPr lang="zh-CN" altLang="en-US" sz="1000" dirty="0" smtClean="0"/>
              <a:t>的</a:t>
            </a:r>
            <a:endParaRPr lang="en-US" altLang="zh-CN" sz="1000" dirty="0" smtClean="0"/>
          </a:p>
          <a:p>
            <a:r>
              <a:rPr lang="zh-CN" altLang="en-US" sz="1000" dirty="0" smtClean="0"/>
              <a:t>抗</a:t>
            </a:r>
            <a:r>
              <a:rPr lang="zh-CN" altLang="en-US" sz="1000" dirty="0" smtClean="0"/>
              <a:t>干扰能力，目前广泛应用</a:t>
            </a:r>
            <a:r>
              <a:rPr lang="zh-CN" altLang="en-US" sz="1000" dirty="0" smtClean="0"/>
              <a:t>于</a:t>
            </a:r>
            <a:endParaRPr lang="en-US" altLang="zh-CN" sz="1000" dirty="0" smtClean="0"/>
          </a:p>
          <a:p>
            <a:r>
              <a:rPr lang="zh-CN" altLang="en-US" sz="1000" dirty="0" smtClean="0"/>
              <a:t>家</a:t>
            </a:r>
            <a:r>
              <a:rPr lang="zh-CN" altLang="en-US" sz="1000" dirty="0" smtClean="0"/>
              <a:t>用及商用领域。用于短距</a:t>
            </a:r>
            <a:r>
              <a:rPr lang="zh-CN" altLang="en-US" sz="1000" dirty="0" smtClean="0"/>
              <a:t>离</a:t>
            </a:r>
            <a:endParaRPr lang="en-US" altLang="zh-CN" sz="1000" dirty="0" smtClean="0"/>
          </a:p>
          <a:p>
            <a:r>
              <a:rPr lang="zh-CN" altLang="en-US" sz="1000" dirty="0" smtClean="0"/>
              <a:t>无</a:t>
            </a:r>
            <a:r>
              <a:rPr lang="zh-CN" altLang="en-US" sz="1000" dirty="0" smtClean="0"/>
              <a:t>线传输和传导的技术。</a:t>
            </a:r>
            <a:endParaRPr lang="zh-CN" altLang="en-US" sz="1000" dirty="0">
              <a:solidFill>
                <a:srgbClr val="6BA42C"/>
              </a:solidFill>
              <a:latin typeface="方正兰亭细黑_GBK" panose="02000000000000000000" pitchFamily="2" charset="-122"/>
              <a:ea typeface="方正兰亭细黑_GBK" panose="02000000000000000000" pitchFamily="2" charset="-122"/>
            </a:endParaRPr>
          </a:p>
        </p:txBody>
      </p:sp>
      <p:grpSp>
        <p:nvGrpSpPr>
          <p:cNvPr id="281" name="组合 280"/>
          <p:cNvGrpSpPr/>
          <p:nvPr/>
        </p:nvGrpSpPr>
        <p:grpSpPr>
          <a:xfrm>
            <a:off x="5220361" y="3733313"/>
            <a:ext cx="219777" cy="219777"/>
            <a:chOff x="304800" y="673100"/>
            <a:chExt cx="4000500" cy="4000500"/>
          </a:xfrm>
          <a:effectLst>
            <a:outerShdw blurRad="381000" dist="152400" dir="8100000" algn="tr" rotWithShape="0">
              <a:prstClr val="black">
                <a:alpha val="70000"/>
              </a:prstClr>
            </a:outerShdw>
          </a:effectLst>
        </p:grpSpPr>
        <p:sp>
          <p:nvSpPr>
            <p:cNvPr id="282" name="同心圆 28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3" name="椭圆 28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4" name="组合 283"/>
          <p:cNvGrpSpPr/>
          <p:nvPr/>
        </p:nvGrpSpPr>
        <p:grpSpPr>
          <a:xfrm>
            <a:off x="4738298" y="3536138"/>
            <a:ext cx="350672" cy="350672"/>
            <a:chOff x="304800" y="673100"/>
            <a:chExt cx="4000500" cy="4000500"/>
          </a:xfrm>
          <a:effectLst>
            <a:outerShdw blurRad="444500" dist="254000" dir="8100000" algn="tr" rotWithShape="0">
              <a:prstClr val="black">
                <a:alpha val="50000"/>
              </a:prstClr>
            </a:outerShdw>
          </a:effectLst>
        </p:grpSpPr>
        <p:sp>
          <p:nvSpPr>
            <p:cNvPr id="285" name="同心圆 28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6" name="椭圆 28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6" name="TextBox 295"/>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
        <p:nvSpPr>
          <p:cNvPr id="134" name="TextBox 133"/>
          <p:cNvSpPr txBox="1"/>
          <p:nvPr/>
        </p:nvSpPr>
        <p:spPr>
          <a:xfrm>
            <a:off x="3518974" y="65306"/>
            <a:ext cx="3859212" cy="646331"/>
          </a:xfrm>
          <a:prstGeom prst="rect">
            <a:avLst/>
          </a:prstGeom>
          <a:noFill/>
        </p:spPr>
        <p:txBody>
          <a:bodyPr wrap="square" rtlCol="0">
            <a:spAutoFit/>
          </a:bodyPr>
          <a:lstStyle/>
          <a:p>
            <a:pPr algn="ctr"/>
            <a:r>
              <a:rPr lang="zh-CN" altLang="en-US" sz="3600" b="1" dirty="0" smtClean="0">
                <a:latin typeface="方正兰亭黑简体" panose="02000000000000000000" pitchFamily="2" charset="-122"/>
                <a:ea typeface="方正兰亭黑简体" panose="02000000000000000000" pitchFamily="2" charset="-122"/>
              </a:rPr>
              <a:t>系统的通信原理</a:t>
            </a:r>
            <a:endParaRPr lang="zh-CN" altLang="en-US" sz="3600" b="1" dirty="0">
              <a:latin typeface="方正兰亭黑简体" panose="02000000000000000000" pitchFamily="2" charset="-122"/>
              <a:ea typeface="方正兰亭黑简体" panose="02000000000000000000" pitchFamily="2" charset="-122"/>
            </a:endParaRPr>
          </a:p>
        </p:txBody>
      </p:sp>
      <p:sp>
        <p:nvSpPr>
          <p:cNvPr id="130" name="圆角矩形 129"/>
          <p:cNvSpPr/>
          <p:nvPr/>
        </p:nvSpPr>
        <p:spPr>
          <a:xfrm>
            <a:off x="-321542" y="2289537"/>
            <a:ext cx="2090420" cy="548640"/>
          </a:xfrm>
          <a:prstGeom prst="roundRect">
            <a:avLst>
              <a:gd name="adj" fmla="val 50000"/>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圆角矩形 130"/>
          <p:cNvSpPr/>
          <p:nvPr/>
        </p:nvSpPr>
        <p:spPr>
          <a:xfrm>
            <a:off x="-321542" y="1732476"/>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等腰三角形 131"/>
          <p:cNvSpPr/>
          <p:nvPr/>
        </p:nvSpPr>
        <p:spPr>
          <a:xfrm rot="5400000">
            <a:off x="-33338" y="2457689"/>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133" name="圆角矩形 132"/>
          <p:cNvSpPr/>
          <p:nvPr/>
        </p:nvSpPr>
        <p:spPr>
          <a:xfrm>
            <a:off x="-321542" y="1161274"/>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圆角矩形 134"/>
          <p:cNvSpPr/>
          <p:nvPr/>
        </p:nvSpPr>
        <p:spPr>
          <a:xfrm>
            <a:off x="-321542" y="2853808"/>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圆角矩形 135"/>
          <p:cNvSpPr/>
          <p:nvPr/>
        </p:nvSpPr>
        <p:spPr>
          <a:xfrm>
            <a:off x="-321542" y="590072"/>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TextBox 12"/>
          <p:cNvSpPr txBox="1"/>
          <p:nvPr/>
        </p:nvSpPr>
        <p:spPr>
          <a:xfrm>
            <a:off x="132080" y="685322"/>
            <a:ext cx="1676400"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课题背景</a:t>
            </a:r>
            <a:endParaRPr lang="zh-CN" altLang="en-US" sz="1600" dirty="0">
              <a:latin typeface="微软雅黑" panose="020B0503020204020204" pitchFamily="34" charset="-122"/>
              <a:ea typeface="微软雅黑" panose="020B0503020204020204" pitchFamily="34" charset="-122"/>
            </a:endParaRPr>
          </a:p>
        </p:txBody>
      </p:sp>
      <p:sp>
        <p:nvSpPr>
          <p:cNvPr id="138" name="TextBox 13"/>
          <p:cNvSpPr txBox="1"/>
          <p:nvPr/>
        </p:nvSpPr>
        <p:spPr>
          <a:xfrm>
            <a:off x="132080" y="1262329"/>
            <a:ext cx="1676400" cy="338554"/>
          </a:xfrm>
          <a:prstGeom prst="rect">
            <a:avLst/>
          </a:prstGeom>
          <a:noFill/>
        </p:spPr>
        <p:txBody>
          <a:bodyPr wrap="square" rtlCol="0">
            <a:spAutoFit/>
          </a:bodyPr>
          <a:lstStyle/>
          <a:p>
            <a:r>
              <a:rPr lang="zh-CN" altLang="en-US" sz="1600" dirty="0">
                <a:latin typeface="Microsoft JhengHei" panose="020B0604030504040204" pitchFamily="34" charset="-120"/>
                <a:ea typeface="Microsoft JhengHei" panose="020B0604030504040204" pitchFamily="34" charset="-120"/>
              </a:rPr>
              <a:t>课题现状及发展</a:t>
            </a:r>
          </a:p>
        </p:txBody>
      </p:sp>
      <p:sp>
        <p:nvSpPr>
          <p:cNvPr id="139" name="TextBox 14"/>
          <p:cNvSpPr txBox="1"/>
          <p:nvPr/>
        </p:nvSpPr>
        <p:spPr>
          <a:xfrm>
            <a:off x="132080" y="1850737"/>
            <a:ext cx="1676400" cy="338554"/>
          </a:xfrm>
          <a:prstGeom prst="rect">
            <a:avLst/>
          </a:prstGeom>
          <a:noFill/>
        </p:spPr>
        <p:txBody>
          <a:bodyPr wrap="square" rtlCol="0">
            <a:spAutoFit/>
          </a:bodyPr>
          <a:lstStyle/>
          <a:p>
            <a:r>
              <a:rPr lang="zh-CN" altLang="en-US" sz="1600" dirty="0" smtClean="0">
                <a:latin typeface="Microsoft JhengHei" panose="020B0604030504040204" pitchFamily="34" charset="-120"/>
                <a:ea typeface="Microsoft JhengHei" panose="020B0604030504040204" pitchFamily="34" charset="-120"/>
              </a:rPr>
              <a:t>拟研究内容</a:t>
            </a:r>
            <a:endParaRPr lang="zh-CN" altLang="en-US" sz="1600" dirty="0">
              <a:latin typeface="Microsoft JhengHei" panose="020B0604030504040204" pitchFamily="34" charset="-120"/>
              <a:ea typeface="Microsoft JhengHei" panose="020B0604030504040204" pitchFamily="34" charset="-120"/>
            </a:endParaRPr>
          </a:p>
        </p:txBody>
      </p:sp>
      <p:sp>
        <p:nvSpPr>
          <p:cNvPr id="140" name="TextBox 15"/>
          <p:cNvSpPr txBox="1"/>
          <p:nvPr/>
        </p:nvSpPr>
        <p:spPr>
          <a:xfrm>
            <a:off x="132080" y="2394673"/>
            <a:ext cx="1676400" cy="338554"/>
          </a:xfrm>
          <a:prstGeom prst="rect">
            <a:avLst/>
          </a:prstGeom>
          <a:noFill/>
        </p:spPr>
        <p:txBody>
          <a:bodyPr wrap="square" rtlCol="0">
            <a:spAutoFit/>
          </a:bodyPr>
          <a:lstStyle/>
          <a:p>
            <a:r>
              <a:rPr lang="zh-CN" altLang="en-US" sz="1600" dirty="0" smtClean="0">
                <a:solidFill>
                  <a:schemeClr val="bg1"/>
                </a:solidFill>
                <a:latin typeface="Microsoft JhengHei" panose="020B0604030504040204" pitchFamily="34" charset="-120"/>
                <a:ea typeface="Microsoft JhengHei" panose="020B0604030504040204" pitchFamily="34" charset="-120"/>
              </a:rPr>
              <a:t>研究路线</a:t>
            </a:r>
            <a:endParaRPr lang="zh-CN" altLang="en-US" sz="1600" dirty="0">
              <a:solidFill>
                <a:schemeClr val="bg1"/>
              </a:solidFill>
              <a:latin typeface="Microsoft JhengHei" panose="020B0604030504040204" pitchFamily="34" charset="-120"/>
              <a:ea typeface="Microsoft JhengHei" panose="020B0604030504040204" pitchFamily="34" charset="-120"/>
            </a:endParaRPr>
          </a:p>
        </p:txBody>
      </p:sp>
      <p:sp>
        <p:nvSpPr>
          <p:cNvPr id="141" name="TextBox 16"/>
          <p:cNvSpPr txBox="1"/>
          <p:nvPr/>
        </p:nvSpPr>
        <p:spPr>
          <a:xfrm>
            <a:off x="132080" y="2943126"/>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总结</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grpSp>
        <p:nvGrpSpPr>
          <p:cNvPr id="142" name="组合 141"/>
          <p:cNvGrpSpPr/>
          <p:nvPr/>
        </p:nvGrpSpPr>
        <p:grpSpPr>
          <a:xfrm>
            <a:off x="7650711" y="2832558"/>
            <a:ext cx="408377" cy="408377"/>
            <a:chOff x="304800" y="673100"/>
            <a:chExt cx="4000500" cy="4000500"/>
          </a:xfrm>
          <a:effectLst>
            <a:outerShdw blurRad="317500" dist="1905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4" name="椭圆 14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5" name="组合 144"/>
          <p:cNvGrpSpPr/>
          <p:nvPr/>
        </p:nvGrpSpPr>
        <p:grpSpPr>
          <a:xfrm>
            <a:off x="6591606" y="2796784"/>
            <a:ext cx="219777" cy="219777"/>
            <a:chOff x="304800" y="673100"/>
            <a:chExt cx="4000500" cy="4000500"/>
          </a:xfrm>
          <a:effectLst>
            <a:outerShdw blurRad="381000" dist="152400" dir="8100000" algn="tr" rotWithShape="0">
              <a:prstClr val="black">
                <a:alpha val="70000"/>
              </a:prstClr>
            </a:outerShdw>
          </a:effectLst>
        </p:grpSpPr>
        <p:sp>
          <p:nvSpPr>
            <p:cNvPr id="146" name="同心圆 1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7" name="椭圆 14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8" name="组合 147"/>
          <p:cNvGrpSpPr/>
          <p:nvPr/>
        </p:nvGrpSpPr>
        <p:grpSpPr>
          <a:xfrm>
            <a:off x="6970323" y="3041477"/>
            <a:ext cx="350672" cy="350672"/>
            <a:chOff x="304800" y="673100"/>
            <a:chExt cx="4000500" cy="4000500"/>
          </a:xfrm>
          <a:effectLst>
            <a:outerShdw blurRad="444500" dist="254000" dir="8100000" algn="tr" rotWithShape="0">
              <a:prstClr val="black">
                <a:alpha val="50000"/>
              </a:prstClr>
            </a:outerShdw>
          </a:effectLst>
        </p:grpSpPr>
        <p:sp>
          <p:nvSpPr>
            <p:cNvPr id="149" name="同心圆 14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0" name="椭圆 14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1" name="组合 150"/>
          <p:cNvGrpSpPr/>
          <p:nvPr/>
        </p:nvGrpSpPr>
        <p:grpSpPr>
          <a:xfrm>
            <a:off x="7904982" y="2793284"/>
            <a:ext cx="219777" cy="219777"/>
            <a:chOff x="304800" y="673100"/>
            <a:chExt cx="4000500" cy="4000500"/>
          </a:xfrm>
          <a:effectLst>
            <a:outerShdw blurRad="381000" dist="152400" dir="8100000" algn="tr" rotWithShape="0">
              <a:prstClr val="black">
                <a:alpha val="70000"/>
              </a:prstClr>
            </a:outerShdw>
          </a:effectLst>
        </p:grpSpPr>
        <p:sp>
          <p:nvSpPr>
            <p:cNvPr id="152" name="同心圆 15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3" name="椭圆 15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4" name="组合 153"/>
          <p:cNvGrpSpPr/>
          <p:nvPr/>
        </p:nvGrpSpPr>
        <p:grpSpPr>
          <a:xfrm>
            <a:off x="7257654" y="3036746"/>
            <a:ext cx="291782" cy="291782"/>
            <a:chOff x="304800" y="673100"/>
            <a:chExt cx="4000500" cy="4000500"/>
          </a:xfrm>
          <a:effectLst>
            <a:outerShdw blurRad="317500" dist="190500" dir="8100000" algn="tr" rotWithShape="0">
              <a:prstClr val="black">
                <a:alpha val="50000"/>
              </a:prstClr>
            </a:outerShdw>
          </a:effectLst>
        </p:grpSpPr>
        <p:sp>
          <p:nvSpPr>
            <p:cNvPr id="155" name="同心圆 15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6" name="椭圆 15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7" name="组合 156"/>
          <p:cNvGrpSpPr/>
          <p:nvPr/>
        </p:nvGrpSpPr>
        <p:grpSpPr>
          <a:xfrm>
            <a:off x="7232870" y="3300497"/>
            <a:ext cx="219777" cy="219777"/>
            <a:chOff x="304800" y="673100"/>
            <a:chExt cx="4000500" cy="4000500"/>
          </a:xfrm>
          <a:effectLst>
            <a:outerShdw blurRad="381000" dist="152400" dir="8100000" algn="tr" rotWithShape="0">
              <a:prstClr val="black">
                <a:alpha val="70000"/>
              </a:prstClr>
            </a:outerShdw>
          </a:effectLst>
        </p:grpSpPr>
        <p:sp>
          <p:nvSpPr>
            <p:cNvPr id="158" name="同心圆 1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9" name="椭圆 15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0" name="组合 159"/>
          <p:cNvGrpSpPr/>
          <p:nvPr/>
        </p:nvGrpSpPr>
        <p:grpSpPr>
          <a:xfrm>
            <a:off x="7390977" y="2819990"/>
            <a:ext cx="287919" cy="287919"/>
            <a:chOff x="304800" y="673100"/>
            <a:chExt cx="4000500" cy="4000500"/>
          </a:xfrm>
          <a:effectLst>
            <a:outerShdw blurRad="381000" dist="152400" dir="8100000" algn="tr" rotWithShape="0">
              <a:prstClr val="black">
                <a:alpha val="70000"/>
              </a:prstClr>
            </a:outerShdw>
          </a:effectLst>
        </p:grpSpPr>
        <p:sp>
          <p:nvSpPr>
            <p:cNvPr id="161" name="同心圆 16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2" name="椭圆 16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3" name="组合 162"/>
          <p:cNvGrpSpPr/>
          <p:nvPr/>
        </p:nvGrpSpPr>
        <p:grpSpPr>
          <a:xfrm>
            <a:off x="6718858" y="2819451"/>
            <a:ext cx="387220" cy="387220"/>
            <a:chOff x="304800" y="673100"/>
            <a:chExt cx="4000500" cy="4000500"/>
          </a:xfrm>
          <a:effectLst>
            <a:outerShdw blurRad="317500" dist="190500" dir="8100000" algn="tr" rotWithShape="0">
              <a:prstClr val="black">
                <a:alpha val="50000"/>
              </a:prstClr>
            </a:outerShdw>
          </a:effectLst>
        </p:grpSpPr>
        <p:sp>
          <p:nvSpPr>
            <p:cNvPr id="164" name="同心圆 16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5" name="椭圆 16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6" name="组合 165"/>
          <p:cNvGrpSpPr/>
          <p:nvPr/>
        </p:nvGrpSpPr>
        <p:grpSpPr>
          <a:xfrm>
            <a:off x="7534936" y="3009413"/>
            <a:ext cx="219777" cy="219777"/>
            <a:chOff x="304800" y="673100"/>
            <a:chExt cx="4000500" cy="4000500"/>
          </a:xfrm>
          <a:effectLst>
            <a:outerShdw blurRad="381000" dist="152400" dir="8100000" algn="tr" rotWithShape="0">
              <a:prstClr val="black">
                <a:alpha val="70000"/>
              </a:prstClr>
            </a:outerShdw>
          </a:effectLst>
        </p:grpSpPr>
        <p:sp>
          <p:nvSpPr>
            <p:cNvPr id="167" name="同心圆 16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8" name="椭圆 167"/>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9" name="组合 168"/>
          <p:cNvGrpSpPr/>
          <p:nvPr/>
        </p:nvGrpSpPr>
        <p:grpSpPr>
          <a:xfrm>
            <a:off x="7052873" y="2812238"/>
            <a:ext cx="350672" cy="350672"/>
            <a:chOff x="304800" y="673100"/>
            <a:chExt cx="4000500" cy="4000500"/>
          </a:xfrm>
          <a:effectLst>
            <a:outerShdw blurRad="444500" dist="254000" dir="8100000" algn="tr" rotWithShape="0">
              <a:prstClr val="black">
                <a:alpha val="50000"/>
              </a:prstClr>
            </a:outerShdw>
          </a:effectLst>
        </p:grpSpPr>
        <p:sp>
          <p:nvSpPr>
            <p:cNvPr id="170" name="同心圆 16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7" name="椭圆 29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500"/>
                                        <p:tgtEl>
                                          <p:spTgt spid="172"/>
                                        </p:tgtEl>
                                      </p:cBhvr>
                                    </p:animEffect>
                                    <p:anim calcmode="lin" valueType="num">
                                      <p:cBhvr>
                                        <p:cTn id="8" dur="500" fill="hold"/>
                                        <p:tgtEl>
                                          <p:spTgt spid="172"/>
                                        </p:tgtEl>
                                        <p:attrNameLst>
                                          <p:attrName>ppt_x</p:attrName>
                                        </p:attrNameLst>
                                      </p:cBhvr>
                                      <p:tavLst>
                                        <p:tav tm="0">
                                          <p:val>
                                            <p:strVal val="#ppt_x"/>
                                          </p:val>
                                        </p:tav>
                                        <p:tav tm="100000">
                                          <p:val>
                                            <p:strVal val="#ppt_x"/>
                                          </p:val>
                                        </p:tav>
                                      </p:tavLst>
                                    </p:anim>
                                    <p:anim calcmode="lin" valueType="num">
                                      <p:cBhvr>
                                        <p:cTn id="9" dur="500" fill="hold"/>
                                        <p:tgtEl>
                                          <p:spTgt spid="17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73"/>
                                        </p:tgtEl>
                                        <p:attrNameLst>
                                          <p:attrName>style.visibility</p:attrName>
                                        </p:attrNameLst>
                                      </p:cBhvr>
                                      <p:to>
                                        <p:strVal val="visible"/>
                                      </p:to>
                                    </p:set>
                                    <p:anim calcmode="lin" valueType="num">
                                      <p:cBhvr>
                                        <p:cTn id="13" dur="500" fill="hold"/>
                                        <p:tgtEl>
                                          <p:spTgt spid="173"/>
                                        </p:tgtEl>
                                        <p:attrNameLst>
                                          <p:attrName>ppt_w</p:attrName>
                                        </p:attrNameLst>
                                      </p:cBhvr>
                                      <p:tavLst>
                                        <p:tav tm="0">
                                          <p:val>
                                            <p:fltVal val="0"/>
                                          </p:val>
                                        </p:tav>
                                        <p:tav tm="100000">
                                          <p:val>
                                            <p:strVal val="#ppt_w"/>
                                          </p:val>
                                        </p:tav>
                                      </p:tavLst>
                                    </p:anim>
                                    <p:anim calcmode="lin" valueType="num">
                                      <p:cBhvr>
                                        <p:cTn id="14" dur="500" fill="hold"/>
                                        <p:tgtEl>
                                          <p:spTgt spid="173"/>
                                        </p:tgtEl>
                                        <p:attrNameLst>
                                          <p:attrName>ppt_h</p:attrName>
                                        </p:attrNameLst>
                                      </p:cBhvr>
                                      <p:tavLst>
                                        <p:tav tm="0">
                                          <p:val>
                                            <p:fltVal val="0"/>
                                          </p:val>
                                        </p:tav>
                                        <p:tav tm="100000">
                                          <p:val>
                                            <p:strVal val="#ppt_h"/>
                                          </p:val>
                                        </p:tav>
                                      </p:tavLst>
                                    </p:anim>
                                    <p:animEffect transition="in" filter="fade">
                                      <p:cBhvr>
                                        <p:cTn id="15" dur="500"/>
                                        <p:tgtEl>
                                          <p:spTgt spid="173"/>
                                        </p:tgtEl>
                                      </p:cBhvr>
                                    </p:animEffect>
                                  </p:childTnLst>
                                </p:cTn>
                              </p:par>
                              <p:par>
                                <p:cTn id="16" presetID="53" presetClass="entr" presetSubtype="16" fill="hold" nodeType="withEffect">
                                  <p:stCondLst>
                                    <p:cond delay="0"/>
                                  </p:stCondLst>
                                  <p:childTnLst>
                                    <p:set>
                                      <p:cBhvr>
                                        <p:cTn id="17" dur="1" fill="hold">
                                          <p:stCondLst>
                                            <p:cond delay="0"/>
                                          </p:stCondLst>
                                        </p:cTn>
                                        <p:tgtEl>
                                          <p:spTgt spid="176"/>
                                        </p:tgtEl>
                                        <p:attrNameLst>
                                          <p:attrName>style.visibility</p:attrName>
                                        </p:attrNameLst>
                                      </p:cBhvr>
                                      <p:to>
                                        <p:strVal val="visible"/>
                                      </p:to>
                                    </p:set>
                                    <p:anim calcmode="lin" valueType="num">
                                      <p:cBhvr>
                                        <p:cTn id="18" dur="500" fill="hold"/>
                                        <p:tgtEl>
                                          <p:spTgt spid="176"/>
                                        </p:tgtEl>
                                        <p:attrNameLst>
                                          <p:attrName>ppt_w</p:attrName>
                                        </p:attrNameLst>
                                      </p:cBhvr>
                                      <p:tavLst>
                                        <p:tav tm="0">
                                          <p:val>
                                            <p:fltVal val="0"/>
                                          </p:val>
                                        </p:tav>
                                        <p:tav tm="100000">
                                          <p:val>
                                            <p:strVal val="#ppt_w"/>
                                          </p:val>
                                        </p:tav>
                                      </p:tavLst>
                                    </p:anim>
                                    <p:anim calcmode="lin" valueType="num">
                                      <p:cBhvr>
                                        <p:cTn id="19" dur="500" fill="hold"/>
                                        <p:tgtEl>
                                          <p:spTgt spid="176"/>
                                        </p:tgtEl>
                                        <p:attrNameLst>
                                          <p:attrName>ppt_h</p:attrName>
                                        </p:attrNameLst>
                                      </p:cBhvr>
                                      <p:tavLst>
                                        <p:tav tm="0">
                                          <p:val>
                                            <p:fltVal val="0"/>
                                          </p:val>
                                        </p:tav>
                                        <p:tav tm="100000">
                                          <p:val>
                                            <p:strVal val="#ppt_h"/>
                                          </p:val>
                                        </p:tav>
                                      </p:tavLst>
                                    </p:anim>
                                    <p:animEffect transition="in" filter="fade">
                                      <p:cBhvr>
                                        <p:cTn id="20" dur="500"/>
                                        <p:tgtEl>
                                          <p:spTgt spid="176"/>
                                        </p:tgtEl>
                                      </p:cBhvr>
                                    </p:animEffect>
                                  </p:childTnLst>
                                </p:cTn>
                              </p:par>
                              <p:par>
                                <p:cTn id="21" presetID="53" presetClass="entr" presetSubtype="16" fill="hold" nodeType="withEffect">
                                  <p:stCondLst>
                                    <p:cond delay="0"/>
                                  </p:stCondLst>
                                  <p:childTnLst>
                                    <p:set>
                                      <p:cBhvr>
                                        <p:cTn id="22" dur="1" fill="hold">
                                          <p:stCondLst>
                                            <p:cond delay="0"/>
                                          </p:stCondLst>
                                        </p:cTn>
                                        <p:tgtEl>
                                          <p:spTgt spid="179"/>
                                        </p:tgtEl>
                                        <p:attrNameLst>
                                          <p:attrName>style.visibility</p:attrName>
                                        </p:attrNameLst>
                                      </p:cBhvr>
                                      <p:to>
                                        <p:strVal val="visible"/>
                                      </p:to>
                                    </p:set>
                                    <p:anim calcmode="lin" valueType="num">
                                      <p:cBhvr>
                                        <p:cTn id="23" dur="500" fill="hold"/>
                                        <p:tgtEl>
                                          <p:spTgt spid="179"/>
                                        </p:tgtEl>
                                        <p:attrNameLst>
                                          <p:attrName>ppt_w</p:attrName>
                                        </p:attrNameLst>
                                      </p:cBhvr>
                                      <p:tavLst>
                                        <p:tav tm="0">
                                          <p:val>
                                            <p:fltVal val="0"/>
                                          </p:val>
                                        </p:tav>
                                        <p:tav tm="100000">
                                          <p:val>
                                            <p:strVal val="#ppt_w"/>
                                          </p:val>
                                        </p:tav>
                                      </p:tavLst>
                                    </p:anim>
                                    <p:anim calcmode="lin" valueType="num">
                                      <p:cBhvr>
                                        <p:cTn id="24" dur="500" fill="hold"/>
                                        <p:tgtEl>
                                          <p:spTgt spid="179"/>
                                        </p:tgtEl>
                                        <p:attrNameLst>
                                          <p:attrName>ppt_h</p:attrName>
                                        </p:attrNameLst>
                                      </p:cBhvr>
                                      <p:tavLst>
                                        <p:tav tm="0">
                                          <p:val>
                                            <p:fltVal val="0"/>
                                          </p:val>
                                        </p:tav>
                                        <p:tav tm="100000">
                                          <p:val>
                                            <p:strVal val="#ppt_h"/>
                                          </p:val>
                                        </p:tav>
                                      </p:tavLst>
                                    </p:anim>
                                    <p:animEffect transition="in" filter="fade">
                                      <p:cBhvr>
                                        <p:cTn id="25" dur="500"/>
                                        <p:tgtEl>
                                          <p:spTgt spid="179"/>
                                        </p:tgtEl>
                                      </p:cBhvr>
                                    </p:animEffect>
                                  </p:childTnLst>
                                </p:cTn>
                              </p:par>
                              <p:par>
                                <p:cTn id="26" presetID="53" presetClass="entr" presetSubtype="16" fill="hold" nodeType="withEffect">
                                  <p:stCondLst>
                                    <p:cond delay="0"/>
                                  </p:stCondLst>
                                  <p:childTnLst>
                                    <p:set>
                                      <p:cBhvr>
                                        <p:cTn id="27" dur="1" fill="hold">
                                          <p:stCondLst>
                                            <p:cond delay="0"/>
                                          </p:stCondLst>
                                        </p:cTn>
                                        <p:tgtEl>
                                          <p:spTgt spid="182"/>
                                        </p:tgtEl>
                                        <p:attrNameLst>
                                          <p:attrName>style.visibility</p:attrName>
                                        </p:attrNameLst>
                                      </p:cBhvr>
                                      <p:to>
                                        <p:strVal val="visible"/>
                                      </p:to>
                                    </p:set>
                                    <p:anim calcmode="lin" valueType="num">
                                      <p:cBhvr>
                                        <p:cTn id="28" dur="500" fill="hold"/>
                                        <p:tgtEl>
                                          <p:spTgt spid="182"/>
                                        </p:tgtEl>
                                        <p:attrNameLst>
                                          <p:attrName>ppt_w</p:attrName>
                                        </p:attrNameLst>
                                      </p:cBhvr>
                                      <p:tavLst>
                                        <p:tav tm="0">
                                          <p:val>
                                            <p:fltVal val="0"/>
                                          </p:val>
                                        </p:tav>
                                        <p:tav tm="100000">
                                          <p:val>
                                            <p:strVal val="#ppt_w"/>
                                          </p:val>
                                        </p:tav>
                                      </p:tavLst>
                                    </p:anim>
                                    <p:anim calcmode="lin" valueType="num">
                                      <p:cBhvr>
                                        <p:cTn id="29" dur="500" fill="hold"/>
                                        <p:tgtEl>
                                          <p:spTgt spid="182"/>
                                        </p:tgtEl>
                                        <p:attrNameLst>
                                          <p:attrName>ppt_h</p:attrName>
                                        </p:attrNameLst>
                                      </p:cBhvr>
                                      <p:tavLst>
                                        <p:tav tm="0">
                                          <p:val>
                                            <p:fltVal val="0"/>
                                          </p:val>
                                        </p:tav>
                                        <p:tav tm="100000">
                                          <p:val>
                                            <p:strVal val="#ppt_h"/>
                                          </p:val>
                                        </p:tav>
                                      </p:tavLst>
                                    </p:anim>
                                    <p:animEffect transition="in" filter="fade">
                                      <p:cBhvr>
                                        <p:cTn id="30" dur="500"/>
                                        <p:tgtEl>
                                          <p:spTgt spid="182"/>
                                        </p:tgtEl>
                                      </p:cBhvr>
                                    </p:animEffect>
                                  </p:childTnLst>
                                </p:cTn>
                              </p:par>
                              <p:par>
                                <p:cTn id="31" presetID="53" presetClass="entr" presetSubtype="16" fill="hold" nodeType="withEffect">
                                  <p:stCondLst>
                                    <p:cond delay="0"/>
                                  </p:stCondLst>
                                  <p:childTnLst>
                                    <p:set>
                                      <p:cBhvr>
                                        <p:cTn id="32" dur="1" fill="hold">
                                          <p:stCondLst>
                                            <p:cond delay="0"/>
                                          </p:stCondLst>
                                        </p:cTn>
                                        <p:tgtEl>
                                          <p:spTgt spid="185"/>
                                        </p:tgtEl>
                                        <p:attrNameLst>
                                          <p:attrName>style.visibility</p:attrName>
                                        </p:attrNameLst>
                                      </p:cBhvr>
                                      <p:to>
                                        <p:strVal val="visible"/>
                                      </p:to>
                                    </p:set>
                                    <p:anim calcmode="lin" valueType="num">
                                      <p:cBhvr>
                                        <p:cTn id="33" dur="500" fill="hold"/>
                                        <p:tgtEl>
                                          <p:spTgt spid="185"/>
                                        </p:tgtEl>
                                        <p:attrNameLst>
                                          <p:attrName>ppt_w</p:attrName>
                                        </p:attrNameLst>
                                      </p:cBhvr>
                                      <p:tavLst>
                                        <p:tav tm="0">
                                          <p:val>
                                            <p:fltVal val="0"/>
                                          </p:val>
                                        </p:tav>
                                        <p:tav tm="100000">
                                          <p:val>
                                            <p:strVal val="#ppt_w"/>
                                          </p:val>
                                        </p:tav>
                                      </p:tavLst>
                                    </p:anim>
                                    <p:anim calcmode="lin" valueType="num">
                                      <p:cBhvr>
                                        <p:cTn id="34" dur="500" fill="hold"/>
                                        <p:tgtEl>
                                          <p:spTgt spid="185"/>
                                        </p:tgtEl>
                                        <p:attrNameLst>
                                          <p:attrName>ppt_h</p:attrName>
                                        </p:attrNameLst>
                                      </p:cBhvr>
                                      <p:tavLst>
                                        <p:tav tm="0">
                                          <p:val>
                                            <p:fltVal val="0"/>
                                          </p:val>
                                        </p:tav>
                                        <p:tav tm="100000">
                                          <p:val>
                                            <p:strVal val="#ppt_h"/>
                                          </p:val>
                                        </p:tav>
                                      </p:tavLst>
                                    </p:anim>
                                    <p:animEffect transition="in" filter="fade">
                                      <p:cBhvr>
                                        <p:cTn id="35" dur="500"/>
                                        <p:tgtEl>
                                          <p:spTgt spid="185"/>
                                        </p:tgtEl>
                                      </p:cBhvr>
                                    </p:animEffect>
                                  </p:childTnLst>
                                </p:cTn>
                              </p:par>
                              <p:par>
                                <p:cTn id="36" presetID="53" presetClass="entr" presetSubtype="16" fill="hold" nodeType="withEffect">
                                  <p:stCondLst>
                                    <p:cond delay="0"/>
                                  </p:stCondLst>
                                  <p:childTnLst>
                                    <p:set>
                                      <p:cBhvr>
                                        <p:cTn id="37" dur="1" fill="hold">
                                          <p:stCondLst>
                                            <p:cond delay="0"/>
                                          </p:stCondLst>
                                        </p:cTn>
                                        <p:tgtEl>
                                          <p:spTgt spid="188"/>
                                        </p:tgtEl>
                                        <p:attrNameLst>
                                          <p:attrName>style.visibility</p:attrName>
                                        </p:attrNameLst>
                                      </p:cBhvr>
                                      <p:to>
                                        <p:strVal val="visible"/>
                                      </p:to>
                                    </p:set>
                                    <p:anim calcmode="lin" valueType="num">
                                      <p:cBhvr>
                                        <p:cTn id="38" dur="500" fill="hold"/>
                                        <p:tgtEl>
                                          <p:spTgt spid="188"/>
                                        </p:tgtEl>
                                        <p:attrNameLst>
                                          <p:attrName>ppt_w</p:attrName>
                                        </p:attrNameLst>
                                      </p:cBhvr>
                                      <p:tavLst>
                                        <p:tav tm="0">
                                          <p:val>
                                            <p:fltVal val="0"/>
                                          </p:val>
                                        </p:tav>
                                        <p:tav tm="100000">
                                          <p:val>
                                            <p:strVal val="#ppt_w"/>
                                          </p:val>
                                        </p:tav>
                                      </p:tavLst>
                                    </p:anim>
                                    <p:anim calcmode="lin" valueType="num">
                                      <p:cBhvr>
                                        <p:cTn id="39" dur="500" fill="hold"/>
                                        <p:tgtEl>
                                          <p:spTgt spid="188"/>
                                        </p:tgtEl>
                                        <p:attrNameLst>
                                          <p:attrName>ppt_h</p:attrName>
                                        </p:attrNameLst>
                                      </p:cBhvr>
                                      <p:tavLst>
                                        <p:tav tm="0">
                                          <p:val>
                                            <p:fltVal val="0"/>
                                          </p:val>
                                        </p:tav>
                                        <p:tav tm="100000">
                                          <p:val>
                                            <p:strVal val="#ppt_h"/>
                                          </p:val>
                                        </p:tav>
                                      </p:tavLst>
                                    </p:anim>
                                    <p:animEffect transition="in" filter="fade">
                                      <p:cBhvr>
                                        <p:cTn id="40" dur="500"/>
                                        <p:tgtEl>
                                          <p:spTgt spid="188"/>
                                        </p:tgtEl>
                                      </p:cBhvr>
                                    </p:animEffect>
                                  </p:childTnLst>
                                </p:cTn>
                              </p:par>
                              <p:par>
                                <p:cTn id="41" presetID="53" presetClass="entr" presetSubtype="16" fill="hold" nodeType="withEffect">
                                  <p:stCondLst>
                                    <p:cond delay="0"/>
                                  </p:stCondLst>
                                  <p:childTnLst>
                                    <p:set>
                                      <p:cBhvr>
                                        <p:cTn id="42" dur="1" fill="hold">
                                          <p:stCondLst>
                                            <p:cond delay="0"/>
                                          </p:stCondLst>
                                        </p:cTn>
                                        <p:tgtEl>
                                          <p:spTgt spid="191"/>
                                        </p:tgtEl>
                                        <p:attrNameLst>
                                          <p:attrName>style.visibility</p:attrName>
                                        </p:attrNameLst>
                                      </p:cBhvr>
                                      <p:to>
                                        <p:strVal val="visible"/>
                                      </p:to>
                                    </p:set>
                                    <p:anim calcmode="lin" valueType="num">
                                      <p:cBhvr>
                                        <p:cTn id="43" dur="500" fill="hold"/>
                                        <p:tgtEl>
                                          <p:spTgt spid="191"/>
                                        </p:tgtEl>
                                        <p:attrNameLst>
                                          <p:attrName>ppt_w</p:attrName>
                                        </p:attrNameLst>
                                      </p:cBhvr>
                                      <p:tavLst>
                                        <p:tav tm="0">
                                          <p:val>
                                            <p:fltVal val="0"/>
                                          </p:val>
                                        </p:tav>
                                        <p:tav tm="100000">
                                          <p:val>
                                            <p:strVal val="#ppt_w"/>
                                          </p:val>
                                        </p:tav>
                                      </p:tavLst>
                                    </p:anim>
                                    <p:anim calcmode="lin" valueType="num">
                                      <p:cBhvr>
                                        <p:cTn id="44" dur="500" fill="hold"/>
                                        <p:tgtEl>
                                          <p:spTgt spid="191"/>
                                        </p:tgtEl>
                                        <p:attrNameLst>
                                          <p:attrName>ppt_h</p:attrName>
                                        </p:attrNameLst>
                                      </p:cBhvr>
                                      <p:tavLst>
                                        <p:tav tm="0">
                                          <p:val>
                                            <p:fltVal val="0"/>
                                          </p:val>
                                        </p:tav>
                                        <p:tav tm="100000">
                                          <p:val>
                                            <p:strVal val="#ppt_h"/>
                                          </p:val>
                                        </p:tav>
                                      </p:tavLst>
                                    </p:anim>
                                    <p:animEffect transition="in" filter="fade">
                                      <p:cBhvr>
                                        <p:cTn id="45" dur="500"/>
                                        <p:tgtEl>
                                          <p:spTgt spid="191"/>
                                        </p:tgtEl>
                                      </p:cBhvr>
                                    </p:animEffect>
                                  </p:childTnLst>
                                </p:cTn>
                              </p:par>
                              <p:par>
                                <p:cTn id="46" presetID="53" presetClass="entr" presetSubtype="16" fill="hold" nodeType="withEffect">
                                  <p:stCondLst>
                                    <p:cond delay="0"/>
                                  </p:stCondLst>
                                  <p:childTnLst>
                                    <p:set>
                                      <p:cBhvr>
                                        <p:cTn id="47" dur="1" fill="hold">
                                          <p:stCondLst>
                                            <p:cond delay="0"/>
                                          </p:stCondLst>
                                        </p:cTn>
                                        <p:tgtEl>
                                          <p:spTgt spid="194"/>
                                        </p:tgtEl>
                                        <p:attrNameLst>
                                          <p:attrName>style.visibility</p:attrName>
                                        </p:attrNameLst>
                                      </p:cBhvr>
                                      <p:to>
                                        <p:strVal val="visible"/>
                                      </p:to>
                                    </p:set>
                                    <p:anim calcmode="lin" valueType="num">
                                      <p:cBhvr>
                                        <p:cTn id="48" dur="500" fill="hold"/>
                                        <p:tgtEl>
                                          <p:spTgt spid="194"/>
                                        </p:tgtEl>
                                        <p:attrNameLst>
                                          <p:attrName>ppt_w</p:attrName>
                                        </p:attrNameLst>
                                      </p:cBhvr>
                                      <p:tavLst>
                                        <p:tav tm="0">
                                          <p:val>
                                            <p:fltVal val="0"/>
                                          </p:val>
                                        </p:tav>
                                        <p:tav tm="100000">
                                          <p:val>
                                            <p:strVal val="#ppt_w"/>
                                          </p:val>
                                        </p:tav>
                                      </p:tavLst>
                                    </p:anim>
                                    <p:anim calcmode="lin" valueType="num">
                                      <p:cBhvr>
                                        <p:cTn id="49" dur="500" fill="hold"/>
                                        <p:tgtEl>
                                          <p:spTgt spid="194"/>
                                        </p:tgtEl>
                                        <p:attrNameLst>
                                          <p:attrName>ppt_h</p:attrName>
                                        </p:attrNameLst>
                                      </p:cBhvr>
                                      <p:tavLst>
                                        <p:tav tm="0">
                                          <p:val>
                                            <p:fltVal val="0"/>
                                          </p:val>
                                        </p:tav>
                                        <p:tav tm="100000">
                                          <p:val>
                                            <p:strVal val="#ppt_h"/>
                                          </p:val>
                                        </p:tav>
                                      </p:tavLst>
                                    </p:anim>
                                    <p:animEffect transition="in" filter="fade">
                                      <p:cBhvr>
                                        <p:cTn id="50" dur="500"/>
                                        <p:tgtEl>
                                          <p:spTgt spid="194"/>
                                        </p:tgtEl>
                                      </p:cBhvr>
                                    </p:animEffect>
                                  </p:childTnLst>
                                </p:cTn>
                              </p:par>
                              <p:par>
                                <p:cTn id="51" presetID="53" presetClass="entr" presetSubtype="16" fill="hold" nodeType="withEffect">
                                  <p:stCondLst>
                                    <p:cond delay="0"/>
                                  </p:stCondLst>
                                  <p:childTnLst>
                                    <p:set>
                                      <p:cBhvr>
                                        <p:cTn id="52" dur="1" fill="hold">
                                          <p:stCondLst>
                                            <p:cond delay="0"/>
                                          </p:stCondLst>
                                        </p:cTn>
                                        <p:tgtEl>
                                          <p:spTgt spid="197"/>
                                        </p:tgtEl>
                                        <p:attrNameLst>
                                          <p:attrName>style.visibility</p:attrName>
                                        </p:attrNameLst>
                                      </p:cBhvr>
                                      <p:to>
                                        <p:strVal val="visible"/>
                                      </p:to>
                                    </p:set>
                                    <p:anim calcmode="lin" valueType="num">
                                      <p:cBhvr>
                                        <p:cTn id="53" dur="500" fill="hold"/>
                                        <p:tgtEl>
                                          <p:spTgt spid="197"/>
                                        </p:tgtEl>
                                        <p:attrNameLst>
                                          <p:attrName>ppt_w</p:attrName>
                                        </p:attrNameLst>
                                      </p:cBhvr>
                                      <p:tavLst>
                                        <p:tav tm="0">
                                          <p:val>
                                            <p:fltVal val="0"/>
                                          </p:val>
                                        </p:tav>
                                        <p:tav tm="100000">
                                          <p:val>
                                            <p:strVal val="#ppt_w"/>
                                          </p:val>
                                        </p:tav>
                                      </p:tavLst>
                                    </p:anim>
                                    <p:anim calcmode="lin" valueType="num">
                                      <p:cBhvr>
                                        <p:cTn id="54" dur="500" fill="hold"/>
                                        <p:tgtEl>
                                          <p:spTgt spid="197"/>
                                        </p:tgtEl>
                                        <p:attrNameLst>
                                          <p:attrName>ppt_h</p:attrName>
                                        </p:attrNameLst>
                                      </p:cBhvr>
                                      <p:tavLst>
                                        <p:tav tm="0">
                                          <p:val>
                                            <p:fltVal val="0"/>
                                          </p:val>
                                        </p:tav>
                                        <p:tav tm="100000">
                                          <p:val>
                                            <p:strVal val="#ppt_h"/>
                                          </p:val>
                                        </p:tav>
                                      </p:tavLst>
                                    </p:anim>
                                    <p:animEffect transition="in" filter="fade">
                                      <p:cBhvr>
                                        <p:cTn id="55" dur="500"/>
                                        <p:tgtEl>
                                          <p:spTgt spid="197"/>
                                        </p:tgtEl>
                                      </p:cBhvr>
                                    </p:animEffect>
                                  </p:childTnLst>
                                </p:cTn>
                              </p:par>
                              <p:par>
                                <p:cTn id="56" presetID="53" presetClass="entr" presetSubtype="16" fill="hold" nodeType="withEffect">
                                  <p:stCondLst>
                                    <p:cond delay="0"/>
                                  </p:stCondLst>
                                  <p:childTnLst>
                                    <p:set>
                                      <p:cBhvr>
                                        <p:cTn id="57" dur="1" fill="hold">
                                          <p:stCondLst>
                                            <p:cond delay="0"/>
                                          </p:stCondLst>
                                        </p:cTn>
                                        <p:tgtEl>
                                          <p:spTgt spid="200"/>
                                        </p:tgtEl>
                                        <p:attrNameLst>
                                          <p:attrName>style.visibility</p:attrName>
                                        </p:attrNameLst>
                                      </p:cBhvr>
                                      <p:to>
                                        <p:strVal val="visible"/>
                                      </p:to>
                                    </p:set>
                                    <p:anim calcmode="lin" valueType="num">
                                      <p:cBhvr>
                                        <p:cTn id="58" dur="500" fill="hold"/>
                                        <p:tgtEl>
                                          <p:spTgt spid="200"/>
                                        </p:tgtEl>
                                        <p:attrNameLst>
                                          <p:attrName>ppt_w</p:attrName>
                                        </p:attrNameLst>
                                      </p:cBhvr>
                                      <p:tavLst>
                                        <p:tav tm="0">
                                          <p:val>
                                            <p:fltVal val="0"/>
                                          </p:val>
                                        </p:tav>
                                        <p:tav tm="100000">
                                          <p:val>
                                            <p:strVal val="#ppt_w"/>
                                          </p:val>
                                        </p:tav>
                                      </p:tavLst>
                                    </p:anim>
                                    <p:anim calcmode="lin" valueType="num">
                                      <p:cBhvr>
                                        <p:cTn id="59" dur="500" fill="hold"/>
                                        <p:tgtEl>
                                          <p:spTgt spid="200"/>
                                        </p:tgtEl>
                                        <p:attrNameLst>
                                          <p:attrName>ppt_h</p:attrName>
                                        </p:attrNameLst>
                                      </p:cBhvr>
                                      <p:tavLst>
                                        <p:tav tm="0">
                                          <p:val>
                                            <p:fltVal val="0"/>
                                          </p:val>
                                        </p:tav>
                                        <p:tav tm="100000">
                                          <p:val>
                                            <p:strVal val="#ppt_h"/>
                                          </p:val>
                                        </p:tav>
                                      </p:tavLst>
                                    </p:anim>
                                    <p:animEffect transition="in" filter="fade">
                                      <p:cBhvr>
                                        <p:cTn id="60" dur="500"/>
                                        <p:tgtEl>
                                          <p:spTgt spid="200"/>
                                        </p:tgtEl>
                                      </p:cBhvr>
                                    </p:animEffect>
                                  </p:childTnLst>
                                </p:cTn>
                              </p:par>
                              <p:par>
                                <p:cTn id="61" presetID="42" presetClass="path" presetSubtype="0" fill="hold" nodeType="withEffect">
                                  <p:stCondLst>
                                    <p:cond delay="0"/>
                                  </p:stCondLst>
                                  <p:childTnLst>
                                    <p:animMotion origin="layout" path="M -2.77778E-7 -1.60494E-6 L 0.16788 0.62624 " pathEditMode="relative" rAng="0" ptsTypes="AA">
                                      <p:cBhvr>
                                        <p:cTn id="62" dur="500" spd="-100000" fill="hold"/>
                                        <p:tgtEl>
                                          <p:spTgt spid="173"/>
                                        </p:tgtEl>
                                        <p:attrNameLst>
                                          <p:attrName>ppt_x</p:attrName>
                                          <p:attrName>ppt_y</p:attrName>
                                        </p:attrNameLst>
                                      </p:cBhvr>
                                      <p:rCtr x="8385" y="31296"/>
                                    </p:animMotion>
                                  </p:childTnLst>
                                </p:cTn>
                              </p:par>
                              <p:par>
                                <p:cTn id="63" presetID="42" presetClass="path" presetSubtype="0" fill="hold" nodeType="withEffect">
                                  <p:stCondLst>
                                    <p:cond delay="0"/>
                                  </p:stCondLst>
                                  <p:childTnLst>
                                    <p:animMotion origin="layout" path="M 1.38889E-6 -2.96296E-6 L -0.24583 0.48704 " pathEditMode="relative" rAng="0" ptsTypes="AA">
                                      <p:cBhvr>
                                        <p:cTn id="64" dur="500" spd="-100000" fill="hold"/>
                                        <p:tgtEl>
                                          <p:spTgt spid="176"/>
                                        </p:tgtEl>
                                        <p:attrNameLst>
                                          <p:attrName>ppt_x</p:attrName>
                                          <p:attrName>ppt_y</p:attrName>
                                        </p:attrNameLst>
                                      </p:cBhvr>
                                      <p:rCtr x="-12292" y="24352"/>
                                    </p:animMotion>
                                  </p:childTnLst>
                                </p:cTn>
                              </p:par>
                              <p:par>
                                <p:cTn id="65" presetID="42" presetClass="path" presetSubtype="0" fill="hold" nodeType="withEffect">
                                  <p:stCondLst>
                                    <p:cond delay="0"/>
                                  </p:stCondLst>
                                  <p:childTnLst>
                                    <p:animMotion origin="layout" path="M 3.88889E-6 3.20988E-6 L -0.13125 0.61296 " pathEditMode="relative" rAng="0" ptsTypes="AA">
                                      <p:cBhvr>
                                        <p:cTn id="66" dur="500" spd="-100000" fill="hold"/>
                                        <p:tgtEl>
                                          <p:spTgt spid="179"/>
                                        </p:tgtEl>
                                        <p:attrNameLst>
                                          <p:attrName>ppt_x</p:attrName>
                                          <p:attrName>ppt_y</p:attrName>
                                        </p:attrNameLst>
                                      </p:cBhvr>
                                      <p:rCtr x="-6562" y="30648"/>
                                    </p:animMotion>
                                  </p:childTnLst>
                                </p:cTn>
                              </p:par>
                              <p:par>
                                <p:cTn id="67" presetID="42" presetClass="path" presetSubtype="0" fill="hold" nodeType="withEffect">
                                  <p:stCondLst>
                                    <p:cond delay="0"/>
                                  </p:stCondLst>
                                  <p:childTnLst>
                                    <p:animMotion origin="layout" path="M 5E-6 4.32099E-6 L 0.27987 0.60648 " pathEditMode="relative" rAng="0" ptsTypes="AA">
                                      <p:cBhvr>
                                        <p:cTn id="68" dur="500" spd="-100000" fill="hold"/>
                                        <p:tgtEl>
                                          <p:spTgt spid="182"/>
                                        </p:tgtEl>
                                        <p:attrNameLst>
                                          <p:attrName>ppt_x</p:attrName>
                                          <p:attrName>ppt_y</p:attrName>
                                        </p:attrNameLst>
                                      </p:cBhvr>
                                      <p:rCtr x="13993" y="30309"/>
                                    </p:animMotion>
                                  </p:childTnLst>
                                </p:cTn>
                              </p:par>
                              <p:par>
                                <p:cTn id="69" presetID="42" presetClass="path" presetSubtype="0" fill="hold" nodeType="withEffect">
                                  <p:stCondLst>
                                    <p:cond delay="0"/>
                                  </p:stCondLst>
                                  <p:childTnLst>
                                    <p:animMotion origin="layout" path="M -3.61111E-6 -9.87654E-7 L 0.08091 0.58364 " pathEditMode="relative" rAng="0" ptsTypes="AA">
                                      <p:cBhvr>
                                        <p:cTn id="70" dur="500" spd="-100000" fill="hold"/>
                                        <p:tgtEl>
                                          <p:spTgt spid="185"/>
                                        </p:tgtEl>
                                        <p:attrNameLst>
                                          <p:attrName>ppt_x</p:attrName>
                                          <p:attrName>ppt_y</p:attrName>
                                        </p:attrNameLst>
                                      </p:cBhvr>
                                      <p:rCtr x="4045" y="29167"/>
                                    </p:animMotion>
                                  </p:childTnLst>
                                </p:cTn>
                              </p:par>
                              <p:par>
                                <p:cTn id="71" presetID="42" presetClass="path" presetSubtype="0" fill="hold" nodeType="withEffect">
                                  <p:stCondLst>
                                    <p:cond delay="0"/>
                                  </p:stCondLst>
                                  <p:childTnLst>
                                    <p:animMotion origin="layout" path="M -4.72222E-6 3.33333E-6 L 0.04619 0.57808 " pathEditMode="relative" rAng="0" ptsTypes="AA">
                                      <p:cBhvr>
                                        <p:cTn id="72" dur="500" spd="-100000" fill="hold"/>
                                        <p:tgtEl>
                                          <p:spTgt spid="188"/>
                                        </p:tgtEl>
                                        <p:attrNameLst>
                                          <p:attrName>ppt_x</p:attrName>
                                          <p:attrName>ppt_y</p:attrName>
                                        </p:attrNameLst>
                                      </p:cBhvr>
                                      <p:rCtr x="2309" y="28889"/>
                                    </p:animMotion>
                                  </p:childTnLst>
                                </p:cTn>
                              </p:par>
                              <p:par>
                                <p:cTn id="73" presetID="42" presetClass="path" presetSubtype="0" fill="hold" nodeType="withEffect">
                                  <p:stCondLst>
                                    <p:cond delay="0"/>
                                  </p:stCondLst>
                                  <p:childTnLst>
                                    <p:animMotion origin="layout" path="M 2.5E-6 -1.11111E-6 L -0.05191 0.61512 " pathEditMode="relative" rAng="0" ptsTypes="AA">
                                      <p:cBhvr>
                                        <p:cTn id="74" dur="500" spd="-100000" fill="hold"/>
                                        <p:tgtEl>
                                          <p:spTgt spid="191"/>
                                        </p:tgtEl>
                                        <p:attrNameLst>
                                          <p:attrName>ppt_x</p:attrName>
                                          <p:attrName>ppt_y</p:attrName>
                                        </p:attrNameLst>
                                      </p:cBhvr>
                                      <p:rCtr x="-2604" y="30741"/>
                                    </p:animMotion>
                                  </p:childTnLst>
                                </p:cTn>
                              </p:par>
                              <p:par>
                                <p:cTn id="75" presetID="42" presetClass="path" presetSubtype="0" fill="hold" nodeType="withEffect">
                                  <p:stCondLst>
                                    <p:cond delay="0"/>
                                  </p:stCondLst>
                                  <p:childTnLst>
                                    <p:animMotion origin="layout" path="M -3.88889E-6 -3.7037E-6 L -0.1375 0.75 " pathEditMode="relative" rAng="0" ptsTypes="AA">
                                      <p:cBhvr>
                                        <p:cTn id="76" dur="500" spd="-100000" fill="hold"/>
                                        <p:tgtEl>
                                          <p:spTgt spid="194"/>
                                        </p:tgtEl>
                                        <p:attrNameLst>
                                          <p:attrName>ppt_x</p:attrName>
                                          <p:attrName>ppt_y</p:attrName>
                                        </p:attrNameLst>
                                      </p:cBhvr>
                                      <p:rCtr x="-6875" y="37500"/>
                                    </p:animMotion>
                                  </p:childTnLst>
                                </p:cTn>
                              </p:par>
                              <p:par>
                                <p:cTn id="77" presetID="42" presetClass="path" presetSubtype="0" fill="hold" nodeType="withEffect">
                                  <p:stCondLst>
                                    <p:cond delay="0"/>
                                  </p:stCondLst>
                                  <p:childTnLst>
                                    <p:animMotion origin="layout" path="M -4.44444E-6 -4.07407E-6 L 0.07709 0.69074 " pathEditMode="relative" rAng="0" ptsTypes="AA">
                                      <p:cBhvr>
                                        <p:cTn id="78" dur="500" spd="-100000" fill="hold"/>
                                        <p:tgtEl>
                                          <p:spTgt spid="197"/>
                                        </p:tgtEl>
                                        <p:attrNameLst>
                                          <p:attrName>ppt_x</p:attrName>
                                          <p:attrName>ppt_y</p:attrName>
                                        </p:attrNameLst>
                                      </p:cBhvr>
                                      <p:rCtr x="3854" y="34537"/>
                                    </p:animMotion>
                                  </p:childTnLst>
                                </p:cTn>
                              </p:par>
                              <p:par>
                                <p:cTn id="79" presetID="42" presetClass="path" presetSubtype="0" fill="hold" nodeType="withEffect">
                                  <p:stCondLst>
                                    <p:cond delay="0"/>
                                  </p:stCondLst>
                                  <p:childTnLst>
                                    <p:animMotion origin="layout" path="M 1.11111E-6 -6.17284E-7 L -0.16389 0.69012 " pathEditMode="relative" rAng="0" ptsTypes="AA">
                                      <p:cBhvr>
                                        <p:cTn id="80" dur="500" spd="-100000" fill="hold"/>
                                        <p:tgtEl>
                                          <p:spTgt spid="200"/>
                                        </p:tgtEl>
                                        <p:attrNameLst>
                                          <p:attrName>ppt_x</p:attrName>
                                          <p:attrName>ppt_y</p:attrName>
                                        </p:attrNameLst>
                                      </p:cBhvr>
                                      <p:rCtr x="-8194" y="34506"/>
                                    </p:animMotion>
                                  </p:childTnLst>
                                </p:cTn>
                              </p:par>
                            </p:childTnLst>
                          </p:cTn>
                        </p:par>
                        <p:par>
                          <p:cTn id="81" fill="hold">
                            <p:stCondLst>
                              <p:cond delay="1000"/>
                            </p:stCondLst>
                            <p:childTnLst>
                              <p:par>
                                <p:cTn id="82" presetID="42" presetClass="entr" presetSubtype="0" fill="hold" grpId="0" nodeType="afterEffect">
                                  <p:stCondLst>
                                    <p:cond delay="0"/>
                                  </p:stCondLst>
                                  <p:childTnLst>
                                    <p:set>
                                      <p:cBhvr>
                                        <p:cTn id="83" dur="1" fill="hold">
                                          <p:stCondLst>
                                            <p:cond delay="0"/>
                                          </p:stCondLst>
                                        </p:cTn>
                                        <p:tgtEl>
                                          <p:spTgt spid="203"/>
                                        </p:tgtEl>
                                        <p:attrNameLst>
                                          <p:attrName>style.visibility</p:attrName>
                                        </p:attrNameLst>
                                      </p:cBhvr>
                                      <p:to>
                                        <p:strVal val="visible"/>
                                      </p:to>
                                    </p:set>
                                    <p:animEffect transition="in" filter="fade">
                                      <p:cBhvr>
                                        <p:cTn id="84" dur="500"/>
                                        <p:tgtEl>
                                          <p:spTgt spid="203"/>
                                        </p:tgtEl>
                                      </p:cBhvr>
                                    </p:animEffect>
                                    <p:anim calcmode="lin" valueType="num">
                                      <p:cBhvr>
                                        <p:cTn id="85" dur="500" fill="hold"/>
                                        <p:tgtEl>
                                          <p:spTgt spid="203"/>
                                        </p:tgtEl>
                                        <p:attrNameLst>
                                          <p:attrName>ppt_x</p:attrName>
                                        </p:attrNameLst>
                                      </p:cBhvr>
                                      <p:tavLst>
                                        <p:tav tm="0">
                                          <p:val>
                                            <p:strVal val="#ppt_x"/>
                                          </p:val>
                                        </p:tav>
                                        <p:tav tm="100000">
                                          <p:val>
                                            <p:strVal val="#ppt_x"/>
                                          </p:val>
                                        </p:tav>
                                      </p:tavLst>
                                    </p:anim>
                                    <p:anim calcmode="lin" valueType="num">
                                      <p:cBhvr>
                                        <p:cTn id="86" dur="500" fill="hold"/>
                                        <p:tgtEl>
                                          <p:spTgt spid="203"/>
                                        </p:tgtEl>
                                        <p:attrNameLst>
                                          <p:attrName>ppt_y</p:attrName>
                                        </p:attrNameLst>
                                      </p:cBhvr>
                                      <p:tavLst>
                                        <p:tav tm="0">
                                          <p:val>
                                            <p:strVal val="#ppt_y+.1"/>
                                          </p:val>
                                        </p:tav>
                                        <p:tav tm="100000">
                                          <p:val>
                                            <p:strVal val="#ppt_y"/>
                                          </p:val>
                                        </p:tav>
                                      </p:tavLst>
                                    </p:anim>
                                  </p:childTnLst>
                                </p:cTn>
                              </p:par>
                            </p:childTnLst>
                          </p:cTn>
                        </p:par>
                        <p:par>
                          <p:cTn id="87" fill="hold">
                            <p:stCondLst>
                              <p:cond delay="1500"/>
                            </p:stCondLst>
                            <p:childTnLst>
                              <p:par>
                                <p:cTn id="88" presetID="53" presetClass="entr" presetSubtype="16" fill="hold" nodeType="afterEffect">
                                  <p:stCondLst>
                                    <p:cond delay="0"/>
                                  </p:stCondLst>
                                  <p:childTnLst>
                                    <p:set>
                                      <p:cBhvr>
                                        <p:cTn id="89" dur="1" fill="hold">
                                          <p:stCondLst>
                                            <p:cond delay="0"/>
                                          </p:stCondLst>
                                        </p:cTn>
                                        <p:tgtEl>
                                          <p:spTgt spid="204"/>
                                        </p:tgtEl>
                                        <p:attrNameLst>
                                          <p:attrName>style.visibility</p:attrName>
                                        </p:attrNameLst>
                                      </p:cBhvr>
                                      <p:to>
                                        <p:strVal val="visible"/>
                                      </p:to>
                                    </p:set>
                                    <p:anim calcmode="lin" valueType="num">
                                      <p:cBhvr>
                                        <p:cTn id="90" dur="500" fill="hold"/>
                                        <p:tgtEl>
                                          <p:spTgt spid="204"/>
                                        </p:tgtEl>
                                        <p:attrNameLst>
                                          <p:attrName>ppt_w</p:attrName>
                                        </p:attrNameLst>
                                      </p:cBhvr>
                                      <p:tavLst>
                                        <p:tav tm="0">
                                          <p:val>
                                            <p:fltVal val="0"/>
                                          </p:val>
                                        </p:tav>
                                        <p:tav tm="100000">
                                          <p:val>
                                            <p:strVal val="#ppt_w"/>
                                          </p:val>
                                        </p:tav>
                                      </p:tavLst>
                                    </p:anim>
                                    <p:anim calcmode="lin" valueType="num">
                                      <p:cBhvr>
                                        <p:cTn id="91" dur="500" fill="hold"/>
                                        <p:tgtEl>
                                          <p:spTgt spid="204"/>
                                        </p:tgtEl>
                                        <p:attrNameLst>
                                          <p:attrName>ppt_h</p:attrName>
                                        </p:attrNameLst>
                                      </p:cBhvr>
                                      <p:tavLst>
                                        <p:tav tm="0">
                                          <p:val>
                                            <p:fltVal val="0"/>
                                          </p:val>
                                        </p:tav>
                                        <p:tav tm="100000">
                                          <p:val>
                                            <p:strVal val="#ppt_h"/>
                                          </p:val>
                                        </p:tav>
                                      </p:tavLst>
                                    </p:anim>
                                    <p:animEffect transition="in" filter="fade">
                                      <p:cBhvr>
                                        <p:cTn id="92" dur="500"/>
                                        <p:tgtEl>
                                          <p:spTgt spid="204"/>
                                        </p:tgtEl>
                                      </p:cBhvr>
                                    </p:animEffect>
                                  </p:childTnLst>
                                </p:cTn>
                              </p:par>
                              <p:par>
                                <p:cTn id="93" presetID="53" presetClass="entr" presetSubtype="16" fill="hold" nodeType="withEffect">
                                  <p:stCondLst>
                                    <p:cond delay="0"/>
                                  </p:stCondLst>
                                  <p:childTnLst>
                                    <p:set>
                                      <p:cBhvr>
                                        <p:cTn id="94" dur="1" fill="hold">
                                          <p:stCondLst>
                                            <p:cond delay="0"/>
                                          </p:stCondLst>
                                        </p:cTn>
                                        <p:tgtEl>
                                          <p:spTgt spid="207"/>
                                        </p:tgtEl>
                                        <p:attrNameLst>
                                          <p:attrName>style.visibility</p:attrName>
                                        </p:attrNameLst>
                                      </p:cBhvr>
                                      <p:to>
                                        <p:strVal val="visible"/>
                                      </p:to>
                                    </p:set>
                                    <p:anim calcmode="lin" valueType="num">
                                      <p:cBhvr>
                                        <p:cTn id="95" dur="500" fill="hold"/>
                                        <p:tgtEl>
                                          <p:spTgt spid="207"/>
                                        </p:tgtEl>
                                        <p:attrNameLst>
                                          <p:attrName>ppt_w</p:attrName>
                                        </p:attrNameLst>
                                      </p:cBhvr>
                                      <p:tavLst>
                                        <p:tav tm="0">
                                          <p:val>
                                            <p:fltVal val="0"/>
                                          </p:val>
                                        </p:tav>
                                        <p:tav tm="100000">
                                          <p:val>
                                            <p:strVal val="#ppt_w"/>
                                          </p:val>
                                        </p:tav>
                                      </p:tavLst>
                                    </p:anim>
                                    <p:anim calcmode="lin" valueType="num">
                                      <p:cBhvr>
                                        <p:cTn id="96" dur="500" fill="hold"/>
                                        <p:tgtEl>
                                          <p:spTgt spid="207"/>
                                        </p:tgtEl>
                                        <p:attrNameLst>
                                          <p:attrName>ppt_h</p:attrName>
                                        </p:attrNameLst>
                                      </p:cBhvr>
                                      <p:tavLst>
                                        <p:tav tm="0">
                                          <p:val>
                                            <p:fltVal val="0"/>
                                          </p:val>
                                        </p:tav>
                                        <p:tav tm="100000">
                                          <p:val>
                                            <p:strVal val="#ppt_h"/>
                                          </p:val>
                                        </p:tav>
                                      </p:tavLst>
                                    </p:anim>
                                    <p:animEffect transition="in" filter="fade">
                                      <p:cBhvr>
                                        <p:cTn id="97" dur="500"/>
                                        <p:tgtEl>
                                          <p:spTgt spid="207"/>
                                        </p:tgtEl>
                                      </p:cBhvr>
                                    </p:animEffect>
                                  </p:childTnLst>
                                </p:cTn>
                              </p:par>
                              <p:par>
                                <p:cTn id="98" presetID="53" presetClass="entr" presetSubtype="16" fill="hold" nodeType="withEffect">
                                  <p:stCondLst>
                                    <p:cond delay="0"/>
                                  </p:stCondLst>
                                  <p:childTnLst>
                                    <p:set>
                                      <p:cBhvr>
                                        <p:cTn id="99" dur="1" fill="hold">
                                          <p:stCondLst>
                                            <p:cond delay="0"/>
                                          </p:stCondLst>
                                        </p:cTn>
                                        <p:tgtEl>
                                          <p:spTgt spid="210"/>
                                        </p:tgtEl>
                                        <p:attrNameLst>
                                          <p:attrName>style.visibility</p:attrName>
                                        </p:attrNameLst>
                                      </p:cBhvr>
                                      <p:to>
                                        <p:strVal val="visible"/>
                                      </p:to>
                                    </p:set>
                                    <p:anim calcmode="lin" valueType="num">
                                      <p:cBhvr>
                                        <p:cTn id="100" dur="500" fill="hold"/>
                                        <p:tgtEl>
                                          <p:spTgt spid="210"/>
                                        </p:tgtEl>
                                        <p:attrNameLst>
                                          <p:attrName>ppt_w</p:attrName>
                                        </p:attrNameLst>
                                      </p:cBhvr>
                                      <p:tavLst>
                                        <p:tav tm="0">
                                          <p:val>
                                            <p:fltVal val="0"/>
                                          </p:val>
                                        </p:tav>
                                        <p:tav tm="100000">
                                          <p:val>
                                            <p:strVal val="#ppt_w"/>
                                          </p:val>
                                        </p:tav>
                                      </p:tavLst>
                                    </p:anim>
                                    <p:anim calcmode="lin" valueType="num">
                                      <p:cBhvr>
                                        <p:cTn id="101" dur="500" fill="hold"/>
                                        <p:tgtEl>
                                          <p:spTgt spid="210"/>
                                        </p:tgtEl>
                                        <p:attrNameLst>
                                          <p:attrName>ppt_h</p:attrName>
                                        </p:attrNameLst>
                                      </p:cBhvr>
                                      <p:tavLst>
                                        <p:tav tm="0">
                                          <p:val>
                                            <p:fltVal val="0"/>
                                          </p:val>
                                        </p:tav>
                                        <p:tav tm="100000">
                                          <p:val>
                                            <p:strVal val="#ppt_h"/>
                                          </p:val>
                                        </p:tav>
                                      </p:tavLst>
                                    </p:anim>
                                    <p:animEffect transition="in" filter="fade">
                                      <p:cBhvr>
                                        <p:cTn id="102" dur="500"/>
                                        <p:tgtEl>
                                          <p:spTgt spid="210"/>
                                        </p:tgtEl>
                                      </p:cBhvr>
                                    </p:animEffect>
                                  </p:childTnLst>
                                </p:cTn>
                              </p:par>
                              <p:par>
                                <p:cTn id="103" presetID="53" presetClass="entr" presetSubtype="16" fill="hold" nodeType="withEffect">
                                  <p:stCondLst>
                                    <p:cond delay="0"/>
                                  </p:stCondLst>
                                  <p:childTnLst>
                                    <p:set>
                                      <p:cBhvr>
                                        <p:cTn id="104" dur="1" fill="hold">
                                          <p:stCondLst>
                                            <p:cond delay="0"/>
                                          </p:stCondLst>
                                        </p:cTn>
                                        <p:tgtEl>
                                          <p:spTgt spid="213"/>
                                        </p:tgtEl>
                                        <p:attrNameLst>
                                          <p:attrName>style.visibility</p:attrName>
                                        </p:attrNameLst>
                                      </p:cBhvr>
                                      <p:to>
                                        <p:strVal val="visible"/>
                                      </p:to>
                                    </p:set>
                                    <p:anim calcmode="lin" valueType="num">
                                      <p:cBhvr>
                                        <p:cTn id="105" dur="500" fill="hold"/>
                                        <p:tgtEl>
                                          <p:spTgt spid="213"/>
                                        </p:tgtEl>
                                        <p:attrNameLst>
                                          <p:attrName>ppt_w</p:attrName>
                                        </p:attrNameLst>
                                      </p:cBhvr>
                                      <p:tavLst>
                                        <p:tav tm="0">
                                          <p:val>
                                            <p:fltVal val="0"/>
                                          </p:val>
                                        </p:tav>
                                        <p:tav tm="100000">
                                          <p:val>
                                            <p:strVal val="#ppt_w"/>
                                          </p:val>
                                        </p:tav>
                                      </p:tavLst>
                                    </p:anim>
                                    <p:anim calcmode="lin" valueType="num">
                                      <p:cBhvr>
                                        <p:cTn id="106" dur="500" fill="hold"/>
                                        <p:tgtEl>
                                          <p:spTgt spid="213"/>
                                        </p:tgtEl>
                                        <p:attrNameLst>
                                          <p:attrName>ppt_h</p:attrName>
                                        </p:attrNameLst>
                                      </p:cBhvr>
                                      <p:tavLst>
                                        <p:tav tm="0">
                                          <p:val>
                                            <p:fltVal val="0"/>
                                          </p:val>
                                        </p:tav>
                                        <p:tav tm="100000">
                                          <p:val>
                                            <p:strVal val="#ppt_h"/>
                                          </p:val>
                                        </p:tav>
                                      </p:tavLst>
                                    </p:anim>
                                    <p:animEffect transition="in" filter="fade">
                                      <p:cBhvr>
                                        <p:cTn id="107" dur="500"/>
                                        <p:tgtEl>
                                          <p:spTgt spid="213"/>
                                        </p:tgtEl>
                                      </p:cBhvr>
                                    </p:animEffect>
                                  </p:childTnLst>
                                </p:cTn>
                              </p:par>
                              <p:par>
                                <p:cTn id="108" presetID="53" presetClass="entr" presetSubtype="16" fill="hold" nodeType="withEffect">
                                  <p:stCondLst>
                                    <p:cond delay="0"/>
                                  </p:stCondLst>
                                  <p:childTnLst>
                                    <p:set>
                                      <p:cBhvr>
                                        <p:cTn id="109" dur="1" fill="hold">
                                          <p:stCondLst>
                                            <p:cond delay="0"/>
                                          </p:stCondLst>
                                        </p:cTn>
                                        <p:tgtEl>
                                          <p:spTgt spid="281"/>
                                        </p:tgtEl>
                                        <p:attrNameLst>
                                          <p:attrName>style.visibility</p:attrName>
                                        </p:attrNameLst>
                                      </p:cBhvr>
                                      <p:to>
                                        <p:strVal val="visible"/>
                                      </p:to>
                                    </p:set>
                                    <p:anim calcmode="lin" valueType="num">
                                      <p:cBhvr>
                                        <p:cTn id="110" dur="500" fill="hold"/>
                                        <p:tgtEl>
                                          <p:spTgt spid="281"/>
                                        </p:tgtEl>
                                        <p:attrNameLst>
                                          <p:attrName>ppt_w</p:attrName>
                                        </p:attrNameLst>
                                      </p:cBhvr>
                                      <p:tavLst>
                                        <p:tav tm="0">
                                          <p:val>
                                            <p:fltVal val="0"/>
                                          </p:val>
                                        </p:tav>
                                        <p:tav tm="100000">
                                          <p:val>
                                            <p:strVal val="#ppt_w"/>
                                          </p:val>
                                        </p:tav>
                                      </p:tavLst>
                                    </p:anim>
                                    <p:anim calcmode="lin" valueType="num">
                                      <p:cBhvr>
                                        <p:cTn id="111" dur="500" fill="hold"/>
                                        <p:tgtEl>
                                          <p:spTgt spid="281"/>
                                        </p:tgtEl>
                                        <p:attrNameLst>
                                          <p:attrName>ppt_h</p:attrName>
                                        </p:attrNameLst>
                                      </p:cBhvr>
                                      <p:tavLst>
                                        <p:tav tm="0">
                                          <p:val>
                                            <p:fltVal val="0"/>
                                          </p:val>
                                        </p:tav>
                                        <p:tav tm="100000">
                                          <p:val>
                                            <p:strVal val="#ppt_h"/>
                                          </p:val>
                                        </p:tav>
                                      </p:tavLst>
                                    </p:anim>
                                    <p:animEffect transition="in" filter="fade">
                                      <p:cBhvr>
                                        <p:cTn id="112" dur="500"/>
                                        <p:tgtEl>
                                          <p:spTgt spid="281"/>
                                        </p:tgtEl>
                                      </p:cBhvr>
                                    </p:animEffect>
                                  </p:childTnLst>
                                </p:cTn>
                              </p:par>
                              <p:par>
                                <p:cTn id="113" presetID="53" presetClass="entr" presetSubtype="16" fill="hold" nodeType="withEffect">
                                  <p:stCondLst>
                                    <p:cond delay="0"/>
                                  </p:stCondLst>
                                  <p:childTnLst>
                                    <p:set>
                                      <p:cBhvr>
                                        <p:cTn id="114" dur="1" fill="hold">
                                          <p:stCondLst>
                                            <p:cond delay="0"/>
                                          </p:stCondLst>
                                        </p:cTn>
                                        <p:tgtEl>
                                          <p:spTgt spid="216"/>
                                        </p:tgtEl>
                                        <p:attrNameLst>
                                          <p:attrName>style.visibility</p:attrName>
                                        </p:attrNameLst>
                                      </p:cBhvr>
                                      <p:to>
                                        <p:strVal val="visible"/>
                                      </p:to>
                                    </p:set>
                                    <p:anim calcmode="lin" valueType="num">
                                      <p:cBhvr>
                                        <p:cTn id="115" dur="500" fill="hold"/>
                                        <p:tgtEl>
                                          <p:spTgt spid="216"/>
                                        </p:tgtEl>
                                        <p:attrNameLst>
                                          <p:attrName>ppt_w</p:attrName>
                                        </p:attrNameLst>
                                      </p:cBhvr>
                                      <p:tavLst>
                                        <p:tav tm="0">
                                          <p:val>
                                            <p:fltVal val="0"/>
                                          </p:val>
                                        </p:tav>
                                        <p:tav tm="100000">
                                          <p:val>
                                            <p:strVal val="#ppt_w"/>
                                          </p:val>
                                        </p:tav>
                                      </p:tavLst>
                                    </p:anim>
                                    <p:anim calcmode="lin" valueType="num">
                                      <p:cBhvr>
                                        <p:cTn id="116" dur="500" fill="hold"/>
                                        <p:tgtEl>
                                          <p:spTgt spid="216"/>
                                        </p:tgtEl>
                                        <p:attrNameLst>
                                          <p:attrName>ppt_h</p:attrName>
                                        </p:attrNameLst>
                                      </p:cBhvr>
                                      <p:tavLst>
                                        <p:tav tm="0">
                                          <p:val>
                                            <p:fltVal val="0"/>
                                          </p:val>
                                        </p:tav>
                                        <p:tav tm="100000">
                                          <p:val>
                                            <p:strVal val="#ppt_h"/>
                                          </p:val>
                                        </p:tav>
                                      </p:tavLst>
                                    </p:anim>
                                    <p:animEffect transition="in" filter="fade">
                                      <p:cBhvr>
                                        <p:cTn id="117" dur="500"/>
                                        <p:tgtEl>
                                          <p:spTgt spid="216"/>
                                        </p:tgtEl>
                                      </p:cBhvr>
                                    </p:animEffect>
                                  </p:childTnLst>
                                </p:cTn>
                              </p:par>
                              <p:par>
                                <p:cTn id="118" presetID="53" presetClass="entr" presetSubtype="16" fill="hold" nodeType="withEffect">
                                  <p:stCondLst>
                                    <p:cond delay="0"/>
                                  </p:stCondLst>
                                  <p:childTnLst>
                                    <p:set>
                                      <p:cBhvr>
                                        <p:cTn id="119" dur="1" fill="hold">
                                          <p:stCondLst>
                                            <p:cond delay="0"/>
                                          </p:stCondLst>
                                        </p:cTn>
                                        <p:tgtEl>
                                          <p:spTgt spid="219"/>
                                        </p:tgtEl>
                                        <p:attrNameLst>
                                          <p:attrName>style.visibility</p:attrName>
                                        </p:attrNameLst>
                                      </p:cBhvr>
                                      <p:to>
                                        <p:strVal val="visible"/>
                                      </p:to>
                                    </p:set>
                                    <p:anim calcmode="lin" valueType="num">
                                      <p:cBhvr>
                                        <p:cTn id="120" dur="500" fill="hold"/>
                                        <p:tgtEl>
                                          <p:spTgt spid="219"/>
                                        </p:tgtEl>
                                        <p:attrNameLst>
                                          <p:attrName>ppt_w</p:attrName>
                                        </p:attrNameLst>
                                      </p:cBhvr>
                                      <p:tavLst>
                                        <p:tav tm="0">
                                          <p:val>
                                            <p:fltVal val="0"/>
                                          </p:val>
                                        </p:tav>
                                        <p:tav tm="100000">
                                          <p:val>
                                            <p:strVal val="#ppt_w"/>
                                          </p:val>
                                        </p:tav>
                                      </p:tavLst>
                                    </p:anim>
                                    <p:anim calcmode="lin" valueType="num">
                                      <p:cBhvr>
                                        <p:cTn id="121" dur="500" fill="hold"/>
                                        <p:tgtEl>
                                          <p:spTgt spid="219"/>
                                        </p:tgtEl>
                                        <p:attrNameLst>
                                          <p:attrName>ppt_h</p:attrName>
                                        </p:attrNameLst>
                                      </p:cBhvr>
                                      <p:tavLst>
                                        <p:tav tm="0">
                                          <p:val>
                                            <p:fltVal val="0"/>
                                          </p:val>
                                        </p:tav>
                                        <p:tav tm="100000">
                                          <p:val>
                                            <p:strVal val="#ppt_h"/>
                                          </p:val>
                                        </p:tav>
                                      </p:tavLst>
                                    </p:anim>
                                    <p:animEffect transition="in" filter="fade">
                                      <p:cBhvr>
                                        <p:cTn id="122" dur="500"/>
                                        <p:tgtEl>
                                          <p:spTgt spid="219"/>
                                        </p:tgtEl>
                                      </p:cBhvr>
                                    </p:animEffect>
                                  </p:childTnLst>
                                </p:cTn>
                              </p:par>
                              <p:par>
                                <p:cTn id="123" presetID="53" presetClass="entr" presetSubtype="16" fill="hold" nodeType="withEffect">
                                  <p:stCondLst>
                                    <p:cond delay="0"/>
                                  </p:stCondLst>
                                  <p:childTnLst>
                                    <p:set>
                                      <p:cBhvr>
                                        <p:cTn id="124" dur="1" fill="hold">
                                          <p:stCondLst>
                                            <p:cond delay="0"/>
                                          </p:stCondLst>
                                        </p:cTn>
                                        <p:tgtEl>
                                          <p:spTgt spid="284"/>
                                        </p:tgtEl>
                                        <p:attrNameLst>
                                          <p:attrName>style.visibility</p:attrName>
                                        </p:attrNameLst>
                                      </p:cBhvr>
                                      <p:to>
                                        <p:strVal val="visible"/>
                                      </p:to>
                                    </p:set>
                                    <p:anim calcmode="lin" valueType="num">
                                      <p:cBhvr>
                                        <p:cTn id="125" dur="500" fill="hold"/>
                                        <p:tgtEl>
                                          <p:spTgt spid="284"/>
                                        </p:tgtEl>
                                        <p:attrNameLst>
                                          <p:attrName>ppt_w</p:attrName>
                                        </p:attrNameLst>
                                      </p:cBhvr>
                                      <p:tavLst>
                                        <p:tav tm="0">
                                          <p:val>
                                            <p:fltVal val="0"/>
                                          </p:val>
                                        </p:tav>
                                        <p:tav tm="100000">
                                          <p:val>
                                            <p:strVal val="#ppt_w"/>
                                          </p:val>
                                        </p:tav>
                                      </p:tavLst>
                                    </p:anim>
                                    <p:anim calcmode="lin" valueType="num">
                                      <p:cBhvr>
                                        <p:cTn id="126" dur="500" fill="hold"/>
                                        <p:tgtEl>
                                          <p:spTgt spid="284"/>
                                        </p:tgtEl>
                                        <p:attrNameLst>
                                          <p:attrName>ppt_h</p:attrName>
                                        </p:attrNameLst>
                                      </p:cBhvr>
                                      <p:tavLst>
                                        <p:tav tm="0">
                                          <p:val>
                                            <p:fltVal val="0"/>
                                          </p:val>
                                        </p:tav>
                                        <p:tav tm="100000">
                                          <p:val>
                                            <p:strVal val="#ppt_h"/>
                                          </p:val>
                                        </p:tav>
                                      </p:tavLst>
                                    </p:anim>
                                    <p:animEffect transition="in" filter="fade">
                                      <p:cBhvr>
                                        <p:cTn id="127" dur="500"/>
                                        <p:tgtEl>
                                          <p:spTgt spid="284"/>
                                        </p:tgtEl>
                                      </p:cBhvr>
                                    </p:animEffect>
                                  </p:childTnLst>
                                </p:cTn>
                              </p:par>
                              <p:par>
                                <p:cTn id="128" presetID="53" presetClass="entr" presetSubtype="16" fill="hold" nodeType="withEffect">
                                  <p:stCondLst>
                                    <p:cond delay="0"/>
                                  </p:stCondLst>
                                  <p:childTnLst>
                                    <p:set>
                                      <p:cBhvr>
                                        <p:cTn id="129" dur="1" fill="hold">
                                          <p:stCondLst>
                                            <p:cond delay="0"/>
                                          </p:stCondLst>
                                        </p:cTn>
                                        <p:tgtEl>
                                          <p:spTgt spid="222"/>
                                        </p:tgtEl>
                                        <p:attrNameLst>
                                          <p:attrName>style.visibility</p:attrName>
                                        </p:attrNameLst>
                                      </p:cBhvr>
                                      <p:to>
                                        <p:strVal val="visible"/>
                                      </p:to>
                                    </p:set>
                                    <p:anim calcmode="lin" valueType="num">
                                      <p:cBhvr>
                                        <p:cTn id="130" dur="500" fill="hold"/>
                                        <p:tgtEl>
                                          <p:spTgt spid="222"/>
                                        </p:tgtEl>
                                        <p:attrNameLst>
                                          <p:attrName>ppt_w</p:attrName>
                                        </p:attrNameLst>
                                      </p:cBhvr>
                                      <p:tavLst>
                                        <p:tav tm="0">
                                          <p:val>
                                            <p:fltVal val="0"/>
                                          </p:val>
                                        </p:tav>
                                        <p:tav tm="100000">
                                          <p:val>
                                            <p:strVal val="#ppt_w"/>
                                          </p:val>
                                        </p:tav>
                                      </p:tavLst>
                                    </p:anim>
                                    <p:anim calcmode="lin" valueType="num">
                                      <p:cBhvr>
                                        <p:cTn id="131" dur="500" fill="hold"/>
                                        <p:tgtEl>
                                          <p:spTgt spid="222"/>
                                        </p:tgtEl>
                                        <p:attrNameLst>
                                          <p:attrName>ppt_h</p:attrName>
                                        </p:attrNameLst>
                                      </p:cBhvr>
                                      <p:tavLst>
                                        <p:tav tm="0">
                                          <p:val>
                                            <p:fltVal val="0"/>
                                          </p:val>
                                        </p:tav>
                                        <p:tav tm="100000">
                                          <p:val>
                                            <p:strVal val="#ppt_h"/>
                                          </p:val>
                                        </p:tav>
                                      </p:tavLst>
                                    </p:anim>
                                    <p:animEffect transition="in" filter="fade">
                                      <p:cBhvr>
                                        <p:cTn id="132" dur="500"/>
                                        <p:tgtEl>
                                          <p:spTgt spid="222"/>
                                        </p:tgtEl>
                                      </p:cBhvr>
                                    </p:animEffect>
                                  </p:childTnLst>
                                </p:cTn>
                              </p:par>
                              <p:par>
                                <p:cTn id="133" presetID="53" presetClass="entr" presetSubtype="16" fill="hold" nodeType="withEffect">
                                  <p:stCondLst>
                                    <p:cond delay="0"/>
                                  </p:stCondLst>
                                  <p:childTnLst>
                                    <p:set>
                                      <p:cBhvr>
                                        <p:cTn id="134" dur="1" fill="hold">
                                          <p:stCondLst>
                                            <p:cond delay="0"/>
                                          </p:stCondLst>
                                        </p:cTn>
                                        <p:tgtEl>
                                          <p:spTgt spid="225"/>
                                        </p:tgtEl>
                                        <p:attrNameLst>
                                          <p:attrName>style.visibility</p:attrName>
                                        </p:attrNameLst>
                                      </p:cBhvr>
                                      <p:to>
                                        <p:strVal val="visible"/>
                                      </p:to>
                                    </p:set>
                                    <p:anim calcmode="lin" valueType="num">
                                      <p:cBhvr>
                                        <p:cTn id="135" dur="500" fill="hold"/>
                                        <p:tgtEl>
                                          <p:spTgt spid="225"/>
                                        </p:tgtEl>
                                        <p:attrNameLst>
                                          <p:attrName>ppt_w</p:attrName>
                                        </p:attrNameLst>
                                      </p:cBhvr>
                                      <p:tavLst>
                                        <p:tav tm="0">
                                          <p:val>
                                            <p:fltVal val="0"/>
                                          </p:val>
                                        </p:tav>
                                        <p:tav tm="100000">
                                          <p:val>
                                            <p:strVal val="#ppt_w"/>
                                          </p:val>
                                        </p:tav>
                                      </p:tavLst>
                                    </p:anim>
                                    <p:anim calcmode="lin" valueType="num">
                                      <p:cBhvr>
                                        <p:cTn id="136" dur="500" fill="hold"/>
                                        <p:tgtEl>
                                          <p:spTgt spid="225"/>
                                        </p:tgtEl>
                                        <p:attrNameLst>
                                          <p:attrName>ppt_h</p:attrName>
                                        </p:attrNameLst>
                                      </p:cBhvr>
                                      <p:tavLst>
                                        <p:tav tm="0">
                                          <p:val>
                                            <p:fltVal val="0"/>
                                          </p:val>
                                        </p:tav>
                                        <p:tav tm="100000">
                                          <p:val>
                                            <p:strVal val="#ppt_h"/>
                                          </p:val>
                                        </p:tav>
                                      </p:tavLst>
                                    </p:anim>
                                    <p:animEffect transition="in" filter="fade">
                                      <p:cBhvr>
                                        <p:cTn id="137" dur="500"/>
                                        <p:tgtEl>
                                          <p:spTgt spid="225"/>
                                        </p:tgtEl>
                                      </p:cBhvr>
                                    </p:animEffect>
                                  </p:childTnLst>
                                </p:cTn>
                              </p:par>
                              <p:par>
                                <p:cTn id="138" presetID="42" presetClass="path" presetSubtype="0" fill="hold" nodeType="withEffect">
                                  <p:stCondLst>
                                    <p:cond delay="0"/>
                                  </p:stCondLst>
                                  <p:childTnLst>
                                    <p:animMotion origin="layout" path="M -2.77778E-7 -1.60494E-6 L 0.16788 0.62624 " pathEditMode="relative" rAng="0" ptsTypes="AA">
                                      <p:cBhvr>
                                        <p:cTn id="139" dur="500" spd="-100000" fill="hold"/>
                                        <p:tgtEl>
                                          <p:spTgt spid="204"/>
                                        </p:tgtEl>
                                        <p:attrNameLst>
                                          <p:attrName>ppt_x</p:attrName>
                                          <p:attrName>ppt_y</p:attrName>
                                        </p:attrNameLst>
                                      </p:cBhvr>
                                      <p:rCtr x="8385" y="31296"/>
                                    </p:animMotion>
                                  </p:childTnLst>
                                </p:cTn>
                              </p:par>
                              <p:par>
                                <p:cTn id="140" presetID="42" presetClass="path" presetSubtype="0" fill="hold" nodeType="withEffect">
                                  <p:stCondLst>
                                    <p:cond delay="0"/>
                                  </p:stCondLst>
                                  <p:childTnLst>
                                    <p:animMotion origin="layout" path="M 1.38889E-6 -2.96296E-6 L -0.24583 0.48704 " pathEditMode="relative" rAng="0" ptsTypes="AA">
                                      <p:cBhvr>
                                        <p:cTn id="141" dur="500" spd="-100000" fill="hold"/>
                                        <p:tgtEl>
                                          <p:spTgt spid="207"/>
                                        </p:tgtEl>
                                        <p:attrNameLst>
                                          <p:attrName>ppt_x</p:attrName>
                                          <p:attrName>ppt_y</p:attrName>
                                        </p:attrNameLst>
                                      </p:cBhvr>
                                      <p:rCtr x="-12292" y="24352"/>
                                    </p:animMotion>
                                  </p:childTnLst>
                                </p:cTn>
                              </p:par>
                              <p:par>
                                <p:cTn id="142" presetID="42" presetClass="path" presetSubtype="0" fill="hold" nodeType="withEffect">
                                  <p:stCondLst>
                                    <p:cond delay="0"/>
                                  </p:stCondLst>
                                  <p:childTnLst>
                                    <p:animMotion origin="layout" path="M 3.88889E-6 3.20988E-6 L -0.13125 0.61296 " pathEditMode="relative" rAng="0" ptsTypes="AA">
                                      <p:cBhvr>
                                        <p:cTn id="143" dur="500" spd="-100000" fill="hold"/>
                                        <p:tgtEl>
                                          <p:spTgt spid="210"/>
                                        </p:tgtEl>
                                        <p:attrNameLst>
                                          <p:attrName>ppt_x</p:attrName>
                                          <p:attrName>ppt_y</p:attrName>
                                        </p:attrNameLst>
                                      </p:cBhvr>
                                      <p:rCtr x="-6562" y="30648"/>
                                    </p:animMotion>
                                  </p:childTnLst>
                                </p:cTn>
                              </p:par>
                              <p:par>
                                <p:cTn id="144" presetID="42" presetClass="path" presetSubtype="0" fill="hold" nodeType="withEffect">
                                  <p:stCondLst>
                                    <p:cond delay="0"/>
                                  </p:stCondLst>
                                  <p:childTnLst>
                                    <p:animMotion origin="layout" path="M 5E-6 4.32099E-6 L 0.27987 0.60648 " pathEditMode="relative" rAng="0" ptsTypes="AA">
                                      <p:cBhvr>
                                        <p:cTn id="145" dur="500" spd="-100000" fill="hold"/>
                                        <p:tgtEl>
                                          <p:spTgt spid="213"/>
                                        </p:tgtEl>
                                        <p:attrNameLst>
                                          <p:attrName>ppt_x</p:attrName>
                                          <p:attrName>ppt_y</p:attrName>
                                        </p:attrNameLst>
                                      </p:cBhvr>
                                      <p:rCtr x="13993" y="30309"/>
                                    </p:animMotion>
                                  </p:childTnLst>
                                </p:cTn>
                              </p:par>
                              <p:par>
                                <p:cTn id="146" presetID="42" presetClass="path" presetSubtype="0" fill="hold" nodeType="withEffect">
                                  <p:stCondLst>
                                    <p:cond delay="0"/>
                                  </p:stCondLst>
                                  <p:childTnLst>
                                    <p:animMotion origin="layout" path="M -3.61111E-6 -9.87654E-7 L 0.08091 0.58364 " pathEditMode="relative" rAng="0" ptsTypes="AA">
                                      <p:cBhvr>
                                        <p:cTn id="147" dur="500" spd="-100000" fill="hold"/>
                                        <p:tgtEl>
                                          <p:spTgt spid="281"/>
                                        </p:tgtEl>
                                        <p:attrNameLst>
                                          <p:attrName>ppt_x</p:attrName>
                                          <p:attrName>ppt_y</p:attrName>
                                        </p:attrNameLst>
                                      </p:cBhvr>
                                      <p:rCtr x="4045" y="29167"/>
                                    </p:animMotion>
                                  </p:childTnLst>
                                </p:cTn>
                              </p:par>
                              <p:par>
                                <p:cTn id="148" presetID="42" presetClass="path" presetSubtype="0" fill="hold" nodeType="withEffect">
                                  <p:stCondLst>
                                    <p:cond delay="0"/>
                                  </p:stCondLst>
                                  <p:childTnLst>
                                    <p:animMotion origin="layout" path="M -4.72222E-6 3.33333E-6 L 0.04619 0.57808 " pathEditMode="relative" rAng="0" ptsTypes="AA">
                                      <p:cBhvr>
                                        <p:cTn id="149" dur="500" spd="-100000" fill="hold"/>
                                        <p:tgtEl>
                                          <p:spTgt spid="216"/>
                                        </p:tgtEl>
                                        <p:attrNameLst>
                                          <p:attrName>ppt_x</p:attrName>
                                          <p:attrName>ppt_y</p:attrName>
                                        </p:attrNameLst>
                                      </p:cBhvr>
                                      <p:rCtr x="2309" y="28889"/>
                                    </p:animMotion>
                                  </p:childTnLst>
                                </p:cTn>
                              </p:par>
                              <p:par>
                                <p:cTn id="150" presetID="42" presetClass="path" presetSubtype="0" fill="hold" nodeType="withEffect">
                                  <p:stCondLst>
                                    <p:cond delay="0"/>
                                  </p:stCondLst>
                                  <p:childTnLst>
                                    <p:animMotion origin="layout" path="M 2.5E-6 -1.11111E-6 L -0.05191 0.61512 " pathEditMode="relative" rAng="0" ptsTypes="AA">
                                      <p:cBhvr>
                                        <p:cTn id="151" dur="500" spd="-100000" fill="hold"/>
                                        <p:tgtEl>
                                          <p:spTgt spid="219"/>
                                        </p:tgtEl>
                                        <p:attrNameLst>
                                          <p:attrName>ppt_x</p:attrName>
                                          <p:attrName>ppt_y</p:attrName>
                                        </p:attrNameLst>
                                      </p:cBhvr>
                                      <p:rCtr x="-2604" y="30741"/>
                                    </p:animMotion>
                                  </p:childTnLst>
                                </p:cTn>
                              </p:par>
                              <p:par>
                                <p:cTn id="152" presetID="42" presetClass="path" presetSubtype="0" fill="hold" nodeType="withEffect">
                                  <p:stCondLst>
                                    <p:cond delay="0"/>
                                  </p:stCondLst>
                                  <p:childTnLst>
                                    <p:animMotion origin="layout" path="M -3.88889E-6 -3.7037E-6 L -0.1375 0.75 " pathEditMode="relative" rAng="0" ptsTypes="AA">
                                      <p:cBhvr>
                                        <p:cTn id="153" dur="500" spd="-100000" fill="hold"/>
                                        <p:tgtEl>
                                          <p:spTgt spid="284"/>
                                        </p:tgtEl>
                                        <p:attrNameLst>
                                          <p:attrName>ppt_x</p:attrName>
                                          <p:attrName>ppt_y</p:attrName>
                                        </p:attrNameLst>
                                      </p:cBhvr>
                                      <p:rCtr x="-6875" y="37500"/>
                                    </p:animMotion>
                                  </p:childTnLst>
                                </p:cTn>
                              </p:par>
                              <p:par>
                                <p:cTn id="154" presetID="42" presetClass="path" presetSubtype="0" fill="hold" nodeType="withEffect">
                                  <p:stCondLst>
                                    <p:cond delay="0"/>
                                  </p:stCondLst>
                                  <p:childTnLst>
                                    <p:animMotion origin="layout" path="M -4.44444E-6 -4.07407E-6 L 0.07709 0.69074 " pathEditMode="relative" rAng="0" ptsTypes="AA">
                                      <p:cBhvr>
                                        <p:cTn id="155" dur="500" spd="-100000" fill="hold"/>
                                        <p:tgtEl>
                                          <p:spTgt spid="222"/>
                                        </p:tgtEl>
                                        <p:attrNameLst>
                                          <p:attrName>ppt_x</p:attrName>
                                          <p:attrName>ppt_y</p:attrName>
                                        </p:attrNameLst>
                                      </p:cBhvr>
                                      <p:rCtr x="3854" y="34537"/>
                                    </p:animMotion>
                                  </p:childTnLst>
                                </p:cTn>
                              </p:par>
                              <p:par>
                                <p:cTn id="156" presetID="42" presetClass="path" presetSubtype="0" fill="hold" nodeType="withEffect">
                                  <p:stCondLst>
                                    <p:cond delay="0"/>
                                  </p:stCondLst>
                                  <p:childTnLst>
                                    <p:animMotion origin="layout" path="M 1.11111E-6 -6.17284E-7 L -0.16389 0.69012 " pathEditMode="relative" rAng="0" ptsTypes="AA">
                                      <p:cBhvr>
                                        <p:cTn id="157" dur="500" spd="-100000" fill="hold"/>
                                        <p:tgtEl>
                                          <p:spTgt spid="225"/>
                                        </p:tgtEl>
                                        <p:attrNameLst>
                                          <p:attrName>ppt_x</p:attrName>
                                          <p:attrName>ppt_y</p:attrName>
                                        </p:attrNameLst>
                                      </p:cBhvr>
                                      <p:rCtr x="-8194" y="34506"/>
                                    </p:animMotion>
                                  </p:childTnLst>
                                </p:cTn>
                              </p:par>
                            </p:childTnLst>
                          </p:cTn>
                        </p:par>
                        <p:par>
                          <p:cTn id="158" fill="hold">
                            <p:stCondLst>
                              <p:cond delay="2000"/>
                            </p:stCondLst>
                            <p:childTnLst>
                              <p:par>
                                <p:cTn id="159" presetID="42" presetClass="entr" presetSubtype="0" fill="hold" grpId="0" nodeType="afterEffect">
                                  <p:stCondLst>
                                    <p:cond delay="0"/>
                                  </p:stCondLst>
                                  <p:childTnLst>
                                    <p:set>
                                      <p:cBhvr>
                                        <p:cTn id="160" dur="1" fill="hold">
                                          <p:stCondLst>
                                            <p:cond delay="0"/>
                                          </p:stCondLst>
                                        </p:cTn>
                                        <p:tgtEl>
                                          <p:spTgt spid="228"/>
                                        </p:tgtEl>
                                        <p:attrNameLst>
                                          <p:attrName>style.visibility</p:attrName>
                                        </p:attrNameLst>
                                      </p:cBhvr>
                                      <p:to>
                                        <p:strVal val="visible"/>
                                      </p:to>
                                    </p:set>
                                    <p:animEffect transition="in" filter="fade">
                                      <p:cBhvr>
                                        <p:cTn id="161" dur="500"/>
                                        <p:tgtEl>
                                          <p:spTgt spid="228"/>
                                        </p:tgtEl>
                                      </p:cBhvr>
                                    </p:animEffect>
                                    <p:anim calcmode="lin" valueType="num">
                                      <p:cBhvr>
                                        <p:cTn id="162" dur="500" fill="hold"/>
                                        <p:tgtEl>
                                          <p:spTgt spid="228"/>
                                        </p:tgtEl>
                                        <p:attrNameLst>
                                          <p:attrName>ppt_x</p:attrName>
                                        </p:attrNameLst>
                                      </p:cBhvr>
                                      <p:tavLst>
                                        <p:tav tm="0">
                                          <p:val>
                                            <p:strVal val="#ppt_x"/>
                                          </p:val>
                                        </p:tav>
                                        <p:tav tm="100000">
                                          <p:val>
                                            <p:strVal val="#ppt_x"/>
                                          </p:val>
                                        </p:tav>
                                      </p:tavLst>
                                    </p:anim>
                                    <p:anim calcmode="lin" valueType="num">
                                      <p:cBhvr>
                                        <p:cTn id="163" dur="500" fill="hold"/>
                                        <p:tgtEl>
                                          <p:spTgt spid="228"/>
                                        </p:tgtEl>
                                        <p:attrNameLst>
                                          <p:attrName>ppt_y</p:attrName>
                                        </p:attrNameLst>
                                      </p:cBhvr>
                                      <p:tavLst>
                                        <p:tav tm="0">
                                          <p:val>
                                            <p:strVal val="#ppt_y+.1"/>
                                          </p:val>
                                        </p:tav>
                                        <p:tav tm="100000">
                                          <p:val>
                                            <p:strVal val="#ppt_y"/>
                                          </p:val>
                                        </p:tav>
                                      </p:tavLst>
                                    </p:anim>
                                  </p:childTnLst>
                                </p:cTn>
                              </p:par>
                            </p:childTnLst>
                          </p:cTn>
                        </p:par>
                        <p:par>
                          <p:cTn id="164" fill="hold">
                            <p:stCondLst>
                              <p:cond delay="2500"/>
                            </p:stCondLst>
                            <p:childTnLst>
                              <p:par>
                                <p:cTn id="165" presetID="10" presetClass="entr" presetSubtype="0" fill="hold" grpId="0" nodeType="afterEffect">
                                  <p:stCondLst>
                                    <p:cond delay="0"/>
                                  </p:stCondLst>
                                  <p:childTnLst>
                                    <p:set>
                                      <p:cBhvr>
                                        <p:cTn id="166" dur="1" fill="hold">
                                          <p:stCondLst>
                                            <p:cond delay="0"/>
                                          </p:stCondLst>
                                        </p:cTn>
                                        <p:tgtEl>
                                          <p:spTgt spid="296"/>
                                        </p:tgtEl>
                                        <p:attrNameLst>
                                          <p:attrName>style.visibility</p:attrName>
                                        </p:attrNameLst>
                                      </p:cBhvr>
                                      <p:to>
                                        <p:strVal val="visible"/>
                                      </p:to>
                                    </p:set>
                                    <p:animEffect transition="in" filter="fade">
                                      <p:cBhvr>
                                        <p:cTn id="167" dur="2000"/>
                                        <p:tgtEl>
                                          <p:spTgt spid="296"/>
                                        </p:tgtEl>
                                      </p:cBhvr>
                                    </p:animEffect>
                                  </p:childTnLst>
                                </p:cTn>
                              </p:par>
                            </p:childTnLst>
                          </p:cTn>
                        </p:par>
                        <p:par>
                          <p:cTn id="168" fill="hold">
                            <p:stCondLst>
                              <p:cond delay="4500"/>
                            </p:stCondLst>
                            <p:childTnLst>
                              <p:par>
                                <p:cTn id="169" presetID="53" presetClass="entr" presetSubtype="16" fill="hold" nodeType="afterEffect">
                                  <p:stCondLst>
                                    <p:cond delay="0"/>
                                  </p:stCondLst>
                                  <p:childTnLst>
                                    <p:set>
                                      <p:cBhvr>
                                        <p:cTn id="170" dur="1" fill="hold">
                                          <p:stCondLst>
                                            <p:cond delay="0"/>
                                          </p:stCondLst>
                                        </p:cTn>
                                        <p:tgtEl>
                                          <p:spTgt spid="142"/>
                                        </p:tgtEl>
                                        <p:attrNameLst>
                                          <p:attrName>style.visibility</p:attrName>
                                        </p:attrNameLst>
                                      </p:cBhvr>
                                      <p:to>
                                        <p:strVal val="visible"/>
                                      </p:to>
                                    </p:set>
                                    <p:anim calcmode="lin" valueType="num">
                                      <p:cBhvr>
                                        <p:cTn id="171" dur="500" fill="hold"/>
                                        <p:tgtEl>
                                          <p:spTgt spid="142"/>
                                        </p:tgtEl>
                                        <p:attrNameLst>
                                          <p:attrName>ppt_w</p:attrName>
                                        </p:attrNameLst>
                                      </p:cBhvr>
                                      <p:tavLst>
                                        <p:tav tm="0">
                                          <p:val>
                                            <p:fltVal val="0"/>
                                          </p:val>
                                        </p:tav>
                                        <p:tav tm="100000">
                                          <p:val>
                                            <p:strVal val="#ppt_w"/>
                                          </p:val>
                                        </p:tav>
                                      </p:tavLst>
                                    </p:anim>
                                    <p:anim calcmode="lin" valueType="num">
                                      <p:cBhvr>
                                        <p:cTn id="172" dur="500" fill="hold"/>
                                        <p:tgtEl>
                                          <p:spTgt spid="142"/>
                                        </p:tgtEl>
                                        <p:attrNameLst>
                                          <p:attrName>ppt_h</p:attrName>
                                        </p:attrNameLst>
                                      </p:cBhvr>
                                      <p:tavLst>
                                        <p:tav tm="0">
                                          <p:val>
                                            <p:fltVal val="0"/>
                                          </p:val>
                                        </p:tav>
                                        <p:tav tm="100000">
                                          <p:val>
                                            <p:strVal val="#ppt_h"/>
                                          </p:val>
                                        </p:tav>
                                      </p:tavLst>
                                    </p:anim>
                                    <p:animEffect transition="in" filter="fade">
                                      <p:cBhvr>
                                        <p:cTn id="173" dur="500"/>
                                        <p:tgtEl>
                                          <p:spTgt spid="142"/>
                                        </p:tgtEl>
                                      </p:cBhvr>
                                    </p:animEffect>
                                  </p:childTnLst>
                                </p:cTn>
                              </p:par>
                              <p:par>
                                <p:cTn id="174" presetID="53" presetClass="entr" presetSubtype="16" fill="hold" nodeType="withEffect">
                                  <p:stCondLst>
                                    <p:cond delay="0"/>
                                  </p:stCondLst>
                                  <p:childTnLst>
                                    <p:set>
                                      <p:cBhvr>
                                        <p:cTn id="175" dur="1" fill="hold">
                                          <p:stCondLst>
                                            <p:cond delay="0"/>
                                          </p:stCondLst>
                                        </p:cTn>
                                        <p:tgtEl>
                                          <p:spTgt spid="145"/>
                                        </p:tgtEl>
                                        <p:attrNameLst>
                                          <p:attrName>style.visibility</p:attrName>
                                        </p:attrNameLst>
                                      </p:cBhvr>
                                      <p:to>
                                        <p:strVal val="visible"/>
                                      </p:to>
                                    </p:set>
                                    <p:anim calcmode="lin" valueType="num">
                                      <p:cBhvr>
                                        <p:cTn id="176" dur="500" fill="hold"/>
                                        <p:tgtEl>
                                          <p:spTgt spid="145"/>
                                        </p:tgtEl>
                                        <p:attrNameLst>
                                          <p:attrName>ppt_w</p:attrName>
                                        </p:attrNameLst>
                                      </p:cBhvr>
                                      <p:tavLst>
                                        <p:tav tm="0">
                                          <p:val>
                                            <p:fltVal val="0"/>
                                          </p:val>
                                        </p:tav>
                                        <p:tav tm="100000">
                                          <p:val>
                                            <p:strVal val="#ppt_w"/>
                                          </p:val>
                                        </p:tav>
                                      </p:tavLst>
                                    </p:anim>
                                    <p:anim calcmode="lin" valueType="num">
                                      <p:cBhvr>
                                        <p:cTn id="177" dur="500" fill="hold"/>
                                        <p:tgtEl>
                                          <p:spTgt spid="145"/>
                                        </p:tgtEl>
                                        <p:attrNameLst>
                                          <p:attrName>ppt_h</p:attrName>
                                        </p:attrNameLst>
                                      </p:cBhvr>
                                      <p:tavLst>
                                        <p:tav tm="0">
                                          <p:val>
                                            <p:fltVal val="0"/>
                                          </p:val>
                                        </p:tav>
                                        <p:tav tm="100000">
                                          <p:val>
                                            <p:strVal val="#ppt_h"/>
                                          </p:val>
                                        </p:tav>
                                      </p:tavLst>
                                    </p:anim>
                                    <p:animEffect transition="in" filter="fade">
                                      <p:cBhvr>
                                        <p:cTn id="178" dur="500"/>
                                        <p:tgtEl>
                                          <p:spTgt spid="145"/>
                                        </p:tgtEl>
                                      </p:cBhvr>
                                    </p:animEffect>
                                  </p:childTnLst>
                                </p:cTn>
                              </p:par>
                              <p:par>
                                <p:cTn id="179" presetID="53" presetClass="entr" presetSubtype="16" fill="hold" nodeType="withEffect">
                                  <p:stCondLst>
                                    <p:cond delay="0"/>
                                  </p:stCondLst>
                                  <p:childTnLst>
                                    <p:set>
                                      <p:cBhvr>
                                        <p:cTn id="180" dur="1" fill="hold">
                                          <p:stCondLst>
                                            <p:cond delay="0"/>
                                          </p:stCondLst>
                                        </p:cTn>
                                        <p:tgtEl>
                                          <p:spTgt spid="148"/>
                                        </p:tgtEl>
                                        <p:attrNameLst>
                                          <p:attrName>style.visibility</p:attrName>
                                        </p:attrNameLst>
                                      </p:cBhvr>
                                      <p:to>
                                        <p:strVal val="visible"/>
                                      </p:to>
                                    </p:set>
                                    <p:anim calcmode="lin" valueType="num">
                                      <p:cBhvr>
                                        <p:cTn id="181" dur="500" fill="hold"/>
                                        <p:tgtEl>
                                          <p:spTgt spid="148"/>
                                        </p:tgtEl>
                                        <p:attrNameLst>
                                          <p:attrName>ppt_w</p:attrName>
                                        </p:attrNameLst>
                                      </p:cBhvr>
                                      <p:tavLst>
                                        <p:tav tm="0">
                                          <p:val>
                                            <p:fltVal val="0"/>
                                          </p:val>
                                        </p:tav>
                                        <p:tav tm="100000">
                                          <p:val>
                                            <p:strVal val="#ppt_w"/>
                                          </p:val>
                                        </p:tav>
                                      </p:tavLst>
                                    </p:anim>
                                    <p:anim calcmode="lin" valueType="num">
                                      <p:cBhvr>
                                        <p:cTn id="182" dur="500" fill="hold"/>
                                        <p:tgtEl>
                                          <p:spTgt spid="148"/>
                                        </p:tgtEl>
                                        <p:attrNameLst>
                                          <p:attrName>ppt_h</p:attrName>
                                        </p:attrNameLst>
                                      </p:cBhvr>
                                      <p:tavLst>
                                        <p:tav tm="0">
                                          <p:val>
                                            <p:fltVal val="0"/>
                                          </p:val>
                                        </p:tav>
                                        <p:tav tm="100000">
                                          <p:val>
                                            <p:strVal val="#ppt_h"/>
                                          </p:val>
                                        </p:tav>
                                      </p:tavLst>
                                    </p:anim>
                                    <p:animEffect transition="in" filter="fade">
                                      <p:cBhvr>
                                        <p:cTn id="183" dur="500"/>
                                        <p:tgtEl>
                                          <p:spTgt spid="148"/>
                                        </p:tgtEl>
                                      </p:cBhvr>
                                    </p:animEffect>
                                  </p:childTnLst>
                                </p:cTn>
                              </p:par>
                              <p:par>
                                <p:cTn id="184" presetID="53" presetClass="entr" presetSubtype="16" fill="hold" nodeType="withEffect">
                                  <p:stCondLst>
                                    <p:cond delay="0"/>
                                  </p:stCondLst>
                                  <p:childTnLst>
                                    <p:set>
                                      <p:cBhvr>
                                        <p:cTn id="185" dur="1" fill="hold">
                                          <p:stCondLst>
                                            <p:cond delay="0"/>
                                          </p:stCondLst>
                                        </p:cTn>
                                        <p:tgtEl>
                                          <p:spTgt spid="151"/>
                                        </p:tgtEl>
                                        <p:attrNameLst>
                                          <p:attrName>style.visibility</p:attrName>
                                        </p:attrNameLst>
                                      </p:cBhvr>
                                      <p:to>
                                        <p:strVal val="visible"/>
                                      </p:to>
                                    </p:set>
                                    <p:anim calcmode="lin" valueType="num">
                                      <p:cBhvr>
                                        <p:cTn id="186" dur="500" fill="hold"/>
                                        <p:tgtEl>
                                          <p:spTgt spid="151"/>
                                        </p:tgtEl>
                                        <p:attrNameLst>
                                          <p:attrName>ppt_w</p:attrName>
                                        </p:attrNameLst>
                                      </p:cBhvr>
                                      <p:tavLst>
                                        <p:tav tm="0">
                                          <p:val>
                                            <p:fltVal val="0"/>
                                          </p:val>
                                        </p:tav>
                                        <p:tav tm="100000">
                                          <p:val>
                                            <p:strVal val="#ppt_w"/>
                                          </p:val>
                                        </p:tav>
                                      </p:tavLst>
                                    </p:anim>
                                    <p:anim calcmode="lin" valueType="num">
                                      <p:cBhvr>
                                        <p:cTn id="187" dur="500" fill="hold"/>
                                        <p:tgtEl>
                                          <p:spTgt spid="151"/>
                                        </p:tgtEl>
                                        <p:attrNameLst>
                                          <p:attrName>ppt_h</p:attrName>
                                        </p:attrNameLst>
                                      </p:cBhvr>
                                      <p:tavLst>
                                        <p:tav tm="0">
                                          <p:val>
                                            <p:fltVal val="0"/>
                                          </p:val>
                                        </p:tav>
                                        <p:tav tm="100000">
                                          <p:val>
                                            <p:strVal val="#ppt_h"/>
                                          </p:val>
                                        </p:tav>
                                      </p:tavLst>
                                    </p:anim>
                                    <p:animEffect transition="in" filter="fade">
                                      <p:cBhvr>
                                        <p:cTn id="188" dur="500"/>
                                        <p:tgtEl>
                                          <p:spTgt spid="151"/>
                                        </p:tgtEl>
                                      </p:cBhvr>
                                    </p:animEffect>
                                  </p:childTnLst>
                                </p:cTn>
                              </p:par>
                              <p:par>
                                <p:cTn id="189" presetID="53" presetClass="entr" presetSubtype="16" fill="hold" nodeType="withEffect">
                                  <p:stCondLst>
                                    <p:cond delay="0"/>
                                  </p:stCondLst>
                                  <p:childTnLst>
                                    <p:set>
                                      <p:cBhvr>
                                        <p:cTn id="190" dur="1" fill="hold">
                                          <p:stCondLst>
                                            <p:cond delay="0"/>
                                          </p:stCondLst>
                                        </p:cTn>
                                        <p:tgtEl>
                                          <p:spTgt spid="166"/>
                                        </p:tgtEl>
                                        <p:attrNameLst>
                                          <p:attrName>style.visibility</p:attrName>
                                        </p:attrNameLst>
                                      </p:cBhvr>
                                      <p:to>
                                        <p:strVal val="visible"/>
                                      </p:to>
                                    </p:set>
                                    <p:anim calcmode="lin" valueType="num">
                                      <p:cBhvr>
                                        <p:cTn id="191" dur="500" fill="hold"/>
                                        <p:tgtEl>
                                          <p:spTgt spid="166"/>
                                        </p:tgtEl>
                                        <p:attrNameLst>
                                          <p:attrName>ppt_w</p:attrName>
                                        </p:attrNameLst>
                                      </p:cBhvr>
                                      <p:tavLst>
                                        <p:tav tm="0">
                                          <p:val>
                                            <p:fltVal val="0"/>
                                          </p:val>
                                        </p:tav>
                                        <p:tav tm="100000">
                                          <p:val>
                                            <p:strVal val="#ppt_w"/>
                                          </p:val>
                                        </p:tav>
                                      </p:tavLst>
                                    </p:anim>
                                    <p:anim calcmode="lin" valueType="num">
                                      <p:cBhvr>
                                        <p:cTn id="192" dur="500" fill="hold"/>
                                        <p:tgtEl>
                                          <p:spTgt spid="166"/>
                                        </p:tgtEl>
                                        <p:attrNameLst>
                                          <p:attrName>ppt_h</p:attrName>
                                        </p:attrNameLst>
                                      </p:cBhvr>
                                      <p:tavLst>
                                        <p:tav tm="0">
                                          <p:val>
                                            <p:fltVal val="0"/>
                                          </p:val>
                                        </p:tav>
                                        <p:tav tm="100000">
                                          <p:val>
                                            <p:strVal val="#ppt_h"/>
                                          </p:val>
                                        </p:tav>
                                      </p:tavLst>
                                    </p:anim>
                                    <p:animEffect transition="in" filter="fade">
                                      <p:cBhvr>
                                        <p:cTn id="193" dur="500"/>
                                        <p:tgtEl>
                                          <p:spTgt spid="166"/>
                                        </p:tgtEl>
                                      </p:cBhvr>
                                    </p:animEffect>
                                  </p:childTnLst>
                                </p:cTn>
                              </p:par>
                              <p:par>
                                <p:cTn id="194" presetID="53" presetClass="entr" presetSubtype="16" fill="hold" nodeType="withEffect">
                                  <p:stCondLst>
                                    <p:cond delay="0"/>
                                  </p:stCondLst>
                                  <p:childTnLst>
                                    <p:set>
                                      <p:cBhvr>
                                        <p:cTn id="195" dur="1" fill="hold">
                                          <p:stCondLst>
                                            <p:cond delay="0"/>
                                          </p:stCondLst>
                                        </p:cTn>
                                        <p:tgtEl>
                                          <p:spTgt spid="154"/>
                                        </p:tgtEl>
                                        <p:attrNameLst>
                                          <p:attrName>style.visibility</p:attrName>
                                        </p:attrNameLst>
                                      </p:cBhvr>
                                      <p:to>
                                        <p:strVal val="visible"/>
                                      </p:to>
                                    </p:set>
                                    <p:anim calcmode="lin" valueType="num">
                                      <p:cBhvr>
                                        <p:cTn id="196" dur="500" fill="hold"/>
                                        <p:tgtEl>
                                          <p:spTgt spid="154"/>
                                        </p:tgtEl>
                                        <p:attrNameLst>
                                          <p:attrName>ppt_w</p:attrName>
                                        </p:attrNameLst>
                                      </p:cBhvr>
                                      <p:tavLst>
                                        <p:tav tm="0">
                                          <p:val>
                                            <p:fltVal val="0"/>
                                          </p:val>
                                        </p:tav>
                                        <p:tav tm="100000">
                                          <p:val>
                                            <p:strVal val="#ppt_w"/>
                                          </p:val>
                                        </p:tav>
                                      </p:tavLst>
                                    </p:anim>
                                    <p:anim calcmode="lin" valueType="num">
                                      <p:cBhvr>
                                        <p:cTn id="197" dur="500" fill="hold"/>
                                        <p:tgtEl>
                                          <p:spTgt spid="154"/>
                                        </p:tgtEl>
                                        <p:attrNameLst>
                                          <p:attrName>ppt_h</p:attrName>
                                        </p:attrNameLst>
                                      </p:cBhvr>
                                      <p:tavLst>
                                        <p:tav tm="0">
                                          <p:val>
                                            <p:fltVal val="0"/>
                                          </p:val>
                                        </p:tav>
                                        <p:tav tm="100000">
                                          <p:val>
                                            <p:strVal val="#ppt_h"/>
                                          </p:val>
                                        </p:tav>
                                      </p:tavLst>
                                    </p:anim>
                                    <p:animEffect transition="in" filter="fade">
                                      <p:cBhvr>
                                        <p:cTn id="198" dur="500"/>
                                        <p:tgtEl>
                                          <p:spTgt spid="154"/>
                                        </p:tgtEl>
                                      </p:cBhvr>
                                    </p:animEffect>
                                  </p:childTnLst>
                                </p:cTn>
                              </p:par>
                              <p:par>
                                <p:cTn id="199" presetID="53" presetClass="entr" presetSubtype="16" fill="hold" nodeType="withEffect">
                                  <p:stCondLst>
                                    <p:cond delay="0"/>
                                  </p:stCondLst>
                                  <p:childTnLst>
                                    <p:set>
                                      <p:cBhvr>
                                        <p:cTn id="200" dur="1" fill="hold">
                                          <p:stCondLst>
                                            <p:cond delay="0"/>
                                          </p:stCondLst>
                                        </p:cTn>
                                        <p:tgtEl>
                                          <p:spTgt spid="157"/>
                                        </p:tgtEl>
                                        <p:attrNameLst>
                                          <p:attrName>style.visibility</p:attrName>
                                        </p:attrNameLst>
                                      </p:cBhvr>
                                      <p:to>
                                        <p:strVal val="visible"/>
                                      </p:to>
                                    </p:set>
                                    <p:anim calcmode="lin" valueType="num">
                                      <p:cBhvr>
                                        <p:cTn id="201" dur="500" fill="hold"/>
                                        <p:tgtEl>
                                          <p:spTgt spid="157"/>
                                        </p:tgtEl>
                                        <p:attrNameLst>
                                          <p:attrName>ppt_w</p:attrName>
                                        </p:attrNameLst>
                                      </p:cBhvr>
                                      <p:tavLst>
                                        <p:tav tm="0">
                                          <p:val>
                                            <p:fltVal val="0"/>
                                          </p:val>
                                        </p:tav>
                                        <p:tav tm="100000">
                                          <p:val>
                                            <p:strVal val="#ppt_w"/>
                                          </p:val>
                                        </p:tav>
                                      </p:tavLst>
                                    </p:anim>
                                    <p:anim calcmode="lin" valueType="num">
                                      <p:cBhvr>
                                        <p:cTn id="202" dur="500" fill="hold"/>
                                        <p:tgtEl>
                                          <p:spTgt spid="157"/>
                                        </p:tgtEl>
                                        <p:attrNameLst>
                                          <p:attrName>ppt_h</p:attrName>
                                        </p:attrNameLst>
                                      </p:cBhvr>
                                      <p:tavLst>
                                        <p:tav tm="0">
                                          <p:val>
                                            <p:fltVal val="0"/>
                                          </p:val>
                                        </p:tav>
                                        <p:tav tm="100000">
                                          <p:val>
                                            <p:strVal val="#ppt_h"/>
                                          </p:val>
                                        </p:tav>
                                      </p:tavLst>
                                    </p:anim>
                                    <p:animEffect transition="in" filter="fade">
                                      <p:cBhvr>
                                        <p:cTn id="203" dur="500"/>
                                        <p:tgtEl>
                                          <p:spTgt spid="157"/>
                                        </p:tgtEl>
                                      </p:cBhvr>
                                    </p:animEffect>
                                  </p:childTnLst>
                                </p:cTn>
                              </p:par>
                              <p:par>
                                <p:cTn id="204" presetID="53" presetClass="entr" presetSubtype="16" fill="hold" nodeType="withEffect">
                                  <p:stCondLst>
                                    <p:cond delay="0"/>
                                  </p:stCondLst>
                                  <p:childTnLst>
                                    <p:set>
                                      <p:cBhvr>
                                        <p:cTn id="205" dur="1" fill="hold">
                                          <p:stCondLst>
                                            <p:cond delay="0"/>
                                          </p:stCondLst>
                                        </p:cTn>
                                        <p:tgtEl>
                                          <p:spTgt spid="169"/>
                                        </p:tgtEl>
                                        <p:attrNameLst>
                                          <p:attrName>style.visibility</p:attrName>
                                        </p:attrNameLst>
                                      </p:cBhvr>
                                      <p:to>
                                        <p:strVal val="visible"/>
                                      </p:to>
                                    </p:set>
                                    <p:anim calcmode="lin" valueType="num">
                                      <p:cBhvr>
                                        <p:cTn id="206" dur="500" fill="hold"/>
                                        <p:tgtEl>
                                          <p:spTgt spid="169"/>
                                        </p:tgtEl>
                                        <p:attrNameLst>
                                          <p:attrName>ppt_w</p:attrName>
                                        </p:attrNameLst>
                                      </p:cBhvr>
                                      <p:tavLst>
                                        <p:tav tm="0">
                                          <p:val>
                                            <p:fltVal val="0"/>
                                          </p:val>
                                        </p:tav>
                                        <p:tav tm="100000">
                                          <p:val>
                                            <p:strVal val="#ppt_w"/>
                                          </p:val>
                                        </p:tav>
                                      </p:tavLst>
                                    </p:anim>
                                    <p:anim calcmode="lin" valueType="num">
                                      <p:cBhvr>
                                        <p:cTn id="207" dur="500" fill="hold"/>
                                        <p:tgtEl>
                                          <p:spTgt spid="169"/>
                                        </p:tgtEl>
                                        <p:attrNameLst>
                                          <p:attrName>ppt_h</p:attrName>
                                        </p:attrNameLst>
                                      </p:cBhvr>
                                      <p:tavLst>
                                        <p:tav tm="0">
                                          <p:val>
                                            <p:fltVal val="0"/>
                                          </p:val>
                                        </p:tav>
                                        <p:tav tm="100000">
                                          <p:val>
                                            <p:strVal val="#ppt_h"/>
                                          </p:val>
                                        </p:tav>
                                      </p:tavLst>
                                    </p:anim>
                                    <p:animEffect transition="in" filter="fade">
                                      <p:cBhvr>
                                        <p:cTn id="208" dur="500"/>
                                        <p:tgtEl>
                                          <p:spTgt spid="169"/>
                                        </p:tgtEl>
                                      </p:cBhvr>
                                    </p:animEffect>
                                  </p:childTnLst>
                                </p:cTn>
                              </p:par>
                              <p:par>
                                <p:cTn id="209" presetID="53" presetClass="entr" presetSubtype="16" fill="hold" nodeType="withEffect">
                                  <p:stCondLst>
                                    <p:cond delay="0"/>
                                  </p:stCondLst>
                                  <p:childTnLst>
                                    <p:set>
                                      <p:cBhvr>
                                        <p:cTn id="210" dur="1" fill="hold">
                                          <p:stCondLst>
                                            <p:cond delay="0"/>
                                          </p:stCondLst>
                                        </p:cTn>
                                        <p:tgtEl>
                                          <p:spTgt spid="160"/>
                                        </p:tgtEl>
                                        <p:attrNameLst>
                                          <p:attrName>style.visibility</p:attrName>
                                        </p:attrNameLst>
                                      </p:cBhvr>
                                      <p:to>
                                        <p:strVal val="visible"/>
                                      </p:to>
                                    </p:set>
                                    <p:anim calcmode="lin" valueType="num">
                                      <p:cBhvr>
                                        <p:cTn id="211" dur="500" fill="hold"/>
                                        <p:tgtEl>
                                          <p:spTgt spid="160"/>
                                        </p:tgtEl>
                                        <p:attrNameLst>
                                          <p:attrName>ppt_w</p:attrName>
                                        </p:attrNameLst>
                                      </p:cBhvr>
                                      <p:tavLst>
                                        <p:tav tm="0">
                                          <p:val>
                                            <p:fltVal val="0"/>
                                          </p:val>
                                        </p:tav>
                                        <p:tav tm="100000">
                                          <p:val>
                                            <p:strVal val="#ppt_w"/>
                                          </p:val>
                                        </p:tav>
                                      </p:tavLst>
                                    </p:anim>
                                    <p:anim calcmode="lin" valueType="num">
                                      <p:cBhvr>
                                        <p:cTn id="212" dur="500" fill="hold"/>
                                        <p:tgtEl>
                                          <p:spTgt spid="160"/>
                                        </p:tgtEl>
                                        <p:attrNameLst>
                                          <p:attrName>ppt_h</p:attrName>
                                        </p:attrNameLst>
                                      </p:cBhvr>
                                      <p:tavLst>
                                        <p:tav tm="0">
                                          <p:val>
                                            <p:fltVal val="0"/>
                                          </p:val>
                                        </p:tav>
                                        <p:tav tm="100000">
                                          <p:val>
                                            <p:strVal val="#ppt_h"/>
                                          </p:val>
                                        </p:tav>
                                      </p:tavLst>
                                    </p:anim>
                                    <p:animEffect transition="in" filter="fade">
                                      <p:cBhvr>
                                        <p:cTn id="213" dur="500"/>
                                        <p:tgtEl>
                                          <p:spTgt spid="160"/>
                                        </p:tgtEl>
                                      </p:cBhvr>
                                    </p:animEffect>
                                  </p:childTnLst>
                                </p:cTn>
                              </p:par>
                              <p:par>
                                <p:cTn id="214" presetID="53" presetClass="entr" presetSubtype="16" fill="hold" nodeType="withEffect">
                                  <p:stCondLst>
                                    <p:cond delay="0"/>
                                  </p:stCondLst>
                                  <p:childTnLst>
                                    <p:set>
                                      <p:cBhvr>
                                        <p:cTn id="215" dur="1" fill="hold">
                                          <p:stCondLst>
                                            <p:cond delay="0"/>
                                          </p:stCondLst>
                                        </p:cTn>
                                        <p:tgtEl>
                                          <p:spTgt spid="163"/>
                                        </p:tgtEl>
                                        <p:attrNameLst>
                                          <p:attrName>style.visibility</p:attrName>
                                        </p:attrNameLst>
                                      </p:cBhvr>
                                      <p:to>
                                        <p:strVal val="visible"/>
                                      </p:to>
                                    </p:set>
                                    <p:anim calcmode="lin" valueType="num">
                                      <p:cBhvr>
                                        <p:cTn id="216" dur="500" fill="hold"/>
                                        <p:tgtEl>
                                          <p:spTgt spid="163"/>
                                        </p:tgtEl>
                                        <p:attrNameLst>
                                          <p:attrName>ppt_w</p:attrName>
                                        </p:attrNameLst>
                                      </p:cBhvr>
                                      <p:tavLst>
                                        <p:tav tm="0">
                                          <p:val>
                                            <p:fltVal val="0"/>
                                          </p:val>
                                        </p:tav>
                                        <p:tav tm="100000">
                                          <p:val>
                                            <p:strVal val="#ppt_w"/>
                                          </p:val>
                                        </p:tav>
                                      </p:tavLst>
                                    </p:anim>
                                    <p:anim calcmode="lin" valueType="num">
                                      <p:cBhvr>
                                        <p:cTn id="217" dur="500" fill="hold"/>
                                        <p:tgtEl>
                                          <p:spTgt spid="163"/>
                                        </p:tgtEl>
                                        <p:attrNameLst>
                                          <p:attrName>ppt_h</p:attrName>
                                        </p:attrNameLst>
                                      </p:cBhvr>
                                      <p:tavLst>
                                        <p:tav tm="0">
                                          <p:val>
                                            <p:fltVal val="0"/>
                                          </p:val>
                                        </p:tav>
                                        <p:tav tm="100000">
                                          <p:val>
                                            <p:strVal val="#ppt_h"/>
                                          </p:val>
                                        </p:tav>
                                      </p:tavLst>
                                    </p:anim>
                                    <p:animEffect transition="in" filter="fade">
                                      <p:cBhvr>
                                        <p:cTn id="218" dur="500"/>
                                        <p:tgtEl>
                                          <p:spTgt spid="163"/>
                                        </p:tgtEl>
                                      </p:cBhvr>
                                    </p:animEffect>
                                  </p:childTnLst>
                                </p:cTn>
                              </p:par>
                              <p:par>
                                <p:cTn id="219" presetID="42" presetClass="path" presetSubtype="0" fill="hold" nodeType="withEffect">
                                  <p:stCondLst>
                                    <p:cond delay="0"/>
                                  </p:stCondLst>
                                  <p:childTnLst>
                                    <p:animMotion origin="layout" path="M -2.77778E-7 -1.60494E-6 L 0.16788 0.62624 " pathEditMode="relative" rAng="0" ptsTypes="AA">
                                      <p:cBhvr>
                                        <p:cTn id="220" dur="500" spd="-100000" fill="hold"/>
                                        <p:tgtEl>
                                          <p:spTgt spid="142"/>
                                        </p:tgtEl>
                                        <p:attrNameLst>
                                          <p:attrName>ppt_x</p:attrName>
                                          <p:attrName>ppt_y</p:attrName>
                                        </p:attrNameLst>
                                      </p:cBhvr>
                                      <p:rCtr x="8385" y="31296"/>
                                    </p:animMotion>
                                  </p:childTnLst>
                                </p:cTn>
                              </p:par>
                              <p:par>
                                <p:cTn id="221" presetID="42" presetClass="path" presetSubtype="0" fill="hold" nodeType="withEffect">
                                  <p:stCondLst>
                                    <p:cond delay="0"/>
                                  </p:stCondLst>
                                  <p:childTnLst>
                                    <p:animMotion origin="layout" path="M 1.38889E-6 -2.96296E-6 L -0.24583 0.48704 " pathEditMode="relative" rAng="0" ptsTypes="AA">
                                      <p:cBhvr>
                                        <p:cTn id="222" dur="500" spd="-100000" fill="hold"/>
                                        <p:tgtEl>
                                          <p:spTgt spid="145"/>
                                        </p:tgtEl>
                                        <p:attrNameLst>
                                          <p:attrName>ppt_x</p:attrName>
                                          <p:attrName>ppt_y</p:attrName>
                                        </p:attrNameLst>
                                      </p:cBhvr>
                                      <p:rCtr x="-12292" y="24352"/>
                                    </p:animMotion>
                                  </p:childTnLst>
                                </p:cTn>
                              </p:par>
                              <p:par>
                                <p:cTn id="223" presetID="42" presetClass="path" presetSubtype="0" fill="hold" nodeType="withEffect">
                                  <p:stCondLst>
                                    <p:cond delay="0"/>
                                  </p:stCondLst>
                                  <p:childTnLst>
                                    <p:animMotion origin="layout" path="M 3.88889E-6 3.20988E-6 L -0.13125 0.61296 " pathEditMode="relative" rAng="0" ptsTypes="AA">
                                      <p:cBhvr>
                                        <p:cTn id="224" dur="500" spd="-100000" fill="hold"/>
                                        <p:tgtEl>
                                          <p:spTgt spid="148"/>
                                        </p:tgtEl>
                                        <p:attrNameLst>
                                          <p:attrName>ppt_x</p:attrName>
                                          <p:attrName>ppt_y</p:attrName>
                                        </p:attrNameLst>
                                      </p:cBhvr>
                                      <p:rCtr x="-6562" y="30648"/>
                                    </p:animMotion>
                                  </p:childTnLst>
                                </p:cTn>
                              </p:par>
                              <p:par>
                                <p:cTn id="225" presetID="42" presetClass="path" presetSubtype="0" fill="hold" nodeType="withEffect">
                                  <p:stCondLst>
                                    <p:cond delay="0"/>
                                  </p:stCondLst>
                                  <p:childTnLst>
                                    <p:animMotion origin="layout" path="M 5E-6 4.32099E-6 L 0.27987 0.60648 " pathEditMode="relative" rAng="0" ptsTypes="AA">
                                      <p:cBhvr>
                                        <p:cTn id="226" dur="500" spd="-100000" fill="hold"/>
                                        <p:tgtEl>
                                          <p:spTgt spid="151"/>
                                        </p:tgtEl>
                                        <p:attrNameLst>
                                          <p:attrName>ppt_x</p:attrName>
                                          <p:attrName>ppt_y</p:attrName>
                                        </p:attrNameLst>
                                      </p:cBhvr>
                                      <p:rCtr x="13993" y="30309"/>
                                    </p:animMotion>
                                  </p:childTnLst>
                                </p:cTn>
                              </p:par>
                              <p:par>
                                <p:cTn id="227" presetID="42" presetClass="path" presetSubtype="0" fill="hold" nodeType="withEffect">
                                  <p:stCondLst>
                                    <p:cond delay="0"/>
                                  </p:stCondLst>
                                  <p:childTnLst>
                                    <p:animMotion origin="layout" path="M -3.61111E-6 -9.87654E-7 L 0.08091 0.58364 " pathEditMode="relative" rAng="0" ptsTypes="AA">
                                      <p:cBhvr>
                                        <p:cTn id="228" dur="500" spd="-100000" fill="hold"/>
                                        <p:tgtEl>
                                          <p:spTgt spid="166"/>
                                        </p:tgtEl>
                                        <p:attrNameLst>
                                          <p:attrName>ppt_x</p:attrName>
                                          <p:attrName>ppt_y</p:attrName>
                                        </p:attrNameLst>
                                      </p:cBhvr>
                                      <p:rCtr x="4045" y="29167"/>
                                    </p:animMotion>
                                  </p:childTnLst>
                                </p:cTn>
                              </p:par>
                              <p:par>
                                <p:cTn id="229" presetID="42" presetClass="path" presetSubtype="0" fill="hold" nodeType="withEffect">
                                  <p:stCondLst>
                                    <p:cond delay="0"/>
                                  </p:stCondLst>
                                  <p:childTnLst>
                                    <p:animMotion origin="layout" path="M -4.72222E-6 3.33333E-6 L 0.04619 0.57808 " pathEditMode="relative" rAng="0" ptsTypes="AA">
                                      <p:cBhvr>
                                        <p:cTn id="230" dur="500" spd="-100000" fill="hold"/>
                                        <p:tgtEl>
                                          <p:spTgt spid="154"/>
                                        </p:tgtEl>
                                        <p:attrNameLst>
                                          <p:attrName>ppt_x</p:attrName>
                                          <p:attrName>ppt_y</p:attrName>
                                        </p:attrNameLst>
                                      </p:cBhvr>
                                      <p:rCtr x="2309" y="28889"/>
                                    </p:animMotion>
                                  </p:childTnLst>
                                </p:cTn>
                              </p:par>
                              <p:par>
                                <p:cTn id="231" presetID="42" presetClass="path" presetSubtype="0" fill="hold" nodeType="withEffect">
                                  <p:stCondLst>
                                    <p:cond delay="0"/>
                                  </p:stCondLst>
                                  <p:childTnLst>
                                    <p:animMotion origin="layout" path="M 2.5E-6 -1.11111E-6 L -0.05191 0.61512 " pathEditMode="relative" rAng="0" ptsTypes="AA">
                                      <p:cBhvr>
                                        <p:cTn id="232" dur="500" spd="-100000" fill="hold"/>
                                        <p:tgtEl>
                                          <p:spTgt spid="157"/>
                                        </p:tgtEl>
                                        <p:attrNameLst>
                                          <p:attrName>ppt_x</p:attrName>
                                          <p:attrName>ppt_y</p:attrName>
                                        </p:attrNameLst>
                                      </p:cBhvr>
                                      <p:rCtr x="-2604" y="30741"/>
                                    </p:animMotion>
                                  </p:childTnLst>
                                </p:cTn>
                              </p:par>
                              <p:par>
                                <p:cTn id="233" presetID="42" presetClass="path" presetSubtype="0" fill="hold" nodeType="withEffect">
                                  <p:stCondLst>
                                    <p:cond delay="0"/>
                                  </p:stCondLst>
                                  <p:childTnLst>
                                    <p:animMotion origin="layout" path="M -3.88889E-6 -3.7037E-6 L -0.1375 0.75 " pathEditMode="relative" rAng="0" ptsTypes="AA">
                                      <p:cBhvr>
                                        <p:cTn id="234" dur="500" spd="-100000" fill="hold"/>
                                        <p:tgtEl>
                                          <p:spTgt spid="169"/>
                                        </p:tgtEl>
                                        <p:attrNameLst>
                                          <p:attrName>ppt_x</p:attrName>
                                          <p:attrName>ppt_y</p:attrName>
                                        </p:attrNameLst>
                                      </p:cBhvr>
                                      <p:rCtr x="-6875" y="37500"/>
                                    </p:animMotion>
                                  </p:childTnLst>
                                </p:cTn>
                              </p:par>
                              <p:par>
                                <p:cTn id="235" presetID="42" presetClass="path" presetSubtype="0" fill="hold" nodeType="withEffect">
                                  <p:stCondLst>
                                    <p:cond delay="0"/>
                                  </p:stCondLst>
                                  <p:childTnLst>
                                    <p:animMotion origin="layout" path="M -4.44444E-6 -4.07407E-6 L 0.07709 0.69074 " pathEditMode="relative" rAng="0" ptsTypes="AA">
                                      <p:cBhvr>
                                        <p:cTn id="236" dur="500" spd="-100000" fill="hold"/>
                                        <p:tgtEl>
                                          <p:spTgt spid="160"/>
                                        </p:tgtEl>
                                        <p:attrNameLst>
                                          <p:attrName>ppt_x</p:attrName>
                                          <p:attrName>ppt_y</p:attrName>
                                        </p:attrNameLst>
                                      </p:cBhvr>
                                      <p:rCtr x="3854" y="34537"/>
                                    </p:animMotion>
                                  </p:childTnLst>
                                </p:cTn>
                              </p:par>
                              <p:par>
                                <p:cTn id="237" presetID="42" presetClass="path" presetSubtype="0" fill="hold" nodeType="withEffect">
                                  <p:stCondLst>
                                    <p:cond delay="0"/>
                                  </p:stCondLst>
                                  <p:childTnLst>
                                    <p:animMotion origin="layout" path="M 1.11111E-6 -6.17284E-7 L -0.16389 0.69012 " pathEditMode="relative" rAng="0" ptsTypes="AA">
                                      <p:cBhvr>
                                        <p:cTn id="238" dur="500" spd="-100000" fill="hold"/>
                                        <p:tgtEl>
                                          <p:spTgt spid="163"/>
                                        </p:tgtEl>
                                        <p:attrNameLst>
                                          <p:attrName>ppt_x</p:attrName>
                                          <p:attrName>ppt_y</p:attrName>
                                        </p:attrNameLst>
                                      </p:cBhvr>
                                      <p:rCtr x="-8194" y="345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P spid="203" grpId="0"/>
      <p:bldP spid="228" grpId="0"/>
      <p:bldP spid="29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6731" y="1715913"/>
            <a:ext cx="1316386" cy="769441"/>
          </a:xfrm>
          <a:prstGeom prst="rect">
            <a:avLst/>
          </a:prstGeom>
          <a:noFill/>
        </p:spPr>
        <p:txBody>
          <a:bodyPr wrap="none" rtlCol="0">
            <a:spAutoFit/>
          </a:bodyPr>
          <a:lstStyle/>
          <a:p>
            <a:r>
              <a:rPr lang="zh-CN" altLang="en-US" sz="4400" b="1" dirty="0" smtClean="0">
                <a:latin typeface="黑体" panose="02010600030101010101" pitchFamily="49" charset="-122"/>
                <a:ea typeface="黑体" panose="02010600030101010101" pitchFamily="49" charset="-122"/>
              </a:rPr>
              <a:t>总结</a:t>
            </a:r>
            <a:endParaRPr lang="zh-CN" altLang="en-US" sz="4400" b="1" dirty="0">
              <a:latin typeface="黑体" panose="02010600030101010101" pitchFamily="49" charset="-122"/>
              <a:ea typeface="黑体" panose="02010600030101010101" pitchFamily="49" charset="-122"/>
            </a:endParaRPr>
          </a:p>
        </p:txBody>
      </p:sp>
      <p:sp>
        <p:nvSpPr>
          <p:cNvPr id="15" name="TextBox 14"/>
          <p:cNvSpPr txBox="1"/>
          <p:nvPr/>
        </p:nvSpPr>
        <p:spPr>
          <a:xfrm>
            <a:off x="1732707" y="2838775"/>
            <a:ext cx="1101976" cy="307777"/>
          </a:xfrm>
          <a:prstGeom prst="rect">
            <a:avLst/>
          </a:prstGeom>
          <a:noFill/>
        </p:spPr>
        <p:txBody>
          <a:bodyPr wrap="square" lIns="0" tIns="0" rIns="0" bIns="0" rtlCol="0">
            <a:spAutoFit/>
          </a:bodyPr>
          <a:lstStyle/>
          <a:p>
            <a:r>
              <a:rPr lang="zh-CN" altLang="en-US" sz="2000" dirty="0">
                <a:latin typeface="黑体" panose="02010600030101010101" pitchFamily="49" charset="-122"/>
                <a:ea typeface="黑体" panose="02010600030101010101" pitchFamily="49" charset="-122"/>
              </a:rPr>
              <a:t>第五部分</a:t>
            </a:r>
          </a:p>
        </p:txBody>
      </p:sp>
      <p:grpSp>
        <p:nvGrpSpPr>
          <p:cNvPr id="3" name="组合 2"/>
          <p:cNvGrpSpPr/>
          <p:nvPr/>
        </p:nvGrpSpPr>
        <p:grpSpPr>
          <a:xfrm>
            <a:off x="1533577" y="1388526"/>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0030101010101" pitchFamily="49" charset="-122"/>
                <a:ea typeface="黑体" panose="02010600030101010101" pitchFamily="49" charset="-122"/>
              </a:endParaRPr>
            </a:p>
          </p:txBody>
        </p:sp>
        <p:sp>
          <p:nvSpPr>
            <p:cNvPr id="16" name="KSO_Shape"/>
            <p:cNvSpPr/>
            <p:nvPr/>
          </p:nvSpPr>
          <p:spPr bwMode="auto">
            <a:xfrm>
              <a:off x="2568518" y="1757459"/>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rgbClr val="6BA42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latin typeface="黑体" panose="02010600030101010101" pitchFamily="49" charset="-122"/>
                <a:ea typeface="黑体" panose="02010600030101010101" pitchFamily="49" charset="-122"/>
              </a:endParaRPr>
            </a:p>
          </p:txBody>
        </p:sp>
      </p:grpSp>
      <p:sp>
        <p:nvSpPr>
          <p:cNvPr id="18" name="TextBox 17"/>
          <p:cNvSpPr txBox="1"/>
          <p:nvPr/>
        </p:nvSpPr>
        <p:spPr>
          <a:xfrm>
            <a:off x="3688613" y="2549038"/>
            <a:ext cx="1107996" cy="369332"/>
          </a:xfrm>
          <a:prstGeom prst="rect">
            <a:avLst/>
          </a:prstGeom>
          <a:noFill/>
        </p:spPr>
        <p:txBody>
          <a:bodyPr wrap="none" rtlCol="0">
            <a:spAutoFit/>
          </a:bodyPr>
          <a:lstStyle/>
          <a:p>
            <a:r>
              <a:rPr lang="zh-CN" altLang="en-US" dirty="0">
                <a:latin typeface="黑体" panose="02010600030101010101" pitchFamily="49" charset="-122"/>
                <a:ea typeface="黑体" panose="02010600030101010101" pitchFamily="49" charset="-122"/>
              </a:rPr>
              <a:t>参考文献</a:t>
            </a:r>
          </a:p>
        </p:txBody>
      </p:sp>
      <p:sp>
        <p:nvSpPr>
          <p:cNvPr id="22" name="TextBox 21"/>
          <p:cNvSpPr txBox="1"/>
          <p:nvPr/>
        </p:nvSpPr>
        <p:spPr>
          <a:xfrm>
            <a:off x="4800806" y="2628385"/>
            <a:ext cx="872355" cy="276999"/>
          </a:xfrm>
          <a:prstGeom prst="rect">
            <a:avLst/>
          </a:prstGeom>
          <a:noFill/>
        </p:spPr>
        <p:txBody>
          <a:bodyPr wrap="none" rtlCol="0">
            <a:spAutoFit/>
          </a:bodyPr>
          <a:lstStyle/>
          <a:p>
            <a:pPr algn="ctr"/>
            <a:r>
              <a:rPr lang="en-US" altLang="zh-CN" sz="1200" dirty="0">
                <a:solidFill>
                  <a:srgbClr val="F2B800"/>
                </a:solidFill>
                <a:latin typeface="黑体" panose="02010600030101010101" pitchFamily="49" charset="-122"/>
                <a:ea typeface="黑体" panose="02010600030101010101" pitchFamily="49" charset="-122"/>
              </a:rPr>
              <a:t>Reference</a:t>
            </a:r>
          </a:p>
        </p:txBody>
      </p:sp>
      <p:sp>
        <p:nvSpPr>
          <p:cNvPr id="26" name="椭圆 25"/>
          <p:cNvSpPr/>
          <p:nvPr/>
        </p:nvSpPr>
        <p:spPr>
          <a:xfrm>
            <a:off x="3394725" y="2577423"/>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0030101010101" pitchFamily="49" charset="-122"/>
              <a:ea typeface="黑体" panose="02010600030101010101" pitchFamily="49" charset="-122"/>
            </a:endParaRPr>
          </a:p>
        </p:txBody>
      </p:sp>
      <p:sp>
        <p:nvSpPr>
          <p:cNvPr id="27" name="TextBox 26"/>
          <p:cNvSpPr txBox="1"/>
          <p:nvPr/>
        </p:nvSpPr>
        <p:spPr>
          <a:xfrm>
            <a:off x="3688613" y="2922814"/>
            <a:ext cx="877163" cy="369332"/>
          </a:xfrm>
          <a:prstGeom prst="rect">
            <a:avLst/>
          </a:prstGeom>
          <a:noFill/>
        </p:spPr>
        <p:txBody>
          <a:bodyPr wrap="none" rtlCol="0">
            <a:spAutoFit/>
          </a:bodyPr>
          <a:lstStyle/>
          <a:p>
            <a:r>
              <a:rPr lang="zh-CN" altLang="en-US" dirty="0">
                <a:latin typeface="黑体" panose="02010600030101010101" pitchFamily="49" charset="-122"/>
                <a:ea typeface="黑体" panose="02010600030101010101" pitchFamily="49" charset="-122"/>
              </a:rPr>
              <a:t>感谢语</a:t>
            </a:r>
          </a:p>
        </p:txBody>
      </p:sp>
      <p:sp>
        <p:nvSpPr>
          <p:cNvPr id="28" name="TextBox 27"/>
          <p:cNvSpPr txBox="1"/>
          <p:nvPr/>
        </p:nvSpPr>
        <p:spPr>
          <a:xfrm>
            <a:off x="4786379" y="3002161"/>
            <a:ext cx="901209" cy="276999"/>
          </a:xfrm>
          <a:prstGeom prst="rect">
            <a:avLst/>
          </a:prstGeom>
          <a:noFill/>
        </p:spPr>
        <p:txBody>
          <a:bodyPr wrap="none" rtlCol="0">
            <a:spAutoFit/>
          </a:bodyPr>
          <a:lstStyle/>
          <a:p>
            <a:pPr algn="ctr"/>
            <a:r>
              <a:rPr lang="en-US" altLang="zh-CN" sz="1200" dirty="0">
                <a:solidFill>
                  <a:srgbClr val="F2B800"/>
                </a:solidFill>
                <a:latin typeface="黑体" panose="02010600030101010101" pitchFamily="49" charset="-122"/>
                <a:ea typeface="黑体" panose="02010600030101010101" pitchFamily="49" charset="-122"/>
              </a:rPr>
              <a:t>Thank you</a:t>
            </a:r>
          </a:p>
        </p:txBody>
      </p:sp>
      <p:sp>
        <p:nvSpPr>
          <p:cNvPr id="29" name="椭圆 28"/>
          <p:cNvSpPr/>
          <p:nvPr/>
        </p:nvSpPr>
        <p:spPr>
          <a:xfrm>
            <a:off x="3394725" y="2951199"/>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0030101010101" pitchFamily="49" charset="-122"/>
              <a:ea typeface="黑体" panose="02010600030101010101"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left)">
                                      <p:cBhvr>
                                        <p:cTn id="8" dur="500"/>
                                        <p:tgtEl>
                                          <p:spTgt spid="3"/>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anim calcmode="lin" valueType="num">
                                      <p:cBhvr>
                                        <p:cTn id="17" dur="500" fill="hold"/>
                                        <p:tgtEl>
                                          <p:spTgt spid="15"/>
                                        </p:tgtEl>
                                        <p:attrNameLst>
                                          <p:attrName>ppt_x</p:attrName>
                                        </p:attrNameLst>
                                      </p:cBhvr>
                                      <p:tavLst>
                                        <p:tav tm="0">
                                          <p:val>
                                            <p:strVal val="#ppt_x"/>
                                          </p:val>
                                        </p:tav>
                                        <p:tav tm="100000">
                                          <p:val>
                                            <p:strVal val="#ppt_x"/>
                                          </p:val>
                                        </p:tav>
                                      </p:tavLst>
                                    </p:anim>
                                    <p:anim calcmode="lin" valueType="num">
                                      <p:cBhvr>
                                        <p:cTn id="18" dur="500" fill="hold"/>
                                        <p:tgtEl>
                                          <p:spTgt spid="15"/>
                                        </p:tgtEl>
                                        <p:attrNameLst>
                                          <p:attrName>ppt_y</p:attrName>
                                        </p:attrNameLst>
                                      </p:cBhvr>
                                      <p:tavLst>
                                        <p:tav tm="0">
                                          <p:val>
                                            <p:strVal val="#ppt_y-.1"/>
                                          </p:val>
                                        </p:tav>
                                        <p:tav tm="100000">
                                          <p:val>
                                            <p:strVal val="#ppt_y"/>
                                          </p:val>
                                        </p:tav>
                                      </p:tavLst>
                                    </p:anim>
                                  </p:childTnLst>
                                </p:cTn>
                              </p:par>
                              <p:par>
                                <p:cTn id="19" presetID="12" presetClass="entr" presetSubtype="8"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p:tgtEl>
                                          <p:spTgt spid="26"/>
                                        </p:tgtEl>
                                        <p:attrNameLst>
                                          <p:attrName>ppt_x</p:attrName>
                                        </p:attrNameLst>
                                      </p:cBhvr>
                                      <p:tavLst>
                                        <p:tav tm="0">
                                          <p:val>
                                            <p:strVal val="#ppt_x-#ppt_w*1.125000"/>
                                          </p:val>
                                        </p:tav>
                                        <p:tav tm="100000">
                                          <p:val>
                                            <p:strVal val="#ppt_x"/>
                                          </p:val>
                                        </p:tav>
                                      </p:tavLst>
                                    </p:anim>
                                    <p:animEffect transition="in" filter="wipe(right)">
                                      <p:cBhvr>
                                        <p:cTn id="22" dur="500"/>
                                        <p:tgtEl>
                                          <p:spTgt spid="26"/>
                                        </p:tgtEl>
                                      </p:cBhvr>
                                    </p:animEffect>
                                  </p:childTnLst>
                                </p:cTn>
                              </p:par>
                              <p:par>
                                <p:cTn id="23" presetID="12" presetClass="entr" presetSubtype="8" fill="hold" grpId="0" nodeType="withEffect">
                                  <p:stCondLst>
                                    <p:cond delay="30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p:tgtEl>
                                          <p:spTgt spid="18"/>
                                        </p:tgtEl>
                                        <p:attrNameLst>
                                          <p:attrName>ppt_x</p:attrName>
                                        </p:attrNameLst>
                                      </p:cBhvr>
                                      <p:tavLst>
                                        <p:tav tm="0">
                                          <p:val>
                                            <p:strVal val="#ppt_x-#ppt_w*1.125000"/>
                                          </p:val>
                                        </p:tav>
                                        <p:tav tm="100000">
                                          <p:val>
                                            <p:strVal val="#ppt_x"/>
                                          </p:val>
                                        </p:tav>
                                      </p:tavLst>
                                    </p:anim>
                                    <p:animEffect transition="in" filter="wipe(right)">
                                      <p:cBhvr>
                                        <p:cTn id="26" dur="500"/>
                                        <p:tgtEl>
                                          <p:spTgt spid="18"/>
                                        </p:tgtEl>
                                      </p:cBhvr>
                                    </p:animEffect>
                                  </p:childTnLst>
                                </p:cTn>
                              </p:par>
                              <p:par>
                                <p:cTn id="27" presetID="12" presetClass="entr" presetSubtype="8" fill="hold" grpId="0" nodeType="withEffect">
                                  <p:stCondLst>
                                    <p:cond delay="60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p:tgtEl>
                                          <p:spTgt spid="22"/>
                                        </p:tgtEl>
                                        <p:attrNameLst>
                                          <p:attrName>ppt_x</p:attrName>
                                        </p:attrNameLst>
                                      </p:cBhvr>
                                      <p:tavLst>
                                        <p:tav tm="0">
                                          <p:val>
                                            <p:strVal val="#ppt_x-#ppt_w*1.125000"/>
                                          </p:val>
                                        </p:tav>
                                        <p:tav tm="100000">
                                          <p:val>
                                            <p:strVal val="#ppt_x"/>
                                          </p:val>
                                        </p:tav>
                                      </p:tavLst>
                                    </p:anim>
                                    <p:animEffect transition="in" filter="wipe(right)">
                                      <p:cBhvr>
                                        <p:cTn id="30" dur="500"/>
                                        <p:tgtEl>
                                          <p:spTgt spid="22"/>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p:tgtEl>
                                          <p:spTgt spid="29"/>
                                        </p:tgtEl>
                                        <p:attrNameLst>
                                          <p:attrName>ppt_x</p:attrName>
                                        </p:attrNameLst>
                                      </p:cBhvr>
                                      <p:tavLst>
                                        <p:tav tm="0">
                                          <p:val>
                                            <p:strVal val="#ppt_x-#ppt_w*1.125000"/>
                                          </p:val>
                                        </p:tav>
                                        <p:tav tm="100000">
                                          <p:val>
                                            <p:strVal val="#ppt_x"/>
                                          </p:val>
                                        </p:tav>
                                      </p:tavLst>
                                    </p:anim>
                                    <p:animEffect transition="in" filter="wipe(right)">
                                      <p:cBhvr>
                                        <p:cTn id="34" dur="500"/>
                                        <p:tgtEl>
                                          <p:spTgt spid="29"/>
                                        </p:tgtEl>
                                      </p:cBhvr>
                                    </p:animEffect>
                                  </p:childTnLst>
                                </p:cTn>
                              </p:par>
                              <p:par>
                                <p:cTn id="35" presetID="12" presetClass="entr" presetSubtype="8" fill="hold" grpId="0" nodeType="withEffect">
                                  <p:stCondLst>
                                    <p:cond delay="30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p:tgtEl>
                                          <p:spTgt spid="27"/>
                                        </p:tgtEl>
                                        <p:attrNameLst>
                                          <p:attrName>ppt_x</p:attrName>
                                        </p:attrNameLst>
                                      </p:cBhvr>
                                      <p:tavLst>
                                        <p:tav tm="0">
                                          <p:val>
                                            <p:strVal val="#ppt_x-#ppt_w*1.125000"/>
                                          </p:val>
                                        </p:tav>
                                        <p:tav tm="100000">
                                          <p:val>
                                            <p:strVal val="#ppt_x"/>
                                          </p:val>
                                        </p:tav>
                                      </p:tavLst>
                                    </p:anim>
                                    <p:animEffect transition="in" filter="wipe(right)">
                                      <p:cBhvr>
                                        <p:cTn id="38" dur="500"/>
                                        <p:tgtEl>
                                          <p:spTgt spid="27"/>
                                        </p:tgtEl>
                                      </p:cBhvr>
                                    </p:animEffect>
                                  </p:childTnLst>
                                </p:cTn>
                              </p:par>
                              <p:par>
                                <p:cTn id="39" presetID="12" presetClass="entr" presetSubtype="8" fill="hold" grpId="0" nodeType="withEffect">
                                  <p:stCondLst>
                                    <p:cond delay="60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p:tgtEl>
                                          <p:spTgt spid="28"/>
                                        </p:tgtEl>
                                        <p:attrNameLst>
                                          <p:attrName>ppt_x</p:attrName>
                                        </p:attrNameLst>
                                      </p:cBhvr>
                                      <p:tavLst>
                                        <p:tav tm="0">
                                          <p:val>
                                            <p:strVal val="#ppt_x-#ppt_w*1.125000"/>
                                          </p:val>
                                        </p:tav>
                                        <p:tav tm="100000">
                                          <p:val>
                                            <p:strVal val="#ppt_x"/>
                                          </p:val>
                                        </p:tav>
                                      </p:tavLst>
                                    </p:anim>
                                    <p:animEffect transition="in" filter="wipe(right)">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8" grpId="0"/>
      <p:bldP spid="22" grpId="0"/>
      <p:bldP spid="26" grpId="0" animBg="1"/>
      <p:bldP spid="27" grpId="0"/>
      <p:bldP spid="28" grpId="0"/>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39136" y="1606289"/>
            <a:ext cx="1828532" cy="1828532"/>
            <a:chOff x="304800" y="673100"/>
            <a:chExt cx="4000500" cy="4000500"/>
          </a:xfrm>
          <a:effectLst>
            <a:outerShdw blurRad="444500" dist="254000" dir="810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椭圆 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椭圆 4"/>
          <p:cNvSpPr/>
          <p:nvPr/>
        </p:nvSpPr>
        <p:spPr>
          <a:xfrm>
            <a:off x="2086761" y="3447812"/>
            <a:ext cx="274777" cy="274777"/>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464521" y="3571714"/>
            <a:ext cx="137389" cy="137389"/>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638224" y="3377093"/>
            <a:ext cx="274777" cy="274777"/>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156685" y="3498702"/>
            <a:ext cx="137389" cy="137389"/>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811984" y="3259008"/>
            <a:ext cx="274777" cy="274777"/>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104733" y="3302300"/>
            <a:ext cx="137389" cy="137389"/>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527403" y="3433728"/>
            <a:ext cx="274777" cy="274777"/>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428435" y="1231077"/>
            <a:ext cx="3456384" cy="83356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en-US" altLang="zh-CN" dirty="0" smtClean="0">
                <a:latin typeface="宋体" pitchFamily="2" charset="-122"/>
                <a:ea typeface="宋体" pitchFamily="2" charset="-122"/>
              </a:rPr>
              <a:t>Jun Ni , </a:t>
            </a:r>
            <a:r>
              <a:rPr lang="en-US" altLang="zh-CN" dirty="0" err="1" smtClean="0">
                <a:latin typeface="宋体" pitchFamily="2" charset="-122"/>
                <a:ea typeface="宋体" pitchFamily="2" charset="-122"/>
              </a:rPr>
              <a:t>Lili</a:t>
            </a:r>
            <a:r>
              <a:rPr lang="en-US" altLang="zh-CN" dirty="0" smtClean="0">
                <a:latin typeface="宋体" pitchFamily="2" charset="-122"/>
                <a:ea typeface="宋体" pitchFamily="2" charset="-122"/>
              </a:rPr>
              <a:t> Yao , </a:t>
            </a:r>
            <a:r>
              <a:rPr lang="en-US" altLang="zh-CN" dirty="0" err="1" smtClean="0">
                <a:latin typeface="宋体" pitchFamily="2" charset="-122"/>
                <a:ea typeface="宋体" pitchFamily="2" charset="-122"/>
              </a:rPr>
              <a:t>Jingchao</a:t>
            </a:r>
            <a:r>
              <a:rPr lang="en-US" altLang="zh-CN" dirty="0" smtClean="0">
                <a:latin typeface="宋体" pitchFamily="2" charset="-122"/>
                <a:ea typeface="宋体" pitchFamily="2" charset="-122"/>
              </a:rPr>
              <a:t> Zhang , </a:t>
            </a:r>
            <a:r>
              <a:rPr lang="en-US" altLang="zh-CN" dirty="0" err="1" smtClean="0">
                <a:latin typeface="宋体" pitchFamily="2" charset="-122"/>
                <a:ea typeface="宋体" pitchFamily="2" charset="-122"/>
              </a:rPr>
              <a:t>Weixing</a:t>
            </a:r>
            <a:r>
              <a:rPr lang="en-US" altLang="zh-CN" dirty="0" smtClean="0">
                <a:latin typeface="宋体" pitchFamily="2" charset="-122"/>
                <a:ea typeface="宋体" pitchFamily="2" charset="-122"/>
              </a:rPr>
              <a:t> Cao , Yan Zhu ,* and </a:t>
            </a:r>
            <a:r>
              <a:rPr lang="en-US" altLang="zh-CN" dirty="0" err="1" smtClean="0">
                <a:latin typeface="宋体" pitchFamily="2" charset="-122"/>
                <a:ea typeface="宋体" pitchFamily="2" charset="-122"/>
              </a:rPr>
              <a:t>Xiuxiang</a:t>
            </a:r>
            <a:r>
              <a:rPr lang="en-US" altLang="zh-CN" dirty="0" smtClean="0">
                <a:latin typeface="宋体" pitchFamily="2" charset="-122"/>
                <a:ea typeface="宋体" pitchFamily="2" charset="-122"/>
              </a:rPr>
              <a:t> Tai </a:t>
            </a:r>
            <a:r>
              <a:rPr lang="zh-CN" altLang="zh-CN" dirty="0" smtClean="0">
                <a:latin typeface="宋体" pitchFamily="2" charset="-122"/>
                <a:ea typeface="宋体" pitchFamily="2" charset="-122"/>
              </a:rPr>
              <a:t>．</a:t>
            </a:r>
            <a:r>
              <a:rPr lang="en-US" altLang="zh-CN" dirty="0" smtClean="0">
                <a:latin typeface="宋体" pitchFamily="2" charset="-122"/>
                <a:ea typeface="宋体" pitchFamily="2" charset="-122"/>
              </a:rPr>
              <a:t>Development of an Unmanned Aerial Vehicle-Borne . Crop-Growth Monitoring System [J]</a:t>
            </a:r>
            <a:r>
              <a:rPr lang="zh-CN" altLang="zh-CN" dirty="0" smtClean="0">
                <a:latin typeface="宋体" pitchFamily="2" charset="-122"/>
                <a:ea typeface="宋体" pitchFamily="2" charset="-122"/>
              </a:rPr>
              <a:t>．</a:t>
            </a:r>
            <a:r>
              <a:rPr lang="en-US" altLang="zh-CN" dirty="0" smtClean="0">
                <a:latin typeface="宋体" pitchFamily="2" charset="-122"/>
                <a:ea typeface="宋体" pitchFamily="2" charset="-122"/>
              </a:rPr>
              <a:t>Felipe Gonzalez Toro and </a:t>
            </a:r>
            <a:r>
              <a:rPr lang="en-US" altLang="zh-CN" dirty="0" err="1" smtClean="0">
                <a:latin typeface="宋体" pitchFamily="2" charset="-122"/>
                <a:ea typeface="宋体" pitchFamily="2" charset="-122"/>
              </a:rPr>
              <a:t>Antonios</a:t>
            </a:r>
            <a:r>
              <a:rPr lang="en-US" altLang="zh-CN" dirty="0" smtClean="0">
                <a:latin typeface="宋体" pitchFamily="2" charset="-122"/>
                <a:ea typeface="宋体" pitchFamily="2" charset="-122"/>
              </a:rPr>
              <a:t> </a:t>
            </a:r>
            <a:r>
              <a:rPr lang="en-US" altLang="zh-CN" dirty="0" err="1" smtClean="0">
                <a:latin typeface="宋体" pitchFamily="2" charset="-122"/>
                <a:ea typeface="宋体" pitchFamily="2" charset="-122"/>
              </a:rPr>
              <a:t>Tsourdos</a:t>
            </a:r>
            <a:r>
              <a:rPr lang="zh-CN" altLang="zh-CN" dirty="0" smtClean="0">
                <a:latin typeface="宋体" pitchFamily="2" charset="-122"/>
                <a:ea typeface="宋体" pitchFamily="2" charset="-122"/>
              </a:rPr>
              <a:t>，</a:t>
            </a:r>
            <a:r>
              <a:rPr lang="en-US" altLang="zh-CN" dirty="0" smtClean="0">
                <a:latin typeface="宋体" pitchFamily="2" charset="-122"/>
                <a:ea typeface="宋体" pitchFamily="2" charset="-122"/>
              </a:rPr>
              <a:t>2017</a:t>
            </a:r>
            <a:r>
              <a:rPr lang="zh-CN" altLang="zh-CN" dirty="0" smtClean="0">
                <a:latin typeface="宋体" pitchFamily="2" charset="-122"/>
                <a:ea typeface="宋体" pitchFamily="2" charset="-122"/>
              </a:rPr>
              <a:t>，</a:t>
            </a:r>
            <a:r>
              <a:rPr lang="en-US" altLang="zh-CN" dirty="0" smtClean="0">
                <a:latin typeface="宋体" pitchFamily="2" charset="-122"/>
                <a:ea typeface="宋体" pitchFamily="2" charset="-122"/>
              </a:rPr>
              <a:t>86(3) </a:t>
            </a:r>
            <a:r>
              <a:rPr lang="zh-CN" altLang="zh-CN" dirty="0" smtClean="0">
                <a:latin typeface="宋体" pitchFamily="2" charset="-122"/>
                <a:ea typeface="宋体" pitchFamily="2" charset="-122"/>
              </a:rPr>
              <a:t>：</a:t>
            </a:r>
            <a:r>
              <a:rPr lang="en-US" altLang="zh-CN" dirty="0" smtClean="0">
                <a:latin typeface="宋体" pitchFamily="2" charset="-122"/>
                <a:ea typeface="宋体" pitchFamily="2" charset="-122"/>
              </a:rPr>
              <a:t>549-571</a:t>
            </a:r>
            <a:r>
              <a:rPr lang="zh-CN" altLang="zh-CN" dirty="0" smtClean="0">
                <a:latin typeface="宋体" pitchFamily="2" charset="-122"/>
                <a:ea typeface="宋体" pitchFamily="2" charset="-122"/>
              </a:rPr>
              <a:t>．</a:t>
            </a:r>
            <a:endParaRPr lang="zh-CN" altLang="zh-CN" dirty="0">
              <a:latin typeface="宋体" pitchFamily="2" charset="-122"/>
              <a:ea typeface="宋体" pitchFamily="2" charset="-122"/>
            </a:endParaRPr>
          </a:p>
        </p:txBody>
      </p:sp>
      <p:cxnSp>
        <p:nvCxnSpPr>
          <p:cNvPr id="14" name="直接连接符 13"/>
          <p:cNvCxnSpPr/>
          <p:nvPr/>
        </p:nvCxnSpPr>
        <p:spPr>
          <a:xfrm>
            <a:off x="4450762" y="1588290"/>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428435" y="2337171"/>
            <a:ext cx="3456384" cy="48898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zh-CN" dirty="0" smtClean="0"/>
              <a:t>王明喜</a:t>
            </a:r>
            <a:r>
              <a:rPr lang="en-US" altLang="zh-CN" dirty="0" smtClean="0"/>
              <a:t>,</a:t>
            </a:r>
            <a:r>
              <a:rPr lang="zh-CN" altLang="zh-CN" dirty="0" smtClean="0"/>
              <a:t>崔世茂</a:t>
            </a:r>
            <a:r>
              <a:rPr lang="en-US" altLang="zh-CN" dirty="0" smtClean="0"/>
              <a:t>,</a:t>
            </a:r>
            <a:r>
              <a:rPr lang="zh-CN" altLang="zh-CN" dirty="0" smtClean="0"/>
              <a:t>王红彬</a:t>
            </a:r>
            <a:r>
              <a:rPr lang="en-US" altLang="zh-CN" dirty="0" smtClean="0"/>
              <a:t>,</a:t>
            </a:r>
            <a:r>
              <a:rPr lang="zh-CN" altLang="zh-CN" dirty="0" smtClean="0"/>
              <a:t>李志鑫</a:t>
            </a:r>
            <a:r>
              <a:rPr lang="en-US" altLang="zh-CN" dirty="0" smtClean="0"/>
              <a:t>,</a:t>
            </a:r>
            <a:r>
              <a:rPr lang="zh-CN" altLang="zh-CN" dirty="0" smtClean="0"/>
              <a:t>李海涛</a:t>
            </a:r>
            <a:r>
              <a:rPr lang="en-US" altLang="zh-CN" dirty="0" smtClean="0"/>
              <a:t>,</a:t>
            </a:r>
            <a:r>
              <a:rPr lang="zh-CN" altLang="zh-CN" dirty="0" smtClean="0"/>
              <a:t>张鑫</a:t>
            </a:r>
            <a:r>
              <a:rPr lang="en-US" altLang="zh-CN" dirty="0" smtClean="0"/>
              <a:t>,</a:t>
            </a:r>
            <a:r>
              <a:rPr lang="zh-CN" altLang="zh-CN" dirty="0" smtClean="0"/>
              <a:t>胡博</a:t>
            </a:r>
            <a:r>
              <a:rPr lang="en-US" altLang="zh-CN" dirty="0" smtClean="0"/>
              <a:t>,</a:t>
            </a:r>
            <a:r>
              <a:rPr lang="zh-CN" altLang="zh-CN" dirty="0" smtClean="0"/>
              <a:t>张雪冰</a:t>
            </a:r>
            <a:r>
              <a:rPr lang="en-US" altLang="zh-CN" dirty="0" smtClean="0"/>
              <a:t>,</a:t>
            </a:r>
            <a:r>
              <a:rPr lang="zh-CN" altLang="zh-CN" dirty="0" smtClean="0"/>
              <a:t>张晓蒙</a:t>
            </a:r>
            <a:r>
              <a:rPr lang="en-US" altLang="zh-CN" dirty="0" smtClean="0"/>
              <a:t>. </a:t>
            </a:r>
            <a:r>
              <a:rPr lang="zh-CN" altLang="zh-CN" dirty="0" smtClean="0"/>
              <a:t>大棚型日光温室光照、 温度及湿度等性能的初步研究</a:t>
            </a:r>
            <a:r>
              <a:rPr lang="en-US" altLang="zh-CN" dirty="0" smtClean="0"/>
              <a:t>. </a:t>
            </a:r>
            <a:r>
              <a:rPr lang="zh-CN" altLang="zh-CN" dirty="0" smtClean="0"/>
              <a:t>农业工程技术</a:t>
            </a:r>
            <a:r>
              <a:rPr lang="en-US" altLang="zh-CN" dirty="0" smtClean="0"/>
              <a:t>(</a:t>
            </a:r>
            <a:r>
              <a:rPr lang="zh-CN" altLang="zh-CN" dirty="0" smtClean="0"/>
              <a:t>温室园艺</a:t>
            </a:r>
            <a:r>
              <a:rPr lang="en-US" altLang="zh-CN" dirty="0" smtClean="0"/>
              <a:t>),2014,05:19-21</a:t>
            </a:r>
            <a:r>
              <a:rPr lang="zh-CN" altLang="zh-CN" dirty="0" smtClean="0"/>
              <a:t>．</a:t>
            </a:r>
            <a:endParaRPr lang="zh-CN" altLang="zh-CN" dirty="0"/>
          </a:p>
        </p:txBody>
      </p:sp>
      <p:cxnSp>
        <p:nvCxnSpPr>
          <p:cNvPr id="17" name="直接连接符 16"/>
          <p:cNvCxnSpPr/>
          <p:nvPr/>
        </p:nvCxnSpPr>
        <p:spPr>
          <a:xfrm>
            <a:off x="4422187" y="2503884"/>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95110" y="3146027"/>
            <a:ext cx="3456384" cy="33342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zh-CN" dirty="0" smtClean="0"/>
              <a:t>张迎辉</a:t>
            </a:r>
            <a:r>
              <a:rPr lang="en-US" altLang="zh-CN" dirty="0" smtClean="0"/>
              <a:t>. </a:t>
            </a:r>
            <a:r>
              <a:rPr lang="zh-CN" altLang="zh-CN" dirty="0" smtClean="0"/>
              <a:t>单片微型计算机键盘接口设计</a:t>
            </a:r>
            <a:r>
              <a:rPr lang="en-US" altLang="zh-CN" dirty="0" smtClean="0"/>
              <a:t>. </a:t>
            </a:r>
            <a:r>
              <a:rPr lang="zh-CN" altLang="zh-CN" dirty="0" smtClean="0"/>
              <a:t>信息技术</a:t>
            </a:r>
            <a:r>
              <a:rPr lang="en-US" altLang="zh-CN" dirty="0" smtClean="0"/>
              <a:t>,2014,07:68-69+91.</a:t>
            </a:r>
            <a:endParaRPr lang="zh-CN" altLang="zh-CN" dirty="0"/>
          </a:p>
        </p:txBody>
      </p:sp>
      <p:cxnSp>
        <p:nvCxnSpPr>
          <p:cNvPr id="20" name="直接连接符 19"/>
          <p:cNvCxnSpPr/>
          <p:nvPr/>
        </p:nvCxnSpPr>
        <p:spPr>
          <a:xfrm>
            <a:off x="4488862" y="3312740"/>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495110" y="4031083"/>
            <a:ext cx="3456384" cy="153888"/>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lvl="0"/>
            <a:r>
              <a:rPr lang="zh-CN" altLang="zh-CN" dirty="0" smtClean="0"/>
              <a:t>沈庆阳</a:t>
            </a:r>
            <a:r>
              <a:rPr lang="en-US" altLang="zh-CN" dirty="0" smtClean="0"/>
              <a:t>. </a:t>
            </a:r>
            <a:r>
              <a:rPr lang="zh-CN" altLang="zh-CN" dirty="0" smtClean="0"/>
              <a:t>单片机实践与应用</a:t>
            </a:r>
            <a:r>
              <a:rPr lang="en-US" altLang="zh-CN" dirty="0" smtClean="0"/>
              <a:t>. </a:t>
            </a:r>
            <a:r>
              <a:rPr lang="zh-CN" altLang="zh-CN" dirty="0" smtClean="0"/>
              <a:t>北京</a:t>
            </a:r>
            <a:r>
              <a:rPr lang="en-US" altLang="zh-CN" dirty="0" smtClean="0"/>
              <a:t>: </a:t>
            </a:r>
            <a:r>
              <a:rPr lang="zh-CN" altLang="zh-CN" dirty="0" smtClean="0"/>
              <a:t>清华大学出版社</a:t>
            </a:r>
            <a:r>
              <a:rPr lang="en-US" altLang="zh-CN" dirty="0" smtClean="0"/>
              <a:t>, 2014</a:t>
            </a:r>
            <a:r>
              <a:rPr lang="zh-CN" altLang="zh-CN" dirty="0" smtClean="0"/>
              <a:t>．</a:t>
            </a:r>
            <a:endParaRPr lang="zh-CN" altLang="zh-CN" dirty="0"/>
          </a:p>
        </p:txBody>
      </p:sp>
      <p:cxnSp>
        <p:nvCxnSpPr>
          <p:cNvPr id="23" name="直接连接符 22"/>
          <p:cNvCxnSpPr/>
          <p:nvPr/>
        </p:nvCxnSpPr>
        <p:spPr>
          <a:xfrm>
            <a:off x="4507912" y="4083496"/>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4239182" y="1450900"/>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1" name="椭圆 30"/>
          <p:cNvSpPr/>
          <p:nvPr/>
        </p:nvSpPr>
        <p:spPr>
          <a:xfrm>
            <a:off x="3893286" y="3072585"/>
            <a:ext cx="167224" cy="167224"/>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3688387" y="3190313"/>
            <a:ext cx="137389" cy="137389"/>
          </a:xfrm>
          <a:prstGeom prst="ellipse">
            <a:avLst/>
          </a:prstGeom>
          <a:solidFill>
            <a:srgbClr val="F2B8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209511" y="2362563"/>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6" name="椭圆 35"/>
          <p:cNvSpPr/>
          <p:nvPr/>
        </p:nvSpPr>
        <p:spPr>
          <a:xfrm>
            <a:off x="4209322" y="3196368"/>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7" name="椭圆 36"/>
          <p:cNvSpPr/>
          <p:nvPr/>
        </p:nvSpPr>
        <p:spPr>
          <a:xfrm>
            <a:off x="4293951" y="3946106"/>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2" name="TextBox 41"/>
          <p:cNvSpPr txBox="1"/>
          <p:nvPr/>
        </p:nvSpPr>
        <p:spPr>
          <a:xfrm>
            <a:off x="2193269" y="2417860"/>
            <a:ext cx="1400809" cy="30777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ctr">
              <a:lnSpc>
                <a:spcPct val="100000"/>
              </a:lnSpc>
            </a:pPr>
            <a:r>
              <a:rPr lang="zh-CN" altLang="en-US" sz="2000" b="1" dirty="0">
                <a:solidFill>
                  <a:srgbClr val="6BA42C"/>
                </a:solidFill>
              </a:rPr>
              <a:t>参考文献</a:t>
            </a:r>
            <a:endParaRPr lang="en-US" altLang="zh-CN" sz="2000" b="1" dirty="0">
              <a:solidFill>
                <a:srgbClr val="6BA42C"/>
              </a:solidFill>
            </a:endParaRPr>
          </a:p>
        </p:txBody>
      </p:sp>
      <p:sp>
        <p:nvSpPr>
          <p:cNvPr id="45" name="TextBox 44"/>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参考文献</a:t>
            </a:r>
          </a:p>
        </p:txBody>
      </p:sp>
      <p:sp>
        <p:nvSpPr>
          <p:cNvPr id="40" name="圆角矩形 39"/>
          <p:cNvSpPr/>
          <p:nvPr/>
        </p:nvSpPr>
        <p:spPr>
          <a:xfrm>
            <a:off x="-321542" y="2289537"/>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321542" y="1732476"/>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a:off x="-321542" y="1161274"/>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321542" y="2853808"/>
            <a:ext cx="2090420" cy="548640"/>
          </a:xfrm>
          <a:prstGeom prst="roundRect">
            <a:avLst>
              <a:gd name="adj" fmla="val 50000"/>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321542" y="590072"/>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12"/>
          <p:cNvSpPr txBox="1"/>
          <p:nvPr/>
        </p:nvSpPr>
        <p:spPr>
          <a:xfrm>
            <a:off x="132080" y="685322"/>
            <a:ext cx="1676400"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课题背景</a:t>
            </a:r>
            <a:endParaRPr lang="zh-CN" altLang="en-US" sz="1600" dirty="0">
              <a:latin typeface="微软雅黑" panose="020B0503020204020204" pitchFamily="34" charset="-122"/>
              <a:ea typeface="微软雅黑" panose="020B0503020204020204" pitchFamily="34" charset="-122"/>
            </a:endParaRPr>
          </a:p>
        </p:txBody>
      </p:sp>
      <p:sp>
        <p:nvSpPr>
          <p:cNvPr id="48" name="TextBox 13"/>
          <p:cNvSpPr txBox="1"/>
          <p:nvPr/>
        </p:nvSpPr>
        <p:spPr>
          <a:xfrm>
            <a:off x="132080" y="1262329"/>
            <a:ext cx="1676400" cy="338554"/>
          </a:xfrm>
          <a:prstGeom prst="rect">
            <a:avLst/>
          </a:prstGeom>
          <a:noFill/>
        </p:spPr>
        <p:txBody>
          <a:bodyPr wrap="square" rtlCol="0">
            <a:spAutoFit/>
          </a:bodyPr>
          <a:lstStyle/>
          <a:p>
            <a:r>
              <a:rPr lang="zh-CN" altLang="en-US" sz="1600" dirty="0">
                <a:latin typeface="Microsoft JhengHei" panose="020B0604030504040204" pitchFamily="34" charset="-120"/>
                <a:ea typeface="Microsoft JhengHei" panose="020B0604030504040204" pitchFamily="34" charset="-120"/>
              </a:rPr>
              <a:t>课题现状及发展</a:t>
            </a:r>
          </a:p>
        </p:txBody>
      </p:sp>
      <p:sp>
        <p:nvSpPr>
          <p:cNvPr id="49" name="TextBox 14"/>
          <p:cNvSpPr txBox="1"/>
          <p:nvPr/>
        </p:nvSpPr>
        <p:spPr>
          <a:xfrm>
            <a:off x="132080" y="1850737"/>
            <a:ext cx="1676400" cy="338554"/>
          </a:xfrm>
          <a:prstGeom prst="rect">
            <a:avLst/>
          </a:prstGeom>
          <a:noFill/>
        </p:spPr>
        <p:txBody>
          <a:bodyPr wrap="square" rtlCol="0">
            <a:spAutoFit/>
          </a:bodyPr>
          <a:lstStyle/>
          <a:p>
            <a:r>
              <a:rPr lang="zh-CN" altLang="en-US" sz="1600" dirty="0" smtClean="0">
                <a:latin typeface="Microsoft JhengHei" panose="020B0604030504040204" pitchFamily="34" charset="-120"/>
                <a:ea typeface="Microsoft JhengHei" panose="020B0604030504040204" pitchFamily="34" charset="-120"/>
              </a:rPr>
              <a:t>拟研究内容</a:t>
            </a:r>
            <a:endParaRPr lang="zh-CN" altLang="en-US" sz="1600" dirty="0">
              <a:latin typeface="Microsoft JhengHei" panose="020B0604030504040204" pitchFamily="34" charset="-120"/>
              <a:ea typeface="Microsoft JhengHei" panose="020B0604030504040204" pitchFamily="34" charset="-120"/>
            </a:endParaRPr>
          </a:p>
        </p:txBody>
      </p:sp>
      <p:sp>
        <p:nvSpPr>
          <p:cNvPr id="50" name="TextBox 15"/>
          <p:cNvSpPr txBox="1"/>
          <p:nvPr/>
        </p:nvSpPr>
        <p:spPr>
          <a:xfrm>
            <a:off x="132080" y="2394673"/>
            <a:ext cx="1676400" cy="338554"/>
          </a:xfrm>
          <a:prstGeom prst="rect">
            <a:avLst/>
          </a:prstGeom>
          <a:noFill/>
        </p:spPr>
        <p:txBody>
          <a:bodyPr wrap="square" rtlCol="0">
            <a:spAutoFit/>
          </a:bodyPr>
          <a:lstStyle/>
          <a:p>
            <a:r>
              <a:rPr lang="zh-CN" altLang="en-US" sz="1600" dirty="0" smtClean="0">
                <a:latin typeface="Microsoft JhengHei" panose="020B0604030504040204" pitchFamily="34" charset="-120"/>
                <a:ea typeface="Microsoft JhengHei" panose="020B0604030504040204" pitchFamily="34" charset="-120"/>
              </a:rPr>
              <a:t>研究路线</a:t>
            </a:r>
            <a:endParaRPr lang="zh-CN" altLang="en-US" sz="1600" dirty="0">
              <a:latin typeface="Microsoft JhengHei" panose="020B0604030504040204" pitchFamily="34" charset="-120"/>
              <a:ea typeface="Microsoft JhengHei" panose="020B0604030504040204" pitchFamily="34" charset="-120"/>
            </a:endParaRPr>
          </a:p>
        </p:txBody>
      </p:sp>
      <p:sp>
        <p:nvSpPr>
          <p:cNvPr id="51" name="TextBox 16"/>
          <p:cNvSpPr txBox="1"/>
          <p:nvPr/>
        </p:nvSpPr>
        <p:spPr>
          <a:xfrm>
            <a:off x="132080" y="2943126"/>
            <a:ext cx="1676400" cy="338554"/>
          </a:xfrm>
          <a:prstGeom prst="rect">
            <a:avLst/>
          </a:prstGeom>
          <a:noFill/>
        </p:spPr>
        <p:txBody>
          <a:bodyPr wrap="square" rtlCol="0">
            <a:spAutoFit/>
          </a:bodyPr>
          <a:lstStyle/>
          <a:p>
            <a:r>
              <a:rPr lang="zh-CN" altLang="en-US" sz="1600" dirty="0" smtClean="0">
                <a:solidFill>
                  <a:schemeClr val="bg1"/>
                </a:solidFill>
                <a:latin typeface="Microsoft JhengHei" panose="020B0604030504040204" pitchFamily="34" charset="-120"/>
                <a:ea typeface="Microsoft JhengHei" panose="020B0604030504040204" pitchFamily="34" charset="-120"/>
              </a:rPr>
              <a:t>总结</a:t>
            </a:r>
            <a:endParaRPr lang="zh-CN" altLang="en-US" sz="1600" dirty="0">
              <a:solidFill>
                <a:schemeClr val="bg1"/>
              </a:solidFill>
              <a:latin typeface="Microsoft JhengHei" panose="020B0604030504040204" pitchFamily="34" charset="-120"/>
              <a:ea typeface="Microsoft JhengHei" panose="020B0604030504040204" pitchFamily="34" charset="-120"/>
            </a:endParaRPr>
          </a:p>
        </p:txBody>
      </p:sp>
      <p:sp>
        <p:nvSpPr>
          <p:cNvPr id="52" name="等腰三角形 51"/>
          <p:cNvSpPr/>
          <p:nvPr/>
        </p:nvSpPr>
        <p:spPr>
          <a:xfrm rot="5400000">
            <a:off x="-33338" y="2999021"/>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anim calcmode="lin" valueType="num">
                                      <p:cBhvr>
                                        <p:cTn id="8" dur="1500" fill="hold"/>
                                        <p:tgtEl>
                                          <p:spTgt spid="2"/>
                                        </p:tgtEl>
                                        <p:attrNameLst>
                                          <p:attrName>ppt_x</p:attrName>
                                        </p:attrNameLst>
                                      </p:cBhvr>
                                      <p:tavLst>
                                        <p:tav tm="0">
                                          <p:val>
                                            <p:strVal val="#ppt_x"/>
                                          </p:val>
                                        </p:tav>
                                        <p:tav tm="100000">
                                          <p:val>
                                            <p:strVal val="#ppt_x"/>
                                          </p:val>
                                        </p:tav>
                                      </p:tavLst>
                                    </p:anim>
                                    <p:anim calcmode="lin" valueType="num">
                                      <p:cBhvr>
                                        <p:cTn id="9" dur="1500" fill="hold"/>
                                        <p:tgtEl>
                                          <p:spTgt spid="2"/>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40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40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20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childTnLst>
                          </p:cTn>
                        </p:par>
                        <p:par>
                          <p:cTn id="45" fill="hold">
                            <p:stCondLst>
                              <p:cond delay="1500"/>
                            </p:stCondLst>
                            <p:childTnLst>
                              <p:par>
                                <p:cTn id="46" presetID="53" presetClass="entr" presetSubtype="16"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childTnLst>
                          </p:cTn>
                        </p:par>
                        <p:par>
                          <p:cTn id="51" fill="hold">
                            <p:stCondLst>
                              <p:cond delay="2000"/>
                            </p:stCondLst>
                            <p:childTnLst>
                              <p:par>
                                <p:cTn id="52" presetID="53" presetClass="entr" presetSubtype="16"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p:cTn id="54" dur="500" fill="hold"/>
                                        <p:tgtEl>
                                          <p:spTgt spid="30"/>
                                        </p:tgtEl>
                                        <p:attrNameLst>
                                          <p:attrName>ppt_w</p:attrName>
                                        </p:attrNameLst>
                                      </p:cBhvr>
                                      <p:tavLst>
                                        <p:tav tm="0">
                                          <p:val>
                                            <p:fltVal val="0"/>
                                          </p:val>
                                        </p:tav>
                                        <p:tav tm="100000">
                                          <p:val>
                                            <p:strVal val="#ppt_w"/>
                                          </p:val>
                                        </p:tav>
                                      </p:tavLst>
                                    </p:anim>
                                    <p:anim calcmode="lin" valueType="num">
                                      <p:cBhvr>
                                        <p:cTn id="55" dur="500" fill="hold"/>
                                        <p:tgtEl>
                                          <p:spTgt spid="30"/>
                                        </p:tgtEl>
                                        <p:attrNameLst>
                                          <p:attrName>ppt_h</p:attrName>
                                        </p:attrNameLst>
                                      </p:cBhvr>
                                      <p:tavLst>
                                        <p:tav tm="0">
                                          <p:val>
                                            <p:fltVal val="0"/>
                                          </p:val>
                                        </p:tav>
                                        <p:tav tm="100000">
                                          <p:val>
                                            <p:strVal val="#ppt_h"/>
                                          </p:val>
                                        </p:tav>
                                      </p:tavLst>
                                    </p:anim>
                                    <p:animEffect transition="in" filter="fade">
                                      <p:cBhvr>
                                        <p:cTn id="56" dur="500"/>
                                        <p:tgtEl>
                                          <p:spTgt spid="30"/>
                                        </p:tgtEl>
                                      </p:cBhvr>
                                    </p:animEffect>
                                  </p:childTnLst>
                                </p:cTn>
                              </p:par>
                              <p:par>
                                <p:cTn id="57" presetID="53" presetClass="entr" presetSubtype="16" fill="hold" grpId="0" nodeType="withEffect">
                                  <p:stCondLst>
                                    <p:cond delay="100"/>
                                  </p:stCondLst>
                                  <p:childTnLst>
                                    <p:set>
                                      <p:cBhvr>
                                        <p:cTn id="58" dur="1" fill="hold">
                                          <p:stCondLst>
                                            <p:cond delay="0"/>
                                          </p:stCondLst>
                                        </p:cTn>
                                        <p:tgtEl>
                                          <p:spTgt spid="31"/>
                                        </p:tgtEl>
                                        <p:attrNameLst>
                                          <p:attrName>style.visibility</p:attrName>
                                        </p:attrNameLst>
                                      </p:cBhvr>
                                      <p:to>
                                        <p:strVal val="visible"/>
                                      </p:to>
                                    </p:set>
                                    <p:anim calcmode="lin" valueType="num">
                                      <p:cBhvr>
                                        <p:cTn id="59" dur="500" fill="hold"/>
                                        <p:tgtEl>
                                          <p:spTgt spid="31"/>
                                        </p:tgtEl>
                                        <p:attrNameLst>
                                          <p:attrName>ppt_w</p:attrName>
                                        </p:attrNameLst>
                                      </p:cBhvr>
                                      <p:tavLst>
                                        <p:tav tm="0">
                                          <p:val>
                                            <p:fltVal val="0"/>
                                          </p:val>
                                        </p:tav>
                                        <p:tav tm="100000">
                                          <p:val>
                                            <p:strVal val="#ppt_w"/>
                                          </p:val>
                                        </p:tav>
                                      </p:tavLst>
                                    </p:anim>
                                    <p:anim calcmode="lin" valueType="num">
                                      <p:cBhvr>
                                        <p:cTn id="60" dur="500" fill="hold"/>
                                        <p:tgtEl>
                                          <p:spTgt spid="31"/>
                                        </p:tgtEl>
                                        <p:attrNameLst>
                                          <p:attrName>ppt_h</p:attrName>
                                        </p:attrNameLst>
                                      </p:cBhvr>
                                      <p:tavLst>
                                        <p:tav tm="0">
                                          <p:val>
                                            <p:fltVal val="0"/>
                                          </p:val>
                                        </p:tav>
                                        <p:tav tm="100000">
                                          <p:val>
                                            <p:strVal val="#ppt_h"/>
                                          </p:val>
                                        </p:tav>
                                      </p:tavLst>
                                    </p:anim>
                                    <p:animEffect transition="in" filter="fade">
                                      <p:cBhvr>
                                        <p:cTn id="61" dur="500"/>
                                        <p:tgtEl>
                                          <p:spTgt spid="31"/>
                                        </p:tgtEl>
                                      </p:cBhvr>
                                    </p:animEffect>
                                  </p:childTnLst>
                                </p:cTn>
                              </p:par>
                              <p:par>
                                <p:cTn id="62" presetID="53" presetClass="entr" presetSubtype="16" fill="hold" grpId="0" nodeType="withEffect">
                                  <p:stCondLst>
                                    <p:cond delay="200"/>
                                  </p:stCondLst>
                                  <p:childTnLst>
                                    <p:set>
                                      <p:cBhvr>
                                        <p:cTn id="63" dur="1" fill="hold">
                                          <p:stCondLst>
                                            <p:cond delay="0"/>
                                          </p:stCondLst>
                                        </p:cTn>
                                        <p:tgtEl>
                                          <p:spTgt spid="32"/>
                                        </p:tgtEl>
                                        <p:attrNameLst>
                                          <p:attrName>style.visibility</p:attrName>
                                        </p:attrNameLst>
                                      </p:cBhvr>
                                      <p:to>
                                        <p:strVal val="visible"/>
                                      </p:to>
                                    </p:set>
                                    <p:anim calcmode="lin" valueType="num">
                                      <p:cBhvr>
                                        <p:cTn id="64" dur="500" fill="hold"/>
                                        <p:tgtEl>
                                          <p:spTgt spid="32"/>
                                        </p:tgtEl>
                                        <p:attrNameLst>
                                          <p:attrName>ppt_w</p:attrName>
                                        </p:attrNameLst>
                                      </p:cBhvr>
                                      <p:tavLst>
                                        <p:tav tm="0">
                                          <p:val>
                                            <p:fltVal val="0"/>
                                          </p:val>
                                        </p:tav>
                                        <p:tav tm="100000">
                                          <p:val>
                                            <p:strVal val="#ppt_w"/>
                                          </p:val>
                                        </p:tav>
                                      </p:tavLst>
                                    </p:anim>
                                    <p:anim calcmode="lin" valueType="num">
                                      <p:cBhvr>
                                        <p:cTn id="65" dur="500" fill="hold"/>
                                        <p:tgtEl>
                                          <p:spTgt spid="32"/>
                                        </p:tgtEl>
                                        <p:attrNameLst>
                                          <p:attrName>ppt_h</p:attrName>
                                        </p:attrNameLst>
                                      </p:cBhvr>
                                      <p:tavLst>
                                        <p:tav tm="0">
                                          <p:val>
                                            <p:fltVal val="0"/>
                                          </p:val>
                                        </p:tav>
                                        <p:tav tm="100000">
                                          <p:val>
                                            <p:strVal val="#ppt_h"/>
                                          </p:val>
                                        </p:tav>
                                      </p:tavLst>
                                    </p:anim>
                                    <p:animEffect transition="in" filter="fade">
                                      <p:cBhvr>
                                        <p:cTn id="66" dur="500"/>
                                        <p:tgtEl>
                                          <p:spTgt spid="32"/>
                                        </p:tgtEl>
                                      </p:cBhvr>
                                    </p:animEffect>
                                  </p:childTnLst>
                                </p:cTn>
                              </p:par>
                              <p:par>
                                <p:cTn id="67" presetID="53" presetClass="entr" presetSubtype="16" fill="hold" grpId="0" nodeType="withEffect">
                                  <p:stCondLst>
                                    <p:cond delay="300"/>
                                  </p:stCondLst>
                                  <p:childTnLst>
                                    <p:set>
                                      <p:cBhvr>
                                        <p:cTn id="68" dur="1" fill="hold">
                                          <p:stCondLst>
                                            <p:cond delay="0"/>
                                          </p:stCondLst>
                                        </p:cTn>
                                        <p:tgtEl>
                                          <p:spTgt spid="35"/>
                                        </p:tgtEl>
                                        <p:attrNameLst>
                                          <p:attrName>style.visibility</p:attrName>
                                        </p:attrNameLst>
                                      </p:cBhvr>
                                      <p:to>
                                        <p:strVal val="visible"/>
                                      </p:to>
                                    </p:set>
                                    <p:anim calcmode="lin" valueType="num">
                                      <p:cBhvr>
                                        <p:cTn id="69" dur="500" fill="hold"/>
                                        <p:tgtEl>
                                          <p:spTgt spid="35"/>
                                        </p:tgtEl>
                                        <p:attrNameLst>
                                          <p:attrName>ppt_w</p:attrName>
                                        </p:attrNameLst>
                                      </p:cBhvr>
                                      <p:tavLst>
                                        <p:tav tm="0">
                                          <p:val>
                                            <p:fltVal val="0"/>
                                          </p:val>
                                        </p:tav>
                                        <p:tav tm="100000">
                                          <p:val>
                                            <p:strVal val="#ppt_w"/>
                                          </p:val>
                                        </p:tav>
                                      </p:tavLst>
                                    </p:anim>
                                    <p:anim calcmode="lin" valueType="num">
                                      <p:cBhvr>
                                        <p:cTn id="70" dur="500" fill="hold"/>
                                        <p:tgtEl>
                                          <p:spTgt spid="35"/>
                                        </p:tgtEl>
                                        <p:attrNameLst>
                                          <p:attrName>ppt_h</p:attrName>
                                        </p:attrNameLst>
                                      </p:cBhvr>
                                      <p:tavLst>
                                        <p:tav tm="0">
                                          <p:val>
                                            <p:fltVal val="0"/>
                                          </p:val>
                                        </p:tav>
                                        <p:tav tm="100000">
                                          <p:val>
                                            <p:strVal val="#ppt_h"/>
                                          </p:val>
                                        </p:tav>
                                      </p:tavLst>
                                    </p:anim>
                                    <p:animEffect transition="in" filter="fade">
                                      <p:cBhvr>
                                        <p:cTn id="71" dur="500"/>
                                        <p:tgtEl>
                                          <p:spTgt spid="35"/>
                                        </p:tgtEl>
                                      </p:cBhvr>
                                    </p:animEffect>
                                  </p:childTnLst>
                                </p:cTn>
                              </p:par>
                              <p:par>
                                <p:cTn id="72" presetID="53" presetClass="entr" presetSubtype="16" fill="hold" grpId="0" nodeType="withEffect">
                                  <p:stCondLst>
                                    <p:cond delay="400"/>
                                  </p:stCondLst>
                                  <p:childTnLst>
                                    <p:set>
                                      <p:cBhvr>
                                        <p:cTn id="73" dur="1" fill="hold">
                                          <p:stCondLst>
                                            <p:cond delay="0"/>
                                          </p:stCondLst>
                                        </p:cTn>
                                        <p:tgtEl>
                                          <p:spTgt spid="36"/>
                                        </p:tgtEl>
                                        <p:attrNameLst>
                                          <p:attrName>style.visibility</p:attrName>
                                        </p:attrNameLst>
                                      </p:cBhvr>
                                      <p:to>
                                        <p:strVal val="visible"/>
                                      </p:to>
                                    </p:set>
                                    <p:anim calcmode="lin" valueType="num">
                                      <p:cBhvr>
                                        <p:cTn id="74" dur="500" fill="hold"/>
                                        <p:tgtEl>
                                          <p:spTgt spid="36"/>
                                        </p:tgtEl>
                                        <p:attrNameLst>
                                          <p:attrName>ppt_w</p:attrName>
                                        </p:attrNameLst>
                                      </p:cBhvr>
                                      <p:tavLst>
                                        <p:tav tm="0">
                                          <p:val>
                                            <p:fltVal val="0"/>
                                          </p:val>
                                        </p:tav>
                                        <p:tav tm="100000">
                                          <p:val>
                                            <p:strVal val="#ppt_w"/>
                                          </p:val>
                                        </p:tav>
                                      </p:tavLst>
                                    </p:anim>
                                    <p:anim calcmode="lin" valueType="num">
                                      <p:cBhvr>
                                        <p:cTn id="75" dur="500" fill="hold"/>
                                        <p:tgtEl>
                                          <p:spTgt spid="36"/>
                                        </p:tgtEl>
                                        <p:attrNameLst>
                                          <p:attrName>ppt_h</p:attrName>
                                        </p:attrNameLst>
                                      </p:cBhvr>
                                      <p:tavLst>
                                        <p:tav tm="0">
                                          <p:val>
                                            <p:fltVal val="0"/>
                                          </p:val>
                                        </p:tav>
                                        <p:tav tm="100000">
                                          <p:val>
                                            <p:strVal val="#ppt_h"/>
                                          </p:val>
                                        </p:tav>
                                      </p:tavLst>
                                    </p:anim>
                                    <p:animEffect transition="in" filter="fade">
                                      <p:cBhvr>
                                        <p:cTn id="76" dur="500"/>
                                        <p:tgtEl>
                                          <p:spTgt spid="36"/>
                                        </p:tgtEl>
                                      </p:cBhvr>
                                    </p:animEffect>
                                  </p:childTnLst>
                                </p:cTn>
                              </p:par>
                              <p:par>
                                <p:cTn id="77" presetID="53" presetClass="entr" presetSubtype="16" fill="hold" grpId="0" nodeType="withEffect">
                                  <p:stCondLst>
                                    <p:cond delay="500"/>
                                  </p:stCondLst>
                                  <p:childTnLst>
                                    <p:set>
                                      <p:cBhvr>
                                        <p:cTn id="78" dur="1" fill="hold">
                                          <p:stCondLst>
                                            <p:cond delay="0"/>
                                          </p:stCondLst>
                                        </p:cTn>
                                        <p:tgtEl>
                                          <p:spTgt spid="37"/>
                                        </p:tgtEl>
                                        <p:attrNameLst>
                                          <p:attrName>style.visibility</p:attrName>
                                        </p:attrNameLst>
                                      </p:cBhvr>
                                      <p:to>
                                        <p:strVal val="visible"/>
                                      </p:to>
                                    </p:set>
                                    <p:anim calcmode="lin" valueType="num">
                                      <p:cBhvr>
                                        <p:cTn id="79" dur="500" fill="hold"/>
                                        <p:tgtEl>
                                          <p:spTgt spid="37"/>
                                        </p:tgtEl>
                                        <p:attrNameLst>
                                          <p:attrName>ppt_w</p:attrName>
                                        </p:attrNameLst>
                                      </p:cBhvr>
                                      <p:tavLst>
                                        <p:tav tm="0">
                                          <p:val>
                                            <p:fltVal val="0"/>
                                          </p:val>
                                        </p:tav>
                                        <p:tav tm="100000">
                                          <p:val>
                                            <p:strVal val="#ppt_w"/>
                                          </p:val>
                                        </p:tav>
                                      </p:tavLst>
                                    </p:anim>
                                    <p:anim calcmode="lin" valueType="num">
                                      <p:cBhvr>
                                        <p:cTn id="80" dur="500" fill="hold"/>
                                        <p:tgtEl>
                                          <p:spTgt spid="37"/>
                                        </p:tgtEl>
                                        <p:attrNameLst>
                                          <p:attrName>ppt_h</p:attrName>
                                        </p:attrNameLst>
                                      </p:cBhvr>
                                      <p:tavLst>
                                        <p:tav tm="0">
                                          <p:val>
                                            <p:fltVal val="0"/>
                                          </p:val>
                                        </p:tav>
                                        <p:tav tm="100000">
                                          <p:val>
                                            <p:strVal val="#ppt_h"/>
                                          </p:val>
                                        </p:tav>
                                      </p:tavLst>
                                    </p:anim>
                                    <p:animEffect transition="in" filter="fade">
                                      <p:cBhvr>
                                        <p:cTn id="81" dur="500"/>
                                        <p:tgtEl>
                                          <p:spTgt spid="37"/>
                                        </p:tgtEl>
                                      </p:cBhvr>
                                    </p:animEffect>
                                  </p:childTnLst>
                                </p:cTn>
                              </p:par>
                              <p:par>
                                <p:cTn id="82" presetID="22" presetClass="entr" presetSubtype="8" fill="hold" nodeType="withEffect">
                                  <p:stCondLst>
                                    <p:cond delay="800"/>
                                  </p:stCondLst>
                                  <p:childTnLst>
                                    <p:set>
                                      <p:cBhvr>
                                        <p:cTn id="83" dur="1" fill="hold">
                                          <p:stCondLst>
                                            <p:cond delay="0"/>
                                          </p:stCondLst>
                                        </p:cTn>
                                        <p:tgtEl>
                                          <p:spTgt spid="14"/>
                                        </p:tgtEl>
                                        <p:attrNameLst>
                                          <p:attrName>style.visibility</p:attrName>
                                        </p:attrNameLst>
                                      </p:cBhvr>
                                      <p:to>
                                        <p:strVal val="visible"/>
                                      </p:to>
                                    </p:set>
                                    <p:animEffect transition="in" filter="wipe(left)">
                                      <p:cBhvr>
                                        <p:cTn id="84" dur="500"/>
                                        <p:tgtEl>
                                          <p:spTgt spid="14"/>
                                        </p:tgtEl>
                                      </p:cBhvr>
                                    </p:animEffect>
                                  </p:childTnLst>
                                </p:cTn>
                              </p:par>
                              <p:par>
                                <p:cTn id="85" presetID="22" presetClass="entr" presetSubtype="8" fill="hold" nodeType="withEffect">
                                  <p:stCondLst>
                                    <p:cond delay="900"/>
                                  </p:stCondLst>
                                  <p:childTnLst>
                                    <p:set>
                                      <p:cBhvr>
                                        <p:cTn id="86" dur="1" fill="hold">
                                          <p:stCondLst>
                                            <p:cond delay="0"/>
                                          </p:stCondLst>
                                        </p:cTn>
                                        <p:tgtEl>
                                          <p:spTgt spid="17"/>
                                        </p:tgtEl>
                                        <p:attrNameLst>
                                          <p:attrName>style.visibility</p:attrName>
                                        </p:attrNameLst>
                                      </p:cBhvr>
                                      <p:to>
                                        <p:strVal val="visible"/>
                                      </p:to>
                                    </p:set>
                                    <p:animEffect transition="in" filter="wipe(left)">
                                      <p:cBhvr>
                                        <p:cTn id="87" dur="500"/>
                                        <p:tgtEl>
                                          <p:spTgt spid="17"/>
                                        </p:tgtEl>
                                      </p:cBhvr>
                                    </p:animEffect>
                                  </p:childTnLst>
                                </p:cTn>
                              </p:par>
                              <p:par>
                                <p:cTn id="88" presetID="22" presetClass="entr" presetSubtype="8" fill="hold" nodeType="withEffect">
                                  <p:stCondLst>
                                    <p:cond delay="1000"/>
                                  </p:stCondLst>
                                  <p:childTnLst>
                                    <p:set>
                                      <p:cBhvr>
                                        <p:cTn id="89" dur="1" fill="hold">
                                          <p:stCondLst>
                                            <p:cond delay="0"/>
                                          </p:stCondLst>
                                        </p:cTn>
                                        <p:tgtEl>
                                          <p:spTgt spid="20"/>
                                        </p:tgtEl>
                                        <p:attrNameLst>
                                          <p:attrName>style.visibility</p:attrName>
                                        </p:attrNameLst>
                                      </p:cBhvr>
                                      <p:to>
                                        <p:strVal val="visible"/>
                                      </p:to>
                                    </p:set>
                                    <p:animEffect transition="in" filter="wipe(left)">
                                      <p:cBhvr>
                                        <p:cTn id="90" dur="500"/>
                                        <p:tgtEl>
                                          <p:spTgt spid="20"/>
                                        </p:tgtEl>
                                      </p:cBhvr>
                                    </p:animEffect>
                                  </p:childTnLst>
                                </p:cTn>
                              </p:par>
                              <p:par>
                                <p:cTn id="91" presetID="22" presetClass="entr" presetSubtype="8" fill="hold" nodeType="withEffect">
                                  <p:stCondLst>
                                    <p:cond delay="1100"/>
                                  </p:stCondLst>
                                  <p:childTnLst>
                                    <p:set>
                                      <p:cBhvr>
                                        <p:cTn id="92" dur="1" fill="hold">
                                          <p:stCondLst>
                                            <p:cond delay="0"/>
                                          </p:stCondLst>
                                        </p:cTn>
                                        <p:tgtEl>
                                          <p:spTgt spid="23"/>
                                        </p:tgtEl>
                                        <p:attrNameLst>
                                          <p:attrName>style.visibility</p:attrName>
                                        </p:attrNameLst>
                                      </p:cBhvr>
                                      <p:to>
                                        <p:strVal val="visible"/>
                                      </p:to>
                                    </p:set>
                                    <p:animEffect transition="in" filter="wipe(left)">
                                      <p:cBhvr>
                                        <p:cTn id="93" dur="500"/>
                                        <p:tgtEl>
                                          <p:spTgt spid="23"/>
                                        </p:tgtEl>
                                      </p:cBhvr>
                                    </p:animEffect>
                                  </p:childTnLst>
                                </p:cTn>
                              </p:par>
                              <p:par>
                                <p:cTn id="94" presetID="22" presetClass="entr" presetSubtype="8" fill="hold" grpId="0" nodeType="withEffect">
                                  <p:stCondLst>
                                    <p:cond delay="1400"/>
                                  </p:stCondLst>
                                  <p:childTnLst>
                                    <p:set>
                                      <p:cBhvr>
                                        <p:cTn id="95" dur="1" fill="hold">
                                          <p:stCondLst>
                                            <p:cond delay="0"/>
                                          </p:stCondLst>
                                        </p:cTn>
                                        <p:tgtEl>
                                          <p:spTgt spid="12"/>
                                        </p:tgtEl>
                                        <p:attrNameLst>
                                          <p:attrName>style.visibility</p:attrName>
                                        </p:attrNameLst>
                                      </p:cBhvr>
                                      <p:to>
                                        <p:strVal val="visible"/>
                                      </p:to>
                                    </p:set>
                                    <p:animEffect transition="in" filter="wipe(left)">
                                      <p:cBhvr>
                                        <p:cTn id="96" dur="500"/>
                                        <p:tgtEl>
                                          <p:spTgt spid="12"/>
                                        </p:tgtEl>
                                      </p:cBhvr>
                                    </p:animEffect>
                                  </p:childTnLst>
                                </p:cTn>
                              </p:par>
                              <p:par>
                                <p:cTn id="97" presetID="22" presetClass="entr" presetSubtype="8" fill="hold" grpId="0" nodeType="withEffect">
                                  <p:stCondLst>
                                    <p:cond delay="1500"/>
                                  </p:stCondLst>
                                  <p:childTnLst>
                                    <p:set>
                                      <p:cBhvr>
                                        <p:cTn id="98" dur="1" fill="hold">
                                          <p:stCondLst>
                                            <p:cond delay="0"/>
                                          </p:stCondLst>
                                        </p:cTn>
                                        <p:tgtEl>
                                          <p:spTgt spid="15"/>
                                        </p:tgtEl>
                                        <p:attrNameLst>
                                          <p:attrName>style.visibility</p:attrName>
                                        </p:attrNameLst>
                                      </p:cBhvr>
                                      <p:to>
                                        <p:strVal val="visible"/>
                                      </p:to>
                                    </p:set>
                                    <p:animEffect transition="in" filter="wipe(left)">
                                      <p:cBhvr>
                                        <p:cTn id="99" dur="500"/>
                                        <p:tgtEl>
                                          <p:spTgt spid="15"/>
                                        </p:tgtEl>
                                      </p:cBhvr>
                                    </p:animEffect>
                                  </p:childTnLst>
                                </p:cTn>
                              </p:par>
                              <p:par>
                                <p:cTn id="100" presetID="22" presetClass="entr" presetSubtype="8" fill="hold" grpId="0" nodeType="withEffect">
                                  <p:stCondLst>
                                    <p:cond delay="1600"/>
                                  </p:stCondLst>
                                  <p:childTnLst>
                                    <p:set>
                                      <p:cBhvr>
                                        <p:cTn id="101" dur="1" fill="hold">
                                          <p:stCondLst>
                                            <p:cond delay="0"/>
                                          </p:stCondLst>
                                        </p:cTn>
                                        <p:tgtEl>
                                          <p:spTgt spid="18"/>
                                        </p:tgtEl>
                                        <p:attrNameLst>
                                          <p:attrName>style.visibility</p:attrName>
                                        </p:attrNameLst>
                                      </p:cBhvr>
                                      <p:to>
                                        <p:strVal val="visible"/>
                                      </p:to>
                                    </p:set>
                                    <p:animEffect transition="in" filter="wipe(left)">
                                      <p:cBhvr>
                                        <p:cTn id="102" dur="500"/>
                                        <p:tgtEl>
                                          <p:spTgt spid="18"/>
                                        </p:tgtEl>
                                      </p:cBhvr>
                                    </p:animEffect>
                                  </p:childTnLst>
                                </p:cTn>
                              </p:par>
                              <p:par>
                                <p:cTn id="103" presetID="22" presetClass="entr" presetSubtype="8" fill="hold" grpId="0" nodeType="withEffect">
                                  <p:stCondLst>
                                    <p:cond delay="1700"/>
                                  </p:stCondLst>
                                  <p:childTnLst>
                                    <p:set>
                                      <p:cBhvr>
                                        <p:cTn id="104" dur="1" fill="hold">
                                          <p:stCondLst>
                                            <p:cond delay="0"/>
                                          </p:stCondLst>
                                        </p:cTn>
                                        <p:tgtEl>
                                          <p:spTgt spid="21"/>
                                        </p:tgtEl>
                                        <p:attrNameLst>
                                          <p:attrName>style.visibility</p:attrName>
                                        </p:attrNameLst>
                                      </p:cBhvr>
                                      <p:to>
                                        <p:strVal val="visible"/>
                                      </p:to>
                                    </p:set>
                                    <p:animEffect transition="in" filter="wipe(left)">
                                      <p:cBhvr>
                                        <p:cTn id="10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p:bldP spid="15" grpId="0"/>
      <p:bldP spid="18" grpId="0"/>
      <p:bldP spid="21" grpId="0"/>
      <p:bldP spid="30" grpId="0" animBg="1"/>
      <p:bldP spid="31" grpId="0" animBg="1"/>
      <p:bldP spid="32" grpId="0" animBg="1"/>
      <p:bldP spid="35" grpId="0" animBg="1"/>
      <p:bldP spid="36" grpId="0" animBg="1"/>
      <p:bldP spid="37" grpId="0" animBg="1"/>
      <p:bldP spid="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960964" y="626647"/>
            <a:ext cx="3552056" cy="1410579"/>
          </a:xfrm>
          <a:prstGeom prst="rect">
            <a:avLst/>
          </a:prstGeom>
        </p:spPr>
        <p:txBody>
          <a:bodyPr wrap="square">
            <a:spAutoFit/>
          </a:bodyPr>
          <a:lstStyle/>
          <a:p>
            <a:pPr>
              <a:lnSpc>
                <a:spcPct val="150000"/>
              </a:lnSpc>
            </a:pPr>
            <a:r>
              <a:rPr lang="en-US" altLang="zh-CN" sz="6600" dirty="0">
                <a:solidFill>
                  <a:srgbClr val="6BA42C"/>
                </a:solidFill>
                <a:latin typeface="Impact" panose="020B0806030902050204" pitchFamily="34" charset="0"/>
                <a:ea typeface="微软雅黑" panose="020B0503020204020204" pitchFamily="34" charset="-122"/>
              </a:rPr>
              <a:t>THANKS!</a:t>
            </a:r>
            <a:endParaRPr lang="zh-CN" altLang="en-US" sz="6600" b="0" dirty="0">
              <a:solidFill>
                <a:srgbClr val="6BA42C"/>
              </a:solidFill>
              <a:latin typeface="Impact" panose="020B0806030902050204" pitchFamily="34" charset="0"/>
              <a:ea typeface="微软雅黑" panose="020B0503020204020204" pitchFamily="34" charset="-122"/>
            </a:endParaRPr>
          </a:p>
        </p:txBody>
      </p:sp>
      <p:sp>
        <p:nvSpPr>
          <p:cNvPr id="25" name="矩形 24"/>
          <p:cNvSpPr/>
          <p:nvPr/>
        </p:nvSpPr>
        <p:spPr>
          <a:xfrm>
            <a:off x="1376788" y="2066806"/>
            <a:ext cx="6436704" cy="2031325"/>
          </a:xfrm>
          <a:prstGeom prst="rect">
            <a:avLst/>
          </a:prstGeom>
        </p:spPr>
        <p:txBody>
          <a:bodyPr wrap="square">
            <a:spAutoFit/>
          </a:bodyPr>
          <a:lstStyle/>
          <a:p>
            <a:pPr>
              <a:lnSpc>
                <a:spcPct val="150000"/>
              </a:lnSpc>
              <a:defRPr/>
            </a:pPr>
            <a:r>
              <a:rPr lang="zh-CN" altLang="en-US" sz="1400" kern="0" dirty="0">
                <a:solidFill>
                  <a:srgbClr val="414455"/>
                </a:solidFill>
                <a:latin typeface="微软雅黑" panose="020B0503020204020204" pitchFamily="34" charset="-122"/>
                <a:ea typeface="微软雅黑" panose="020B0503020204020204" pitchFamily="34" charset="-122"/>
              </a:rPr>
              <a:t>         大学生活即将结束，在此，我要感谢所有教导我的老师和陪伴我一齐成长的同学，他们在我的大学生涯给予了很大的帮助</a:t>
            </a:r>
            <a:r>
              <a:rPr lang="zh-CN" altLang="en-US" sz="1400" kern="0" dirty="0" smtClean="0">
                <a:solidFill>
                  <a:srgbClr val="414455"/>
                </a:solidFill>
                <a:latin typeface="微软雅黑" panose="020B0503020204020204" pitchFamily="34" charset="-122"/>
                <a:ea typeface="微软雅黑" panose="020B0503020204020204" pitchFamily="34" charset="-122"/>
              </a:rPr>
              <a:t>。本课题无论是从设计方案还是其它方面，都还有很多不足的地方，我衷心的接受各位老师的批评和指导，并根据指导意见对本课题的设计方案进行修改。</a:t>
            </a:r>
            <a:endParaRPr lang="en-US" altLang="zh-CN" sz="1400" dirty="0">
              <a:solidFill>
                <a:srgbClr val="414455"/>
              </a:solidFill>
              <a:latin typeface="微软雅黑" panose="020B0503020204020204" pitchFamily="34" charset="-122"/>
              <a:ea typeface="微软雅黑" panose="020B0503020204020204" pitchFamily="34" charset="-122"/>
            </a:endParaRPr>
          </a:p>
          <a:p>
            <a:pPr>
              <a:lnSpc>
                <a:spcPct val="150000"/>
              </a:lnSpc>
              <a:defRPr/>
            </a:pPr>
            <a:r>
              <a:rPr lang="en-US" altLang="zh-CN" sz="1400" dirty="0">
                <a:solidFill>
                  <a:srgbClr val="414455"/>
                </a:solidFill>
                <a:latin typeface="微软雅黑" panose="020B0503020204020204" pitchFamily="34" charset="-122"/>
                <a:ea typeface="微软雅黑" panose="020B0503020204020204" pitchFamily="34" charset="-122"/>
              </a:rPr>
              <a:t>        </a:t>
            </a:r>
            <a:r>
              <a:rPr lang="zh-CN" altLang="en-US" sz="1400" dirty="0">
                <a:solidFill>
                  <a:srgbClr val="414455"/>
                </a:solidFill>
                <a:latin typeface="微软雅黑" panose="020B0503020204020204" pitchFamily="34" charset="-122"/>
                <a:ea typeface="微软雅黑" panose="020B0503020204020204" pitchFamily="34" charset="-122"/>
              </a:rPr>
              <a:t>最后，我要向百忙之中抽时间对本文进行审阅，评议和参与本人论文答辩的各位老师表示感谢！</a:t>
            </a:r>
            <a:endParaRPr lang="zh-CN" altLang="en-US" sz="1400" kern="0" dirty="0">
              <a:solidFill>
                <a:srgbClr val="414455"/>
              </a:solidFill>
              <a:latin typeface="微软雅黑" panose="020B0503020204020204" pitchFamily="34" charset="-122"/>
              <a:ea typeface="微软雅黑" panose="020B0503020204020204" pitchFamily="34" charset="-122"/>
            </a:endParaRPr>
          </a:p>
        </p:txBody>
      </p:sp>
      <p:sp>
        <p:nvSpPr>
          <p:cNvPr id="26" name="矩形 25"/>
          <p:cNvSpPr/>
          <p:nvPr/>
        </p:nvSpPr>
        <p:spPr>
          <a:xfrm>
            <a:off x="3115156" y="4159470"/>
            <a:ext cx="3048000" cy="499624"/>
          </a:xfrm>
          <a:prstGeom prst="rect">
            <a:avLst/>
          </a:prstGeom>
        </p:spPr>
        <p:txBody>
          <a:bodyPr wrap="square">
            <a:spAutoFit/>
          </a:bodyPr>
          <a:lstStyle/>
          <a:p>
            <a:pPr>
              <a:lnSpc>
                <a:spcPct val="150000"/>
              </a:lnSpc>
            </a:pPr>
            <a:r>
              <a:rPr lang="zh-CN" altLang="en-US" sz="2000" b="0" dirty="0">
                <a:solidFill>
                  <a:schemeClr val="tx1">
                    <a:lumMod val="85000"/>
                    <a:lumOff val="15000"/>
                  </a:schemeClr>
                </a:solidFill>
                <a:latin typeface="微软雅黑" panose="020B0503020204020204" pitchFamily="34" charset="-122"/>
                <a:ea typeface="微软雅黑" panose="020B0503020204020204" pitchFamily="34" charset="-122"/>
              </a:rPr>
              <a:t>恳请各位老师批评指正</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b="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2665534" y="13642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感谢语</a:t>
            </a:r>
          </a:p>
        </p:txBody>
      </p:sp>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ppt_x</p:attrName>
                                        </p:attrNameLst>
                                      </p:cBhvr>
                                      <p:tavLst>
                                        <p:tav tm="0">
                                          <p:val>
                                            <p:strVal val="#ppt_x"/>
                                          </p:val>
                                        </p:tav>
                                        <p:tav tm="100000">
                                          <p:val>
                                            <p:strVal val="#ppt_x"/>
                                          </p:val>
                                        </p:tav>
                                      </p:tavLst>
                                    </p:anim>
                                    <p:anim calcmode="lin" valueType="num">
                                      <p:cBhvr>
                                        <p:cTn id="8" dur="250" fill="hold"/>
                                        <p:tgtEl>
                                          <p:spTgt spid="24"/>
                                        </p:tgtEl>
                                        <p:attrNameLst>
                                          <p:attrName>ppt_y</p:attrName>
                                        </p:attrNameLst>
                                      </p:cBhvr>
                                      <p:tavLst>
                                        <p:tav tm="0">
                                          <p:val>
                                            <p:strVal val="#ppt_y-#ppt_h/2"/>
                                          </p:val>
                                        </p:tav>
                                        <p:tav tm="100000">
                                          <p:val>
                                            <p:strVal val="#ppt_y"/>
                                          </p:val>
                                        </p:tav>
                                      </p:tavLst>
                                    </p:anim>
                                    <p:anim calcmode="lin" valueType="num">
                                      <p:cBhvr>
                                        <p:cTn id="9" dur="250" fill="hold"/>
                                        <p:tgtEl>
                                          <p:spTgt spid="24"/>
                                        </p:tgtEl>
                                        <p:attrNameLst>
                                          <p:attrName>ppt_w</p:attrName>
                                        </p:attrNameLst>
                                      </p:cBhvr>
                                      <p:tavLst>
                                        <p:tav tm="0">
                                          <p:val>
                                            <p:strVal val="#ppt_w"/>
                                          </p:val>
                                        </p:tav>
                                        <p:tav tm="100000">
                                          <p:val>
                                            <p:strVal val="#ppt_w"/>
                                          </p:val>
                                        </p:tav>
                                      </p:tavLst>
                                    </p:anim>
                                    <p:anim calcmode="lin" valueType="num">
                                      <p:cBhvr>
                                        <p:cTn id="10" dur="250" fill="hold"/>
                                        <p:tgtEl>
                                          <p:spTgt spid="24"/>
                                        </p:tgtEl>
                                        <p:attrNameLst>
                                          <p:attrName>ppt_h</p:attrName>
                                        </p:attrNameLst>
                                      </p:cBhvr>
                                      <p:tavLst>
                                        <p:tav tm="0">
                                          <p:val>
                                            <p:fltVal val="0"/>
                                          </p:val>
                                        </p:tav>
                                        <p:tav tm="100000">
                                          <p:val>
                                            <p:strVal val="#ppt_h"/>
                                          </p:val>
                                        </p:tav>
                                      </p:tavLst>
                                    </p:anim>
                                  </p:childTnLst>
                                </p:cTn>
                              </p:par>
                            </p:childTnLst>
                          </p:cTn>
                        </p:par>
                        <p:par>
                          <p:cTn id="11" fill="hold">
                            <p:stCondLst>
                              <p:cond delay="850"/>
                            </p:stCondLst>
                            <p:childTnLst>
                              <p:par>
                                <p:cTn id="12" presetID="22" presetClass="entr" presetSubtype="8" fill="hold" grpId="0" nodeType="afterEffect">
                                  <p:stCondLst>
                                    <p:cond delay="0"/>
                                  </p:stCondLst>
                                  <p:iterate type="lt">
                                    <p:tmPct val="30000"/>
                                  </p:iterate>
                                  <p:childTnLst>
                                    <p:set>
                                      <p:cBhvr>
                                        <p:cTn id="13" dur="1" fill="hold">
                                          <p:stCondLst>
                                            <p:cond delay="0"/>
                                          </p:stCondLst>
                                        </p:cTn>
                                        <p:tgtEl>
                                          <p:spTgt spid="25"/>
                                        </p:tgtEl>
                                        <p:attrNameLst>
                                          <p:attrName>style.visibility</p:attrName>
                                        </p:attrNameLst>
                                      </p:cBhvr>
                                      <p:to>
                                        <p:strVal val="visible"/>
                                      </p:to>
                                    </p:set>
                                    <p:animEffect transition="in" filter="wipe(left)">
                                      <p:cBhvr>
                                        <p:cTn id="14" dur="300"/>
                                        <p:tgtEl>
                                          <p:spTgt spid="25"/>
                                        </p:tgtEl>
                                      </p:cBhvr>
                                    </p:animEffect>
                                  </p:childTnLst>
                                </p:cTn>
                              </p:par>
                              <p:par>
                                <p:cTn id="15" presetID="36" presetClass="emph" presetSubtype="0" fill="hold" grpId="1" nodeType="withEffect">
                                  <p:stCondLst>
                                    <p:cond delay="0"/>
                                  </p:stCondLst>
                                  <p:iterate type="lt">
                                    <p:tmPct val="30000"/>
                                  </p:iterate>
                                  <p:childTnLst>
                                    <p:animScale>
                                      <p:cBhvr>
                                        <p:cTn id="16" dur="150" autoRev="1" fill="hold">
                                          <p:stCondLst>
                                            <p:cond delay="0"/>
                                          </p:stCondLst>
                                        </p:cTn>
                                        <p:tgtEl>
                                          <p:spTgt spid="25"/>
                                        </p:tgtEl>
                                      </p:cBhvr>
                                      <p:to x="80000" y="100000"/>
                                    </p:animScale>
                                    <p:anim by="(#ppt_w*0.10)" calcmode="lin" valueType="num">
                                      <p:cBhvr>
                                        <p:cTn id="17" dur="150" autoRev="1" fill="hold">
                                          <p:stCondLst>
                                            <p:cond delay="0"/>
                                          </p:stCondLst>
                                        </p:cTn>
                                        <p:tgtEl>
                                          <p:spTgt spid="25"/>
                                        </p:tgtEl>
                                        <p:attrNameLst>
                                          <p:attrName>ppt_x</p:attrName>
                                        </p:attrNameLst>
                                      </p:cBhvr>
                                    </p:anim>
                                    <p:anim by="(-#ppt_w*0.10)" calcmode="lin" valueType="num">
                                      <p:cBhvr>
                                        <p:cTn id="18" dur="150" autoRev="1" fill="hold">
                                          <p:stCondLst>
                                            <p:cond delay="0"/>
                                          </p:stCondLst>
                                        </p:cTn>
                                        <p:tgtEl>
                                          <p:spTgt spid="25"/>
                                        </p:tgtEl>
                                        <p:attrNameLst>
                                          <p:attrName>ppt_y</p:attrName>
                                        </p:attrNameLst>
                                      </p:cBhvr>
                                    </p:anim>
                                    <p:animRot by="-480000">
                                      <p:cBhvr>
                                        <p:cTn id="19" dur="150" autoRev="1" fill="hold">
                                          <p:stCondLst>
                                            <p:cond delay="0"/>
                                          </p:stCondLst>
                                        </p:cTn>
                                        <p:tgtEl>
                                          <p:spTgt spid="25"/>
                                        </p:tgtEl>
                                        <p:attrNameLst>
                                          <p:attrName>r</p:attrName>
                                        </p:attrNameLst>
                                      </p:cBhvr>
                                    </p:animRot>
                                  </p:childTnLst>
                                </p:cTn>
                              </p:par>
                            </p:childTnLst>
                          </p:cTn>
                        </p:par>
                        <p:par>
                          <p:cTn id="20" fill="hold">
                            <p:stCondLst>
                              <p:cond delay="15730"/>
                            </p:stCondLst>
                            <p:childTnLst>
                              <p:par>
                                <p:cTn id="21" presetID="42"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1000"/>
                                        <p:tgtEl>
                                          <p:spTgt spid="26"/>
                                        </p:tgtEl>
                                      </p:cBhvr>
                                    </p:animEffect>
                                    <p:anim calcmode="lin" valueType="num">
                                      <p:cBhvr>
                                        <p:cTn id="24" dur="1000" fill="hold"/>
                                        <p:tgtEl>
                                          <p:spTgt spid="26"/>
                                        </p:tgtEl>
                                        <p:attrNameLst>
                                          <p:attrName>ppt_x</p:attrName>
                                        </p:attrNameLst>
                                      </p:cBhvr>
                                      <p:tavLst>
                                        <p:tav tm="0">
                                          <p:val>
                                            <p:strVal val="#ppt_x"/>
                                          </p:val>
                                        </p:tav>
                                        <p:tav tm="100000">
                                          <p:val>
                                            <p:strVal val="#ppt_x"/>
                                          </p:val>
                                        </p:tav>
                                      </p:tavLst>
                                    </p:anim>
                                    <p:anim calcmode="lin" valueType="num">
                                      <p:cBhvr>
                                        <p:cTn id="2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5" grpId="1"/>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
        <p:nvSpPr>
          <p:cNvPr id="30" name="TextBox 7"/>
          <p:cNvSpPr>
            <a:spLocks noChangeArrowheads="1"/>
          </p:cNvSpPr>
          <p:nvPr/>
        </p:nvSpPr>
        <p:spPr bwMode="auto">
          <a:xfrm>
            <a:off x="4861687" y="2656433"/>
            <a:ext cx="4081325"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齐齐哈尔大学</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通信工程专业</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圆角矩形 2"/>
          <p:cNvSpPr/>
          <p:nvPr/>
        </p:nvSpPr>
        <p:spPr>
          <a:xfrm>
            <a:off x="4735068" y="3223099"/>
            <a:ext cx="1755648" cy="349738"/>
          </a:xfrm>
          <a:prstGeom prst="round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答辩人</a:t>
            </a:r>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：白昀</a:t>
            </a:r>
            <a:endPar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圆角矩形 30"/>
          <p:cNvSpPr/>
          <p:nvPr/>
        </p:nvSpPr>
        <p:spPr>
          <a:xfrm>
            <a:off x="6627939" y="3223099"/>
            <a:ext cx="1755648" cy="349738"/>
          </a:xfrm>
          <a:prstGeom prst="roundRect">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日期：</a:t>
            </a:r>
            <a:r>
              <a:rPr lang="en-US" altLang="zh-CN"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2019</a:t>
            </a:r>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a:t>
            </a:r>
            <a:r>
              <a:rPr lang="zh-CN" altLang="en-US" sz="11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日</a:t>
            </a:r>
            <a:endPar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 name="组合 6"/>
          <p:cNvGrpSpPr/>
          <p:nvPr/>
        </p:nvGrpSpPr>
        <p:grpSpPr>
          <a:xfrm>
            <a:off x="5358834" y="1353241"/>
            <a:ext cx="1046460" cy="1046460"/>
            <a:chOff x="1677608" y="2996952"/>
            <a:chExt cx="1395643" cy="1395643"/>
          </a:xfrm>
        </p:grpSpPr>
        <p:sp>
          <p:nvSpPr>
            <p:cNvPr id="8"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9" name="Oval 29"/>
            <p:cNvSpPr>
              <a:spLocks noChangeAspect="1"/>
            </p:cNvSpPr>
            <p:nvPr/>
          </p:nvSpPr>
          <p:spPr>
            <a:xfrm>
              <a:off x="1850114" y="3169458"/>
              <a:ext cx="1050630" cy="1050630"/>
            </a:xfrm>
            <a:prstGeom prst="ellipse">
              <a:avLst/>
            </a:prstGeom>
            <a:solidFill>
              <a:srgbClr val="6BA42C"/>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grpSp>
      <p:grpSp>
        <p:nvGrpSpPr>
          <p:cNvPr id="10" name="组合 9"/>
          <p:cNvGrpSpPr/>
          <p:nvPr/>
        </p:nvGrpSpPr>
        <p:grpSpPr>
          <a:xfrm>
            <a:off x="6459286" y="1353241"/>
            <a:ext cx="1046460" cy="1046460"/>
            <a:chOff x="1677608" y="2996952"/>
            <a:chExt cx="1395643" cy="1395643"/>
          </a:xfrm>
        </p:grpSpPr>
        <p:sp>
          <p:nvSpPr>
            <p:cNvPr id="11"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2" name="Oval 29"/>
            <p:cNvSpPr>
              <a:spLocks noChangeAspect="1"/>
            </p:cNvSpPr>
            <p:nvPr/>
          </p:nvSpPr>
          <p:spPr>
            <a:xfrm>
              <a:off x="1850114" y="3169458"/>
              <a:ext cx="1050630" cy="1050630"/>
            </a:xfrm>
            <a:prstGeom prst="ellipse">
              <a:avLst/>
            </a:prstGeom>
            <a:solidFill>
              <a:srgbClr val="6BA42C"/>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7559737" y="1353241"/>
            <a:ext cx="1046460" cy="1046460"/>
            <a:chOff x="1677608" y="2996952"/>
            <a:chExt cx="1395643" cy="1395643"/>
          </a:xfrm>
        </p:grpSpPr>
        <p:sp>
          <p:nvSpPr>
            <p:cNvPr id="15"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6" name="Oval 29"/>
            <p:cNvSpPr>
              <a:spLocks noChangeAspect="1"/>
            </p:cNvSpPr>
            <p:nvPr/>
          </p:nvSpPr>
          <p:spPr>
            <a:xfrm>
              <a:off x="1850114" y="3169458"/>
              <a:ext cx="1050630" cy="1050630"/>
            </a:xfrm>
            <a:prstGeom prst="ellipse">
              <a:avLst/>
            </a:prstGeom>
            <a:solidFill>
              <a:srgbClr val="6BA42C"/>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269320" y="1334444"/>
            <a:ext cx="1046460" cy="1046460"/>
            <a:chOff x="1677608" y="2996952"/>
            <a:chExt cx="1395643" cy="1395643"/>
          </a:xfrm>
        </p:grpSpPr>
        <p:sp>
          <p:nvSpPr>
            <p:cNvPr id="18"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9" name="Oval 29"/>
            <p:cNvSpPr>
              <a:spLocks noChangeAspect="1"/>
            </p:cNvSpPr>
            <p:nvPr/>
          </p:nvSpPr>
          <p:spPr>
            <a:xfrm>
              <a:off x="1850114" y="3169458"/>
              <a:ext cx="1050630" cy="1050630"/>
            </a:xfrm>
            <a:prstGeom prst="ellipse">
              <a:avLst/>
            </a:prstGeom>
            <a:solidFill>
              <a:srgbClr val="6BA42C"/>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grpSp>
      <p:sp>
        <p:nvSpPr>
          <p:cNvPr id="20" name="TextBox 23"/>
          <p:cNvSpPr txBox="1"/>
          <p:nvPr/>
        </p:nvSpPr>
        <p:spPr>
          <a:xfrm flipH="1">
            <a:off x="4677552" y="1569209"/>
            <a:ext cx="269960" cy="629920"/>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谢</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1" name="TextBox 24"/>
          <p:cNvSpPr txBox="1"/>
          <p:nvPr/>
        </p:nvSpPr>
        <p:spPr>
          <a:xfrm flipH="1">
            <a:off x="5727102" y="1569209"/>
            <a:ext cx="269960" cy="629920"/>
          </a:xfrm>
          <a:prstGeom prst="rect">
            <a:avLst/>
          </a:prstGeom>
          <a:noFill/>
        </p:spPr>
        <p:txBody>
          <a:bodyPr wrap="square" rtlCol="0">
            <a:spAutoFit/>
          </a:bodyPr>
          <a:lstStyle/>
          <a:p>
            <a:pPr algn="ctr"/>
            <a:r>
              <a:rPr lang="zh-CN" altLang="en-US" sz="3300" b="1" dirty="0">
                <a:solidFill>
                  <a:schemeClr val="bg1"/>
                </a:solidFill>
                <a:latin typeface="微软雅黑" panose="020B0503020204020204" pitchFamily="34" charset="-122"/>
                <a:ea typeface="微软雅黑" panose="020B0503020204020204" pitchFamily="34" charset="-122"/>
              </a:rPr>
              <a:t>谢</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2" name="TextBox 25"/>
          <p:cNvSpPr txBox="1"/>
          <p:nvPr/>
        </p:nvSpPr>
        <p:spPr>
          <a:xfrm flipH="1">
            <a:off x="6821945" y="1589529"/>
            <a:ext cx="269960" cy="629920"/>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聆</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3" name="TextBox 26"/>
          <p:cNvSpPr txBox="1"/>
          <p:nvPr/>
        </p:nvSpPr>
        <p:spPr>
          <a:xfrm flipH="1">
            <a:off x="7948183" y="1609849"/>
            <a:ext cx="269960" cy="629920"/>
          </a:xfrm>
          <a:prstGeom prst="rect">
            <a:avLst/>
          </a:prstGeom>
          <a:noFill/>
        </p:spPr>
        <p:txBody>
          <a:bodyPr wrap="square" rtlCol="0">
            <a:spAutoFit/>
          </a:bodyPr>
          <a:lstStyle/>
          <a:p>
            <a:pPr algn="ctr"/>
            <a:r>
              <a:rPr lang="zh-CN" altLang="en-US" sz="3300" b="1" dirty="0">
                <a:solidFill>
                  <a:schemeClr val="bg1"/>
                </a:solidFill>
                <a:latin typeface="微软雅黑" panose="020B0503020204020204" pitchFamily="34" charset="-122"/>
                <a:ea typeface="微软雅黑" panose="020B0503020204020204" pitchFamily="34" charset="-122"/>
              </a:rPr>
              <a:t>听</a:t>
            </a:r>
            <a:endParaRPr lang="id-ID" sz="33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415201764"/>
      </p:ext>
    </p:ext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800"/>
                                        <p:tgtEl>
                                          <p:spTgt spid="30"/>
                                        </p:tgtEl>
                                      </p:cBhvr>
                                    </p:animEffect>
                                  </p:childTnLst>
                                </p:cTn>
                              </p:par>
                            </p:childTnLst>
                          </p:cTn>
                        </p:par>
                        <p:par>
                          <p:cTn id="8" fill="hold">
                            <p:stCondLst>
                              <p:cond delay="800"/>
                            </p:stCondLst>
                            <p:childTnLst>
                              <p:par>
                                <p:cTn id="9" presetID="26"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290">
                                          <p:stCondLst>
                                            <p:cond delay="0"/>
                                          </p:stCondLst>
                                        </p:cTn>
                                        <p:tgtEl>
                                          <p:spTgt spid="17"/>
                                        </p:tgtEl>
                                      </p:cBhvr>
                                    </p:animEffect>
                                    <p:anim calcmode="lin" valueType="num">
                                      <p:cBhvr>
                                        <p:cTn id="12"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3"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4"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5"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6"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7" dur="13">
                                          <p:stCondLst>
                                            <p:cond delay="325"/>
                                          </p:stCondLst>
                                        </p:cTn>
                                        <p:tgtEl>
                                          <p:spTgt spid="17"/>
                                        </p:tgtEl>
                                      </p:cBhvr>
                                      <p:to x="100000" y="60000"/>
                                    </p:animScale>
                                    <p:animScale>
                                      <p:cBhvr>
                                        <p:cTn id="18" dur="83" decel="50000">
                                          <p:stCondLst>
                                            <p:cond delay="338"/>
                                          </p:stCondLst>
                                        </p:cTn>
                                        <p:tgtEl>
                                          <p:spTgt spid="17"/>
                                        </p:tgtEl>
                                      </p:cBhvr>
                                      <p:to x="100000" y="100000"/>
                                    </p:animScale>
                                    <p:animScale>
                                      <p:cBhvr>
                                        <p:cTn id="19" dur="13">
                                          <p:stCondLst>
                                            <p:cond delay="656"/>
                                          </p:stCondLst>
                                        </p:cTn>
                                        <p:tgtEl>
                                          <p:spTgt spid="17"/>
                                        </p:tgtEl>
                                      </p:cBhvr>
                                      <p:to x="100000" y="80000"/>
                                    </p:animScale>
                                    <p:animScale>
                                      <p:cBhvr>
                                        <p:cTn id="20" dur="83" decel="50000">
                                          <p:stCondLst>
                                            <p:cond delay="669"/>
                                          </p:stCondLst>
                                        </p:cTn>
                                        <p:tgtEl>
                                          <p:spTgt spid="17"/>
                                        </p:tgtEl>
                                      </p:cBhvr>
                                      <p:to x="100000" y="100000"/>
                                    </p:animScale>
                                    <p:animScale>
                                      <p:cBhvr>
                                        <p:cTn id="21" dur="13">
                                          <p:stCondLst>
                                            <p:cond delay="821"/>
                                          </p:stCondLst>
                                        </p:cTn>
                                        <p:tgtEl>
                                          <p:spTgt spid="17"/>
                                        </p:tgtEl>
                                      </p:cBhvr>
                                      <p:to x="100000" y="90000"/>
                                    </p:animScale>
                                    <p:animScale>
                                      <p:cBhvr>
                                        <p:cTn id="22" dur="83" decel="50000">
                                          <p:stCondLst>
                                            <p:cond delay="834"/>
                                          </p:stCondLst>
                                        </p:cTn>
                                        <p:tgtEl>
                                          <p:spTgt spid="17"/>
                                        </p:tgtEl>
                                      </p:cBhvr>
                                      <p:to x="100000" y="100000"/>
                                    </p:animScale>
                                    <p:animScale>
                                      <p:cBhvr>
                                        <p:cTn id="23" dur="13">
                                          <p:stCondLst>
                                            <p:cond delay="904"/>
                                          </p:stCondLst>
                                        </p:cTn>
                                        <p:tgtEl>
                                          <p:spTgt spid="17"/>
                                        </p:tgtEl>
                                      </p:cBhvr>
                                      <p:to x="100000" y="95000"/>
                                    </p:animScale>
                                    <p:animScale>
                                      <p:cBhvr>
                                        <p:cTn id="24" dur="83" decel="50000">
                                          <p:stCondLst>
                                            <p:cond delay="917"/>
                                          </p:stCondLst>
                                        </p:cTn>
                                        <p:tgtEl>
                                          <p:spTgt spid="17"/>
                                        </p:tgtEl>
                                      </p:cBhvr>
                                      <p:to x="100000" y="100000"/>
                                    </p:animScale>
                                  </p:childTnLst>
                                </p:cTn>
                              </p:par>
                            </p:childTnLst>
                          </p:cTn>
                        </p:par>
                        <p:par>
                          <p:cTn id="25" fill="hold">
                            <p:stCondLst>
                              <p:cond delay="1800"/>
                            </p:stCondLst>
                            <p:childTnLst>
                              <p:par>
                                <p:cTn id="26" presetID="26" presetClass="entr" presetSubtype="0"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290">
                                          <p:stCondLst>
                                            <p:cond delay="0"/>
                                          </p:stCondLst>
                                        </p:cTn>
                                        <p:tgtEl>
                                          <p:spTgt spid="7"/>
                                        </p:tgtEl>
                                      </p:cBhvr>
                                    </p:animEffect>
                                    <p:anim calcmode="lin" valueType="num">
                                      <p:cBhvr>
                                        <p:cTn id="29"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0"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1"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32"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33"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34" dur="13">
                                          <p:stCondLst>
                                            <p:cond delay="325"/>
                                          </p:stCondLst>
                                        </p:cTn>
                                        <p:tgtEl>
                                          <p:spTgt spid="7"/>
                                        </p:tgtEl>
                                      </p:cBhvr>
                                      <p:to x="100000" y="60000"/>
                                    </p:animScale>
                                    <p:animScale>
                                      <p:cBhvr>
                                        <p:cTn id="35" dur="83" decel="50000">
                                          <p:stCondLst>
                                            <p:cond delay="338"/>
                                          </p:stCondLst>
                                        </p:cTn>
                                        <p:tgtEl>
                                          <p:spTgt spid="7"/>
                                        </p:tgtEl>
                                      </p:cBhvr>
                                      <p:to x="100000" y="100000"/>
                                    </p:animScale>
                                    <p:animScale>
                                      <p:cBhvr>
                                        <p:cTn id="36" dur="13">
                                          <p:stCondLst>
                                            <p:cond delay="656"/>
                                          </p:stCondLst>
                                        </p:cTn>
                                        <p:tgtEl>
                                          <p:spTgt spid="7"/>
                                        </p:tgtEl>
                                      </p:cBhvr>
                                      <p:to x="100000" y="80000"/>
                                    </p:animScale>
                                    <p:animScale>
                                      <p:cBhvr>
                                        <p:cTn id="37" dur="83" decel="50000">
                                          <p:stCondLst>
                                            <p:cond delay="669"/>
                                          </p:stCondLst>
                                        </p:cTn>
                                        <p:tgtEl>
                                          <p:spTgt spid="7"/>
                                        </p:tgtEl>
                                      </p:cBhvr>
                                      <p:to x="100000" y="100000"/>
                                    </p:animScale>
                                    <p:animScale>
                                      <p:cBhvr>
                                        <p:cTn id="38" dur="13">
                                          <p:stCondLst>
                                            <p:cond delay="821"/>
                                          </p:stCondLst>
                                        </p:cTn>
                                        <p:tgtEl>
                                          <p:spTgt spid="7"/>
                                        </p:tgtEl>
                                      </p:cBhvr>
                                      <p:to x="100000" y="90000"/>
                                    </p:animScale>
                                    <p:animScale>
                                      <p:cBhvr>
                                        <p:cTn id="39" dur="83" decel="50000">
                                          <p:stCondLst>
                                            <p:cond delay="834"/>
                                          </p:stCondLst>
                                        </p:cTn>
                                        <p:tgtEl>
                                          <p:spTgt spid="7"/>
                                        </p:tgtEl>
                                      </p:cBhvr>
                                      <p:to x="100000" y="100000"/>
                                    </p:animScale>
                                    <p:animScale>
                                      <p:cBhvr>
                                        <p:cTn id="40" dur="13">
                                          <p:stCondLst>
                                            <p:cond delay="904"/>
                                          </p:stCondLst>
                                        </p:cTn>
                                        <p:tgtEl>
                                          <p:spTgt spid="7"/>
                                        </p:tgtEl>
                                      </p:cBhvr>
                                      <p:to x="100000" y="95000"/>
                                    </p:animScale>
                                    <p:animScale>
                                      <p:cBhvr>
                                        <p:cTn id="41" dur="83" decel="50000">
                                          <p:stCondLst>
                                            <p:cond delay="917"/>
                                          </p:stCondLst>
                                        </p:cTn>
                                        <p:tgtEl>
                                          <p:spTgt spid="7"/>
                                        </p:tgtEl>
                                      </p:cBhvr>
                                      <p:to x="100000" y="100000"/>
                                    </p:animScale>
                                  </p:childTnLst>
                                </p:cTn>
                              </p:par>
                            </p:childTnLst>
                          </p:cTn>
                        </p:par>
                        <p:par>
                          <p:cTn id="42" fill="hold">
                            <p:stCondLst>
                              <p:cond delay="2800"/>
                            </p:stCondLst>
                            <p:childTnLst>
                              <p:par>
                                <p:cTn id="43" presetID="26" presetClass="entr" presetSubtype="0"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down)">
                                      <p:cBhvr>
                                        <p:cTn id="45" dur="290">
                                          <p:stCondLst>
                                            <p:cond delay="0"/>
                                          </p:stCondLst>
                                        </p:cTn>
                                        <p:tgtEl>
                                          <p:spTgt spid="10"/>
                                        </p:tgtEl>
                                      </p:cBhvr>
                                    </p:animEffect>
                                    <p:anim calcmode="lin" valueType="num">
                                      <p:cBhvr>
                                        <p:cTn id="46" dur="911"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7" dur="332"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8" dur="332" tmFilter="0, 0; 0.125,0.2665; 0.25,0.4; 0.375,0.465; 0.5,0.5;  0.625,0.535; 0.75,0.6; 0.875,0.7335; 1,1">
                                          <p:stCondLst>
                                            <p:cond delay="332"/>
                                          </p:stCondLst>
                                        </p:cTn>
                                        <p:tgtEl>
                                          <p:spTgt spid="10"/>
                                        </p:tgtEl>
                                        <p:attrNameLst>
                                          <p:attrName>ppt_y</p:attrName>
                                        </p:attrNameLst>
                                      </p:cBhvr>
                                      <p:tavLst>
                                        <p:tav tm="0" fmla="#ppt_y-sin(pi*$)/9">
                                          <p:val>
                                            <p:fltVal val="0"/>
                                          </p:val>
                                        </p:tav>
                                        <p:tav tm="100000">
                                          <p:val>
                                            <p:fltVal val="1"/>
                                          </p:val>
                                        </p:tav>
                                      </p:tavLst>
                                    </p:anim>
                                    <p:anim calcmode="lin" valueType="num">
                                      <p:cBhvr>
                                        <p:cTn id="49" dur="166" tmFilter="0, 0; 0.125,0.2665; 0.25,0.4; 0.375,0.465; 0.5,0.5;  0.625,0.535; 0.75,0.6; 0.875,0.7335; 1,1">
                                          <p:stCondLst>
                                            <p:cond delay="662"/>
                                          </p:stCondLst>
                                        </p:cTn>
                                        <p:tgtEl>
                                          <p:spTgt spid="10"/>
                                        </p:tgtEl>
                                        <p:attrNameLst>
                                          <p:attrName>ppt_y</p:attrName>
                                        </p:attrNameLst>
                                      </p:cBhvr>
                                      <p:tavLst>
                                        <p:tav tm="0" fmla="#ppt_y-sin(pi*$)/27">
                                          <p:val>
                                            <p:fltVal val="0"/>
                                          </p:val>
                                        </p:tav>
                                        <p:tav tm="100000">
                                          <p:val>
                                            <p:fltVal val="1"/>
                                          </p:val>
                                        </p:tav>
                                      </p:tavLst>
                                    </p:anim>
                                    <p:anim calcmode="lin" valueType="num">
                                      <p:cBhvr>
                                        <p:cTn id="50" dur="82" tmFilter="0, 0; 0.125,0.2665; 0.25,0.4; 0.375,0.465; 0.5,0.5;  0.625,0.535; 0.75,0.6; 0.875,0.7335; 1,1">
                                          <p:stCondLst>
                                            <p:cond delay="828"/>
                                          </p:stCondLst>
                                        </p:cTn>
                                        <p:tgtEl>
                                          <p:spTgt spid="10"/>
                                        </p:tgtEl>
                                        <p:attrNameLst>
                                          <p:attrName>ppt_y</p:attrName>
                                        </p:attrNameLst>
                                      </p:cBhvr>
                                      <p:tavLst>
                                        <p:tav tm="0" fmla="#ppt_y-sin(pi*$)/81">
                                          <p:val>
                                            <p:fltVal val="0"/>
                                          </p:val>
                                        </p:tav>
                                        <p:tav tm="100000">
                                          <p:val>
                                            <p:fltVal val="1"/>
                                          </p:val>
                                        </p:tav>
                                      </p:tavLst>
                                    </p:anim>
                                    <p:animScale>
                                      <p:cBhvr>
                                        <p:cTn id="51" dur="13">
                                          <p:stCondLst>
                                            <p:cond delay="325"/>
                                          </p:stCondLst>
                                        </p:cTn>
                                        <p:tgtEl>
                                          <p:spTgt spid="10"/>
                                        </p:tgtEl>
                                      </p:cBhvr>
                                      <p:to x="100000" y="60000"/>
                                    </p:animScale>
                                    <p:animScale>
                                      <p:cBhvr>
                                        <p:cTn id="52" dur="83" decel="50000">
                                          <p:stCondLst>
                                            <p:cond delay="338"/>
                                          </p:stCondLst>
                                        </p:cTn>
                                        <p:tgtEl>
                                          <p:spTgt spid="10"/>
                                        </p:tgtEl>
                                      </p:cBhvr>
                                      <p:to x="100000" y="100000"/>
                                    </p:animScale>
                                    <p:animScale>
                                      <p:cBhvr>
                                        <p:cTn id="53" dur="13">
                                          <p:stCondLst>
                                            <p:cond delay="656"/>
                                          </p:stCondLst>
                                        </p:cTn>
                                        <p:tgtEl>
                                          <p:spTgt spid="10"/>
                                        </p:tgtEl>
                                      </p:cBhvr>
                                      <p:to x="100000" y="80000"/>
                                    </p:animScale>
                                    <p:animScale>
                                      <p:cBhvr>
                                        <p:cTn id="54" dur="83" decel="50000">
                                          <p:stCondLst>
                                            <p:cond delay="669"/>
                                          </p:stCondLst>
                                        </p:cTn>
                                        <p:tgtEl>
                                          <p:spTgt spid="10"/>
                                        </p:tgtEl>
                                      </p:cBhvr>
                                      <p:to x="100000" y="100000"/>
                                    </p:animScale>
                                    <p:animScale>
                                      <p:cBhvr>
                                        <p:cTn id="55" dur="13">
                                          <p:stCondLst>
                                            <p:cond delay="821"/>
                                          </p:stCondLst>
                                        </p:cTn>
                                        <p:tgtEl>
                                          <p:spTgt spid="10"/>
                                        </p:tgtEl>
                                      </p:cBhvr>
                                      <p:to x="100000" y="90000"/>
                                    </p:animScale>
                                    <p:animScale>
                                      <p:cBhvr>
                                        <p:cTn id="56" dur="83" decel="50000">
                                          <p:stCondLst>
                                            <p:cond delay="834"/>
                                          </p:stCondLst>
                                        </p:cTn>
                                        <p:tgtEl>
                                          <p:spTgt spid="10"/>
                                        </p:tgtEl>
                                      </p:cBhvr>
                                      <p:to x="100000" y="100000"/>
                                    </p:animScale>
                                    <p:animScale>
                                      <p:cBhvr>
                                        <p:cTn id="57" dur="13">
                                          <p:stCondLst>
                                            <p:cond delay="904"/>
                                          </p:stCondLst>
                                        </p:cTn>
                                        <p:tgtEl>
                                          <p:spTgt spid="10"/>
                                        </p:tgtEl>
                                      </p:cBhvr>
                                      <p:to x="100000" y="95000"/>
                                    </p:animScale>
                                    <p:animScale>
                                      <p:cBhvr>
                                        <p:cTn id="58" dur="83" decel="50000">
                                          <p:stCondLst>
                                            <p:cond delay="917"/>
                                          </p:stCondLst>
                                        </p:cTn>
                                        <p:tgtEl>
                                          <p:spTgt spid="10"/>
                                        </p:tgtEl>
                                      </p:cBhvr>
                                      <p:to x="100000" y="100000"/>
                                    </p:animScale>
                                  </p:childTnLst>
                                </p:cTn>
                              </p:par>
                            </p:childTnLst>
                          </p:cTn>
                        </p:par>
                        <p:par>
                          <p:cTn id="59" fill="hold">
                            <p:stCondLst>
                              <p:cond delay="3800"/>
                            </p:stCondLst>
                            <p:childTnLst>
                              <p:par>
                                <p:cTn id="60" presetID="26" presetClass="entr" presetSubtype="0"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down)">
                                      <p:cBhvr>
                                        <p:cTn id="62" dur="290">
                                          <p:stCondLst>
                                            <p:cond delay="0"/>
                                          </p:stCondLst>
                                        </p:cTn>
                                        <p:tgtEl>
                                          <p:spTgt spid="14"/>
                                        </p:tgtEl>
                                      </p:cBhvr>
                                    </p:animEffect>
                                    <p:anim calcmode="lin" valueType="num">
                                      <p:cBhvr>
                                        <p:cTn id="63"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64"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65"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66"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67"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68" dur="13">
                                          <p:stCondLst>
                                            <p:cond delay="325"/>
                                          </p:stCondLst>
                                        </p:cTn>
                                        <p:tgtEl>
                                          <p:spTgt spid="14"/>
                                        </p:tgtEl>
                                      </p:cBhvr>
                                      <p:to x="100000" y="60000"/>
                                    </p:animScale>
                                    <p:animScale>
                                      <p:cBhvr>
                                        <p:cTn id="69" dur="83" decel="50000">
                                          <p:stCondLst>
                                            <p:cond delay="338"/>
                                          </p:stCondLst>
                                        </p:cTn>
                                        <p:tgtEl>
                                          <p:spTgt spid="14"/>
                                        </p:tgtEl>
                                      </p:cBhvr>
                                      <p:to x="100000" y="100000"/>
                                    </p:animScale>
                                    <p:animScale>
                                      <p:cBhvr>
                                        <p:cTn id="70" dur="13">
                                          <p:stCondLst>
                                            <p:cond delay="656"/>
                                          </p:stCondLst>
                                        </p:cTn>
                                        <p:tgtEl>
                                          <p:spTgt spid="14"/>
                                        </p:tgtEl>
                                      </p:cBhvr>
                                      <p:to x="100000" y="80000"/>
                                    </p:animScale>
                                    <p:animScale>
                                      <p:cBhvr>
                                        <p:cTn id="71" dur="83" decel="50000">
                                          <p:stCondLst>
                                            <p:cond delay="669"/>
                                          </p:stCondLst>
                                        </p:cTn>
                                        <p:tgtEl>
                                          <p:spTgt spid="14"/>
                                        </p:tgtEl>
                                      </p:cBhvr>
                                      <p:to x="100000" y="100000"/>
                                    </p:animScale>
                                    <p:animScale>
                                      <p:cBhvr>
                                        <p:cTn id="72" dur="13">
                                          <p:stCondLst>
                                            <p:cond delay="821"/>
                                          </p:stCondLst>
                                        </p:cTn>
                                        <p:tgtEl>
                                          <p:spTgt spid="14"/>
                                        </p:tgtEl>
                                      </p:cBhvr>
                                      <p:to x="100000" y="90000"/>
                                    </p:animScale>
                                    <p:animScale>
                                      <p:cBhvr>
                                        <p:cTn id="73" dur="83" decel="50000">
                                          <p:stCondLst>
                                            <p:cond delay="834"/>
                                          </p:stCondLst>
                                        </p:cTn>
                                        <p:tgtEl>
                                          <p:spTgt spid="14"/>
                                        </p:tgtEl>
                                      </p:cBhvr>
                                      <p:to x="100000" y="100000"/>
                                    </p:animScale>
                                    <p:animScale>
                                      <p:cBhvr>
                                        <p:cTn id="74" dur="13">
                                          <p:stCondLst>
                                            <p:cond delay="904"/>
                                          </p:stCondLst>
                                        </p:cTn>
                                        <p:tgtEl>
                                          <p:spTgt spid="14"/>
                                        </p:tgtEl>
                                      </p:cBhvr>
                                      <p:to x="100000" y="95000"/>
                                    </p:animScale>
                                    <p:animScale>
                                      <p:cBhvr>
                                        <p:cTn id="75" dur="83" decel="50000">
                                          <p:stCondLst>
                                            <p:cond delay="917"/>
                                          </p:stCondLst>
                                        </p:cTn>
                                        <p:tgtEl>
                                          <p:spTgt spid="14"/>
                                        </p:tgtEl>
                                      </p:cBhvr>
                                      <p:to x="100000" y="100000"/>
                                    </p:animScale>
                                  </p:childTnLst>
                                </p:cTn>
                              </p:par>
                              <p:par>
                                <p:cTn id="76" presetID="42" presetClass="entr" presetSubtype="0" fill="hold" grpId="0" nodeType="withEffect">
                                  <p:stCondLst>
                                    <p:cond delay="100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1000"/>
                                        <p:tgtEl>
                                          <p:spTgt spid="20"/>
                                        </p:tgtEl>
                                      </p:cBhvr>
                                    </p:animEffect>
                                    <p:anim calcmode="lin" valueType="num">
                                      <p:cBhvr>
                                        <p:cTn id="79" dur="1000" fill="hold"/>
                                        <p:tgtEl>
                                          <p:spTgt spid="20"/>
                                        </p:tgtEl>
                                        <p:attrNameLst>
                                          <p:attrName>ppt_x</p:attrName>
                                        </p:attrNameLst>
                                      </p:cBhvr>
                                      <p:tavLst>
                                        <p:tav tm="0">
                                          <p:val>
                                            <p:strVal val="#ppt_x"/>
                                          </p:val>
                                        </p:tav>
                                        <p:tav tm="100000">
                                          <p:val>
                                            <p:strVal val="#ppt_x"/>
                                          </p:val>
                                        </p:tav>
                                      </p:tavLst>
                                    </p:anim>
                                    <p:anim calcmode="lin" valueType="num">
                                      <p:cBhvr>
                                        <p:cTn id="80" dur="1000" fill="hold"/>
                                        <p:tgtEl>
                                          <p:spTgt spid="20"/>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100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1000"/>
                                        <p:tgtEl>
                                          <p:spTgt spid="21"/>
                                        </p:tgtEl>
                                      </p:cBhvr>
                                    </p:animEffect>
                                    <p:anim calcmode="lin" valueType="num">
                                      <p:cBhvr>
                                        <p:cTn id="84" dur="1000" fill="hold"/>
                                        <p:tgtEl>
                                          <p:spTgt spid="21"/>
                                        </p:tgtEl>
                                        <p:attrNameLst>
                                          <p:attrName>ppt_x</p:attrName>
                                        </p:attrNameLst>
                                      </p:cBhvr>
                                      <p:tavLst>
                                        <p:tav tm="0">
                                          <p:val>
                                            <p:strVal val="#ppt_x"/>
                                          </p:val>
                                        </p:tav>
                                        <p:tav tm="100000">
                                          <p:val>
                                            <p:strVal val="#ppt_x"/>
                                          </p:val>
                                        </p:tav>
                                      </p:tavLst>
                                    </p:anim>
                                    <p:anim calcmode="lin" valueType="num">
                                      <p:cBhvr>
                                        <p:cTn id="85" dur="1000" fill="hold"/>
                                        <p:tgtEl>
                                          <p:spTgt spid="21"/>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100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100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1000"/>
                                        <p:tgtEl>
                                          <p:spTgt spid="23"/>
                                        </p:tgtEl>
                                      </p:cBhvr>
                                    </p:animEffect>
                                    <p:anim calcmode="lin" valueType="num">
                                      <p:cBhvr>
                                        <p:cTn id="94" dur="1000" fill="hold"/>
                                        <p:tgtEl>
                                          <p:spTgt spid="23"/>
                                        </p:tgtEl>
                                        <p:attrNameLst>
                                          <p:attrName>ppt_x</p:attrName>
                                        </p:attrNameLst>
                                      </p:cBhvr>
                                      <p:tavLst>
                                        <p:tav tm="0">
                                          <p:val>
                                            <p:strVal val="#ppt_x"/>
                                          </p:val>
                                        </p:tav>
                                        <p:tav tm="100000">
                                          <p:val>
                                            <p:strVal val="#ppt_x"/>
                                          </p:val>
                                        </p:tav>
                                      </p:tavLst>
                                    </p:anim>
                                    <p:anim calcmode="lin" valueType="num">
                                      <p:cBhvr>
                                        <p:cTn id="9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0" grpId="0"/>
      <p:bldP spid="21" grpId="0"/>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Box 101"/>
          <p:cNvSpPr txBox="1"/>
          <p:nvPr/>
        </p:nvSpPr>
        <p:spPr>
          <a:xfrm>
            <a:off x="3758293" y="1199493"/>
            <a:ext cx="1462259" cy="230832"/>
          </a:xfrm>
          <a:prstGeom prst="rect">
            <a:avLst/>
          </a:prstGeom>
          <a:noFill/>
        </p:spPr>
        <p:txBody>
          <a:bodyPr wrap="none" rtlCol="0">
            <a:spAutoFit/>
          </a:bodyPr>
          <a:lstStyle/>
          <a:p>
            <a:pPr algn="ctr"/>
            <a:r>
              <a:rPr lang="en-US" altLang="zh-CN" sz="900" dirty="0" smtClean="0">
                <a:solidFill>
                  <a:srgbClr val="F2B800"/>
                </a:solidFill>
                <a:latin typeface="Kozuka Gothic Pro R" pitchFamily="34" charset="-128"/>
                <a:ea typeface="Kozuka Gothic Pro R" pitchFamily="34" charset="-128"/>
              </a:rPr>
              <a:t>Contents to be studied</a:t>
            </a:r>
            <a:endParaRPr lang="zh-CN" altLang="en-US" sz="900" dirty="0">
              <a:solidFill>
                <a:srgbClr val="F2B800"/>
              </a:solidFill>
              <a:latin typeface="Kozuka Gothic Pro R" pitchFamily="34" charset="-128"/>
              <a:ea typeface="Kozuka Gothic Pro R" pitchFamily="34" charset="-128"/>
            </a:endParaRPr>
          </a:p>
        </p:txBody>
      </p:sp>
      <p:sp>
        <p:nvSpPr>
          <p:cNvPr id="105" name="椭圆 104"/>
          <p:cNvSpPr/>
          <p:nvPr/>
        </p:nvSpPr>
        <p:spPr>
          <a:xfrm>
            <a:off x="2041495" y="213301"/>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TextBox 105"/>
          <p:cNvSpPr txBox="1"/>
          <p:nvPr/>
        </p:nvSpPr>
        <p:spPr>
          <a:xfrm>
            <a:off x="2303572" y="177439"/>
            <a:ext cx="1069524" cy="400110"/>
          </a:xfrm>
          <a:prstGeom prst="rect">
            <a:avLst/>
          </a:prstGeom>
          <a:noFill/>
        </p:spPr>
        <p:txBody>
          <a:bodyPr wrap="none" rtlCol="0">
            <a:spAutoFit/>
          </a:bodyPr>
          <a:lstStyle/>
          <a:p>
            <a:r>
              <a:rPr lang="zh-CN" altLang="en-US" sz="2000" spc="300" dirty="0">
                <a:latin typeface="方正兰亭细黑_GBK" panose="02000000000000000000" pitchFamily="2" charset="-122"/>
                <a:ea typeface="方正兰亭细黑_GBK" panose="02000000000000000000" pitchFamily="2" charset="-122"/>
              </a:rPr>
              <a:t>主目录</a:t>
            </a:r>
          </a:p>
        </p:txBody>
      </p:sp>
      <p:sp>
        <p:nvSpPr>
          <p:cNvPr id="107" name="TextBox 106"/>
          <p:cNvSpPr txBox="1"/>
          <p:nvPr/>
        </p:nvSpPr>
        <p:spPr>
          <a:xfrm>
            <a:off x="3554700" y="238995"/>
            <a:ext cx="1183337" cy="338554"/>
          </a:xfrm>
          <a:prstGeom prst="rect">
            <a:avLst/>
          </a:prstGeom>
          <a:noFill/>
        </p:spPr>
        <p:txBody>
          <a:bodyPr wrap="none" rtlCol="0">
            <a:spAutoFit/>
          </a:bodyPr>
          <a:lstStyle/>
          <a:p>
            <a:r>
              <a:rPr lang="en-US" altLang="zh-CN" sz="1600" dirty="0">
                <a:solidFill>
                  <a:srgbClr val="F2B800"/>
                </a:solidFill>
                <a:latin typeface="Kozuka Gothic Pro R" pitchFamily="34" charset="-128"/>
                <a:ea typeface="Kozuka Gothic Pro R" pitchFamily="34" charset="-128"/>
              </a:rPr>
              <a:t>CONTENTS</a:t>
            </a:r>
            <a:endParaRPr lang="zh-CN" altLang="en-US" sz="1600" dirty="0">
              <a:solidFill>
                <a:srgbClr val="F2B800"/>
              </a:solidFill>
              <a:latin typeface="Kozuka Gothic Pro R" pitchFamily="34" charset="-128"/>
              <a:ea typeface="Kozuka Gothic Pro R" pitchFamily="34" charset="-128"/>
            </a:endParaRPr>
          </a:p>
        </p:txBody>
      </p:sp>
      <p:cxnSp>
        <p:nvCxnSpPr>
          <p:cNvPr id="108" name="直接连接符 107"/>
          <p:cNvCxnSpPr/>
          <p:nvPr/>
        </p:nvCxnSpPr>
        <p:spPr>
          <a:xfrm>
            <a:off x="3420726" y="259408"/>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1741714" y="2220686"/>
            <a:ext cx="5660572" cy="1204692"/>
          </a:xfrm>
          <a:custGeom>
            <a:avLst/>
            <a:gdLst>
              <a:gd name="connsiteX0" fmla="*/ 0 w 5660572"/>
              <a:gd name="connsiteY0" fmla="*/ 14514 h 1204692"/>
              <a:gd name="connsiteX1" fmla="*/ 1407886 w 5660572"/>
              <a:gd name="connsiteY1" fmla="*/ 1204685 h 1204692"/>
              <a:gd name="connsiteX2" fmla="*/ 2815772 w 5660572"/>
              <a:gd name="connsiteY2" fmla="*/ 0 h 1204692"/>
              <a:gd name="connsiteX3" fmla="*/ 4267200 w 5660572"/>
              <a:gd name="connsiteY3" fmla="*/ 1204685 h 1204692"/>
              <a:gd name="connsiteX4" fmla="*/ 5660572 w 5660572"/>
              <a:gd name="connsiteY4" fmla="*/ 0 h 1204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0572" h="1204692">
                <a:moveTo>
                  <a:pt x="0" y="14514"/>
                </a:moveTo>
                <a:cubicBezTo>
                  <a:pt x="469295" y="610809"/>
                  <a:pt x="938591" y="1207104"/>
                  <a:pt x="1407886" y="1204685"/>
                </a:cubicBezTo>
                <a:cubicBezTo>
                  <a:pt x="1877181" y="1202266"/>
                  <a:pt x="2339220" y="0"/>
                  <a:pt x="2815772" y="0"/>
                </a:cubicBezTo>
                <a:cubicBezTo>
                  <a:pt x="3292324" y="0"/>
                  <a:pt x="3793067" y="1204685"/>
                  <a:pt x="4267200" y="1204685"/>
                </a:cubicBezTo>
                <a:cubicBezTo>
                  <a:pt x="4741333" y="1204685"/>
                  <a:pt x="5411410" y="152400"/>
                  <a:pt x="5660572" y="0"/>
                </a:cubicBezTo>
              </a:path>
            </a:pathLst>
          </a:custGeom>
          <a:ln w="76200">
            <a:solidFill>
              <a:srgbClr val="6BA42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6BA42C"/>
              </a:solidFill>
            </a:endParaRPr>
          </a:p>
        </p:txBody>
      </p:sp>
      <p:grpSp>
        <p:nvGrpSpPr>
          <p:cNvPr id="10" name="组合 9"/>
          <p:cNvGrpSpPr/>
          <p:nvPr/>
        </p:nvGrpSpPr>
        <p:grpSpPr>
          <a:xfrm>
            <a:off x="1180871" y="1661152"/>
            <a:ext cx="1139038" cy="1139038"/>
            <a:chOff x="1180871" y="1661152"/>
            <a:chExt cx="1139038" cy="1139038"/>
          </a:xfrm>
        </p:grpSpPr>
        <p:grpSp>
          <p:nvGrpSpPr>
            <p:cNvPr id="110" name="组合 109"/>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112" name="同心圆 1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113" name="椭圆 11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134" name="TextBox 133"/>
            <p:cNvSpPr txBox="1"/>
            <p:nvPr/>
          </p:nvSpPr>
          <p:spPr>
            <a:xfrm>
              <a:off x="1459284" y="1876728"/>
              <a:ext cx="607641" cy="707886"/>
            </a:xfrm>
            <a:prstGeom prst="rect">
              <a:avLst/>
            </a:prstGeom>
            <a:noFill/>
          </p:spPr>
          <p:txBody>
            <a:bodyPr wrap="square" rtlCol="0">
              <a:spAutoFit/>
            </a:bodyPr>
            <a:lstStyle/>
            <a:p>
              <a:r>
                <a:rPr lang="en-US" altLang="zh-CN" sz="4000" dirty="0">
                  <a:solidFill>
                    <a:srgbClr val="6BA42C"/>
                  </a:solidFill>
                  <a:latin typeface="Watford DB" pitchFamily="2" charset="0"/>
                  <a:ea typeface="造字工房劲黑（非商用）常规体" pitchFamily="50" charset="-122"/>
                </a:rPr>
                <a:t>1</a:t>
              </a:r>
              <a:endParaRPr lang="zh-CN" altLang="en-US" sz="4000" dirty="0">
                <a:solidFill>
                  <a:srgbClr val="6BA42C"/>
                </a:solidFill>
                <a:latin typeface="Watford DB" pitchFamily="2" charset="0"/>
                <a:ea typeface="造字工房劲黑（非商用）常规体" pitchFamily="50" charset="-122"/>
              </a:endParaRPr>
            </a:p>
          </p:txBody>
        </p:sp>
      </p:grpSp>
      <p:grpSp>
        <p:nvGrpSpPr>
          <p:cNvPr id="30" name="组合 29"/>
          <p:cNvGrpSpPr/>
          <p:nvPr/>
        </p:nvGrpSpPr>
        <p:grpSpPr>
          <a:xfrm>
            <a:off x="2591676" y="2836786"/>
            <a:ext cx="1139038" cy="1139038"/>
            <a:chOff x="2591676" y="2836786"/>
            <a:chExt cx="1139038" cy="1139038"/>
          </a:xfrm>
        </p:grpSpPr>
        <p:grpSp>
          <p:nvGrpSpPr>
            <p:cNvPr id="120" name="组合 119"/>
            <p:cNvGrpSpPr/>
            <p:nvPr/>
          </p:nvGrpSpPr>
          <p:grpSpPr>
            <a:xfrm>
              <a:off x="2591676" y="2836786"/>
              <a:ext cx="1139038" cy="1139038"/>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123" name="椭圆 12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135" name="TextBox 134"/>
            <p:cNvSpPr txBox="1"/>
            <p:nvPr/>
          </p:nvSpPr>
          <p:spPr>
            <a:xfrm>
              <a:off x="2870089" y="3052362"/>
              <a:ext cx="582211" cy="707886"/>
            </a:xfrm>
            <a:prstGeom prst="rect">
              <a:avLst/>
            </a:prstGeom>
            <a:noFill/>
          </p:spPr>
          <p:txBody>
            <a:bodyPr wrap="none" rtlCol="0">
              <a:spAutoFit/>
            </a:bodyPr>
            <a:lstStyle/>
            <a:p>
              <a:r>
                <a:rPr lang="en-US" altLang="zh-CN" sz="4000" dirty="0">
                  <a:solidFill>
                    <a:srgbClr val="6BA42C"/>
                  </a:solidFill>
                  <a:latin typeface="Watford DB" pitchFamily="2" charset="0"/>
                  <a:ea typeface="造字工房劲黑（非商用）常规体" pitchFamily="50" charset="-122"/>
                </a:rPr>
                <a:t>2</a:t>
              </a:r>
              <a:endParaRPr lang="zh-CN" altLang="en-US" sz="4000" dirty="0">
                <a:solidFill>
                  <a:srgbClr val="6BA42C"/>
                </a:solidFill>
                <a:latin typeface="Watford DB" pitchFamily="2" charset="0"/>
                <a:ea typeface="造字工房劲黑（非商用）常规体" pitchFamily="50" charset="-122"/>
              </a:endParaRPr>
            </a:p>
          </p:txBody>
        </p:sp>
      </p:grpSp>
      <p:grpSp>
        <p:nvGrpSpPr>
          <p:cNvPr id="31" name="组合 30"/>
          <p:cNvGrpSpPr/>
          <p:nvPr/>
        </p:nvGrpSpPr>
        <p:grpSpPr>
          <a:xfrm>
            <a:off x="4002481" y="1661152"/>
            <a:ext cx="1139038" cy="1139038"/>
            <a:chOff x="4002481" y="1661152"/>
            <a:chExt cx="1139038" cy="1139038"/>
          </a:xfrm>
        </p:grpSpPr>
        <p:grpSp>
          <p:nvGrpSpPr>
            <p:cNvPr id="130" name="组合 129"/>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132" name="同心圆 1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133" name="椭圆 1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136" name="TextBox 135"/>
            <p:cNvSpPr txBox="1"/>
            <p:nvPr/>
          </p:nvSpPr>
          <p:spPr>
            <a:xfrm>
              <a:off x="4280894" y="1876728"/>
              <a:ext cx="582211" cy="707886"/>
            </a:xfrm>
            <a:prstGeom prst="rect">
              <a:avLst/>
            </a:prstGeom>
            <a:noFill/>
          </p:spPr>
          <p:txBody>
            <a:bodyPr wrap="none" rtlCol="0">
              <a:spAutoFit/>
            </a:bodyPr>
            <a:lstStyle/>
            <a:p>
              <a:r>
                <a:rPr lang="en-US" altLang="zh-CN" sz="4000" dirty="0">
                  <a:solidFill>
                    <a:srgbClr val="6BA42C"/>
                  </a:solidFill>
                  <a:latin typeface="Watford DB" pitchFamily="2" charset="0"/>
                  <a:ea typeface="造字工房劲黑（非商用）常规体" pitchFamily="50" charset="-122"/>
                </a:rPr>
                <a:t>3</a:t>
              </a:r>
              <a:endParaRPr lang="zh-CN" altLang="en-US" sz="4000" dirty="0">
                <a:solidFill>
                  <a:srgbClr val="6BA42C"/>
                </a:solidFill>
                <a:latin typeface="Watford DB" pitchFamily="2" charset="0"/>
                <a:ea typeface="造字工房劲黑（非商用）常规体" pitchFamily="50" charset="-122"/>
              </a:endParaRPr>
            </a:p>
          </p:txBody>
        </p:sp>
      </p:grpSp>
      <p:grpSp>
        <p:nvGrpSpPr>
          <p:cNvPr id="32" name="组合 31"/>
          <p:cNvGrpSpPr/>
          <p:nvPr/>
        </p:nvGrpSpPr>
        <p:grpSpPr>
          <a:xfrm>
            <a:off x="5413286" y="2836786"/>
            <a:ext cx="1139038" cy="1139038"/>
            <a:chOff x="5413286" y="2836786"/>
            <a:chExt cx="1139038" cy="1139038"/>
          </a:xfrm>
        </p:grpSpPr>
        <p:grpSp>
          <p:nvGrpSpPr>
            <p:cNvPr id="115" name="组合 114"/>
            <p:cNvGrpSpPr/>
            <p:nvPr/>
          </p:nvGrpSpPr>
          <p:grpSpPr>
            <a:xfrm>
              <a:off x="5413286" y="2836786"/>
              <a:ext cx="1139038" cy="1139038"/>
              <a:chOff x="304800" y="673100"/>
              <a:chExt cx="4000500" cy="4000500"/>
            </a:xfrm>
            <a:effectLst>
              <a:outerShdw blurRad="444500" dist="254000" dir="8100000" algn="tr" rotWithShape="0">
                <a:prstClr val="black">
                  <a:alpha val="50000"/>
                </a:prstClr>
              </a:outerShdw>
            </a:effectLst>
          </p:grpSpPr>
          <p:sp>
            <p:nvSpPr>
              <p:cNvPr id="117" name="同心圆 1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118" name="椭圆 1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137" name="TextBox 136"/>
            <p:cNvSpPr txBox="1"/>
            <p:nvPr/>
          </p:nvSpPr>
          <p:spPr>
            <a:xfrm>
              <a:off x="5691699" y="3052362"/>
              <a:ext cx="582211" cy="707886"/>
            </a:xfrm>
            <a:prstGeom prst="rect">
              <a:avLst/>
            </a:prstGeom>
            <a:noFill/>
          </p:spPr>
          <p:txBody>
            <a:bodyPr wrap="none" rtlCol="0">
              <a:spAutoFit/>
            </a:bodyPr>
            <a:lstStyle/>
            <a:p>
              <a:r>
                <a:rPr lang="en-US" altLang="zh-CN" sz="4000" dirty="0">
                  <a:solidFill>
                    <a:srgbClr val="6BA42C"/>
                  </a:solidFill>
                  <a:latin typeface="Watford DB" pitchFamily="2" charset="0"/>
                  <a:ea typeface="造字工房劲黑（非商用）常规体" pitchFamily="50" charset="-122"/>
                </a:rPr>
                <a:t>4</a:t>
              </a:r>
              <a:endParaRPr lang="zh-CN" altLang="en-US" sz="4000" dirty="0">
                <a:solidFill>
                  <a:srgbClr val="6BA42C"/>
                </a:solidFill>
                <a:latin typeface="Watford DB" pitchFamily="2" charset="0"/>
                <a:ea typeface="造字工房劲黑（非商用）常规体" pitchFamily="50" charset="-122"/>
              </a:endParaRPr>
            </a:p>
          </p:txBody>
        </p:sp>
      </p:grpSp>
      <p:grpSp>
        <p:nvGrpSpPr>
          <p:cNvPr id="33" name="组合 32"/>
          <p:cNvGrpSpPr/>
          <p:nvPr/>
        </p:nvGrpSpPr>
        <p:grpSpPr>
          <a:xfrm>
            <a:off x="6824091" y="1661152"/>
            <a:ext cx="1139038" cy="1139038"/>
            <a:chOff x="6824091" y="1661152"/>
            <a:chExt cx="1139038" cy="1139038"/>
          </a:xfrm>
        </p:grpSpPr>
        <p:grpSp>
          <p:nvGrpSpPr>
            <p:cNvPr id="125" name="组合 124"/>
            <p:cNvGrpSpPr/>
            <p:nvPr/>
          </p:nvGrpSpPr>
          <p:grpSpPr>
            <a:xfrm>
              <a:off x="6824091" y="1661152"/>
              <a:ext cx="1139038" cy="1139038"/>
              <a:chOff x="304800" y="673100"/>
              <a:chExt cx="4000500" cy="4000500"/>
            </a:xfrm>
            <a:effectLst>
              <a:outerShdw blurRad="444500" dist="254000" dir="8100000" algn="tr" rotWithShape="0">
                <a:prstClr val="black">
                  <a:alpha val="50000"/>
                </a:prstClr>
              </a:outerShdw>
            </a:effectLst>
          </p:grpSpPr>
          <p:sp>
            <p:nvSpPr>
              <p:cNvPr id="127" name="同心圆 1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sp>
            <p:nvSpPr>
              <p:cNvPr id="128" name="椭圆 1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BA42C"/>
                  </a:solidFill>
                </a:endParaRPr>
              </a:p>
            </p:txBody>
          </p:sp>
        </p:grpSp>
        <p:sp>
          <p:nvSpPr>
            <p:cNvPr id="142" name="TextBox 141"/>
            <p:cNvSpPr txBox="1"/>
            <p:nvPr/>
          </p:nvSpPr>
          <p:spPr>
            <a:xfrm>
              <a:off x="7102504" y="1876728"/>
              <a:ext cx="582211" cy="707886"/>
            </a:xfrm>
            <a:prstGeom prst="rect">
              <a:avLst/>
            </a:prstGeom>
            <a:noFill/>
          </p:spPr>
          <p:txBody>
            <a:bodyPr wrap="none" rtlCol="0">
              <a:spAutoFit/>
            </a:bodyPr>
            <a:lstStyle/>
            <a:p>
              <a:r>
                <a:rPr lang="en-US" altLang="zh-CN" sz="4000" dirty="0">
                  <a:solidFill>
                    <a:srgbClr val="6BA42C"/>
                  </a:solidFill>
                  <a:latin typeface="Watford DB" pitchFamily="2" charset="0"/>
                  <a:ea typeface="造字工房劲黑（非商用）常规体" pitchFamily="50" charset="-122"/>
                </a:rPr>
                <a:t>5</a:t>
              </a:r>
              <a:endParaRPr lang="zh-CN" altLang="en-US" sz="4000" dirty="0">
                <a:solidFill>
                  <a:srgbClr val="6BA42C"/>
                </a:solidFill>
                <a:latin typeface="Watford DB" pitchFamily="2" charset="0"/>
                <a:ea typeface="造字工房劲黑（非商用）常规体" pitchFamily="50" charset="-122"/>
              </a:endParaRPr>
            </a:p>
          </p:txBody>
        </p:sp>
      </p:grpSp>
      <p:sp>
        <p:nvSpPr>
          <p:cNvPr id="144" name="TextBox 143"/>
          <p:cNvSpPr txBox="1"/>
          <p:nvPr/>
        </p:nvSpPr>
        <p:spPr>
          <a:xfrm>
            <a:off x="1170257" y="880446"/>
            <a:ext cx="1114408" cy="369332"/>
          </a:xfrm>
          <a:prstGeom prst="rect">
            <a:avLst/>
          </a:prstGeom>
          <a:noFill/>
        </p:spPr>
        <p:txBody>
          <a:bodyPr wrap="none" rtlCol="0">
            <a:spAutoFit/>
          </a:bodyPr>
          <a:lstStyle/>
          <a:p>
            <a:r>
              <a:rPr lang="zh-CN" altLang="en-US" b="1" dirty="0">
                <a:solidFill>
                  <a:srgbClr val="6BA42C"/>
                </a:solidFill>
                <a:latin typeface="方正兰亭细黑_GBK" panose="02000000000000000000" pitchFamily="2" charset="-122"/>
                <a:ea typeface="方正兰亭细黑_GBK" panose="02000000000000000000" pitchFamily="2" charset="-122"/>
              </a:rPr>
              <a:t>课题背</a:t>
            </a:r>
            <a:r>
              <a:rPr lang="zh-CN" altLang="en-US" b="1" dirty="0" smtClean="0">
                <a:solidFill>
                  <a:srgbClr val="6BA42C"/>
                </a:solidFill>
                <a:latin typeface="方正兰亭细黑_GBK" panose="02000000000000000000" pitchFamily="2" charset="-122"/>
                <a:ea typeface="方正兰亭细黑_GBK" panose="02000000000000000000" pitchFamily="2" charset="-122"/>
              </a:rPr>
              <a:t>景</a:t>
            </a:r>
            <a:endParaRPr lang="zh-CN" altLang="en-US" b="1" dirty="0">
              <a:solidFill>
                <a:srgbClr val="6BA42C"/>
              </a:solidFill>
              <a:latin typeface="方正兰亭细黑_GBK" panose="02000000000000000000" pitchFamily="2" charset="-122"/>
              <a:ea typeface="方正兰亭细黑_GBK" panose="02000000000000000000" pitchFamily="2" charset="-122"/>
            </a:endParaRPr>
          </a:p>
        </p:txBody>
      </p:sp>
      <p:sp>
        <p:nvSpPr>
          <p:cNvPr id="145" name="TextBox 144"/>
          <p:cNvSpPr txBox="1"/>
          <p:nvPr/>
        </p:nvSpPr>
        <p:spPr>
          <a:xfrm>
            <a:off x="1978481" y="4128385"/>
            <a:ext cx="2262158" cy="369332"/>
          </a:xfrm>
          <a:prstGeom prst="rect">
            <a:avLst/>
          </a:prstGeom>
          <a:noFill/>
        </p:spPr>
        <p:txBody>
          <a:bodyPr wrap="none" rtlCol="0">
            <a:spAutoFit/>
          </a:bodyPr>
          <a:lstStyle/>
          <a:p>
            <a:r>
              <a:rPr lang="zh-CN" altLang="en-US" b="1" dirty="0">
                <a:solidFill>
                  <a:srgbClr val="6BA42C"/>
                </a:solidFill>
                <a:latin typeface="方正兰亭细黑_GBK" panose="02000000000000000000" pitchFamily="2" charset="-122"/>
                <a:ea typeface="方正兰亭细黑_GBK" panose="02000000000000000000" pitchFamily="2" charset="-122"/>
              </a:rPr>
              <a:t>课题现状及发展情况</a:t>
            </a:r>
          </a:p>
        </p:txBody>
      </p:sp>
      <p:sp>
        <p:nvSpPr>
          <p:cNvPr id="146" name="TextBox 145"/>
          <p:cNvSpPr txBox="1"/>
          <p:nvPr/>
        </p:nvSpPr>
        <p:spPr>
          <a:xfrm>
            <a:off x="3796104" y="889971"/>
            <a:ext cx="1346844" cy="369332"/>
          </a:xfrm>
          <a:prstGeom prst="rect">
            <a:avLst/>
          </a:prstGeom>
          <a:noFill/>
        </p:spPr>
        <p:txBody>
          <a:bodyPr wrap="none" rtlCol="0">
            <a:spAutoFit/>
          </a:bodyPr>
          <a:lstStyle/>
          <a:p>
            <a:r>
              <a:rPr lang="zh-CN" altLang="en-US" b="1" dirty="0" smtClean="0">
                <a:solidFill>
                  <a:srgbClr val="6BA42C"/>
                </a:solidFill>
                <a:latin typeface="方正兰亭细黑_GBK" panose="02000000000000000000" pitchFamily="2" charset="-122"/>
                <a:ea typeface="方正兰亭细黑_GBK" panose="02000000000000000000" pitchFamily="2" charset="-122"/>
              </a:rPr>
              <a:t>拟研究内容</a:t>
            </a:r>
            <a:endParaRPr lang="zh-CN" altLang="en-US" b="1" dirty="0">
              <a:solidFill>
                <a:srgbClr val="6BA42C"/>
              </a:solidFill>
              <a:latin typeface="方正兰亭细黑_GBK" panose="02000000000000000000" pitchFamily="2" charset="-122"/>
              <a:ea typeface="方正兰亭细黑_GBK" panose="02000000000000000000" pitchFamily="2" charset="-122"/>
            </a:endParaRPr>
          </a:p>
        </p:txBody>
      </p:sp>
      <p:sp>
        <p:nvSpPr>
          <p:cNvPr id="147" name="TextBox 146"/>
          <p:cNvSpPr txBox="1"/>
          <p:nvPr/>
        </p:nvSpPr>
        <p:spPr>
          <a:xfrm>
            <a:off x="5552679" y="4137595"/>
            <a:ext cx="1114408" cy="369332"/>
          </a:xfrm>
          <a:prstGeom prst="rect">
            <a:avLst/>
          </a:prstGeom>
          <a:noFill/>
        </p:spPr>
        <p:txBody>
          <a:bodyPr wrap="none" rtlCol="0">
            <a:spAutoFit/>
          </a:bodyPr>
          <a:lstStyle/>
          <a:p>
            <a:r>
              <a:rPr lang="zh-CN" altLang="en-US" b="1" dirty="0" smtClean="0">
                <a:solidFill>
                  <a:srgbClr val="6BA42C"/>
                </a:solidFill>
                <a:latin typeface="方正兰亭细黑_GBK" panose="02000000000000000000" pitchFamily="2" charset="-122"/>
                <a:ea typeface="方正兰亭细黑_GBK" panose="02000000000000000000" pitchFamily="2" charset="-122"/>
              </a:rPr>
              <a:t>研究路线</a:t>
            </a:r>
            <a:endParaRPr lang="zh-CN" altLang="en-US" b="1" dirty="0">
              <a:solidFill>
                <a:srgbClr val="6BA42C"/>
              </a:solidFill>
              <a:latin typeface="方正兰亭细黑_GBK" panose="02000000000000000000" pitchFamily="2" charset="-122"/>
              <a:ea typeface="方正兰亭细黑_GBK" panose="02000000000000000000" pitchFamily="2" charset="-122"/>
            </a:endParaRPr>
          </a:p>
        </p:txBody>
      </p:sp>
      <p:sp>
        <p:nvSpPr>
          <p:cNvPr id="148" name="TextBox 147"/>
          <p:cNvSpPr txBox="1"/>
          <p:nvPr/>
        </p:nvSpPr>
        <p:spPr>
          <a:xfrm>
            <a:off x="7064862" y="870921"/>
            <a:ext cx="649537" cy="369332"/>
          </a:xfrm>
          <a:prstGeom prst="rect">
            <a:avLst/>
          </a:prstGeom>
          <a:noFill/>
        </p:spPr>
        <p:txBody>
          <a:bodyPr wrap="none" rtlCol="0">
            <a:spAutoFit/>
          </a:bodyPr>
          <a:lstStyle/>
          <a:p>
            <a:r>
              <a:rPr lang="zh-CN" altLang="en-US" b="1" dirty="0" smtClean="0">
                <a:solidFill>
                  <a:srgbClr val="6BA42C"/>
                </a:solidFill>
                <a:latin typeface="方正兰亭细黑_GBK" panose="02000000000000000000" pitchFamily="2" charset="-122"/>
                <a:ea typeface="方正兰亭细黑_GBK" panose="02000000000000000000" pitchFamily="2" charset="-122"/>
              </a:rPr>
              <a:t>总</a:t>
            </a:r>
            <a:r>
              <a:rPr lang="zh-CN" altLang="en-US" b="1" dirty="0">
                <a:solidFill>
                  <a:srgbClr val="6BA42C"/>
                </a:solidFill>
                <a:latin typeface="方正兰亭细黑_GBK" panose="02000000000000000000" pitchFamily="2" charset="-122"/>
                <a:ea typeface="方正兰亭细黑_GBK" panose="02000000000000000000" pitchFamily="2" charset="-122"/>
              </a:rPr>
              <a:t>结</a:t>
            </a:r>
          </a:p>
        </p:txBody>
      </p:sp>
      <p:sp>
        <p:nvSpPr>
          <p:cNvPr id="149" name="TextBox 148"/>
          <p:cNvSpPr txBox="1"/>
          <p:nvPr/>
        </p:nvSpPr>
        <p:spPr>
          <a:xfrm>
            <a:off x="979740" y="1165930"/>
            <a:ext cx="1499128" cy="369332"/>
          </a:xfrm>
          <a:prstGeom prst="rect">
            <a:avLst/>
          </a:prstGeom>
          <a:noFill/>
        </p:spPr>
        <p:txBody>
          <a:bodyPr wrap="none" rtlCol="0">
            <a:spAutoFit/>
          </a:bodyPr>
          <a:lstStyle/>
          <a:p>
            <a:pPr algn="ctr"/>
            <a:r>
              <a:rPr lang="en-US" altLang="zh-CN" sz="900" dirty="0">
                <a:solidFill>
                  <a:srgbClr val="F2B800"/>
                </a:solidFill>
                <a:latin typeface="Kozuka Gothic Pro R" pitchFamily="34" charset="-128"/>
                <a:ea typeface="Kozuka Gothic Pro R" pitchFamily="34" charset="-128"/>
              </a:rPr>
              <a:t>THE BACKGROUND OF </a:t>
            </a:r>
          </a:p>
          <a:p>
            <a:pPr algn="ctr"/>
            <a:r>
              <a:rPr lang="en-US" altLang="zh-CN" sz="900" dirty="0">
                <a:solidFill>
                  <a:srgbClr val="F2B800"/>
                </a:solidFill>
                <a:latin typeface="Kozuka Gothic Pro R" pitchFamily="34" charset="-128"/>
                <a:ea typeface="Kozuka Gothic Pro R" pitchFamily="34" charset="-128"/>
              </a:rPr>
              <a:t>THE </a:t>
            </a:r>
            <a:r>
              <a:rPr lang="en-US" altLang="zh-CN" sz="900" dirty="0" smtClean="0">
                <a:solidFill>
                  <a:srgbClr val="F2B800"/>
                </a:solidFill>
                <a:latin typeface="Kozuka Gothic Pro R" pitchFamily="34" charset="-128"/>
                <a:ea typeface="Kozuka Gothic Pro R" pitchFamily="34" charset="-128"/>
              </a:rPr>
              <a:t>SUBJECT</a:t>
            </a:r>
            <a:endParaRPr lang="zh-CN" altLang="en-US" sz="900" dirty="0">
              <a:solidFill>
                <a:srgbClr val="F2B800"/>
              </a:solidFill>
              <a:latin typeface="Kozuka Gothic Pro R" pitchFamily="34" charset="-128"/>
              <a:ea typeface="Kozuka Gothic Pro R" pitchFamily="34" charset="-128"/>
            </a:endParaRPr>
          </a:p>
        </p:txBody>
      </p:sp>
      <p:sp>
        <p:nvSpPr>
          <p:cNvPr id="150" name="TextBox 149"/>
          <p:cNvSpPr txBox="1"/>
          <p:nvPr/>
        </p:nvSpPr>
        <p:spPr>
          <a:xfrm>
            <a:off x="2332953" y="4445122"/>
            <a:ext cx="1614545" cy="369332"/>
          </a:xfrm>
          <a:prstGeom prst="rect">
            <a:avLst/>
          </a:prstGeom>
          <a:noFill/>
        </p:spPr>
        <p:txBody>
          <a:bodyPr wrap="none" rtlCol="0">
            <a:spAutoFit/>
          </a:bodyPr>
          <a:lstStyle/>
          <a:p>
            <a:pPr algn="ctr"/>
            <a:r>
              <a:rPr lang="en-US" altLang="zh-CN" sz="900" dirty="0">
                <a:solidFill>
                  <a:srgbClr val="F2B800"/>
                </a:solidFill>
                <a:latin typeface="Kozuka Gothic Pro R" pitchFamily="34" charset="-128"/>
                <a:ea typeface="Kozuka Gothic Pro R" pitchFamily="34" charset="-128"/>
              </a:rPr>
              <a:t>PRESENT SITUATION AND </a:t>
            </a:r>
          </a:p>
          <a:p>
            <a:pPr algn="ctr"/>
            <a:r>
              <a:rPr lang="en-US" altLang="zh-CN" sz="900" dirty="0">
                <a:solidFill>
                  <a:srgbClr val="F2B800"/>
                </a:solidFill>
                <a:latin typeface="Kozuka Gothic Pro R" pitchFamily="34" charset="-128"/>
                <a:ea typeface="Kozuka Gothic Pro R" pitchFamily="34" charset="-128"/>
              </a:rPr>
              <a:t>DEVELOPMENT OF SUBJECT</a:t>
            </a:r>
            <a:endParaRPr lang="zh-CN" altLang="en-US" sz="900" dirty="0">
              <a:solidFill>
                <a:srgbClr val="F2B800"/>
              </a:solidFill>
              <a:latin typeface="Kozuka Gothic Pro R" pitchFamily="34" charset="-128"/>
              <a:ea typeface="Kozuka Gothic Pro R" pitchFamily="34" charset="-128"/>
            </a:endParaRPr>
          </a:p>
        </p:txBody>
      </p:sp>
      <p:sp>
        <p:nvSpPr>
          <p:cNvPr id="151" name="TextBox 150"/>
          <p:cNvSpPr txBox="1"/>
          <p:nvPr/>
        </p:nvSpPr>
        <p:spPr>
          <a:xfrm>
            <a:off x="5596399" y="4417978"/>
            <a:ext cx="1039066" cy="230832"/>
          </a:xfrm>
          <a:prstGeom prst="rect">
            <a:avLst/>
          </a:prstGeom>
          <a:noFill/>
        </p:spPr>
        <p:txBody>
          <a:bodyPr wrap="none" rtlCol="0">
            <a:spAutoFit/>
          </a:bodyPr>
          <a:lstStyle/>
          <a:p>
            <a:pPr algn="ctr"/>
            <a:r>
              <a:rPr lang="en-US" altLang="zh-CN" sz="900" dirty="0" smtClean="0">
                <a:solidFill>
                  <a:srgbClr val="F2B800"/>
                </a:solidFill>
                <a:latin typeface="Kozuka Gothic Pro R" pitchFamily="34" charset="-128"/>
                <a:ea typeface="Kozuka Gothic Pro R" pitchFamily="34" charset="-128"/>
              </a:rPr>
              <a:t>Research route</a:t>
            </a:r>
            <a:endParaRPr lang="zh-CN" altLang="en-US" sz="900" dirty="0">
              <a:solidFill>
                <a:srgbClr val="F2B800"/>
              </a:solidFill>
              <a:latin typeface="Kozuka Gothic Pro R" pitchFamily="34" charset="-128"/>
              <a:ea typeface="Kozuka Gothic Pro R" pitchFamily="34" charset="-128"/>
            </a:endParaRPr>
          </a:p>
        </p:txBody>
      </p:sp>
      <p:sp>
        <p:nvSpPr>
          <p:cNvPr id="152" name="TextBox 151"/>
          <p:cNvSpPr txBox="1"/>
          <p:nvPr/>
        </p:nvSpPr>
        <p:spPr>
          <a:xfrm>
            <a:off x="7025192" y="1171178"/>
            <a:ext cx="763351" cy="230832"/>
          </a:xfrm>
          <a:prstGeom prst="rect">
            <a:avLst/>
          </a:prstGeom>
          <a:noFill/>
        </p:spPr>
        <p:txBody>
          <a:bodyPr wrap="none" rtlCol="0">
            <a:spAutoFit/>
          </a:bodyPr>
          <a:lstStyle/>
          <a:p>
            <a:pPr algn="ctr"/>
            <a:r>
              <a:rPr lang="en-US" altLang="zh-CN" sz="900" dirty="0" smtClean="0">
                <a:solidFill>
                  <a:srgbClr val="F2B800"/>
                </a:solidFill>
                <a:latin typeface="Kozuka Gothic Pro R" pitchFamily="34" charset="-128"/>
                <a:ea typeface="Kozuka Gothic Pro R" pitchFamily="34" charset="-128"/>
              </a:rPr>
              <a:t>SUMMARY</a:t>
            </a:r>
            <a:endParaRPr lang="zh-CN" altLang="en-US" sz="900" dirty="0">
              <a:solidFill>
                <a:srgbClr val="F2B800"/>
              </a:solidFill>
              <a:latin typeface="Kozuka Gothic Pro R" pitchFamily="34" charset="-128"/>
              <a:ea typeface="Kozuka Gothic Pro R" pitchFamily="34" charset="-128"/>
            </a:endParaRPr>
          </a:p>
        </p:txBody>
      </p:sp>
      <p:sp>
        <p:nvSpPr>
          <p:cNvPr id="153" name="TextBox 152"/>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down)">
                                      <p:cBhvr>
                                        <p:cTn id="7" dur="300"/>
                                        <p:tgtEl>
                                          <p:spTgt spid="105"/>
                                        </p:tgtEl>
                                      </p:cBhvr>
                                    </p:animEffect>
                                  </p:childTnLst>
                                </p:cTn>
                              </p:par>
                            </p:childTnLst>
                          </p:cTn>
                        </p:par>
                        <p:par>
                          <p:cTn id="8" fill="hold">
                            <p:stCondLst>
                              <p:cond delay="300"/>
                            </p:stCondLst>
                            <p:childTnLst>
                              <p:par>
                                <p:cTn id="9" presetID="12" presetClass="entr" presetSubtype="8" fill="hold" grpId="0" nodeType="afterEffect">
                                  <p:stCondLst>
                                    <p:cond delay="0"/>
                                  </p:stCondLst>
                                  <p:childTnLst>
                                    <p:set>
                                      <p:cBhvr>
                                        <p:cTn id="10" dur="1" fill="hold">
                                          <p:stCondLst>
                                            <p:cond delay="0"/>
                                          </p:stCondLst>
                                        </p:cTn>
                                        <p:tgtEl>
                                          <p:spTgt spid="106"/>
                                        </p:tgtEl>
                                        <p:attrNameLst>
                                          <p:attrName>style.visibility</p:attrName>
                                        </p:attrNameLst>
                                      </p:cBhvr>
                                      <p:to>
                                        <p:strVal val="visible"/>
                                      </p:to>
                                    </p:set>
                                    <p:anim calcmode="lin" valueType="num">
                                      <p:cBhvr additive="base">
                                        <p:cTn id="11" dur="500"/>
                                        <p:tgtEl>
                                          <p:spTgt spid="106"/>
                                        </p:tgtEl>
                                        <p:attrNameLst>
                                          <p:attrName>ppt_x</p:attrName>
                                        </p:attrNameLst>
                                      </p:cBhvr>
                                      <p:tavLst>
                                        <p:tav tm="0">
                                          <p:val>
                                            <p:strVal val="#ppt_x-#ppt_w*1.125000"/>
                                          </p:val>
                                        </p:tav>
                                        <p:tav tm="100000">
                                          <p:val>
                                            <p:strVal val="#ppt_x"/>
                                          </p:val>
                                        </p:tav>
                                      </p:tavLst>
                                    </p:anim>
                                    <p:animEffect transition="in" filter="wipe(right)">
                                      <p:cBhvr>
                                        <p:cTn id="12" dur="500"/>
                                        <p:tgtEl>
                                          <p:spTgt spid="106"/>
                                        </p:tgtEl>
                                      </p:cBhvr>
                                    </p:animEffect>
                                  </p:childTnLst>
                                </p:cTn>
                              </p:par>
                              <p:par>
                                <p:cTn id="13" presetID="12" presetClass="entr" presetSubtype="8" fill="hold" nodeType="withEffect">
                                  <p:stCondLst>
                                    <p:cond delay="0"/>
                                  </p:stCondLst>
                                  <p:childTnLst>
                                    <p:set>
                                      <p:cBhvr>
                                        <p:cTn id="14" dur="1" fill="hold">
                                          <p:stCondLst>
                                            <p:cond delay="0"/>
                                          </p:stCondLst>
                                        </p:cTn>
                                        <p:tgtEl>
                                          <p:spTgt spid="108"/>
                                        </p:tgtEl>
                                        <p:attrNameLst>
                                          <p:attrName>style.visibility</p:attrName>
                                        </p:attrNameLst>
                                      </p:cBhvr>
                                      <p:to>
                                        <p:strVal val="visible"/>
                                      </p:to>
                                    </p:set>
                                    <p:anim calcmode="lin" valueType="num">
                                      <p:cBhvr additive="base">
                                        <p:cTn id="15" dur="500"/>
                                        <p:tgtEl>
                                          <p:spTgt spid="108"/>
                                        </p:tgtEl>
                                        <p:attrNameLst>
                                          <p:attrName>ppt_x</p:attrName>
                                        </p:attrNameLst>
                                      </p:cBhvr>
                                      <p:tavLst>
                                        <p:tav tm="0">
                                          <p:val>
                                            <p:strVal val="#ppt_x-#ppt_w*1.125000"/>
                                          </p:val>
                                        </p:tav>
                                        <p:tav tm="100000">
                                          <p:val>
                                            <p:strVal val="#ppt_x"/>
                                          </p:val>
                                        </p:tav>
                                      </p:tavLst>
                                    </p:anim>
                                    <p:animEffect transition="in" filter="wipe(right)">
                                      <p:cBhvr>
                                        <p:cTn id="16" dur="500"/>
                                        <p:tgtEl>
                                          <p:spTgt spid="108"/>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anim calcmode="lin" valueType="num">
                                      <p:cBhvr additive="base">
                                        <p:cTn id="19" dur="500"/>
                                        <p:tgtEl>
                                          <p:spTgt spid="107"/>
                                        </p:tgtEl>
                                        <p:attrNameLst>
                                          <p:attrName>ppt_x</p:attrName>
                                        </p:attrNameLst>
                                      </p:cBhvr>
                                      <p:tavLst>
                                        <p:tav tm="0">
                                          <p:val>
                                            <p:strVal val="#ppt_x-#ppt_w*1.125000"/>
                                          </p:val>
                                        </p:tav>
                                        <p:tav tm="100000">
                                          <p:val>
                                            <p:strVal val="#ppt_x"/>
                                          </p:val>
                                        </p:tav>
                                      </p:tavLst>
                                    </p:anim>
                                    <p:animEffect transition="in" filter="wipe(right)">
                                      <p:cBhvr>
                                        <p:cTn id="20" dur="500"/>
                                        <p:tgtEl>
                                          <p:spTgt spid="107"/>
                                        </p:tgtEl>
                                      </p:cBhvr>
                                    </p:animEffect>
                                  </p:childTnLst>
                                </p:cTn>
                              </p:par>
                            </p:childTnLst>
                          </p:cTn>
                        </p:par>
                        <p:par>
                          <p:cTn id="21" fill="hold">
                            <p:stCondLst>
                              <p:cond delay="800"/>
                            </p:stCondLst>
                            <p:childTnLst>
                              <p:par>
                                <p:cTn id="22" presetID="53" presetClass="entr" presetSubtype="16"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par>
                          <p:cTn id="27" fill="hold">
                            <p:stCondLst>
                              <p:cond delay="1300"/>
                            </p:stCondLst>
                            <p:childTnLst>
                              <p:par>
                                <p:cTn id="28" presetID="22" presetClass="entr" presetSubtype="8"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3000"/>
                                        <p:tgtEl>
                                          <p:spTgt spid="35"/>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149"/>
                                        </p:tgtEl>
                                        <p:attrNameLst>
                                          <p:attrName>style.visibility</p:attrName>
                                        </p:attrNameLst>
                                      </p:cBhvr>
                                      <p:to>
                                        <p:strVal val="visible"/>
                                      </p:to>
                                    </p:set>
                                    <p:anim calcmode="lin" valueType="num">
                                      <p:cBhvr additive="base">
                                        <p:cTn id="33" dur="500"/>
                                        <p:tgtEl>
                                          <p:spTgt spid="149"/>
                                        </p:tgtEl>
                                        <p:attrNameLst>
                                          <p:attrName>ppt_y</p:attrName>
                                        </p:attrNameLst>
                                      </p:cBhvr>
                                      <p:tavLst>
                                        <p:tav tm="0">
                                          <p:val>
                                            <p:strVal val="#ppt_y+#ppt_h*1.125000"/>
                                          </p:val>
                                        </p:tav>
                                        <p:tav tm="100000">
                                          <p:val>
                                            <p:strVal val="#ppt_y"/>
                                          </p:val>
                                        </p:tav>
                                      </p:tavLst>
                                    </p:anim>
                                    <p:animEffect transition="in" filter="wipe(up)">
                                      <p:cBhvr>
                                        <p:cTn id="34" dur="500"/>
                                        <p:tgtEl>
                                          <p:spTgt spid="149"/>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44"/>
                                        </p:tgtEl>
                                        <p:attrNameLst>
                                          <p:attrName>style.visibility</p:attrName>
                                        </p:attrNameLst>
                                      </p:cBhvr>
                                      <p:to>
                                        <p:strVal val="visible"/>
                                      </p:to>
                                    </p:set>
                                    <p:anim calcmode="lin" valueType="num">
                                      <p:cBhvr additive="base">
                                        <p:cTn id="37" dur="500"/>
                                        <p:tgtEl>
                                          <p:spTgt spid="144"/>
                                        </p:tgtEl>
                                        <p:attrNameLst>
                                          <p:attrName>ppt_y</p:attrName>
                                        </p:attrNameLst>
                                      </p:cBhvr>
                                      <p:tavLst>
                                        <p:tav tm="0">
                                          <p:val>
                                            <p:strVal val="#ppt_y+#ppt_h*1.125000"/>
                                          </p:val>
                                        </p:tav>
                                        <p:tav tm="100000">
                                          <p:val>
                                            <p:strVal val="#ppt_y"/>
                                          </p:val>
                                        </p:tav>
                                      </p:tavLst>
                                    </p:anim>
                                    <p:animEffect transition="in" filter="wipe(up)">
                                      <p:cBhvr>
                                        <p:cTn id="38" dur="500"/>
                                        <p:tgtEl>
                                          <p:spTgt spid="144"/>
                                        </p:tgtEl>
                                      </p:cBhvr>
                                    </p:animEffect>
                                  </p:childTnLst>
                                </p:cTn>
                              </p:par>
                              <p:par>
                                <p:cTn id="39" presetID="53" presetClass="entr" presetSubtype="16" fill="hold" nodeType="withEffect">
                                  <p:stCondLst>
                                    <p:cond delay="800"/>
                                  </p:stCondLst>
                                  <p:childTnLst>
                                    <p:set>
                                      <p:cBhvr>
                                        <p:cTn id="40" dur="1" fill="hold">
                                          <p:stCondLst>
                                            <p:cond delay="0"/>
                                          </p:stCondLst>
                                        </p:cTn>
                                        <p:tgtEl>
                                          <p:spTgt spid="30"/>
                                        </p:tgtEl>
                                        <p:attrNameLst>
                                          <p:attrName>style.visibility</p:attrName>
                                        </p:attrNameLst>
                                      </p:cBhvr>
                                      <p:to>
                                        <p:strVal val="visible"/>
                                      </p:to>
                                    </p:set>
                                    <p:anim calcmode="lin" valueType="num">
                                      <p:cBhvr>
                                        <p:cTn id="41" dur="500" fill="hold"/>
                                        <p:tgtEl>
                                          <p:spTgt spid="30"/>
                                        </p:tgtEl>
                                        <p:attrNameLst>
                                          <p:attrName>ppt_w</p:attrName>
                                        </p:attrNameLst>
                                      </p:cBhvr>
                                      <p:tavLst>
                                        <p:tav tm="0">
                                          <p:val>
                                            <p:fltVal val="0"/>
                                          </p:val>
                                        </p:tav>
                                        <p:tav tm="100000">
                                          <p:val>
                                            <p:strVal val="#ppt_w"/>
                                          </p:val>
                                        </p:tav>
                                      </p:tavLst>
                                    </p:anim>
                                    <p:anim calcmode="lin" valueType="num">
                                      <p:cBhvr>
                                        <p:cTn id="42" dur="500" fill="hold"/>
                                        <p:tgtEl>
                                          <p:spTgt spid="30"/>
                                        </p:tgtEl>
                                        <p:attrNameLst>
                                          <p:attrName>ppt_h</p:attrName>
                                        </p:attrNameLst>
                                      </p:cBhvr>
                                      <p:tavLst>
                                        <p:tav tm="0">
                                          <p:val>
                                            <p:fltVal val="0"/>
                                          </p:val>
                                        </p:tav>
                                        <p:tav tm="100000">
                                          <p:val>
                                            <p:strVal val="#ppt_h"/>
                                          </p:val>
                                        </p:tav>
                                      </p:tavLst>
                                    </p:anim>
                                    <p:animEffect transition="in" filter="fade">
                                      <p:cBhvr>
                                        <p:cTn id="43" dur="500"/>
                                        <p:tgtEl>
                                          <p:spTgt spid="30"/>
                                        </p:tgtEl>
                                      </p:cBhvr>
                                    </p:animEffect>
                                  </p:childTnLst>
                                </p:cTn>
                              </p:par>
                              <p:par>
                                <p:cTn id="44" presetID="12" presetClass="entr" presetSubtype="1" fill="hold" grpId="0" nodeType="withEffect">
                                  <p:stCondLst>
                                    <p:cond delay="1300"/>
                                  </p:stCondLst>
                                  <p:childTnLst>
                                    <p:set>
                                      <p:cBhvr>
                                        <p:cTn id="45" dur="1" fill="hold">
                                          <p:stCondLst>
                                            <p:cond delay="0"/>
                                          </p:stCondLst>
                                        </p:cTn>
                                        <p:tgtEl>
                                          <p:spTgt spid="145"/>
                                        </p:tgtEl>
                                        <p:attrNameLst>
                                          <p:attrName>style.visibility</p:attrName>
                                        </p:attrNameLst>
                                      </p:cBhvr>
                                      <p:to>
                                        <p:strVal val="visible"/>
                                      </p:to>
                                    </p:set>
                                    <p:anim calcmode="lin" valueType="num">
                                      <p:cBhvr additive="base">
                                        <p:cTn id="46" dur="500"/>
                                        <p:tgtEl>
                                          <p:spTgt spid="145"/>
                                        </p:tgtEl>
                                        <p:attrNameLst>
                                          <p:attrName>ppt_y</p:attrName>
                                        </p:attrNameLst>
                                      </p:cBhvr>
                                      <p:tavLst>
                                        <p:tav tm="0">
                                          <p:val>
                                            <p:strVal val="#ppt_y-#ppt_h*1.125000"/>
                                          </p:val>
                                        </p:tav>
                                        <p:tav tm="100000">
                                          <p:val>
                                            <p:strVal val="#ppt_y"/>
                                          </p:val>
                                        </p:tav>
                                      </p:tavLst>
                                    </p:anim>
                                    <p:animEffect transition="in" filter="wipe(down)">
                                      <p:cBhvr>
                                        <p:cTn id="47" dur="500"/>
                                        <p:tgtEl>
                                          <p:spTgt spid="145"/>
                                        </p:tgtEl>
                                      </p:cBhvr>
                                    </p:animEffect>
                                  </p:childTnLst>
                                </p:cTn>
                              </p:par>
                              <p:par>
                                <p:cTn id="48" presetID="12" presetClass="entr" presetSubtype="1" fill="hold" grpId="0" nodeType="withEffect">
                                  <p:stCondLst>
                                    <p:cond delay="1300"/>
                                  </p:stCondLst>
                                  <p:childTnLst>
                                    <p:set>
                                      <p:cBhvr>
                                        <p:cTn id="49" dur="1" fill="hold">
                                          <p:stCondLst>
                                            <p:cond delay="0"/>
                                          </p:stCondLst>
                                        </p:cTn>
                                        <p:tgtEl>
                                          <p:spTgt spid="150"/>
                                        </p:tgtEl>
                                        <p:attrNameLst>
                                          <p:attrName>style.visibility</p:attrName>
                                        </p:attrNameLst>
                                      </p:cBhvr>
                                      <p:to>
                                        <p:strVal val="visible"/>
                                      </p:to>
                                    </p:set>
                                    <p:anim calcmode="lin" valueType="num">
                                      <p:cBhvr additive="base">
                                        <p:cTn id="50" dur="500"/>
                                        <p:tgtEl>
                                          <p:spTgt spid="150"/>
                                        </p:tgtEl>
                                        <p:attrNameLst>
                                          <p:attrName>ppt_y</p:attrName>
                                        </p:attrNameLst>
                                      </p:cBhvr>
                                      <p:tavLst>
                                        <p:tav tm="0">
                                          <p:val>
                                            <p:strVal val="#ppt_y-#ppt_h*1.125000"/>
                                          </p:val>
                                        </p:tav>
                                        <p:tav tm="100000">
                                          <p:val>
                                            <p:strVal val="#ppt_y"/>
                                          </p:val>
                                        </p:tav>
                                      </p:tavLst>
                                    </p:anim>
                                    <p:animEffect transition="in" filter="wipe(down)">
                                      <p:cBhvr>
                                        <p:cTn id="51" dur="500"/>
                                        <p:tgtEl>
                                          <p:spTgt spid="150"/>
                                        </p:tgtEl>
                                      </p:cBhvr>
                                    </p:animEffect>
                                  </p:childTnLst>
                                </p:cTn>
                              </p:par>
                              <p:par>
                                <p:cTn id="52" presetID="53" presetClass="entr" presetSubtype="16" fill="hold" nodeType="withEffect">
                                  <p:stCondLst>
                                    <p:cond delay="140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par>
                                <p:cTn id="57" presetID="12" presetClass="entr" presetSubtype="4" fill="hold" grpId="0" nodeType="withEffect">
                                  <p:stCondLst>
                                    <p:cond delay="1900"/>
                                  </p:stCondLst>
                                  <p:childTnLst>
                                    <p:set>
                                      <p:cBhvr>
                                        <p:cTn id="58" dur="1" fill="hold">
                                          <p:stCondLst>
                                            <p:cond delay="0"/>
                                          </p:stCondLst>
                                        </p:cTn>
                                        <p:tgtEl>
                                          <p:spTgt spid="102"/>
                                        </p:tgtEl>
                                        <p:attrNameLst>
                                          <p:attrName>style.visibility</p:attrName>
                                        </p:attrNameLst>
                                      </p:cBhvr>
                                      <p:to>
                                        <p:strVal val="visible"/>
                                      </p:to>
                                    </p:set>
                                    <p:anim calcmode="lin" valueType="num">
                                      <p:cBhvr additive="base">
                                        <p:cTn id="59" dur="500"/>
                                        <p:tgtEl>
                                          <p:spTgt spid="102"/>
                                        </p:tgtEl>
                                        <p:attrNameLst>
                                          <p:attrName>ppt_y</p:attrName>
                                        </p:attrNameLst>
                                      </p:cBhvr>
                                      <p:tavLst>
                                        <p:tav tm="0">
                                          <p:val>
                                            <p:strVal val="#ppt_y+#ppt_h*1.125000"/>
                                          </p:val>
                                        </p:tav>
                                        <p:tav tm="100000">
                                          <p:val>
                                            <p:strVal val="#ppt_y"/>
                                          </p:val>
                                        </p:tav>
                                      </p:tavLst>
                                    </p:anim>
                                    <p:animEffect transition="in" filter="wipe(up)">
                                      <p:cBhvr>
                                        <p:cTn id="60" dur="500"/>
                                        <p:tgtEl>
                                          <p:spTgt spid="102"/>
                                        </p:tgtEl>
                                      </p:cBhvr>
                                    </p:animEffect>
                                  </p:childTnLst>
                                </p:cTn>
                              </p:par>
                              <p:par>
                                <p:cTn id="61" presetID="12" presetClass="entr" presetSubtype="4" fill="hold" grpId="0" nodeType="withEffect">
                                  <p:stCondLst>
                                    <p:cond delay="1900"/>
                                  </p:stCondLst>
                                  <p:childTnLst>
                                    <p:set>
                                      <p:cBhvr>
                                        <p:cTn id="62" dur="1" fill="hold">
                                          <p:stCondLst>
                                            <p:cond delay="0"/>
                                          </p:stCondLst>
                                        </p:cTn>
                                        <p:tgtEl>
                                          <p:spTgt spid="146"/>
                                        </p:tgtEl>
                                        <p:attrNameLst>
                                          <p:attrName>style.visibility</p:attrName>
                                        </p:attrNameLst>
                                      </p:cBhvr>
                                      <p:to>
                                        <p:strVal val="visible"/>
                                      </p:to>
                                    </p:set>
                                    <p:anim calcmode="lin" valueType="num">
                                      <p:cBhvr additive="base">
                                        <p:cTn id="63" dur="500"/>
                                        <p:tgtEl>
                                          <p:spTgt spid="146"/>
                                        </p:tgtEl>
                                        <p:attrNameLst>
                                          <p:attrName>ppt_y</p:attrName>
                                        </p:attrNameLst>
                                      </p:cBhvr>
                                      <p:tavLst>
                                        <p:tav tm="0">
                                          <p:val>
                                            <p:strVal val="#ppt_y+#ppt_h*1.125000"/>
                                          </p:val>
                                        </p:tav>
                                        <p:tav tm="100000">
                                          <p:val>
                                            <p:strVal val="#ppt_y"/>
                                          </p:val>
                                        </p:tav>
                                      </p:tavLst>
                                    </p:anim>
                                    <p:animEffect transition="in" filter="wipe(up)">
                                      <p:cBhvr>
                                        <p:cTn id="64" dur="500"/>
                                        <p:tgtEl>
                                          <p:spTgt spid="146"/>
                                        </p:tgtEl>
                                      </p:cBhvr>
                                    </p:animEffect>
                                  </p:childTnLst>
                                </p:cTn>
                              </p:par>
                              <p:par>
                                <p:cTn id="65" presetID="53" presetClass="entr" presetSubtype="16" fill="hold" nodeType="withEffect">
                                  <p:stCondLst>
                                    <p:cond delay="2200"/>
                                  </p:stCondLst>
                                  <p:childTnLst>
                                    <p:set>
                                      <p:cBhvr>
                                        <p:cTn id="66" dur="1" fill="hold">
                                          <p:stCondLst>
                                            <p:cond delay="0"/>
                                          </p:stCondLst>
                                        </p:cTn>
                                        <p:tgtEl>
                                          <p:spTgt spid="32"/>
                                        </p:tgtEl>
                                        <p:attrNameLst>
                                          <p:attrName>style.visibility</p:attrName>
                                        </p:attrNameLst>
                                      </p:cBhvr>
                                      <p:to>
                                        <p:strVal val="visible"/>
                                      </p:to>
                                    </p:set>
                                    <p:anim calcmode="lin" valueType="num">
                                      <p:cBhvr>
                                        <p:cTn id="67" dur="500" fill="hold"/>
                                        <p:tgtEl>
                                          <p:spTgt spid="32"/>
                                        </p:tgtEl>
                                        <p:attrNameLst>
                                          <p:attrName>ppt_w</p:attrName>
                                        </p:attrNameLst>
                                      </p:cBhvr>
                                      <p:tavLst>
                                        <p:tav tm="0">
                                          <p:val>
                                            <p:fltVal val="0"/>
                                          </p:val>
                                        </p:tav>
                                        <p:tav tm="100000">
                                          <p:val>
                                            <p:strVal val="#ppt_w"/>
                                          </p:val>
                                        </p:tav>
                                      </p:tavLst>
                                    </p:anim>
                                    <p:anim calcmode="lin" valueType="num">
                                      <p:cBhvr>
                                        <p:cTn id="68" dur="500" fill="hold"/>
                                        <p:tgtEl>
                                          <p:spTgt spid="32"/>
                                        </p:tgtEl>
                                        <p:attrNameLst>
                                          <p:attrName>ppt_h</p:attrName>
                                        </p:attrNameLst>
                                      </p:cBhvr>
                                      <p:tavLst>
                                        <p:tav tm="0">
                                          <p:val>
                                            <p:fltVal val="0"/>
                                          </p:val>
                                        </p:tav>
                                        <p:tav tm="100000">
                                          <p:val>
                                            <p:strVal val="#ppt_h"/>
                                          </p:val>
                                        </p:tav>
                                      </p:tavLst>
                                    </p:anim>
                                    <p:animEffect transition="in" filter="fade">
                                      <p:cBhvr>
                                        <p:cTn id="69" dur="500"/>
                                        <p:tgtEl>
                                          <p:spTgt spid="32"/>
                                        </p:tgtEl>
                                      </p:cBhvr>
                                    </p:animEffect>
                                  </p:childTnLst>
                                </p:cTn>
                              </p:par>
                              <p:par>
                                <p:cTn id="70" presetID="12" presetClass="entr" presetSubtype="1" fill="hold" grpId="0" nodeType="withEffect">
                                  <p:stCondLst>
                                    <p:cond delay="2700"/>
                                  </p:stCondLst>
                                  <p:childTnLst>
                                    <p:set>
                                      <p:cBhvr>
                                        <p:cTn id="71" dur="1" fill="hold">
                                          <p:stCondLst>
                                            <p:cond delay="0"/>
                                          </p:stCondLst>
                                        </p:cTn>
                                        <p:tgtEl>
                                          <p:spTgt spid="147"/>
                                        </p:tgtEl>
                                        <p:attrNameLst>
                                          <p:attrName>style.visibility</p:attrName>
                                        </p:attrNameLst>
                                      </p:cBhvr>
                                      <p:to>
                                        <p:strVal val="visible"/>
                                      </p:to>
                                    </p:set>
                                    <p:anim calcmode="lin" valueType="num">
                                      <p:cBhvr additive="base">
                                        <p:cTn id="72" dur="500"/>
                                        <p:tgtEl>
                                          <p:spTgt spid="147"/>
                                        </p:tgtEl>
                                        <p:attrNameLst>
                                          <p:attrName>ppt_y</p:attrName>
                                        </p:attrNameLst>
                                      </p:cBhvr>
                                      <p:tavLst>
                                        <p:tav tm="0">
                                          <p:val>
                                            <p:strVal val="#ppt_y-#ppt_h*1.125000"/>
                                          </p:val>
                                        </p:tav>
                                        <p:tav tm="100000">
                                          <p:val>
                                            <p:strVal val="#ppt_y"/>
                                          </p:val>
                                        </p:tav>
                                      </p:tavLst>
                                    </p:anim>
                                    <p:animEffect transition="in" filter="wipe(down)">
                                      <p:cBhvr>
                                        <p:cTn id="73" dur="500"/>
                                        <p:tgtEl>
                                          <p:spTgt spid="147"/>
                                        </p:tgtEl>
                                      </p:cBhvr>
                                    </p:animEffect>
                                  </p:childTnLst>
                                </p:cTn>
                              </p:par>
                              <p:par>
                                <p:cTn id="74" presetID="12" presetClass="entr" presetSubtype="1" fill="hold" grpId="0" nodeType="withEffect">
                                  <p:stCondLst>
                                    <p:cond delay="2700"/>
                                  </p:stCondLst>
                                  <p:childTnLst>
                                    <p:set>
                                      <p:cBhvr>
                                        <p:cTn id="75" dur="1" fill="hold">
                                          <p:stCondLst>
                                            <p:cond delay="0"/>
                                          </p:stCondLst>
                                        </p:cTn>
                                        <p:tgtEl>
                                          <p:spTgt spid="151"/>
                                        </p:tgtEl>
                                        <p:attrNameLst>
                                          <p:attrName>style.visibility</p:attrName>
                                        </p:attrNameLst>
                                      </p:cBhvr>
                                      <p:to>
                                        <p:strVal val="visible"/>
                                      </p:to>
                                    </p:set>
                                    <p:anim calcmode="lin" valueType="num">
                                      <p:cBhvr additive="base">
                                        <p:cTn id="76" dur="500"/>
                                        <p:tgtEl>
                                          <p:spTgt spid="151"/>
                                        </p:tgtEl>
                                        <p:attrNameLst>
                                          <p:attrName>ppt_y</p:attrName>
                                        </p:attrNameLst>
                                      </p:cBhvr>
                                      <p:tavLst>
                                        <p:tav tm="0">
                                          <p:val>
                                            <p:strVal val="#ppt_y-#ppt_h*1.125000"/>
                                          </p:val>
                                        </p:tav>
                                        <p:tav tm="100000">
                                          <p:val>
                                            <p:strVal val="#ppt_y"/>
                                          </p:val>
                                        </p:tav>
                                      </p:tavLst>
                                    </p:anim>
                                    <p:animEffect transition="in" filter="wipe(down)">
                                      <p:cBhvr>
                                        <p:cTn id="77" dur="500"/>
                                        <p:tgtEl>
                                          <p:spTgt spid="151"/>
                                        </p:tgtEl>
                                      </p:cBhvr>
                                    </p:animEffect>
                                  </p:childTnLst>
                                </p:cTn>
                              </p:par>
                              <p:par>
                                <p:cTn id="78" presetID="53" presetClass="entr" presetSubtype="16" fill="hold" nodeType="withEffect">
                                  <p:stCondLst>
                                    <p:cond delay="2800"/>
                                  </p:stCondLst>
                                  <p:childTnLst>
                                    <p:set>
                                      <p:cBhvr>
                                        <p:cTn id="79" dur="1" fill="hold">
                                          <p:stCondLst>
                                            <p:cond delay="0"/>
                                          </p:stCondLst>
                                        </p:cTn>
                                        <p:tgtEl>
                                          <p:spTgt spid="33"/>
                                        </p:tgtEl>
                                        <p:attrNameLst>
                                          <p:attrName>style.visibility</p:attrName>
                                        </p:attrNameLst>
                                      </p:cBhvr>
                                      <p:to>
                                        <p:strVal val="visible"/>
                                      </p:to>
                                    </p:set>
                                    <p:anim calcmode="lin" valueType="num">
                                      <p:cBhvr>
                                        <p:cTn id="80" dur="500" fill="hold"/>
                                        <p:tgtEl>
                                          <p:spTgt spid="33"/>
                                        </p:tgtEl>
                                        <p:attrNameLst>
                                          <p:attrName>ppt_w</p:attrName>
                                        </p:attrNameLst>
                                      </p:cBhvr>
                                      <p:tavLst>
                                        <p:tav tm="0">
                                          <p:val>
                                            <p:fltVal val="0"/>
                                          </p:val>
                                        </p:tav>
                                        <p:tav tm="100000">
                                          <p:val>
                                            <p:strVal val="#ppt_w"/>
                                          </p:val>
                                        </p:tav>
                                      </p:tavLst>
                                    </p:anim>
                                    <p:anim calcmode="lin" valueType="num">
                                      <p:cBhvr>
                                        <p:cTn id="81" dur="500" fill="hold"/>
                                        <p:tgtEl>
                                          <p:spTgt spid="33"/>
                                        </p:tgtEl>
                                        <p:attrNameLst>
                                          <p:attrName>ppt_h</p:attrName>
                                        </p:attrNameLst>
                                      </p:cBhvr>
                                      <p:tavLst>
                                        <p:tav tm="0">
                                          <p:val>
                                            <p:fltVal val="0"/>
                                          </p:val>
                                        </p:tav>
                                        <p:tav tm="100000">
                                          <p:val>
                                            <p:strVal val="#ppt_h"/>
                                          </p:val>
                                        </p:tav>
                                      </p:tavLst>
                                    </p:anim>
                                    <p:animEffect transition="in" filter="fade">
                                      <p:cBhvr>
                                        <p:cTn id="82" dur="500"/>
                                        <p:tgtEl>
                                          <p:spTgt spid="33"/>
                                        </p:tgtEl>
                                      </p:cBhvr>
                                    </p:animEffect>
                                  </p:childTnLst>
                                </p:cTn>
                              </p:par>
                              <p:par>
                                <p:cTn id="83" presetID="12" presetClass="entr" presetSubtype="4" fill="hold" grpId="0" nodeType="withEffect">
                                  <p:stCondLst>
                                    <p:cond delay="3200"/>
                                  </p:stCondLst>
                                  <p:childTnLst>
                                    <p:set>
                                      <p:cBhvr>
                                        <p:cTn id="84" dur="1" fill="hold">
                                          <p:stCondLst>
                                            <p:cond delay="0"/>
                                          </p:stCondLst>
                                        </p:cTn>
                                        <p:tgtEl>
                                          <p:spTgt spid="148"/>
                                        </p:tgtEl>
                                        <p:attrNameLst>
                                          <p:attrName>style.visibility</p:attrName>
                                        </p:attrNameLst>
                                      </p:cBhvr>
                                      <p:to>
                                        <p:strVal val="visible"/>
                                      </p:to>
                                    </p:set>
                                    <p:anim calcmode="lin" valueType="num">
                                      <p:cBhvr additive="base">
                                        <p:cTn id="85" dur="500"/>
                                        <p:tgtEl>
                                          <p:spTgt spid="148"/>
                                        </p:tgtEl>
                                        <p:attrNameLst>
                                          <p:attrName>ppt_y</p:attrName>
                                        </p:attrNameLst>
                                      </p:cBhvr>
                                      <p:tavLst>
                                        <p:tav tm="0">
                                          <p:val>
                                            <p:strVal val="#ppt_y+#ppt_h*1.125000"/>
                                          </p:val>
                                        </p:tav>
                                        <p:tav tm="100000">
                                          <p:val>
                                            <p:strVal val="#ppt_y"/>
                                          </p:val>
                                        </p:tav>
                                      </p:tavLst>
                                    </p:anim>
                                    <p:animEffect transition="in" filter="wipe(up)">
                                      <p:cBhvr>
                                        <p:cTn id="86" dur="500"/>
                                        <p:tgtEl>
                                          <p:spTgt spid="148"/>
                                        </p:tgtEl>
                                      </p:cBhvr>
                                    </p:animEffect>
                                  </p:childTnLst>
                                </p:cTn>
                              </p:par>
                              <p:par>
                                <p:cTn id="87" presetID="12" presetClass="entr" presetSubtype="4" fill="hold" grpId="0" nodeType="withEffect">
                                  <p:stCondLst>
                                    <p:cond delay="3200"/>
                                  </p:stCondLst>
                                  <p:childTnLst>
                                    <p:set>
                                      <p:cBhvr>
                                        <p:cTn id="88" dur="1" fill="hold">
                                          <p:stCondLst>
                                            <p:cond delay="0"/>
                                          </p:stCondLst>
                                        </p:cTn>
                                        <p:tgtEl>
                                          <p:spTgt spid="152"/>
                                        </p:tgtEl>
                                        <p:attrNameLst>
                                          <p:attrName>style.visibility</p:attrName>
                                        </p:attrNameLst>
                                      </p:cBhvr>
                                      <p:to>
                                        <p:strVal val="visible"/>
                                      </p:to>
                                    </p:set>
                                    <p:anim calcmode="lin" valueType="num">
                                      <p:cBhvr additive="base">
                                        <p:cTn id="89" dur="500"/>
                                        <p:tgtEl>
                                          <p:spTgt spid="152"/>
                                        </p:tgtEl>
                                        <p:attrNameLst>
                                          <p:attrName>ppt_y</p:attrName>
                                        </p:attrNameLst>
                                      </p:cBhvr>
                                      <p:tavLst>
                                        <p:tav tm="0">
                                          <p:val>
                                            <p:strVal val="#ppt_y+#ppt_h*1.125000"/>
                                          </p:val>
                                        </p:tav>
                                        <p:tav tm="100000">
                                          <p:val>
                                            <p:strVal val="#ppt_y"/>
                                          </p:val>
                                        </p:tav>
                                      </p:tavLst>
                                    </p:anim>
                                    <p:animEffect transition="in" filter="wipe(up)">
                                      <p:cBhvr>
                                        <p:cTn id="90" dur="500"/>
                                        <p:tgtEl>
                                          <p:spTgt spid="152"/>
                                        </p:tgtEl>
                                      </p:cBhvr>
                                    </p:animEffect>
                                  </p:childTnLst>
                                </p:cTn>
                              </p:par>
                            </p:childTnLst>
                          </p:cTn>
                        </p:par>
                        <p:par>
                          <p:cTn id="91" fill="hold">
                            <p:stCondLst>
                              <p:cond delay="5000"/>
                            </p:stCondLst>
                            <p:childTnLst>
                              <p:par>
                                <p:cTn id="92" presetID="10" presetClass="entr" presetSubtype="0" fill="hold" grpId="0" nodeType="afterEffect">
                                  <p:stCondLst>
                                    <p:cond delay="0"/>
                                  </p:stCondLst>
                                  <p:childTnLst>
                                    <p:set>
                                      <p:cBhvr>
                                        <p:cTn id="93" dur="1" fill="hold">
                                          <p:stCondLst>
                                            <p:cond delay="0"/>
                                          </p:stCondLst>
                                        </p:cTn>
                                        <p:tgtEl>
                                          <p:spTgt spid="153"/>
                                        </p:tgtEl>
                                        <p:attrNameLst>
                                          <p:attrName>style.visibility</p:attrName>
                                        </p:attrNameLst>
                                      </p:cBhvr>
                                      <p:to>
                                        <p:strVal val="visible"/>
                                      </p:to>
                                    </p:set>
                                    <p:animEffect transition="in" filter="fade">
                                      <p:cBhvr>
                                        <p:cTn id="94" dur="20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5" grpId="0" animBg="1"/>
      <p:bldP spid="106" grpId="0"/>
      <p:bldP spid="107" grpId="0"/>
      <p:bldP spid="35" grpId="0" animBg="1"/>
      <p:bldP spid="144" grpId="0"/>
      <p:bldP spid="145" grpId="0"/>
      <p:bldP spid="146" grpId="0"/>
      <p:bldP spid="147" grpId="0"/>
      <p:bldP spid="148" grpId="0"/>
      <p:bldP spid="149" grpId="0"/>
      <p:bldP spid="150" grpId="0"/>
      <p:bldP spid="151" grpId="0"/>
      <p:bldP spid="152" grpId="0"/>
      <p:bldP spid="1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71096" y="1431058"/>
            <a:ext cx="2242922" cy="707886"/>
          </a:xfrm>
          <a:prstGeom prst="rect">
            <a:avLst/>
          </a:prstGeom>
          <a:noFill/>
        </p:spPr>
        <p:txBody>
          <a:bodyPr wrap="none" rtlCol="0">
            <a:spAutoFit/>
          </a:bodyPr>
          <a:lstStyle/>
          <a:p>
            <a:r>
              <a:rPr lang="zh-CN" altLang="en-US" sz="4000" b="1" dirty="0">
                <a:latin typeface="方正兰亭细黑_GBK" panose="02000000000000000000" pitchFamily="2" charset="-122"/>
                <a:ea typeface="方正兰亭细黑_GBK" panose="02000000000000000000" pitchFamily="2" charset="-122"/>
              </a:rPr>
              <a:t>课题背</a:t>
            </a:r>
            <a:r>
              <a:rPr lang="zh-CN" altLang="en-US" sz="4000" b="1" dirty="0" smtClean="0">
                <a:latin typeface="方正兰亭细黑_GBK" panose="02000000000000000000" pitchFamily="2" charset="-122"/>
                <a:ea typeface="方正兰亭细黑_GBK" panose="02000000000000000000" pitchFamily="2" charset="-122"/>
              </a:rPr>
              <a:t>景</a:t>
            </a:r>
            <a:endParaRPr lang="zh-CN" altLang="en-US" sz="4000" b="1" dirty="0">
              <a:latin typeface="方正兰亭细黑_GBK" panose="02000000000000000000" pitchFamily="2" charset="-122"/>
              <a:ea typeface="方正兰亭细黑_GBK" panose="02000000000000000000" pitchFamily="2" charset="-122"/>
            </a:endParaRPr>
          </a:p>
        </p:txBody>
      </p:sp>
      <p:sp>
        <p:nvSpPr>
          <p:cNvPr id="3" name="TextBox 2"/>
          <p:cNvSpPr txBox="1"/>
          <p:nvPr/>
        </p:nvSpPr>
        <p:spPr>
          <a:xfrm>
            <a:off x="1686746" y="2860234"/>
            <a:ext cx="1241030" cy="307777"/>
          </a:xfrm>
          <a:prstGeom prst="rect">
            <a:avLst/>
          </a:prstGeom>
          <a:noFill/>
        </p:spPr>
        <p:txBody>
          <a:bodyPr wrap="square" lIns="0" tIns="0" rIns="0" bIns="0" rtlCol="0">
            <a:spAutoFit/>
          </a:bodyPr>
          <a:lstStyle/>
          <a:p>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第一部分</a:t>
            </a:r>
          </a:p>
        </p:txBody>
      </p:sp>
      <p:grpSp>
        <p:nvGrpSpPr>
          <p:cNvPr id="33" name="组合 32"/>
          <p:cNvGrpSpPr/>
          <p:nvPr/>
        </p:nvGrpSpPr>
        <p:grpSpPr>
          <a:xfrm>
            <a:off x="1554662" y="1409985"/>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KSO_Shape"/>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6BA42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grpSp>
      <p:sp>
        <p:nvSpPr>
          <p:cNvPr id="15" name="TextBox 14"/>
          <p:cNvSpPr txBox="1"/>
          <p:nvPr/>
        </p:nvSpPr>
        <p:spPr>
          <a:xfrm>
            <a:off x="3825363" y="2148173"/>
            <a:ext cx="1107996" cy="369332"/>
          </a:xfrm>
          <a:prstGeom prst="rect">
            <a:avLst/>
          </a:prstGeom>
          <a:noFill/>
        </p:spPr>
        <p:txBody>
          <a:bodyPr wrap="none" rtlCol="0">
            <a:spAutoFit/>
          </a:bodyPr>
          <a:lstStyle/>
          <a:p>
            <a:r>
              <a:rPr lang="zh-CN" altLang="en-US" dirty="0">
                <a:latin typeface="方正兰亭细黑_GBK" panose="02000000000000000000" pitchFamily="2" charset="-122"/>
                <a:ea typeface="方正兰亭细黑_GBK" panose="02000000000000000000" pitchFamily="2" charset="-122"/>
              </a:rPr>
              <a:t>课题背景</a:t>
            </a:r>
          </a:p>
        </p:txBody>
      </p:sp>
      <p:sp>
        <p:nvSpPr>
          <p:cNvPr id="19" name="TextBox 18"/>
          <p:cNvSpPr txBox="1"/>
          <p:nvPr/>
        </p:nvSpPr>
        <p:spPr>
          <a:xfrm>
            <a:off x="4909328" y="2195417"/>
            <a:ext cx="1499128" cy="276999"/>
          </a:xfrm>
          <a:prstGeom prst="rect">
            <a:avLst/>
          </a:prstGeom>
          <a:noFill/>
        </p:spPr>
        <p:txBody>
          <a:bodyPr wrap="none" rtlCol="0">
            <a:spAutoFit/>
          </a:bodyPr>
          <a:lstStyle/>
          <a:p>
            <a:pPr algn="ctr"/>
            <a:r>
              <a:rPr lang="en-US" altLang="zh-CN" sz="1200" dirty="0">
                <a:solidFill>
                  <a:srgbClr val="F2B800"/>
                </a:solidFill>
                <a:latin typeface="Kozuka Gothic Pro R" pitchFamily="34" charset="-128"/>
                <a:ea typeface="Kozuka Gothic Pro R" pitchFamily="34" charset="-128"/>
              </a:rPr>
              <a:t>THE BACKGROUND</a:t>
            </a:r>
            <a:endParaRPr lang="zh-CN" altLang="en-US" sz="1200" dirty="0">
              <a:solidFill>
                <a:srgbClr val="F2B800"/>
              </a:solidFill>
              <a:latin typeface="Kozuka Gothic Pro R" pitchFamily="34" charset="-128"/>
              <a:ea typeface="Kozuka Gothic Pro R" pitchFamily="34" charset="-128"/>
            </a:endParaRPr>
          </a:p>
        </p:txBody>
      </p:sp>
      <p:sp>
        <p:nvSpPr>
          <p:cNvPr id="24" name="椭圆 23"/>
          <p:cNvSpPr/>
          <p:nvPr/>
        </p:nvSpPr>
        <p:spPr>
          <a:xfrm>
            <a:off x="3531475" y="2175671"/>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28" name="TextBox 27"/>
          <p:cNvSpPr txBox="1"/>
          <p:nvPr/>
        </p:nvSpPr>
        <p:spPr>
          <a:xfrm>
            <a:off x="3825363" y="2563888"/>
            <a:ext cx="1107996" cy="369332"/>
          </a:xfrm>
          <a:prstGeom prst="rect">
            <a:avLst/>
          </a:prstGeom>
          <a:noFill/>
        </p:spPr>
        <p:txBody>
          <a:bodyPr wrap="none" rtlCol="0">
            <a:spAutoFit/>
          </a:bodyPr>
          <a:lstStyle/>
          <a:p>
            <a:r>
              <a:rPr lang="zh-CN" altLang="en-US" dirty="0" smtClean="0">
                <a:latin typeface="方正兰亭细黑_GBK" panose="02000000000000000000" pitchFamily="2" charset="-122"/>
                <a:ea typeface="方正兰亭细黑_GBK" panose="02000000000000000000" pitchFamily="2" charset="-122"/>
              </a:rPr>
              <a:t>研究意义</a:t>
            </a:r>
            <a:endParaRPr lang="zh-CN" altLang="en-US" dirty="0">
              <a:latin typeface="方正兰亭细黑_GBK" panose="02000000000000000000" pitchFamily="2" charset="-122"/>
              <a:ea typeface="方正兰亭细黑_GBK" panose="02000000000000000000" pitchFamily="2" charset="-122"/>
            </a:endParaRPr>
          </a:p>
        </p:txBody>
      </p:sp>
      <p:sp>
        <p:nvSpPr>
          <p:cNvPr id="29" name="TextBox 28"/>
          <p:cNvSpPr txBox="1"/>
          <p:nvPr/>
        </p:nvSpPr>
        <p:spPr>
          <a:xfrm>
            <a:off x="4826773" y="2611132"/>
            <a:ext cx="1664238" cy="276999"/>
          </a:xfrm>
          <a:prstGeom prst="rect">
            <a:avLst/>
          </a:prstGeom>
          <a:noFill/>
        </p:spPr>
        <p:txBody>
          <a:bodyPr wrap="none" rtlCol="0">
            <a:spAutoFit/>
          </a:bodyPr>
          <a:lstStyle/>
          <a:p>
            <a:pPr algn="ctr"/>
            <a:r>
              <a:rPr lang="en-US" altLang="zh-CN" sz="1200" dirty="0" smtClean="0">
                <a:solidFill>
                  <a:srgbClr val="F2B800"/>
                </a:solidFill>
                <a:latin typeface="Kozuka Gothic Pro R" pitchFamily="34" charset="-128"/>
                <a:ea typeface="Kozuka Gothic Pro R" pitchFamily="34" charset="-128"/>
              </a:rPr>
              <a:t>THE SIGNIFICANCE</a:t>
            </a:r>
            <a:endParaRPr lang="zh-CN" altLang="en-US" sz="1200" dirty="0">
              <a:solidFill>
                <a:srgbClr val="F2B800"/>
              </a:solidFill>
              <a:latin typeface="Kozuka Gothic Pro R" pitchFamily="34" charset="-128"/>
              <a:ea typeface="Kozuka Gothic Pro R" pitchFamily="34" charset="-128"/>
            </a:endParaRPr>
          </a:p>
        </p:txBody>
      </p:sp>
      <p:sp>
        <p:nvSpPr>
          <p:cNvPr id="30" name="椭圆 29"/>
          <p:cNvSpPr/>
          <p:nvPr/>
        </p:nvSpPr>
        <p:spPr>
          <a:xfrm>
            <a:off x="3531475" y="2591386"/>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left)">
                                      <p:cBhvr>
                                        <p:cTn id="8" dur="500"/>
                                        <p:tgtEl>
                                          <p:spTgt spid="33"/>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ppt_y-.1"/>
                                          </p:val>
                                        </p:tav>
                                        <p:tav tm="100000">
                                          <p:val>
                                            <p:strVal val="#ppt_y"/>
                                          </p:val>
                                        </p:tav>
                                      </p:tavLst>
                                    </p:anim>
                                  </p:childTnLst>
                                </p:cTn>
                              </p:par>
                              <p:par>
                                <p:cTn id="19" presetID="1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p:tgtEl>
                                          <p:spTgt spid="24"/>
                                        </p:tgtEl>
                                        <p:attrNameLst>
                                          <p:attrName>ppt_x</p:attrName>
                                        </p:attrNameLst>
                                      </p:cBhvr>
                                      <p:tavLst>
                                        <p:tav tm="0">
                                          <p:val>
                                            <p:strVal val="#ppt_x-#ppt_w*1.125000"/>
                                          </p:val>
                                        </p:tav>
                                        <p:tav tm="100000">
                                          <p:val>
                                            <p:strVal val="#ppt_x"/>
                                          </p:val>
                                        </p:tav>
                                      </p:tavLst>
                                    </p:anim>
                                    <p:animEffect transition="in" filter="wipe(right)">
                                      <p:cBhvr>
                                        <p:cTn id="22" dur="500"/>
                                        <p:tgtEl>
                                          <p:spTgt spid="24"/>
                                        </p:tgtEl>
                                      </p:cBhvr>
                                    </p:animEffect>
                                  </p:childTnLst>
                                </p:cTn>
                              </p:par>
                              <p:par>
                                <p:cTn id="23" presetID="12" presetClass="entr" presetSubtype="8" fill="hold" grpId="0" nodeType="withEffect">
                                  <p:stCondLst>
                                    <p:cond delay="30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p:tgtEl>
                                          <p:spTgt spid="15"/>
                                        </p:tgtEl>
                                        <p:attrNameLst>
                                          <p:attrName>ppt_x</p:attrName>
                                        </p:attrNameLst>
                                      </p:cBhvr>
                                      <p:tavLst>
                                        <p:tav tm="0">
                                          <p:val>
                                            <p:strVal val="#ppt_x-#ppt_w*1.125000"/>
                                          </p:val>
                                        </p:tav>
                                        <p:tav tm="100000">
                                          <p:val>
                                            <p:strVal val="#ppt_x"/>
                                          </p:val>
                                        </p:tav>
                                      </p:tavLst>
                                    </p:anim>
                                    <p:animEffect transition="in" filter="wipe(right)">
                                      <p:cBhvr>
                                        <p:cTn id="26" dur="500"/>
                                        <p:tgtEl>
                                          <p:spTgt spid="15"/>
                                        </p:tgtEl>
                                      </p:cBhvr>
                                    </p:animEffect>
                                  </p:childTnLst>
                                </p:cTn>
                              </p:par>
                              <p:par>
                                <p:cTn id="27" presetID="12" presetClass="entr" presetSubtype="8" fill="hold" grpId="0" nodeType="withEffect">
                                  <p:stCondLst>
                                    <p:cond delay="60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p:tgtEl>
                                          <p:spTgt spid="19"/>
                                        </p:tgtEl>
                                        <p:attrNameLst>
                                          <p:attrName>ppt_x</p:attrName>
                                        </p:attrNameLst>
                                      </p:cBhvr>
                                      <p:tavLst>
                                        <p:tav tm="0">
                                          <p:val>
                                            <p:strVal val="#ppt_x-#ppt_w*1.125000"/>
                                          </p:val>
                                        </p:tav>
                                        <p:tav tm="100000">
                                          <p:val>
                                            <p:strVal val="#ppt_x"/>
                                          </p:val>
                                        </p:tav>
                                      </p:tavLst>
                                    </p:anim>
                                    <p:animEffect transition="in" filter="wipe(right)">
                                      <p:cBhvr>
                                        <p:cTn id="30" dur="500"/>
                                        <p:tgtEl>
                                          <p:spTgt spid="19"/>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p:tgtEl>
                                          <p:spTgt spid="30"/>
                                        </p:tgtEl>
                                        <p:attrNameLst>
                                          <p:attrName>ppt_x</p:attrName>
                                        </p:attrNameLst>
                                      </p:cBhvr>
                                      <p:tavLst>
                                        <p:tav tm="0">
                                          <p:val>
                                            <p:strVal val="#ppt_x-#ppt_w*1.125000"/>
                                          </p:val>
                                        </p:tav>
                                        <p:tav tm="100000">
                                          <p:val>
                                            <p:strVal val="#ppt_x"/>
                                          </p:val>
                                        </p:tav>
                                      </p:tavLst>
                                    </p:anim>
                                    <p:animEffect transition="in" filter="wipe(right)">
                                      <p:cBhvr>
                                        <p:cTn id="34" dur="500"/>
                                        <p:tgtEl>
                                          <p:spTgt spid="30"/>
                                        </p:tgtEl>
                                      </p:cBhvr>
                                    </p:animEffect>
                                  </p:childTnLst>
                                </p:cTn>
                              </p:par>
                              <p:par>
                                <p:cTn id="35" presetID="12" presetClass="entr" presetSubtype="8" fill="hold" grpId="0" nodeType="withEffect">
                                  <p:stCondLst>
                                    <p:cond delay="30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p:tgtEl>
                                          <p:spTgt spid="28"/>
                                        </p:tgtEl>
                                        <p:attrNameLst>
                                          <p:attrName>ppt_x</p:attrName>
                                        </p:attrNameLst>
                                      </p:cBhvr>
                                      <p:tavLst>
                                        <p:tav tm="0">
                                          <p:val>
                                            <p:strVal val="#ppt_x-#ppt_w*1.125000"/>
                                          </p:val>
                                        </p:tav>
                                        <p:tav tm="100000">
                                          <p:val>
                                            <p:strVal val="#ppt_x"/>
                                          </p:val>
                                        </p:tav>
                                      </p:tavLst>
                                    </p:anim>
                                    <p:animEffect transition="in" filter="wipe(right)">
                                      <p:cBhvr>
                                        <p:cTn id="38" dur="500"/>
                                        <p:tgtEl>
                                          <p:spTgt spid="28"/>
                                        </p:tgtEl>
                                      </p:cBhvr>
                                    </p:animEffect>
                                  </p:childTnLst>
                                </p:cTn>
                              </p:par>
                              <p:par>
                                <p:cTn id="39" presetID="12" presetClass="entr" presetSubtype="8" fill="hold" grpId="0" nodeType="withEffect">
                                  <p:stCondLst>
                                    <p:cond delay="60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p:tgtEl>
                                          <p:spTgt spid="29"/>
                                        </p:tgtEl>
                                        <p:attrNameLst>
                                          <p:attrName>ppt_x</p:attrName>
                                        </p:attrNameLst>
                                      </p:cBhvr>
                                      <p:tavLst>
                                        <p:tav tm="0">
                                          <p:val>
                                            <p:strVal val="#ppt_x-#ppt_w*1.125000"/>
                                          </p:val>
                                        </p:tav>
                                        <p:tav tm="100000">
                                          <p:val>
                                            <p:strVal val="#ppt_x"/>
                                          </p:val>
                                        </p:tav>
                                      </p:tavLst>
                                    </p:anim>
                                    <p:animEffect transition="in" filter="wipe(right)">
                                      <p:cBhvr>
                                        <p:cTn id="4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5" grpId="0"/>
      <p:bldP spid="19" grpId="0"/>
      <p:bldP spid="24" grpId="0" animBg="1"/>
      <p:bldP spid="28" grpId="0"/>
      <p:bldP spid="29" grpId="0"/>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圆角矩形 64"/>
          <p:cNvSpPr/>
          <p:nvPr/>
        </p:nvSpPr>
        <p:spPr>
          <a:xfrm>
            <a:off x="-321542" y="1161274"/>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321542" y="1725452"/>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321542" y="2289630"/>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321542" y="2853808"/>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321542" y="590072"/>
            <a:ext cx="2090420" cy="548640"/>
          </a:xfrm>
          <a:prstGeom prst="roundRect">
            <a:avLst>
              <a:gd name="adj" fmla="val 50000"/>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53" name="TextBox 41"/>
          <p:cNvSpPr>
            <a:spLocks noChangeArrowheads="1"/>
          </p:cNvSpPr>
          <p:nvPr/>
        </p:nvSpPr>
        <p:spPr bwMode="auto">
          <a:xfrm>
            <a:off x="2182814" y="1428750"/>
            <a:ext cx="6264275" cy="16619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r>
              <a:rPr lang="zh-CN" altLang="zh-CN" dirty="0" smtClean="0"/>
              <a:t>农业是国家重要的支柱产业，我国作为世界第一农业大国，农业生产在我国经济建设和社会发展中占有举足轻重的地位。</a:t>
            </a:r>
            <a:r>
              <a:rPr lang="zh-CN" altLang="en-US" dirty="0" smtClean="0"/>
              <a:t>其中蔬菜做为重要的农作物，随着我国的快速发展，我国人民对蔬菜的质量和产量有了更高的要求，</a:t>
            </a:r>
            <a:r>
              <a:rPr lang="zh-CN" altLang="zh-CN" dirty="0" smtClean="0"/>
              <a:t>蔬菜生长环境智能监控系统用于解决蔬菜生长中的生长环境检测及反应系统的设计，致力于提高蔬菜产量和质量，提高实验产品的市场竞争力。</a:t>
            </a:r>
            <a:endParaRPr lang="en-US" altLang="zh-CN"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4" name="TextBox 43"/>
          <p:cNvSpPr>
            <a:spLocks noChangeArrowheads="1"/>
          </p:cNvSpPr>
          <p:nvPr/>
        </p:nvSpPr>
        <p:spPr bwMode="auto">
          <a:xfrm>
            <a:off x="4111625" y="994410"/>
            <a:ext cx="231140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zh-CN" altLang="en-US" sz="2800" b="1" dirty="0">
                <a:latin typeface="微软雅黑" panose="020B0503020204020204" pitchFamily="34" charset="-122"/>
                <a:ea typeface="微软雅黑" panose="020B0503020204020204" pitchFamily="34" charset="-122"/>
              </a:rPr>
              <a:t>行业大背景</a:t>
            </a:r>
          </a:p>
        </p:txBody>
      </p:sp>
      <p:grpSp>
        <p:nvGrpSpPr>
          <p:cNvPr id="6155" name="组合 2"/>
          <p:cNvGrpSpPr/>
          <p:nvPr/>
        </p:nvGrpSpPr>
        <p:grpSpPr bwMode="auto">
          <a:xfrm>
            <a:off x="3465513" y="1138714"/>
            <a:ext cx="3579812" cy="142875"/>
            <a:chOff x="0" y="0"/>
            <a:chExt cx="3580582" cy="158874"/>
          </a:xfrm>
        </p:grpSpPr>
        <p:grpSp>
          <p:nvGrpSpPr>
            <p:cNvPr id="6156" name="组合 61"/>
            <p:cNvGrpSpPr/>
            <p:nvPr/>
          </p:nvGrpSpPr>
          <p:grpSpPr bwMode="auto">
            <a:xfrm>
              <a:off x="0" y="0"/>
              <a:ext cx="792088" cy="158874"/>
              <a:chOff x="0" y="0"/>
              <a:chExt cx="792088" cy="158874"/>
            </a:xfrm>
          </p:grpSpPr>
          <p:sp>
            <p:nvSpPr>
              <p:cNvPr id="6157" name="直接连接符 70"/>
              <p:cNvSpPr>
                <a:spLocks noChangeShapeType="1"/>
              </p:cNvSpPr>
              <p:nvPr/>
            </p:nvSpPr>
            <p:spPr bwMode="auto">
              <a:xfrm flipH="1">
                <a:off x="0" y="79437"/>
                <a:ext cx="792088" cy="1"/>
              </a:xfrm>
              <a:prstGeom prst="line">
                <a:avLst/>
              </a:prstGeom>
              <a:noFill/>
              <a:ln w="6350" cap="flat" cmpd="sng">
                <a:solidFill>
                  <a:schemeClr val="tx2"/>
                </a:solidFill>
                <a:bevel/>
              </a:ln>
              <a:extLst>
                <a:ext uri="{909E8E84-426E-40DD-AFC4-6F175D3DCCD1}">
                  <a14:hiddenFill xmlns:a14="http://schemas.microsoft.com/office/drawing/2010/main" xmlns="">
                    <a:noFill/>
                  </a14:hiddenFill>
                </a:ext>
              </a:extLst>
            </p:spPr>
            <p:txBody>
              <a:bodyPr/>
              <a:lstStyle/>
              <a:p>
                <a:endParaRPr lang="zh-CN" altLang="en-US"/>
              </a:p>
            </p:txBody>
          </p:sp>
          <p:sp>
            <p:nvSpPr>
              <p:cNvPr id="6158" name="直接连接符 71"/>
              <p:cNvSpPr>
                <a:spLocks noChangeShapeType="1"/>
              </p:cNvSpPr>
              <p:nvPr/>
            </p:nvSpPr>
            <p:spPr bwMode="auto">
              <a:xfrm flipH="1">
                <a:off x="216024" y="0"/>
                <a:ext cx="576064" cy="1"/>
              </a:xfrm>
              <a:prstGeom prst="line">
                <a:avLst/>
              </a:prstGeom>
              <a:noFill/>
              <a:ln w="6350" cap="flat" cmpd="sng">
                <a:solidFill>
                  <a:schemeClr val="tx2"/>
                </a:solidFill>
                <a:bevel/>
              </a:ln>
              <a:extLst>
                <a:ext uri="{909E8E84-426E-40DD-AFC4-6F175D3DCCD1}">
                  <a14:hiddenFill xmlns:a14="http://schemas.microsoft.com/office/drawing/2010/main" xmlns="">
                    <a:noFill/>
                  </a14:hiddenFill>
                </a:ext>
              </a:extLst>
            </p:spPr>
            <p:txBody>
              <a:bodyPr/>
              <a:lstStyle/>
              <a:p>
                <a:endParaRPr lang="zh-CN" altLang="en-US"/>
              </a:p>
            </p:txBody>
          </p:sp>
          <p:sp>
            <p:nvSpPr>
              <p:cNvPr id="6159" name="直接连接符 72"/>
              <p:cNvSpPr>
                <a:spLocks noChangeShapeType="1"/>
              </p:cNvSpPr>
              <p:nvPr/>
            </p:nvSpPr>
            <p:spPr bwMode="auto">
              <a:xfrm flipH="1">
                <a:off x="396044" y="158874"/>
                <a:ext cx="396044" cy="1"/>
              </a:xfrm>
              <a:prstGeom prst="line">
                <a:avLst/>
              </a:prstGeom>
              <a:noFill/>
              <a:ln w="6350" cap="flat" cmpd="sng">
                <a:solidFill>
                  <a:schemeClr val="tx2"/>
                </a:solidFill>
                <a:bevel/>
              </a:ln>
              <a:extLst>
                <a:ext uri="{909E8E84-426E-40DD-AFC4-6F175D3DCCD1}">
                  <a14:hiddenFill xmlns:a14="http://schemas.microsoft.com/office/drawing/2010/main" xmlns="">
                    <a:noFill/>
                  </a14:hiddenFill>
                </a:ext>
              </a:extLst>
            </p:spPr>
            <p:txBody>
              <a:bodyPr/>
              <a:lstStyle/>
              <a:p>
                <a:endParaRPr lang="zh-CN" altLang="en-US"/>
              </a:p>
            </p:txBody>
          </p:sp>
        </p:grpSp>
        <p:grpSp>
          <p:nvGrpSpPr>
            <p:cNvPr id="6160" name="组合 62"/>
            <p:cNvGrpSpPr/>
            <p:nvPr/>
          </p:nvGrpSpPr>
          <p:grpSpPr bwMode="auto">
            <a:xfrm rot="10800000">
              <a:off x="2788494" y="0"/>
              <a:ext cx="792088" cy="158874"/>
              <a:chOff x="0" y="0"/>
              <a:chExt cx="792088" cy="158874"/>
            </a:xfrm>
          </p:grpSpPr>
          <p:sp>
            <p:nvSpPr>
              <p:cNvPr id="6161" name="直接连接符 67"/>
              <p:cNvSpPr>
                <a:spLocks noChangeShapeType="1"/>
              </p:cNvSpPr>
              <p:nvPr/>
            </p:nvSpPr>
            <p:spPr bwMode="auto">
              <a:xfrm flipH="1">
                <a:off x="0" y="79437"/>
                <a:ext cx="792088" cy="1"/>
              </a:xfrm>
              <a:prstGeom prst="line">
                <a:avLst/>
              </a:prstGeom>
              <a:noFill/>
              <a:ln w="6350" cap="flat" cmpd="sng">
                <a:solidFill>
                  <a:schemeClr val="tx2"/>
                </a:solidFill>
                <a:bevel/>
              </a:ln>
              <a:extLst>
                <a:ext uri="{909E8E84-426E-40DD-AFC4-6F175D3DCCD1}">
                  <a14:hiddenFill xmlns:a14="http://schemas.microsoft.com/office/drawing/2010/main" xmlns="">
                    <a:noFill/>
                  </a14:hiddenFill>
                </a:ext>
              </a:extLst>
            </p:spPr>
            <p:txBody>
              <a:bodyPr/>
              <a:lstStyle/>
              <a:p>
                <a:endParaRPr lang="zh-CN" altLang="en-US"/>
              </a:p>
            </p:txBody>
          </p:sp>
          <p:sp>
            <p:nvSpPr>
              <p:cNvPr id="6162" name="直接连接符 68"/>
              <p:cNvSpPr>
                <a:spLocks noChangeShapeType="1"/>
              </p:cNvSpPr>
              <p:nvPr/>
            </p:nvSpPr>
            <p:spPr bwMode="auto">
              <a:xfrm flipH="1">
                <a:off x="216024" y="0"/>
                <a:ext cx="576064" cy="1"/>
              </a:xfrm>
              <a:prstGeom prst="line">
                <a:avLst/>
              </a:prstGeom>
              <a:noFill/>
              <a:ln w="6350" cap="flat" cmpd="sng">
                <a:solidFill>
                  <a:schemeClr val="tx2"/>
                </a:solidFill>
                <a:bevel/>
              </a:ln>
              <a:extLst>
                <a:ext uri="{909E8E84-426E-40DD-AFC4-6F175D3DCCD1}">
                  <a14:hiddenFill xmlns:a14="http://schemas.microsoft.com/office/drawing/2010/main" xmlns="">
                    <a:noFill/>
                  </a14:hiddenFill>
                </a:ext>
              </a:extLst>
            </p:spPr>
            <p:txBody>
              <a:bodyPr/>
              <a:lstStyle/>
              <a:p>
                <a:endParaRPr lang="zh-CN" altLang="en-US"/>
              </a:p>
            </p:txBody>
          </p:sp>
          <p:sp>
            <p:nvSpPr>
              <p:cNvPr id="6163" name="直接连接符 69"/>
              <p:cNvSpPr>
                <a:spLocks noChangeShapeType="1"/>
              </p:cNvSpPr>
              <p:nvPr/>
            </p:nvSpPr>
            <p:spPr bwMode="auto">
              <a:xfrm flipH="1">
                <a:off x="396044" y="158874"/>
                <a:ext cx="396044" cy="1"/>
              </a:xfrm>
              <a:prstGeom prst="line">
                <a:avLst/>
              </a:prstGeom>
              <a:noFill/>
              <a:ln w="6350" cap="flat" cmpd="sng">
                <a:solidFill>
                  <a:schemeClr val="tx2"/>
                </a:solidFill>
                <a:bevel/>
              </a:ln>
              <a:extLst>
                <a:ext uri="{909E8E84-426E-40DD-AFC4-6F175D3DCCD1}">
                  <a14:hiddenFill xmlns:a14="http://schemas.microsoft.com/office/drawing/2010/main" xmlns="">
                    <a:noFill/>
                  </a14:hiddenFill>
                </a:ext>
              </a:extLst>
            </p:spPr>
            <p:txBody>
              <a:bodyPr/>
              <a:lstStyle/>
              <a:p>
                <a:endParaRPr lang="zh-CN" altLang="en-US"/>
              </a:p>
            </p:txBody>
          </p:sp>
        </p:grpSp>
      </p:grpSp>
      <p:sp>
        <p:nvSpPr>
          <p:cNvPr id="3" name="TextBox 2"/>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选题背景</a:t>
            </a:r>
          </a:p>
        </p:txBody>
      </p:sp>
      <p:sp>
        <p:nvSpPr>
          <p:cNvPr id="59" name="TextBox 12"/>
          <p:cNvSpPr txBox="1"/>
          <p:nvPr/>
        </p:nvSpPr>
        <p:spPr>
          <a:xfrm>
            <a:off x="132080" y="685322"/>
            <a:ext cx="1676400"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课题背景</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60" name="TextBox 13"/>
          <p:cNvSpPr txBox="1"/>
          <p:nvPr/>
        </p:nvSpPr>
        <p:spPr>
          <a:xfrm>
            <a:off x="132080" y="1262329"/>
            <a:ext cx="1676400" cy="338554"/>
          </a:xfrm>
          <a:prstGeom prst="rect">
            <a:avLst/>
          </a:prstGeom>
          <a:noFill/>
        </p:spPr>
        <p:txBody>
          <a:bodyPr wrap="square" rtlCol="0">
            <a:spAutoFit/>
          </a:bodyPr>
          <a:lstStyle/>
          <a:p>
            <a:r>
              <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rPr>
              <a:t>课题现状及发展</a:t>
            </a:r>
          </a:p>
        </p:txBody>
      </p:sp>
      <p:sp>
        <p:nvSpPr>
          <p:cNvPr id="61" name="TextBox 14"/>
          <p:cNvSpPr txBox="1"/>
          <p:nvPr/>
        </p:nvSpPr>
        <p:spPr>
          <a:xfrm>
            <a:off x="132080" y="1850737"/>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方正兰亭细黑_GBK" panose="02000000000000000000" pitchFamily="2" charset="-122"/>
                <a:ea typeface="方正兰亭细黑_GBK" panose="02000000000000000000" pitchFamily="2" charset="-122"/>
              </a:rPr>
              <a:t>拟研究内容</a:t>
            </a:r>
            <a:endPar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endParaRPr>
          </a:p>
        </p:txBody>
      </p:sp>
      <p:sp>
        <p:nvSpPr>
          <p:cNvPr id="62" name="TextBox 15"/>
          <p:cNvSpPr txBox="1"/>
          <p:nvPr/>
        </p:nvSpPr>
        <p:spPr>
          <a:xfrm>
            <a:off x="132080" y="2394673"/>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方正兰亭细黑_GBK" panose="02000000000000000000" pitchFamily="2" charset="-122"/>
                <a:ea typeface="方正兰亭细黑_GBK" panose="02000000000000000000" pitchFamily="2" charset="-122"/>
              </a:rPr>
              <a:t>研究路线</a:t>
            </a:r>
            <a:endPar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endParaRPr>
          </a:p>
        </p:txBody>
      </p:sp>
      <p:sp>
        <p:nvSpPr>
          <p:cNvPr id="63" name="TextBox 16"/>
          <p:cNvSpPr txBox="1"/>
          <p:nvPr/>
        </p:nvSpPr>
        <p:spPr>
          <a:xfrm>
            <a:off x="132080" y="2943126"/>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方正兰亭细黑_GBK" panose="02000000000000000000" pitchFamily="2" charset="-122"/>
                <a:ea typeface="方正兰亭细黑_GBK" panose="02000000000000000000" pitchFamily="2" charset="-122"/>
              </a:rPr>
              <a:t>总结</a:t>
            </a:r>
            <a:endParaRPr lang="zh-CN" altLang="en-US" sz="1600" dirty="0">
              <a:solidFill>
                <a:schemeClr val="tx1">
                  <a:lumMod val="75000"/>
                  <a:lumOff val="25000"/>
                </a:schemeClr>
              </a:solidFill>
              <a:latin typeface="方正兰亭细黑_GBK" panose="02000000000000000000" pitchFamily="2" charset="-122"/>
              <a:ea typeface="方正兰亭细黑_GBK" panose="02000000000000000000" pitchFamily="2" charset="-122"/>
            </a:endParaRPr>
          </a:p>
        </p:txBody>
      </p:sp>
      <p:sp>
        <p:nvSpPr>
          <p:cNvPr id="64" name="等腰三角形 63"/>
          <p:cNvSpPr/>
          <p:nvPr/>
        </p:nvSpPr>
        <p:spPr>
          <a:xfrm rot="5400000">
            <a:off x="-33338" y="790514"/>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pic>
        <p:nvPicPr>
          <p:cNvPr id="69" name="图片 68" descr="农田.jpg"/>
          <p:cNvPicPr>
            <a:picLocks noChangeAspect="1"/>
          </p:cNvPicPr>
          <p:nvPr/>
        </p:nvPicPr>
        <p:blipFill>
          <a:blip r:embed="rId3" cstate="print"/>
          <a:stretch>
            <a:fillRect/>
          </a:stretch>
        </p:blipFill>
        <p:spPr>
          <a:xfrm>
            <a:off x="1943101" y="3324225"/>
            <a:ext cx="2105024" cy="148113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70" name="图片 69" descr="蔬菜种植园.jpg"/>
          <p:cNvPicPr>
            <a:picLocks noChangeAspect="1"/>
          </p:cNvPicPr>
          <p:nvPr/>
        </p:nvPicPr>
        <p:blipFill>
          <a:blip r:embed="rId4" cstate="print"/>
          <a:stretch>
            <a:fillRect/>
          </a:stretch>
        </p:blipFill>
        <p:spPr>
          <a:xfrm>
            <a:off x="4362451" y="3333750"/>
            <a:ext cx="2057399" cy="14668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71" name="图片 70" descr="蔬菜种植园2.jpg"/>
          <p:cNvPicPr>
            <a:picLocks noChangeAspect="1"/>
          </p:cNvPicPr>
          <p:nvPr/>
        </p:nvPicPr>
        <p:blipFill>
          <a:blip r:embed="rId5" cstate="print"/>
          <a:stretch>
            <a:fillRect/>
          </a:stretch>
        </p:blipFill>
        <p:spPr>
          <a:xfrm>
            <a:off x="6762750" y="3333750"/>
            <a:ext cx="2009775" cy="143827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afterEffect">
                                  <p:stCondLst>
                                    <p:cond delay="0"/>
                                  </p:stCondLst>
                                  <p:childTnLst>
                                    <p:set>
                                      <p:cBhvr>
                                        <p:cTn id="6" dur="1" fill="hold">
                                          <p:stCondLst>
                                            <p:cond delay="0"/>
                                          </p:stCondLst>
                                        </p:cTn>
                                        <p:tgtEl>
                                          <p:spTgt spid="6155"/>
                                        </p:tgtEl>
                                        <p:attrNameLst>
                                          <p:attrName>style.visibility</p:attrName>
                                        </p:attrNameLst>
                                      </p:cBhvr>
                                      <p:to>
                                        <p:strVal val="visible"/>
                                      </p:to>
                                    </p:set>
                                    <p:anim calcmode="lin" valueType="num">
                                      <p:cBhvr>
                                        <p:cTn id="7" dur="500" fill="hold"/>
                                        <p:tgtEl>
                                          <p:spTgt spid="6155"/>
                                        </p:tgtEl>
                                        <p:attrNameLst>
                                          <p:attrName>ppt_w</p:attrName>
                                        </p:attrNameLst>
                                      </p:cBhvr>
                                      <p:tavLst>
                                        <p:tav tm="0">
                                          <p:val>
                                            <p:strVal val="(6*min(max(#ppt_w*#ppt_h,.3),1)-7.4)/-.7*#ppt_w"/>
                                          </p:val>
                                        </p:tav>
                                        <p:tav tm="100000">
                                          <p:val>
                                            <p:strVal val="#ppt_w"/>
                                          </p:val>
                                        </p:tav>
                                      </p:tavLst>
                                    </p:anim>
                                    <p:anim calcmode="lin" valueType="num">
                                      <p:cBhvr>
                                        <p:cTn id="8" dur="500" fill="hold"/>
                                        <p:tgtEl>
                                          <p:spTgt spid="6155"/>
                                        </p:tgtEl>
                                        <p:attrNameLst>
                                          <p:attrName>ppt_h</p:attrName>
                                        </p:attrNameLst>
                                      </p:cBhvr>
                                      <p:tavLst>
                                        <p:tav tm="0">
                                          <p:val>
                                            <p:strVal val="(6*min(max(#ppt_w*#ppt_h,.3),1)-7.4)/-.7*#ppt_h"/>
                                          </p:val>
                                        </p:tav>
                                        <p:tav tm="100000">
                                          <p:val>
                                            <p:strVal val="#ppt_h"/>
                                          </p:val>
                                        </p:tav>
                                      </p:tavLst>
                                    </p:anim>
                                    <p:anim calcmode="lin" valueType="num">
                                      <p:cBhvr>
                                        <p:cTn id="9" dur="500" fill="hold"/>
                                        <p:tgtEl>
                                          <p:spTgt spid="6155"/>
                                        </p:tgtEl>
                                        <p:attrNameLst>
                                          <p:attrName>ppt_x</p:attrName>
                                        </p:attrNameLst>
                                      </p:cBhvr>
                                      <p:tavLst>
                                        <p:tav tm="0">
                                          <p:val>
                                            <p:fltVal val="0.5"/>
                                          </p:val>
                                        </p:tav>
                                        <p:tav tm="100000">
                                          <p:val>
                                            <p:strVal val="#ppt_x"/>
                                          </p:val>
                                        </p:tav>
                                      </p:tavLst>
                                    </p:anim>
                                    <p:anim calcmode="lin" valueType="num">
                                      <p:cBhvr>
                                        <p:cTn id="10" dur="500" fill="hold"/>
                                        <p:tgtEl>
                                          <p:spTgt spid="6155"/>
                                        </p:tgtEl>
                                        <p:attrNameLst>
                                          <p:attrName>ppt_y</p:attrName>
                                        </p:attrNameLst>
                                      </p:cBhvr>
                                      <p:tavLst>
                                        <p:tav tm="0">
                                          <p:val>
                                            <p:strVal val="1+(6*min(max(#ppt_w*#ppt_h,.3),1)-7.4)/-.7*#ppt_h/2"/>
                                          </p:val>
                                        </p:tav>
                                        <p:tav tm="100000">
                                          <p:val>
                                            <p:strVal val="#ppt_y"/>
                                          </p:val>
                                        </p:tav>
                                      </p:tavLst>
                                    </p:anim>
                                  </p:childTnLst>
                                </p:cTn>
                              </p:par>
                              <p:par>
                                <p:cTn id="11" presetID="23" presetClass="entr" presetSubtype="36" fill="hold" grpId="0" nodeType="withEffect">
                                  <p:stCondLst>
                                    <p:cond delay="0"/>
                                  </p:stCondLst>
                                  <p:childTnLst>
                                    <p:set>
                                      <p:cBhvr>
                                        <p:cTn id="12" dur="1" fill="hold">
                                          <p:stCondLst>
                                            <p:cond delay="0"/>
                                          </p:stCondLst>
                                        </p:cTn>
                                        <p:tgtEl>
                                          <p:spTgt spid="6154"/>
                                        </p:tgtEl>
                                        <p:attrNameLst>
                                          <p:attrName>style.visibility</p:attrName>
                                        </p:attrNameLst>
                                      </p:cBhvr>
                                      <p:to>
                                        <p:strVal val="visible"/>
                                      </p:to>
                                    </p:set>
                                    <p:anim calcmode="lin" valueType="num">
                                      <p:cBhvr>
                                        <p:cTn id="13" dur="500" fill="hold"/>
                                        <p:tgtEl>
                                          <p:spTgt spid="6154"/>
                                        </p:tgtEl>
                                        <p:attrNameLst>
                                          <p:attrName>ppt_w</p:attrName>
                                        </p:attrNameLst>
                                      </p:cBhvr>
                                      <p:tavLst>
                                        <p:tav tm="0">
                                          <p:val>
                                            <p:strVal val="(6*min(max(#ppt_w*#ppt_h,.3),1)-7.4)/-.7*#ppt_w"/>
                                          </p:val>
                                        </p:tav>
                                        <p:tav tm="100000">
                                          <p:val>
                                            <p:strVal val="#ppt_w"/>
                                          </p:val>
                                        </p:tav>
                                      </p:tavLst>
                                    </p:anim>
                                    <p:anim calcmode="lin" valueType="num">
                                      <p:cBhvr>
                                        <p:cTn id="14" dur="500" fill="hold"/>
                                        <p:tgtEl>
                                          <p:spTgt spid="6154"/>
                                        </p:tgtEl>
                                        <p:attrNameLst>
                                          <p:attrName>ppt_h</p:attrName>
                                        </p:attrNameLst>
                                      </p:cBhvr>
                                      <p:tavLst>
                                        <p:tav tm="0">
                                          <p:val>
                                            <p:strVal val="(6*min(max(#ppt_w*#ppt_h,.3),1)-7.4)/-.7*#ppt_h"/>
                                          </p:val>
                                        </p:tav>
                                        <p:tav tm="100000">
                                          <p:val>
                                            <p:strVal val="#ppt_h"/>
                                          </p:val>
                                        </p:tav>
                                      </p:tavLst>
                                    </p:anim>
                                    <p:anim calcmode="lin" valueType="num">
                                      <p:cBhvr>
                                        <p:cTn id="15" dur="500" fill="hold"/>
                                        <p:tgtEl>
                                          <p:spTgt spid="6154"/>
                                        </p:tgtEl>
                                        <p:attrNameLst>
                                          <p:attrName>ppt_x</p:attrName>
                                        </p:attrNameLst>
                                      </p:cBhvr>
                                      <p:tavLst>
                                        <p:tav tm="0">
                                          <p:val>
                                            <p:fltVal val="0.5"/>
                                          </p:val>
                                        </p:tav>
                                        <p:tav tm="100000">
                                          <p:val>
                                            <p:strVal val="#ppt_x"/>
                                          </p:val>
                                        </p:tav>
                                      </p:tavLst>
                                    </p:anim>
                                    <p:anim calcmode="lin" valueType="num">
                                      <p:cBhvr>
                                        <p:cTn id="16" dur="500" fill="hold"/>
                                        <p:tgtEl>
                                          <p:spTgt spid="6154"/>
                                        </p:tgtEl>
                                        <p:attrNameLst>
                                          <p:attrName>ppt_y</p:attrName>
                                        </p:attrNameLst>
                                      </p:cBhvr>
                                      <p:tavLst>
                                        <p:tav tm="0">
                                          <p:val>
                                            <p:strVal val="1+(6*min(max(#ppt_w*#ppt_h,.3),1)-7.4)/-.7*#ppt_h/2"/>
                                          </p:val>
                                        </p:tav>
                                        <p:tav tm="100000">
                                          <p:val>
                                            <p:strVal val="#ppt_y"/>
                                          </p:val>
                                        </p:tav>
                                      </p:tavLst>
                                    </p:anim>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6153"/>
                                        </p:tgtEl>
                                        <p:attrNameLst>
                                          <p:attrName>style.visibility</p:attrName>
                                        </p:attrNameLst>
                                      </p:cBhvr>
                                      <p:to>
                                        <p:strVal val="visible"/>
                                      </p:to>
                                    </p:set>
                                    <p:animEffect>
                                      <p:cBhvr>
                                        <p:cTn id="20" dur="500"/>
                                        <p:tgtEl>
                                          <p:spTgt spid="6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bldLvl="0" autoUpdateAnimBg="0"/>
      <p:bldP spid="6154"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643491" y="2217976"/>
            <a:ext cx="1106070" cy="1106070"/>
          </a:xfrm>
          <a:prstGeom prst="ellipse">
            <a:avLst/>
          </a:pr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2474581" y="2616192"/>
            <a:ext cx="1223538" cy="368530"/>
            <a:chOff x="3838575" y="2712368"/>
            <a:chExt cx="1604974" cy="368530"/>
          </a:xfrm>
        </p:grpSpPr>
        <p:cxnSp>
          <p:nvCxnSpPr>
            <p:cNvPr id="4" name="直接连接符 3"/>
            <p:cNvCxnSpPr/>
            <p:nvPr/>
          </p:nvCxnSpPr>
          <p:spPr>
            <a:xfrm>
              <a:off x="3838575" y="2892218"/>
              <a:ext cx="593181" cy="0"/>
            </a:xfrm>
            <a:prstGeom prst="line">
              <a:avLst/>
            </a:prstGeom>
            <a:ln w="76200">
              <a:solidFill>
                <a:srgbClr val="6BA42C"/>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952634" y="2911353"/>
              <a:ext cx="490915" cy="0"/>
            </a:xfrm>
            <a:prstGeom prst="line">
              <a:avLst/>
            </a:prstGeom>
            <a:ln w="76200">
              <a:solidFill>
                <a:srgbClr val="6BA42C"/>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405565" y="2712368"/>
              <a:ext cx="186017" cy="189461"/>
            </a:xfrm>
            <a:prstGeom prst="line">
              <a:avLst/>
            </a:prstGeom>
            <a:ln w="76200">
              <a:solidFill>
                <a:srgbClr val="6BA42C"/>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07526" y="2899283"/>
              <a:ext cx="171299" cy="174470"/>
            </a:xfrm>
            <a:prstGeom prst="line">
              <a:avLst/>
            </a:prstGeom>
            <a:ln w="76200">
              <a:solidFill>
                <a:srgbClr val="6BA42C"/>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4543202" y="2717130"/>
              <a:ext cx="316707" cy="363768"/>
            </a:xfrm>
            <a:prstGeom prst="line">
              <a:avLst/>
            </a:prstGeom>
            <a:ln w="76200">
              <a:solidFill>
                <a:srgbClr val="6BA42C"/>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3138618" y="1419622"/>
            <a:ext cx="2846358" cy="2846358"/>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5065853" y="1448616"/>
            <a:ext cx="623903" cy="623903"/>
            <a:chOff x="304800" y="673100"/>
            <a:chExt cx="4000500" cy="4000500"/>
          </a:xfrm>
          <a:effectLst>
            <a:outerShdw blurRad="317500" dist="1905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F2B800"/>
                </a:solidFill>
                <a:latin typeface="微软雅黑" panose="020B0503020204020204" pitchFamily="34" charset="-122"/>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F2B800"/>
                  </a:solidFill>
                  <a:latin typeface="微软雅黑" panose="020B0503020204020204" pitchFamily="34" charset="-122"/>
                  <a:ea typeface="微软雅黑" panose="020B0503020204020204" pitchFamily="34" charset="-122"/>
                </a:rPr>
                <a:t>1</a:t>
              </a:r>
              <a:endParaRPr lang="zh-CN" altLang="en-US" sz="2500" b="1" dirty="0">
                <a:solidFill>
                  <a:srgbClr val="F2B800"/>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5610901" y="2488506"/>
            <a:ext cx="623903" cy="623903"/>
            <a:chOff x="304800" y="673100"/>
            <a:chExt cx="4000500" cy="4000500"/>
          </a:xfrm>
          <a:effectLst>
            <a:outerShdw blurRad="317500" dist="1905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F2B800"/>
                </a:solidFill>
                <a:latin typeface="微软雅黑" panose="020B0503020204020204" pitchFamily="34" charset="-122"/>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F2B800"/>
                  </a:solidFill>
                  <a:latin typeface="微软雅黑" panose="020B0503020204020204" pitchFamily="34" charset="-122"/>
                  <a:ea typeface="微软雅黑" panose="020B0503020204020204" pitchFamily="34" charset="-122"/>
                </a:rPr>
                <a:t>2</a:t>
              </a:r>
              <a:endParaRPr lang="zh-CN" altLang="en-US" sz="2500" b="1" dirty="0">
                <a:solidFill>
                  <a:srgbClr val="F2B800"/>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065853" y="3579954"/>
            <a:ext cx="623903" cy="623903"/>
            <a:chOff x="304800" y="673100"/>
            <a:chExt cx="4000500" cy="4000500"/>
          </a:xfrm>
          <a:effectLst>
            <a:outerShdw blurRad="317500" dist="1905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F2B800"/>
                </a:solidFill>
                <a:latin typeface="微软雅黑" panose="020B0503020204020204" pitchFamily="34" charset="-122"/>
                <a:ea typeface="微软雅黑" panose="020B0503020204020204" pitchFamily="34" charset="-122"/>
              </a:endParaRPr>
            </a:p>
          </p:txBody>
        </p:sp>
        <p:sp>
          <p:nvSpPr>
            <p:cNvPr id="20" name="椭圆 1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F2B800"/>
                  </a:solidFill>
                  <a:latin typeface="微软雅黑" panose="020B0503020204020204" pitchFamily="34" charset="-122"/>
                  <a:ea typeface="微软雅黑" panose="020B0503020204020204" pitchFamily="34" charset="-122"/>
                </a:rPr>
                <a:t>3</a:t>
              </a:r>
              <a:endParaRPr lang="zh-CN" altLang="en-US" sz="2500" b="1" dirty="0">
                <a:solidFill>
                  <a:srgbClr val="F2B800"/>
                </a:solidFill>
                <a:latin typeface="微软雅黑" panose="020B0503020204020204" pitchFamily="34" charset="-122"/>
                <a:ea typeface="微软雅黑" panose="020B0503020204020204" pitchFamily="34" charset="-122"/>
              </a:endParaRPr>
            </a:p>
          </p:txBody>
        </p:sp>
      </p:grpSp>
      <p:sp>
        <p:nvSpPr>
          <p:cNvPr id="21" name="TextBox 20"/>
          <p:cNvSpPr txBox="1"/>
          <p:nvPr/>
        </p:nvSpPr>
        <p:spPr>
          <a:xfrm>
            <a:off x="1848053" y="2320388"/>
            <a:ext cx="718145" cy="861774"/>
          </a:xfrm>
          <a:prstGeom prst="rect">
            <a:avLst/>
          </a:prstGeom>
          <a:noFill/>
        </p:spPr>
        <p:txBody>
          <a:bodyPr wrap="none" lIns="0" tIns="0" rIns="0" bIns="0"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研究</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r>
              <a:rPr lang="zh-CN" altLang="en-US" sz="2800" b="1" dirty="0">
                <a:solidFill>
                  <a:schemeClr val="bg1"/>
                </a:solidFill>
                <a:latin typeface="微软雅黑" panose="020B0503020204020204" pitchFamily="34" charset="-122"/>
                <a:ea typeface="微软雅黑" panose="020B0503020204020204" pitchFamily="34" charset="-122"/>
              </a:rPr>
              <a:t>意义</a:t>
            </a:r>
          </a:p>
        </p:txBody>
      </p:sp>
      <p:sp>
        <p:nvSpPr>
          <p:cNvPr id="22" name="TextBox 21"/>
          <p:cNvSpPr txBox="1"/>
          <p:nvPr/>
        </p:nvSpPr>
        <p:spPr>
          <a:xfrm>
            <a:off x="5859421" y="1476863"/>
            <a:ext cx="2868257" cy="461665"/>
          </a:xfrm>
          <a:prstGeom prst="rect">
            <a:avLst/>
          </a:prstGeom>
          <a:noFill/>
        </p:spPr>
        <p:txBody>
          <a:bodyPr wrap="square" lIns="0" tIns="0" rIns="0" bIns="0" rtlCol="0">
            <a:spAutoFit/>
          </a:bodyPr>
          <a:lstStyle/>
          <a:p>
            <a:pPr algn="just"/>
            <a:r>
              <a:rPr lang="zh-CN" altLang="en-US" sz="1000" dirty="0" smtClean="0">
                <a:solidFill>
                  <a:schemeClr val="tx1">
                    <a:lumMod val="85000"/>
                    <a:lumOff val="15000"/>
                  </a:schemeClr>
                </a:solidFill>
                <a:latin typeface="微软雅黑" panose="020B0503020204020204" pitchFamily="34" charset="-122"/>
                <a:ea typeface="微软雅黑" panose="020B0503020204020204" pitchFamily="34" charset="-122"/>
              </a:rPr>
              <a:t>蔬菜生长环境智能监控系统可以通过各种传感器检测的数据，再通过单片机内部程序的算法运算，给出一个直观、准确的给蔬菜出生长健康状况。</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6291470" y="2516931"/>
            <a:ext cx="2652504" cy="461665"/>
          </a:xfrm>
          <a:prstGeom prst="rect">
            <a:avLst/>
          </a:prstGeom>
          <a:noFill/>
        </p:spPr>
        <p:txBody>
          <a:bodyPr wrap="square" lIns="0" tIns="0" rIns="0" bIns="0" rtlCol="0">
            <a:spAutoFit/>
          </a:bodyPr>
          <a:lstStyle/>
          <a:p>
            <a:pPr algn="just"/>
            <a:r>
              <a:rPr lang="zh-CN" altLang="en-US" sz="1000" dirty="0" smtClean="0">
                <a:solidFill>
                  <a:schemeClr val="tx1">
                    <a:lumMod val="85000"/>
                    <a:lumOff val="15000"/>
                  </a:schemeClr>
                </a:solidFill>
                <a:latin typeface="微软雅黑" panose="020B0503020204020204" pitchFamily="34" charset="-122"/>
                <a:ea typeface="微软雅黑" panose="020B0503020204020204" pitchFamily="34" charset="-122"/>
              </a:rPr>
              <a:t>蔬菜生长环境智能监控系统通过无线数据传输，可以使农民在家里就可以知道种植园区内蔬菜生长的状况，方便，节省农民的劳动量。</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5806066" y="3631245"/>
            <a:ext cx="2917871" cy="923330"/>
          </a:xfrm>
          <a:prstGeom prst="rect">
            <a:avLst/>
          </a:prstGeom>
          <a:noFill/>
        </p:spPr>
        <p:txBody>
          <a:bodyPr wrap="square" lIns="0" tIns="0" rIns="0" bIns="0" rtlCol="0">
            <a:spAutoFit/>
          </a:bodyPr>
          <a:lstStyle/>
          <a:p>
            <a:pPr algn="just"/>
            <a:r>
              <a:rPr lang="zh-CN" altLang="en-US" sz="1000" dirty="0" smtClean="0">
                <a:solidFill>
                  <a:schemeClr val="tx1">
                    <a:lumMod val="85000"/>
                    <a:lumOff val="15000"/>
                  </a:schemeClr>
                </a:solidFill>
                <a:latin typeface="微软雅黑" panose="020B0503020204020204" pitchFamily="34" charset="-122"/>
                <a:ea typeface="微软雅黑" panose="020B0503020204020204" pitchFamily="34" charset="-122"/>
              </a:rPr>
              <a:t>蔬菜生长环境智能监控系统设计有突发情况自动反应电路，在遇到一些突发状况时，可以直接开始解决问题，避免了因监控时间漏区而造成的经济损失。比如：因天气原因大气温度突然降低，危及蔬菜的正常生长时，种植园会采取封闭种植园区，减少热量流失的措施来改善种植园的环境。等等。</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3559017" y="2066925"/>
            <a:ext cx="1752111" cy="1600438"/>
          </a:xfrm>
          <a:prstGeom prst="rect">
            <a:avLst/>
          </a:prstGeom>
          <a:noFill/>
        </p:spPr>
        <p:txBody>
          <a:bodyPr wrap="square" lIns="0" tIns="0" rIns="0" bIns="0" rtlCol="0">
            <a:spAutoFit/>
          </a:bodyPr>
          <a:lstStyle/>
          <a:p>
            <a:pPr algn="just">
              <a:lnSpc>
                <a:spcPct val="130000"/>
              </a:lnSpc>
            </a:pPr>
            <a:r>
              <a:rPr lang="zh-CN" altLang="en-US" sz="1000" dirty="0" smtClean="0">
                <a:latin typeface="微软雅黑" panose="020B0503020204020204" pitchFamily="34" charset="-122"/>
                <a:ea typeface="微软雅黑" panose="020B0503020204020204" pitchFamily="34" charset="-122"/>
              </a:rPr>
              <a:t>蔬菜生长智能监控系统能克服长久以来农民凭感觉来对蔬菜生长健康状况的误判。由于智能监控系统能做出直观、准确的判断，所以智能监控系统技术越来越普及，并且已成为农民增收的重要手段，也是农业现代化的重要标志之一。</a:t>
            </a:r>
            <a:endParaRPr lang="en-US" altLang="zh-CN" sz="1000" dirty="0">
              <a:latin typeface="微软雅黑" panose="020B0503020204020204" pitchFamily="34" charset="-122"/>
              <a:ea typeface="微软雅黑" panose="020B0503020204020204" pitchFamily="34" charset="-122"/>
            </a:endParaRPr>
          </a:p>
        </p:txBody>
      </p:sp>
      <p:sp>
        <p:nvSpPr>
          <p:cNvPr id="32" name="TextBox 31"/>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研究意义</a:t>
            </a:r>
          </a:p>
        </p:txBody>
      </p:sp>
      <p:sp>
        <p:nvSpPr>
          <p:cNvPr id="28" name="圆角矩形 27"/>
          <p:cNvSpPr/>
          <p:nvPr/>
        </p:nvSpPr>
        <p:spPr>
          <a:xfrm>
            <a:off x="-321542" y="1161274"/>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321542" y="1725452"/>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321542" y="2289630"/>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321542" y="2853808"/>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321542" y="590072"/>
            <a:ext cx="2090420" cy="548640"/>
          </a:xfrm>
          <a:prstGeom prst="roundRect">
            <a:avLst>
              <a:gd name="adj" fmla="val 50000"/>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12"/>
          <p:cNvSpPr txBox="1"/>
          <p:nvPr/>
        </p:nvSpPr>
        <p:spPr>
          <a:xfrm>
            <a:off x="132080" y="685322"/>
            <a:ext cx="1676400" cy="338554"/>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课题背</a:t>
            </a:r>
            <a:r>
              <a:rPr lang="zh-CN" altLang="en-US" sz="1600" dirty="0" smtClean="0">
                <a:solidFill>
                  <a:schemeClr val="bg1"/>
                </a:solidFill>
                <a:latin typeface="微软雅黑" panose="020B0503020204020204" pitchFamily="34" charset="-122"/>
                <a:ea typeface="微软雅黑" panose="020B0503020204020204" pitchFamily="34" charset="-122"/>
              </a:rPr>
              <a:t>景</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5" name="TextBox 13"/>
          <p:cNvSpPr txBox="1"/>
          <p:nvPr/>
        </p:nvSpPr>
        <p:spPr>
          <a:xfrm>
            <a:off x="132080" y="1262329"/>
            <a:ext cx="1676400" cy="338554"/>
          </a:xfrm>
          <a:prstGeom prst="rect">
            <a:avLst/>
          </a:prstGeom>
          <a:noFill/>
        </p:spPr>
        <p:txBody>
          <a:bodyPr wrap="square" rtlCol="0">
            <a:spAutoFit/>
          </a:bodyPr>
          <a:lstStyle/>
          <a:p>
            <a:r>
              <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rPr>
              <a:t>课题现状及发展</a:t>
            </a:r>
          </a:p>
        </p:txBody>
      </p:sp>
      <p:sp>
        <p:nvSpPr>
          <p:cNvPr id="36" name="TextBox 14"/>
          <p:cNvSpPr txBox="1"/>
          <p:nvPr/>
        </p:nvSpPr>
        <p:spPr>
          <a:xfrm>
            <a:off x="132080" y="1850737"/>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拟研究内容</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37" name="TextBox 15"/>
          <p:cNvSpPr txBox="1"/>
          <p:nvPr/>
        </p:nvSpPr>
        <p:spPr>
          <a:xfrm>
            <a:off x="132080" y="2394673"/>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研究路线</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38" name="TextBox 16"/>
          <p:cNvSpPr txBox="1"/>
          <p:nvPr/>
        </p:nvSpPr>
        <p:spPr>
          <a:xfrm>
            <a:off x="132080" y="2943126"/>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总结</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39" name="等腰三角形 38"/>
          <p:cNvSpPr/>
          <p:nvPr/>
        </p:nvSpPr>
        <p:spPr>
          <a:xfrm rot="5400000">
            <a:off x="-33338" y="790514"/>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up)">
                                      <p:cBhvr>
                                        <p:cTn id="27" dur="500"/>
                                        <p:tgtEl>
                                          <p:spTgt spid="25"/>
                                        </p:tgtEl>
                                      </p:cBhvr>
                                    </p:animEffect>
                                  </p:childTnLst>
                                </p:cTn>
                              </p:par>
                            </p:childTnLst>
                          </p:cTn>
                        </p:par>
                        <p:par>
                          <p:cTn id="28" fill="hold">
                            <p:stCondLst>
                              <p:cond delay="2500"/>
                            </p:stCondLst>
                            <p:childTnLst>
                              <p:par>
                                <p:cTn id="29" presetID="52"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Scale>
                                      <p:cBhvr>
                                        <p:cTn id="31" dur="5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500" decel="50000" fill="hold">
                                          <p:stCondLst>
                                            <p:cond delay="0"/>
                                          </p:stCondLst>
                                        </p:cTn>
                                        <p:tgtEl>
                                          <p:spTgt spid="12"/>
                                        </p:tgtEl>
                                        <p:attrNameLst>
                                          <p:attrName>ppt_x</p:attrName>
                                          <p:attrName>ppt_y</p:attrName>
                                        </p:attrNameLst>
                                      </p:cBhvr>
                                    </p:animMotion>
                                    <p:animEffect transition="in" filter="fade">
                                      <p:cBhvr>
                                        <p:cTn id="33" dur="500"/>
                                        <p:tgtEl>
                                          <p:spTgt spid="12"/>
                                        </p:tgtEl>
                                      </p:cBhvr>
                                    </p:animEffect>
                                  </p:childTnLst>
                                </p:cTn>
                              </p:par>
                            </p:childTnLst>
                          </p:cTn>
                        </p:par>
                        <p:par>
                          <p:cTn id="34" fill="hold">
                            <p:stCondLst>
                              <p:cond delay="3000"/>
                            </p:stCondLst>
                            <p:childTnLst>
                              <p:par>
                                <p:cTn id="35" presetID="52" presetClass="entr" presetSubtype="0"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Scale>
                                      <p:cBhvr>
                                        <p:cTn id="37" dur="5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500" decel="50000" fill="hold">
                                          <p:stCondLst>
                                            <p:cond delay="0"/>
                                          </p:stCondLst>
                                        </p:cTn>
                                        <p:tgtEl>
                                          <p:spTgt spid="15"/>
                                        </p:tgtEl>
                                        <p:attrNameLst>
                                          <p:attrName>ppt_x</p:attrName>
                                          <p:attrName>ppt_y</p:attrName>
                                        </p:attrNameLst>
                                      </p:cBhvr>
                                    </p:animMotion>
                                    <p:animEffect transition="in" filter="fade">
                                      <p:cBhvr>
                                        <p:cTn id="39" dur="500"/>
                                        <p:tgtEl>
                                          <p:spTgt spid="15"/>
                                        </p:tgtEl>
                                      </p:cBhvr>
                                    </p:animEffect>
                                  </p:childTnLst>
                                </p:cTn>
                              </p:par>
                            </p:childTnLst>
                          </p:cTn>
                        </p:par>
                        <p:par>
                          <p:cTn id="40" fill="hold">
                            <p:stCondLst>
                              <p:cond delay="3500"/>
                            </p:stCondLst>
                            <p:childTnLst>
                              <p:par>
                                <p:cTn id="41" presetID="52"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Scale>
                                      <p:cBhvr>
                                        <p:cTn id="43" dur="5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500" decel="50000" fill="hold">
                                          <p:stCondLst>
                                            <p:cond delay="0"/>
                                          </p:stCondLst>
                                        </p:cTn>
                                        <p:tgtEl>
                                          <p:spTgt spid="18"/>
                                        </p:tgtEl>
                                        <p:attrNameLst>
                                          <p:attrName>ppt_x</p:attrName>
                                          <p:attrName>ppt_y</p:attrName>
                                        </p:attrNameLst>
                                      </p:cBhvr>
                                    </p:animMotion>
                                    <p:animEffect transition="in" filter="fade">
                                      <p:cBhvr>
                                        <p:cTn id="45" dur="500"/>
                                        <p:tgtEl>
                                          <p:spTgt spid="18"/>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par>
                                <p:cTn id="50" presetID="22" presetClass="entr" presetSubtype="8" fill="hold" grpId="0" nodeType="withEffect">
                                  <p:stCondLst>
                                    <p:cond delay="20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childTnLst>
                          </p:cTn>
                        </p:par>
                        <p:par>
                          <p:cTn id="56" fill="hold">
                            <p:stCondLst>
                              <p:cond delay="4500"/>
                            </p:stCondLst>
                            <p:childTnLst>
                              <p:par>
                                <p:cTn id="57" presetID="26" presetClass="emph" presetSubtype="0" repeatCount="30000" fill="hold" nodeType="afterEffect">
                                  <p:stCondLst>
                                    <p:cond delay="0"/>
                                  </p:stCondLst>
                                  <p:childTnLst>
                                    <p:animEffect transition="out" filter="fade">
                                      <p:cBhvr>
                                        <p:cTn id="58" dur="100" tmFilter="0, 0; .2, .5; .8, .5; 1, 0"/>
                                        <p:tgtEl>
                                          <p:spTgt spid="3"/>
                                        </p:tgtEl>
                                      </p:cBhvr>
                                    </p:animEffect>
                                    <p:animScale>
                                      <p:cBhvr>
                                        <p:cTn id="59" dur="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p:bldP spid="22" grpId="0"/>
      <p:bldP spid="23"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66016" y="1855067"/>
            <a:ext cx="4815742" cy="707886"/>
          </a:xfrm>
          <a:prstGeom prst="rect">
            <a:avLst/>
          </a:prstGeom>
          <a:noFill/>
        </p:spPr>
        <p:txBody>
          <a:bodyPr wrap="none" rtlCol="0">
            <a:spAutoFit/>
          </a:bodyPr>
          <a:lstStyle/>
          <a:p>
            <a:r>
              <a:rPr lang="zh-CN" altLang="en-US" sz="4000" b="1" dirty="0">
                <a:latin typeface="方正兰亭细黑_GBK" panose="02000000000000000000" pitchFamily="2" charset="-122"/>
                <a:ea typeface="方正兰亭细黑_GBK" panose="02000000000000000000" pitchFamily="2" charset="-122"/>
              </a:rPr>
              <a:t>课题现状及发展情况</a:t>
            </a:r>
          </a:p>
        </p:txBody>
      </p:sp>
      <p:sp>
        <p:nvSpPr>
          <p:cNvPr id="15" name="TextBox 14"/>
          <p:cNvSpPr txBox="1"/>
          <p:nvPr/>
        </p:nvSpPr>
        <p:spPr>
          <a:xfrm>
            <a:off x="1831992" y="2977929"/>
            <a:ext cx="1245992" cy="307777"/>
          </a:xfrm>
          <a:prstGeom prst="rect">
            <a:avLst/>
          </a:prstGeom>
          <a:noFill/>
        </p:spPr>
        <p:txBody>
          <a:bodyPr wrap="square" lIns="0" tIns="0" rIns="0" bIns="0" rtlCol="0">
            <a:spAutoFit/>
          </a:bodyPr>
          <a:lstStyle/>
          <a:p>
            <a:r>
              <a:rPr lang="zh-CN" altLang="en-US" sz="2000" dirty="0">
                <a:latin typeface="微软雅黑" panose="020B0503020204020204" pitchFamily="34" charset="-122"/>
                <a:ea typeface="微软雅黑" panose="020B0503020204020204" pitchFamily="34" charset="-122"/>
              </a:rPr>
              <a:t>第二部分</a:t>
            </a:r>
          </a:p>
        </p:txBody>
      </p:sp>
      <p:grpSp>
        <p:nvGrpSpPr>
          <p:cNvPr id="3" name="组合 2"/>
          <p:cNvGrpSpPr/>
          <p:nvPr/>
        </p:nvGrpSpPr>
        <p:grpSpPr>
          <a:xfrm>
            <a:off x="1632862" y="152768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KSO_Shape"/>
            <p:cNvSpPr/>
            <p:nvPr/>
          </p:nvSpPr>
          <p:spPr bwMode="auto">
            <a:xfrm>
              <a:off x="2569626" y="1834674"/>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6BA42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grpSp>
      <p:sp>
        <p:nvSpPr>
          <p:cNvPr id="18" name="TextBox 17"/>
          <p:cNvSpPr txBox="1"/>
          <p:nvPr/>
        </p:nvSpPr>
        <p:spPr>
          <a:xfrm>
            <a:off x="3799899" y="2571293"/>
            <a:ext cx="1107996" cy="369332"/>
          </a:xfrm>
          <a:prstGeom prst="rect">
            <a:avLst/>
          </a:prstGeom>
          <a:noFill/>
        </p:spPr>
        <p:txBody>
          <a:bodyPr wrap="none" rtlCol="0">
            <a:spAutoFit/>
          </a:bodyPr>
          <a:lstStyle/>
          <a:p>
            <a:r>
              <a:rPr lang="zh-CN" altLang="en-US" dirty="0">
                <a:latin typeface="方正兰亭细黑_GBK" panose="02000000000000000000" pitchFamily="2" charset="-122"/>
                <a:ea typeface="方正兰亭细黑_GBK" panose="02000000000000000000" pitchFamily="2" charset="-122"/>
              </a:rPr>
              <a:t>课题现状</a:t>
            </a:r>
          </a:p>
        </p:txBody>
      </p:sp>
      <p:sp>
        <p:nvSpPr>
          <p:cNvPr id="19" name="TextBox 18"/>
          <p:cNvSpPr txBox="1"/>
          <p:nvPr/>
        </p:nvSpPr>
        <p:spPr>
          <a:xfrm>
            <a:off x="3799899" y="3017886"/>
            <a:ext cx="1107996" cy="369332"/>
          </a:xfrm>
          <a:prstGeom prst="rect">
            <a:avLst/>
          </a:prstGeom>
          <a:noFill/>
        </p:spPr>
        <p:txBody>
          <a:bodyPr wrap="none" rtlCol="0">
            <a:spAutoFit/>
          </a:bodyPr>
          <a:lstStyle/>
          <a:p>
            <a:r>
              <a:rPr lang="zh-CN" altLang="en-US" dirty="0">
                <a:latin typeface="方正兰亭细黑_GBK" panose="02000000000000000000" pitchFamily="2" charset="-122"/>
                <a:ea typeface="方正兰亭细黑_GBK" panose="02000000000000000000" pitchFamily="2" charset="-122"/>
              </a:rPr>
              <a:t>发展情况</a:t>
            </a:r>
          </a:p>
        </p:txBody>
      </p:sp>
      <p:sp>
        <p:nvSpPr>
          <p:cNvPr id="20" name="TextBox 19"/>
          <p:cNvSpPr txBox="1"/>
          <p:nvPr/>
        </p:nvSpPr>
        <p:spPr>
          <a:xfrm>
            <a:off x="4883864" y="2618537"/>
            <a:ext cx="1577868" cy="276999"/>
          </a:xfrm>
          <a:prstGeom prst="rect">
            <a:avLst/>
          </a:prstGeom>
          <a:noFill/>
        </p:spPr>
        <p:txBody>
          <a:bodyPr wrap="none" rtlCol="0">
            <a:spAutoFit/>
          </a:bodyPr>
          <a:lstStyle/>
          <a:p>
            <a:r>
              <a:rPr lang="en-US" altLang="zh-CN" sz="1200" dirty="0">
                <a:solidFill>
                  <a:srgbClr val="F2B800"/>
                </a:solidFill>
                <a:latin typeface="Kozuka Gothic Pro R" pitchFamily="34" charset="-128"/>
                <a:ea typeface="Kozuka Gothic Pro R" pitchFamily="34" charset="-128"/>
              </a:rPr>
              <a:t>PRESENT SITUATION</a:t>
            </a:r>
            <a:endParaRPr lang="zh-CN" altLang="en-US" sz="1200" dirty="0">
              <a:solidFill>
                <a:srgbClr val="F2B800"/>
              </a:solidFill>
              <a:latin typeface="Kozuka Gothic Pro R" pitchFamily="34" charset="-128"/>
              <a:ea typeface="Kozuka Gothic Pro R" pitchFamily="34" charset="-128"/>
            </a:endParaRPr>
          </a:p>
        </p:txBody>
      </p:sp>
      <p:sp>
        <p:nvSpPr>
          <p:cNvPr id="21" name="TextBox 20"/>
          <p:cNvSpPr txBox="1"/>
          <p:nvPr/>
        </p:nvSpPr>
        <p:spPr>
          <a:xfrm>
            <a:off x="4883864" y="3066305"/>
            <a:ext cx="1229824" cy="276999"/>
          </a:xfrm>
          <a:prstGeom prst="rect">
            <a:avLst/>
          </a:prstGeom>
          <a:noFill/>
        </p:spPr>
        <p:txBody>
          <a:bodyPr wrap="none" rtlCol="0">
            <a:spAutoFit/>
          </a:bodyPr>
          <a:lstStyle/>
          <a:p>
            <a:r>
              <a:rPr lang="en-US" altLang="zh-CN" sz="1200" dirty="0">
                <a:solidFill>
                  <a:srgbClr val="F2B800"/>
                </a:solidFill>
                <a:latin typeface="Kozuka Gothic Pro R" pitchFamily="34" charset="-128"/>
                <a:ea typeface="Kozuka Gothic Pro R" pitchFamily="34" charset="-128"/>
              </a:rPr>
              <a:t>DEVELOPMENT</a:t>
            </a:r>
            <a:endParaRPr lang="zh-CN" altLang="en-US" sz="1200" dirty="0">
              <a:solidFill>
                <a:srgbClr val="F2B800"/>
              </a:solidFill>
              <a:latin typeface="Kozuka Gothic Pro R" pitchFamily="34" charset="-128"/>
              <a:ea typeface="Kozuka Gothic Pro R" pitchFamily="34" charset="-128"/>
            </a:endParaRPr>
          </a:p>
        </p:txBody>
      </p:sp>
      <p:sp>
        <p:nvSpPr>
          <p:cNvPr id="22" name="椭圆 21"/>
          <p:cNvSpPr/>
          <p:nvPr/>
        </p:nvSpPr>
        <p:spPr>
          <a:xfrm>
            <a:off x="3506011" y="2598791"/>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506011" y="3036154"/>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left)">
                                      <p:cBhvr>
                                        <p:cTn id="8" dur="500"/>
                                        <p:tgtEl>
                                          <p:spTgt spid="3"/>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anim calcmode="lin" valueType="num">
                                      <p:cBhvr>
                                        <p:cTn id="17" dur="500" fill="hold"/>
                                        <p:tgtEl>
                                          <p:spTgt spid="15"/>
                                        </p:tgtEl>
                                        <p:attrNameLst>
                                          <p:attrName>ppt_x</p:attrName>
                                        </p:attrNameLst>
                                      </p:cBhvr>
                                      <p:tavLst>
                                        <p:tav tm="0">
                                          <p:val>
                                            <p:strVal val="#ppt_x"/>
                                          </p:val>
                                        </p:tav>
                                        <p:tav tm="100000">
                                          <p:val>
                                            <p:strVal val="#ppt_x"/>
                                          </p:val>
                                        </p:tav>
                                      </p:tavLst>
                                    </p:anim>
                                    <p:anim calcmode="lin" valueType="num">
                                      <p:cBhvr>
                                        <p:cTn id="18" dur="500" fill="hold"/>
                                        <p:tgtEl>
                                          <p:spTgt spid="15"/>
                                        </p:tgtEl>
                                        <p:attrNameLst>
                                          <p:attrName>ppt_y</p:attrName>
                                        </p:attrNameLst>
                                      </p:cBhvr>
                                      <p:tavLst>
                                        <p:tav tm="0">
                                          <p:val>
                                            <p:strVal val="#ppt_y-.1"/>
                                          </p:val>
                                        </p:tav>
                                        <p:tav tm="100000">
                                          <p:val>
                                            <p:strVal val="#ppt_y"/>
                                          </p:val>
                                        </p:tav>
                                      </p:tavLst>
                                    </p:anim>
                                  </p:childTnLst>
                                </p:cTn>
                              </p:par>
                              <p:par>
                                <p:cTn id="19" presetID="12" presetClass="entr" presetSubtype="8"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p:tgtEl>
                                          <p:spTgt spid="22"/>
                                        </p:tgtEl>
                                        <p:attrNameLst>
                                          <p:attrName>ppt_x</p:attrName>
                                        </p:attrNameLst>
                                      </p:cBhvr>
                                      <p:tavLst>
                                        <p:tav tm="0">
                                          <p:val>
                                            <p:strVal val="#ppt_x-#ppt_w*1.125000"/>
                                          </p:val>
                                        </p:tav>
                                        <p:tav tm="100000">
                                          <p:val>
                                            <p:strVal val="#ppt_x"/>
                                          </p:val>
                                        </p:tav>
                                      </p:tavLst>
                                    </p:anim>
                                    <p:animEffect transition="in" filter="wipe(right)">
                                      <p:cBhvr>
                                        <p:cTn id="22" dur="500"/>
                                        <p:tgtEl>
                                          <p:spTgt spid="22"/>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p:tgtEl>
                                          <p:spTgt spid="23"/>
                                        </p:tgtEl>
                                        <p:attrNameLst>
                                          <p:attrName>ppt_x</p:attrName>
                                        </p:attrNameLst>
                                      </p:cBhvr>
                                      <p:tavLst>
                                        <p:tav tm="0">
                                          <p:val>
                                            <p:strVal val="#ppt_x-#ppt_w*1.125000"/>
                                          </p:val>
                                        </p:tav>
                                        <p:tav tm="100000">
                                          <p:val>
                                            <p:strVal val="#ppt_x"/>
                                          </p:val>
                                        </p:tav>
                                      </p:tavLst>
                                    </p:anim>
                                    <p:animEffect transition="in" filter="wipe(right)">
                                      <p:cBhvr>
                                        <p:cTn id="26" dur="500"/>
                                        <p:tgtEl>
                                          <p:spTgt spid="23"/>
                                        </p:tgtEl>
                                      </p:cBhvr>
                                    </p:animEffect>
                                  </p:childTnLst>
                                </p:cTn>
                              </p:par>
                              <p:par>
                                <p:cTn id="27" presetID="12" presetClass="entr" presetSubtype="8" fill="hold" grpId="0" nodeType="withEffect">
                                  <p:stCondLst>
                                    <p:cond delay="30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p:tgtEl>
                                          <p:spTgt spid="18"/>
                                        </p:tgtEl>
                                        <p:attrNameLst>
                                          <p:attrName>ppt_x</p:attrName>
                                        </p:attrNameLst>
                                      </p:cBhvr>
                                      <p:tavLst>
                                        <p:tav tm="0">
                                          <p:val>
                                            <p:strVal val="#ppt_x-#ppt_w*1.125000"/>
                                          </p:val>
                                        </p:tav>
                                        <p:tav tm="100000">
                                          <p:val>
                                            <p:strVal val="#ppt_x"/>
                                          </p:val>
                                        </p:tav>
                                      </p:tavLst>
                                    </p:anim>
                                    <p:animEffect transition="in" filter="wipe(right)">
                                      <p:cBhvr>
                                        <p:cTn id="30" dur="500"/>
                                        <p:tgtEl>
                                          <p:spTgt spid="18"/>
                                        </p:tgtEl>
                                      </p:cBhvr>
                                    </p:animEffect>
                                  </p:childTnLst>
                                </p:cTn>
                              </p:par>
                              <p:par>
                                <p:cTn id="31" presetID="12" presetClass="entr" presetSubtype="8" fill="hold" grpId="0" nodeType="withEffect">
                                  <p:stCondLst>
                                    <p:cond delay="30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p:tgtEl>
                                          <p:spTgt spid="19"/>
                                        </p:tgtEl>
                                        <p:attrNameLst>
                                          <p:attrName>ppt_x</p:attrName>
                                        </p:attrNameLst>
                                      </p:cBhvr>
                                      <p:tavLst>
                                        <p:tav tm="0">
                                          <p:val>
                                            <p:strVal val="#ppt_x-#ppt_w*1.125000"/>
                                          </p:val>
                                        </p:tav>
                                        <p:tav tm="100000">
                                          <p:val>
                                            <p:strVal val="#ppt_x"/>
                                          </p:val>
                                        </p:tav>
                                      </p:tavLst>
                                    </p:anim>
                                    <p:animEffect transition="in" filter="wipe(right)">
                                      <p:cBhvr>
                                        <p:cTn id="34" dur="500"/>
                                        <p:tgtEl>
                                          <p:spTgt spid="19"/>
                                        </p:tgtEl>
                                      </p:cBhvr>
                                    </p:animEffect>
                                  </p:childTnLst>
                                </p:cTn>
                              </p:par>
                              <p:par>
                                <p:cTn id="35" presetID="12" presetClass="entr" presetSubtype="8" fill="hold" grpId="0" nodeType="withEffect">
                                  <p:stCondLst>
                                    <p:cond delay="60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p:tgtEl>
                                          <p:spTgt spid="20"/>
                                        </p:tgtEl>
                                        <p:attrNameLst>
                                          <p:attrName>ppt_x</p:attrName>
                                        </p:attrNameLst>
                                      </p:cBhvr>
                                      <p:tavLst>
                                        <p:tav tm="0">
                                          <p:val>
                                            <p:strVal val="#ppt_x-#ppt_w*1.125000"/>
                                          </p:val>
                                        </p:tav>
                                        <p:tav tm="100000">
                                          <p:val>
                                            <p:strVal val="#ppt_x"/>
                                          </p:val>
                                        </p:tav>
                                      </p:tavLst>
                                    </p:anim>
                                    <p:animEffect transition="in" filter="wipe(right)">
                                      <p:cBhvr>
                                        <p:cTn id="38" dur="500"/>
                                        <p:tgtEl>
                                          <p:spTgt spid="20"/>
                                        </p:tgtEl>
                                      </p:cBhvr>
                                    </p:animEffect>
                                  </p:childTnLst>
                                </p:cTn>
                              </p:par>
                              <p:par>
                                <p:cTn id="39" presetID="12" presetClass="entr" presetSubtype="8" fill="hold" grpId="0" nodeType="withEffect">
                                  <p:stCondLst>
                                    <p:cond delay="6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p:tgtEl>
                                          <p:spTgt spid="21"/>
                                        </p:tgtEl>
                                        <p:attrNameLst>
                                          <p:attrName>ppt_x</p:attrName>
                                        </p:attrNameLst>
                                      </p:cBhvr>
                                      <p:tavLst>
                                        <p:tav tm="0">
                                          <p:val>
                                            <p:strVal val="#ppt_x-#ppt_w*1.125000"/>
                                          </p:val>
                                        </p:tav>
                                        <p:tav tm="100000">
                                          <p:val>
                                            <p:strVal val="#ppt_x"/>
                                          </p:val>
                                        </p:tav>
                                      </p:tavLst>
                                    </p:anim>
                                    <p:animEffect transition="in" filter="wipe(right)">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8" grpId="0"/>
      <p:bldP spid="19" grpId="0"/>
      <p:bldP spid="20" grpId="0"/>
      <p:bldP spid="21" grpId="0"/>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2916681" y="976391"/>
            <a:ext cx="1261884" cy="1200329"/>
          </a:xfrm>
          <a:prstGeom prst="rect">
            <a:avLst/>
          </a:prstGeom>
          <a:noFill/>
        </p:spPr>
        <p:txBody>
          <a:bodyPr wrap="none" rtlCol="0">
            <a:spAutoFit/>
          </a:bodyPr>
          <a:lstStyle/>
          <a:p>
            <a:r>
              <a:rPr lang="en-US" altLang="zh-CN" sz="7200" dirty="0" smtClean="0">
                <a:solidFill>
                  <a:srgbClr val="6BA42C"/>
                </a:solidFill>
                <a:latin typeface="黑体" panose="02010600030101010101" pitchFamily="49" charset="-122"/>
                <a:ea typeface="黑体" panose="02010600030101010101" pitchFamily="49" charset="-122"/>
              </a:rPr>
              <a:t>F</a:t>
            </a:r>
            <a:r>
              <a:rPr lang="en-US" altLang="zh-CN" sz="2400" dirty="0" smtClean="0">
                <a:solidFill>
                  <a:srgbClr val="6BA42C"/>
                </a:solidFill>
                <a:latin typeface="黑体" panose="02010600030101010101" pitchFamily="49" charset="-122"/>
                <a:ea typeface="黑体" panose="02010600030101010101" pitchFamily="49" charset="-122"/>
              </a:rPr>
              <a:t>IRST</a:t>
            </a:r>
            <a:endParaRPr lang="zh-CN" altLang="en-US" sz="2400" dirty="0">
              <a:solidFill>
                <a:srgbClr val="6BA42C"/>
              </a:solidFill>
              <a:latin typeface="黑体" panose="02010600030101010101" pitchFamily="49" charset="-122"/>
              <a:ea typeface="黑体" panose="02010600030101010101" pitchFamily="49" charset="-122"/>
            </a:endParaRPr>
          </a:p>
        </p:txBody>
      </p:sp>
      <p:sp>
        <p:nvSpPr>
          <p:cNvPr id="65" name="TextBox 64"/>
          <p:cNvSpPr txBox="1"/>
          <p:nvPr/>
        </p:nvSpPr>
        <p:spPr>
          <a:xfrm>
            <a:off x="3668287" y="1833259"/>
            <a:ext cx="1107996" cy="1200329"/>
          </a:xfrm>
          <a:prstGeom prst="rect">
            <a:avLst/>
          </a:prstGeom>
          <a:noFill/>
        </p:spPr>
        <p:txBody>
          <a:bodyPr wrap="none" rtlCol="0">
            <a:spAutoFit/>
          </a:bodyPr>
          <a:lstStyle/>
          <a:p>
            <a:r>
              <a:rPr lang="en-US" altLang="zh-CN" sz="7200" dirty="0" smtClean="0">
                <a:solidFill>
                  <a:srgbClr val="F2B800"/>
                </a:solidFill>
                <a:latin typeface="黑体" panose="02010600030101010101" pitchFamily="49" charset="-122"/>
                <a:ea typeface="黑体" panose="02010600030101010101" pitchFamily="49" charset="-122"/>
              </a:rPr>
              <a:t>T</a:t>
            </a:r>
            <a:r>
              <a:rPr lang="en-US" altLang="zh-CN" sz="2400" dirty="0" smtClean="0">
                <a:solidFill>
                  <a:srgbClr val="F2B800"/>
                </a:solidFill>
                <a:latin typeface="黑体" panose="02010600030101010101" pitchFamily="49" charset="-122"/>
                <a:ea typeface="黑体" panose="02010600030101010101" pitchFamily="49" charset="-122"/>
              </a:rPr>
              <a:t>HEN</a:t>
            </a:r>
            <a:endParaRPr lang="zh-CN" altLang="en-US" sz="2400" dirty="0">
              <a:solidFill>
                <a:srgbClr val="F2B800"/>
              </a:solidFill>
              <a:latin typeface="黑体" panose="02010600030101010101" pitchFamily="49" charset="-122"/>
              <a:ea typeface="黑体" panose="02010600030101010101" pitchFamily="49" charset="-122"/>
            </a:endParaRPr>
          </a:p>
        </p:txBody>
      </p:sp>
      <p:sp>
        <p:nvSpPr>
          <p:cNvPr id="67" name="TextBox 66"/>
          <p:cNvSpPr txBox="1"/>
          <p:nvPr/>
        </p:nvSpPr>
        <p:spPr>
          <a:xfrm>
            <a:off x="4231872" y="2889330"/>
            <a:ext cx="1569660" cy="1200329"/>
          </a:xfrm>
          <a:prstGeom prst="rect">
            <a:avLst/>
          </a:prstGeom>
          <a:noFill/>
        </p:spPr>
        <p:txBody>
          <a:bodyPr wrap="none" rtlCol="0">
            <a:spAutoFit/>
          </a:bodyPr>
          <a:lstStyle/>
          <a:p>
            <a:r>
              <a:rPr lang="en-US" altLang="zh-CN" sz="7200" dirty="0" smtClean="0">
                <a:solidFill>
                  <a:srgbClr val="F2B800"/>
                </a:solidFill>
                <a:latin typeface="黑体" panose="02010600030101010101" pitchFamily="49" charset="-122"/>
                <a:ea typeface="黑体" panose="02010600030101010101" pitchFamily="49" charset="-122"/>
              </a:rPr>
              <a:t>F</a:t>
            </a:r>
            <a:r>
              <a:rPr lang="en-US" altLang="zh-CN" sz="2400" dirty="0" smtClean="0">
                <a:solidFill>
                  <a:srgbClr val="F2B800"/>
                </a:solidFill>
                <a:latin typeface="黑体" panose="02010600030101010101" pitchFamily="49" charset="-122"/>
                <a:ea typeface="黑体" panose="02010600030101010101" pitchFamily="49" charset="-122"/>
              </a:rPr>
              <a:t>INALLY</a:t>
            </a:r>
            <a:endParaRPr lang="zh-CN" altLang="en-US" sz="2400" dirty="0">
              <a:solidFill>
                <a:srgbClr val="F2B800"/>
              </a:solidFill>
              <a:latin typeface="黑体" panose="02010600030101010101" pitchFamily="49" charset="-122"/>
              <a:ea typeface="黑体" panose="02010600030101010101" pitchFamily="49" charset="-122"/>
            </a:endParaRPr>
          </a:p>
        </p:txBody>
      </p:sp>
      <p:sp>
        <p:nvSpPr>
          <p:cNvPr id="68" name="TextBox 67"/>
          <p:cNvSpPr txBox="1"/>
          <p:nvPr/>
        </p:nvSpPr>
        <p:spPr>
          <a:xfrm>
            <a:off x="4003566" y="1623423"/>
            <a:ext cx="5173211" cy="577081"/>
          </a:xfrm>
          <a:prstGeom prst="rect">
            <a:avLst/>
          </a:prstGeom>
          <a:noFill/>
        </p:spPr>
        <p:txBody>
          <a:bodyPr wrap="none" rtlCol="0">
            <a:spAutoFit/>
          </a:bodyPr>
          <a:lstStyle/>
          <a:p>
            <a:r>
              <a:rPr lang="zh-CN" altLang="zh-CN" sz="1050" dirty="0" smtClean="0"/>
              <a:t>国外对温室光照环境控制技术研究较早，始于</a:t>
            </a:r>
            <a:r>
              <a:rPr lang="en-US" altLang="zh-CN" sz="1050" dirty="0" smtClean="0"/>
              <a:t>20</a:t>
            </a:r>
            <a:r>
              <a:rPr lang="zh-CN" altLang="zh-CN" sz="1050" dirty="0" smtClean="0"/>
              <a:t>世纪</a:t>
            </a:r>
            <a:r>
              <a:rPr lang="en-US" altLang="zh-CN" sz="1050" dirty="0" smtClean="0"/>
              <a:t>70</a:t>
            </a:r>
            <a:r>
              <a:rPr lang="zh-CN" altLang="zh-CN" sz="1050" dirty="0" smtClean="0"/>
              <a:t>年</a:t>
            </a:r>
            <a:r>
              <a:rPr lang="zh-CN" altLang="zh-CN" sz="1050" dirty="0" smtClean="0"/>
              <a:t>代</a:t>
            </a:r>
            <a:r>
              <a:rPr lang="zh-CN" altLang="en-US" sz="1050" dirty="0" smtClean="0"/>
              <a:t>，</a:t>
            </a:r>
            <a:r>
              <a:rPr lang="zh-CN" altLang="zh-CN" sz="1050" dirty="0" smtClean="0"/>
              <a:t>先</a:t>
            </a:r>
            <a:r>
              <a:rPr lang="zh-CN" altLang="zh-CN" sz="1050" dirty="0" smtClean="0"/>
              <a:t>是采用模拟式的组</a:t>
            </a:r>
            <a:r>
              <a:rPr lang="zh-CN" altLang="zh-CN" sz="1050" dirty="0" smtClean="0"/>
              <a:t>合</a:t>
            </a:r>
            <a:endParaRPr lang="en-US" altLang="zh-CN" sz="1050" dirty="0" smtClean="0"/>
          </a:p>
          <a:p>
            <a:r>
              <a:rPr lang="zh-CN" altLang="zh-CN" sz="1050" dirty="0" smtClean="0"/>
              <a:t>仪</a:t>
            </a:r>
            <a:r>
              <a:rPr lang="zh-CN" altLang="zh-CN" sz="1050" dirty="0" smtClean="0"/>
              <a:t>表</a:t>
            </a:r>
            <a:r>
              <a:rPr lang="zh-CN" altLang="zh-CN" sz="1050" dirty="0" smtClean="0"/>
              <a:t>，采</a:t>
            </a:r>
            <a:r>
              <a:rPr lang="zh-CN" altLang="zh-CN" sz="1050" dirty="0" smtClean="0"/>
              <a:t>集现场信息并进行指示、记录和控制</a:t>
            </a:r>
            <a:r>
              <a:rPr lang="zh-CN" altLang="zh-CN" sz="1050" dirty="0" smtClean="0"/>
              <a:t>。</a:t>
            </a:r>
            <a:r>
              <a:rPr lang="zh-CN" altLang="en-US" sz="1050" dirty="0" smtClean="0"/>
              <a:t>比</a:t>
            </a:r>
            <a:r>
              <a:rPr lang="zh-CN" altLang="en-US" sz="1050" dirty="0" smtClean="0"/>
              <a:t>如：</a:t>
            </a:r>
            <a:r>
              <a:rPr lang="zh-CN" altLang="zh-CN" sz="1050" dirty="0" smtClean="0"/>
              <a:t>日</a:t>
            </a:r>
            <a:r>
              <a:rPr lang="zh-CN" altLang="zh-CN" sz="1050" dirty="0" smtClean="0"/>
              <a:t>本研制的蔬菜塑料大棚在</a:t>
            </a:r>
            <a:r>
              <a:rPr lang="zh-CN" altLang="zh-CN" sz="1050" dirty="0" smtClean="0"/>
              <a:t>光</a:t>
            </a:r>
            <a:endParaRPr lang="en-US" altLang="zh-CN" sz="1050" dirty="0" smtClean="0"/>
          </a:p>
          <a:p>
            <a:r>
              <a:rPr lang="zh-CN" altLang="zh-CN" sz="1050" dirty="0" smtClean="0"/>
              <a:t>照</a:t>
            </a:r>
            <a:r>
              <a:rPr lang="zh-CN" altLang="zh-CN" sz="1050" dirty="0" smtClean="0"/>
              <a:t>、</a:t>
            </a:r>
            <a:r>
              <a:rPr lang="zh-CN" altLang="zh-CN" sz="1050" dirty="0" smtClean="0"/>
              <a:t>播种</a:t>
            </a:r>
            <a:r>
              <a:rPr lang="zh-CN" altLang="zh-CN" sz="1050" dirty="0" smtClean="0"/>
              <a:t>、间苗、运苗、灌水、喷药等作业的自动化和无人化方面都有应用。</a:t>
            </a:r>
            <a:endParaRPr lang="zh-CN" altLang="en-US" sz="1050" dirty="0">
              <a:latin typeface="黑体" panose="02010600030101010101" pitchFamily="49" charset="-122"/>
              <a:ea typeface="黑体" panose="02010600030101010101" pitchFamily="49" charset="-122"/>
              <a:cs typeface="方正兰亭细黑_GBK_M" panose="02010600010101010101" pitchFamily="2" charset="2"/>
            </a:endParaRPr>
          </a:p>
        </p:txBody>
      </p:sp>
      <p:sp>
        <p:nvSpPr>
          <p:cNvPr id="70" name="TextBox 69"/>
          <p:cNvSpPr txBox="1"/>
          <p:nvPr/>
        </p:nvSpPr>
        <p:spPr>
          <a:xfrm>
            <a:off x="5721268" y="3399163"/>
            <a:ext cx="3422732" cy="1384995"/>
          </a:xfrm>
          <a:prstGeom prst="rect">
            <a:avLst/>
          </a:prstGeom>
          <a:noFill/>
        </p:spPr>
        <p:txBody>
          <a:bodyPr wrap="none" rtlCol="0">
            <a:spAutoFit/>
          </a:bodyPr>
          <a:lstStyle/>
          <a:p>
            <a:r>
              <a:rPr lang="en-US" altLang="zh-CN" sz="1050" dirty="0" smtClean="0"/>
              <a:t>1997</a:t>
            </a:r>
            <a:r>
              <a:rPr lang="zh-CN" altLang="zh-CN" sz="1050" dirty="0" smtClean="0"/>
              <a:t>年以来，中国农业大学在温室环境的自动控制技</a:t>
            </a:r>
            <a:r>
              <a:rPr lang="zh-CN" altLang="zh-CN" sz="1050" dirty="0" smtClean="0"/>
              <a:t>术</a:t>
            </a:r>
            <a:endParaRPr lang="en-US" altLang="zh-CN" sz="1050" dirty="0" smtClean="0"/>
          </a:p>
          <a:p>
            <a:r>
              <a:rPr lang="zh-CN" altLang="zh-CN" sz="1050" dirty="0" smtClean="0"/>
              <a:t>方</a:t>
            </a:r>
            <a:r>
              <a:rPr lang="zh-CN" altLang="zh-CN" sz="1050" dirty="0" smtClean="0"/>
              <a:t>面也取得了一定的成果。</a:t>
            </a:r>
            <a:r>
              <a:rPr lang="en-US" altLang="zh-CN" sz="1050" dirty="0" smtClean="0"/>
              <a:t>90</a:t>
            </a:r>
            <a:r>
              <a:rPr lang="zh-CN" altLang="zh-CN" sz="1050" dirty="0" smtClean="0"/>
              <a:t>年代末，河北职业技术</a:t>
            </a:r>
            <a:r>
              <a:rPr lang="zh-CN" altLang="zh-CN" sz="1050" dirty="0" smtClean="0"/>
              <a:t>师</a:t>
            </a:r>
            <a:endParaRPr lang="en-US" altLang="zh-CN" sz="1050" dirty="0" smtClean="0"/>
          </a:p>
          <a:p>
            <a:r>
              <a:rPr lang="zh-CN" altLang="zh-CN" sz="1050" dirty="0" smtClean="0"/>
              <a:t>范</a:t>
            </a:r>
            <a:r>
              <a:rPr lang="zh-CN" altLang="zh-CN" sz="1050" dirty="0" smtClean="0"/>
              <a:t>学院的闰忠文研制了一体化蔬菜大棚监控系统，其</a:t>
            </a:r>
            <a:r>
              <a:rPr lang="zh-CN" altLang="zh-CN" sz="1050" dirty="0" smtClean="0"/>
              <a:t>能</a:t>
            </a:r>
            <a:endParaRPr lang="en-US" altLang="zh-CN" sz="1050" dirty="0" smtClean="0"/>
          </a:p>
          <a:p>
            <a:r>
              <a:rPr lang="zh-CN" altLang="zh-CN" sz="1050" dirty="0" smtClean="0"/>
              <a:t>够</a:t>
            </a:r>
            <a:r>
              <a:rPr lang="zh-CN" altLang="zh-CN" sz="1050" dirty="0" smtClean="0"/>
              <a:t>对其光照、温湿度进行实时测量与控制。但由于我</a:t>
            </a:r>
            <a:r>
              <a:rPr lang="zh-CN" altLang="zh-CN" sz="1050" dirty="0" smtClean="0"/>
              <a:t>国</a:t>
            </a:r>
            <a:endParaRPr lang="en-US" altLang="zh-CN" sz="1050" dirty="0" smtClean="0"/>
          </a:p>
          <a:p>
            <a:r>
              <a:rPr lang="zh-CN" altLang="zh-CN" sz="1050" dirty="0" smtClean="0"/>
              <a:t>农</a:t>
            </a:r>
            <a:r>
              <a:rPr lang="zh-CN" altLang="zh-CN" sz="1050" dirty="0" smtClean="0"/>
              <a:t>业现代化水平较低，农业生产有机程度相对较低，</a:t>
            </a:r>
            <a:r>
              <a:rPr lang="zh-CN" altLang="zh-CN" sz="1050" dirty="0" smtClean="0"/>
              <a:t>成</a:t>
            </a:r>
            <a:endParaRPr lang="en-US" altLang="zh-CN" sz="1050" dirty="0" smtClean="0"/>
          </a:p>
          <a:p>
            <a:r>
              <a:rPr lang="zh-CN" altLang="zh-CN" sz="1050" dirty="0" smtClean="0"/>
              <a:t>型</a:t>
            </a:r>
            <a:r>
              <a:rPr lang="zh-CN" altLang="zh-CN" sz="1050" dirty="0" smtClean="0"/>
              <a:t>实用的相关配套技术较少温室的一次性投资大，以</a:t>
            </a:r>
            <a:r>
              <a:rPr lang="zh-CN" altLang="zh-CN" sz="1050" dirty="0" smtClean="0"/>
              <a:t>及</a:t>
            </a:r>
            <a:endParaRPr lang="en-US" altLang="zh-CN" sz="1050" dirty="0" smtClean="0"/>
          </a:p>
          <a:p>
            <a:r>
              <a:rPr lang="zh-CN" altLang="zh-CN" sz="1050" dirty="0" smtClean="0"/>
              <a:t>对</a:t>
            </a:r>
            <a:r>
              <a:rPr lang="zh-CN" altLang="zh-CN" sz="1050" dirty="0" smtClean="0"/>
              <a:t>操作人员的素质要求比较高等因素，限制了温室控</a:t>
            </a:r>
            <a:r>
              <a:rPr lang="zh-CN" altLang="zh-CN" sz="1050" dirty="0" smtClean="0"/>
              <a:t>制</a:t>
            </a:r>
            <a:endParaRPr lang="en-US" altLang="zh-CN" sz="1050" dirty="0" smtClean="0"/>
          </a:p>
          <a:p>
            <a:r>
              <a:rPr lang="zh-CN" altLang="zh-CN" sz="1050" dirty="0" smtClean="0"/>
              <a:t>技</a:t>
            </a:r>
            <a:r>
              <a:rPr lang="zh-CN" altLang="zh-CN" sz="1050" dirty="0" smtClean="0"/>
              <a:t>术在我国现代农业中的发展。</a:t>
            </a:r>
            <a:endParaRPr lang="zh-CN" altLang="en-US" sz="1050" dirty="0">
              <a:latin typeface="黑体" panose="02010600030101010101" pitchFamily="49" charset="-122"/>
              <a:ea typeface="黑体" panose="02010600030101010101" pitchFamily="49" charset="-122"/>
              <a:cs typeface="方正兰亭细黑_GBK_M" panose="02010600010101010101" pitchFamily="2" charset="2"/>
            </a:endParaRPr>
          </a:p>
        </p:txBody>
      </p:sp>
      <p:sp>
        <p:nvSpPr>
          <p:cNvPr id="71" name="TextBox 70"/>
          <p:cNvSpPr txBox="1"/>
          <p:nvPr/>
        </p:nvSpPr>
        <p:spPr>
          <a:xfrm>
            <a:off x="4787272" y="2486105"/>
            <a:ext cx="4448654" cy="577081"/>
          </a:xfrm>
          <a:prstGeom prst="rect">
            <a:avLst/>
          </a:prstGeom>
          <a:noFill/>
        </p:spPr>
        <p:txBody>
          <a:bodyPr wrap="none" rtlCol="0">
            <a:spAutoFit/>
          </a:bodyPr>
          <a:lstStyle/>
          <a:p>
            <a:r>
              <a:rPr lang="en-US" altLang="zh-CN" sz="1050" dirty="0" smtClean="0"/>
              <a:t>20</a:t>
            </a:r>
            <a:r>
              <a:rPr lang="zh-CN" altLang="zh-CN" sz="1050" dirty="0" smtClean="0"/>
              <a:t>世纪</a:t>
            </a:r>
            <a:r>
              <a:rPr lang="en-US" altLang="zh-CN" sz="1050" dirty="0" smtClean="0"/>
              <a:t>80</a:t>
            </a:r>
            <a:r>
              <a:rPr lang="zh-CN" altLang="zh-CN" sz="1050" dirty="0" smtClean="0"/>
              <a:t>年代，我国先后从欧美和日本等发达国家</a:t>
            </a:r>
            <a:r>
              <a:rPr lang="zh-CN" altLang="zh-CN" sz="1050" dirty="0" smtClean="0"/>
              <a:t>引进</a:t>
            </a:r>
            <a:r>
              <a:rPr lang="zh-CN" altLang="zh-CN" sz="1050" dirty="0" smtClean="0"/>
              <a:t>了</a:t>
            </a:r>
            <a:r>
              <a:rPr lang="en-US" altLang="zh-CN" sz="1050" dirty="0" smtClean="0"/>
              <a:t>21.2hm2</a:t>
            </a:r>
            <a:r>
              <a:rPr lang="zh-CN" altLang="zh-CN" sz="1050" dirty="0" smtClean="0"/>
              <a:t>连栋</a:t>
            </a:r>
            <a:r>
              <a:rPr lang="zh-CN" altLang="zh-CN" sz="1050" dirty="0" smtClean="0"/>
              <a:t>温</a:t>
            </a:r>
            <a:endParaRPr lang="en-US" altLang="zh-CN" sz="1050" dirty="0" smtClean="0"/>
          </a:p>
          <a:p>
            <a:r>
              <a:rPr lang="zh-CN" altLang="zh-CN" sz="1050" dirty="0" smtClean="0"/>
              <a:t>室</a:t>
            </a:r>
            <a:r>
              <a:rPr lang="zh-CN" altLang="zh-CN" sz="1050" dirty="0" smtClean="0"/>
              <a:t>。由于当时只注重引进温室</a:t>
            </a:r>
            <a:r>
              <a:rPr lang="zh-CN" altLang="zh-CN" sz="1050" dirty="0" smtClean="0"/>
              <a:t>设备</a:t>
            </a:r>
            <a:r>
              <a:rPr lang="zh-CN" altLang="zh-CN" sz="1050" dirty="0" smtClean="0"/>
              <a:t>，而忽略了温室的管理技术和栽培</a:t>
            </a:r>
            <a:r>
              <a:rPr lang="zh-CN" altLang="zh-CN" sz="1050" dirty="0" smtClean="0"/>
              <a:t>技</a:t>
            </a:r>
            <a:endParaRPr lang="en-US" altLang="zh-CN" sz="1050" dirty="0" smtClean="0"/>
          </a:p>
          <a:p>
            <a:r>
              <a:rPr lang="zh-CN" altLang="zh-CN" sz="1050" dirty="0" smtClean="0"/>
              <a:t>术</a:t>
            </a:r>
            <a:r>
              <a:rPr lang="zh-CN" altLang="zh-CN" sz="1050" dirty="0" smtClean="0"/>
              <a:t>，且引进</a:t>
            </a:r>
            <a:r>
              <a:rPr lang="zh-CN" altLang="zh-CN" sz="1050" dirty="0" smtClean="0"/>
              <a:t>的温</a:t>
            </a:r>
            <a:r>
              <a:rPr lang="zh-CN" altLang="zh-CN" sz="1050" dirty="0" smtClean="0"/>
              <a:t>室能耗过高，致使企业相继亏损或停产。</a:t>
            </a:r>
            <a:endParaRPr lang="zh-CN" altLang="en-US" sz="1050" dirty="0">
              <a:latin typeface="黑体" panose="02010600030101010101" pitchFamily="49" charset="-122"/>
              <a:ea typeface="黑体" panose="02010600030101010101" pitchFamily="49" charset="-122"/>
              <a:cs typeface="方正兰亭细黑_GBK_M" panose="02010600010101010101" pitchFamily="2" charset="2"/>
            </a:endParaRPr>
          </a:p>
        </p:txBody>
      </p:sp>
      <p:sp>
        <p:nvSpPr>
          <p:cNvPr id="72" name="椭圆 71"/>
          <p:cNvSpPr/>
          <p:nvPr/>
        </p:nvSpPr>
        <p:spPr>
          <a:xfrm>
            <a:off x="1714880" y="1048961"/>
            <a:ext cx="936015" cy="936015"/>
          </a:xfrm>
          <a:prstGeom prst="ellipse">
            <a:avLst/>
          </a:pr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0030101010101" pitchFamily="49" charset="-122"/>
              <a:ea typeface="黑体" panose="02010600030101010101" pitchFamily="49" charset="-122"/>
            </a:endParaRPr>
          </a:p>
        </p:txBody>
      </p:sp>
      <p:grpSp>
        <p:nvGrpSpPr>
          <p:cNvPr id="73" name="组合 72"/>
          <p:cNvGrpSpPr/>
          <p:nvPr/>
        </p:nvGrpSpPr>
        <p:grpSpPr>
          <a:xfrm>
            <a:off x="2437535" y="1952437"/>
            <a:ext cx="922146" cy="922146"/>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0030101010101" pitchFamily="49" charset="-122"/>
                <a:ea typeface="黑体" panose="02010600030101010101" pitchFamily="49" charset="-122"/>
              </a:endParaRPr>
            </a:p>
          </p:txBody>
        </p:sp>
        <p:sp>
          <p:nvSpPr>
            <p:cNvPr id="75" name="椭圆 7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0030101010101" pitchFamily="49" charset="-122"/>
                <a:ea typeface="黑体" panose="02010600030101010101" pitchFamily="49" charset="-122"/>
              </a:endParaRPr>
            </a:p>
          </p:txBody>
        </p:sp>
      </p:grpSp>
      <p:sp>
        <p:nvSpPr>
          <p:cNvPr id="76" name="椭圆 75"/>
          <p:cNvSpPr/>
          <p:nvPr/>
        </p:nvSpPr>
        <p:spPr>
          <a:xfrm>
            <a:off x="3221444" y="2842044"/>
            <a:ext cx="936015" cy="936015"/>
          </a:xfrm>
          <a:prstGeom prst="ellipse">
            <a:avLst/>
          </a:pr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0030101010101" pitchFamily="49" charset="-122"/>
              <a:ea typeface="黑体" panose="02010600030101010101" pitchFamily="49" charset="-122"/>
            </a:endParaRPr>
          </a:p>
        </p:txBody>
      </p:sp>
      <p:sp>
        <p:nvSpPr>
          <p:cNvPr id="80" name="TextBox 79"/>
          <p:cNvSpPr txBox="1"/>
          <p:nvPr/>
        </p:nvSpPr>
        <p:spPr>
          <a:xfrm>
            <a:off x="10609990" y="6382589"/>
            <a:ext cx="877163" cy="369332"/>
          </a:xfrm>
          <a:prstGeom prst="rect">
            <a:avLst/>
          </a:prstGeom>
          <a:noFill/>
        </p:spPr>
        <p:txBody>
          <a:bodyPr wrap="none" rtlCol="0">
            <a:spAutoFit/>
          </a:bodyPr>
          <a:lstStyle/>
          <a:p>
            <a:r>
              <a:rPr lang="zh-CN" altLang="en-US" dirty="0">
                <a:latin typeface="黑体" panose="02010600030101010101" pitchFamily="49" charset="-122"/>
                <a:ea typeface="黑体" panose="02010600030101010101" pitchFamily="49" charset="-122"/>
              </a:rPr>
              <a:t>延时符</a:t>
            </a:r>
          </a:p>
        </p:txBody>
      </p:sp>
      <p:sp>
        <p:nvSpPr>
          <p:cNvPr id="29" name="TextBox 28"/>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黑体" panose="02010600030101010101" pitchFamily="49" charset="-122"/>
                <a:ea typeface="黑体" panose="02010600030101010101" pitchFamily="49" charset="-122"/>
              </a:rPr>
              <a:t>课题现状</a:t>
            </a:r>
          </a:p>
        </p:txBody>
      </p:sp>
      <p:sp>
        <p:nvSpPr>
          <p:cNvPr id="21" name="圆角矩形 20"/>
          <p:cNvSpPr/>
          <p:nvPr/>
        </p:nvSpPr>
        <p:spPr>
          <a:xfrm>
            <a:off x="-321542" y="1161274"/>
            <a:ext cx="2090420" cy="548640"/>
          </a:xfrm>
          <a:prstGeom prst="roundRect">
            <a:avLst>
              <a:gd name="adj" fmla="val 50000"/>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321542" y="1725452"/>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321542" y="2289630"/>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21542" y="2853808"/>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321542" y="590072"/>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12"/>
          <p:cNvSpPr txBox="1"/>
          <p:nvPr/>
        </p:nvSpPr>
        <p:spPr>
          <a:xfrm>
            <a:off x="132080" y="685322"/>
            <a:ext cx="1676400"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课题背景</a:t>
            </a:r>
            <a:endParaRPr lang="zh-CN" altLang="en-US" sz="1600" dirty="0">
              <a:latin typeface="微软雅黑" panose="020B0503020204020204" pitchFamily="34" charset="-122"/>
              <a:ea typeface="微软雅黑" panose="020B0503020204020204" pitchFamily="34" charset="-122"/>
            </a:endParaRPr>
          </a:p>
        </p:txBody>
      </p:sp>
      <p:sp>
        <p:nvSpPr>
          <p:cNvPr id="27" name="TextBox 13"/>
          <p:cNvSpPr txBox="1"/>
          <p:nvPr/>
        </p:nvSpPr>
        <p:spPr>
          <a:xfrm>
            <a:off x="132080" y="1262329"/>
            <a:ext cx="1676400" cy="338554"/>
          </a:xfrm>
          <a:prstGeom prst="rect">
            <a:avLst/>
          </a:prstGeom>
          <a:noFill/>
        </p:spPr>
        <p:txBody>
          <a:bodyPr wrap="square" rtlCol="0">
            <a:spAutoFit/>
          </a:bodyPr>
          <a:lstStyle/>
          <a:p>
            <a:r>
              <a:rPr lang="zh-CN" altLang="en-US" sz="1600" dirty="0">
                <a:solidFill>
                  <a:schemeClr val="bg1"/>
                </a:solidFill>
                <a:latin typeface="Microsoft JhengHei" panose="020B0604030504040204" pitchFamily="34" charset="-120"/>
                <a:ea typeface="Microsoft JhengHei" panose="020B0604030504040204" pitchFamily="34" charset="-120"/>
              </a:rPr>
              <a:t>课题现状及发展</a:t>
            </a:r>
          </a:p>
        </p:txBody>
      </p:sp>
      <p:sp>
        <p:nvSpPr>
          <p:cNvPr id="28" name="TextBox 14"/>
          <p:cNvSpPr txBox="1"/>
          <p:nvPr/>
        </p:nvSpPr>
        <p:spPr>
          <a:xfrm>
            <a:off x="132080" y="1850737"/>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拟研究内容</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30" name="TextBox 15"/>
          <p:cNvSpPr txBox="1"/>
          <p:nvPr/>
        </p:nvSpPr>
        <p:spPr>
          <a:xfrm>
            <a:off x="132080" y="2394673"/>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研究路线</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31" name="TextBox 16"/>
          <p:cNvSpPr txBox="1"/>
          <p:nvPr/>
        </p:nvSpPr>
        <p:spPr>
          <a:xfrm>
            <a:off x="132080" y="2943126"/>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总结</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32" name="等腰三角形 31"/>
          <p:cNvSpPr/>
          <p:nvPr/>
        </p:nvSpPr>
        <p:spPr>
          <a:xfrm rot="5400000">
            <a:off x="-33338" y="1323393"/>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ppt_x"/>
                                          </p:val>
                                        </p:tav>
                                        <p:tav tm="100000">
                                          <p:val>
                                            <p:strVal val="#ppt_x"/>
                                          </p:val>
                                        </p:tav>
                                      </p:tavLst>
                                    </p:anim>
                                    <p:anim calcmode="lin" valueType="num">
                                      <p:cBhvr additive="base">
                                        <p:cTn id="8" dur="500" fill="hold"/>
                                        <p:tgtEl>
                                          <p:spTgt spid="7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64"/>
                                        </p:tgtEl>
                                        <p:attrNameLst>
                                          <p:attrName>style.visibility</p:attrName>
                                        </p:attrNameLst>
                                      </p:cBhvr>
                                      <p:to>
                                        <p:strVal val="visible"/>
                                      </p:to>
                                    </p:set>
                                    <p:anim calcmode="lin" valueType="num">
                                      <p:cBhvr additive="base">
                                        <p:cTn id="12" dur="500"/>
                                        <p:tgtEl>
                                          <p:spTgt spid="64"/>
                                        </p:tgtEl>
                                        <p:attrNameLst>
                                          <p:attrName>ppt_x</p:attrName>
                                        </p:attrNameLst>
                                      </p:cBhvr>
                                      <p:tavLst>
                                        <p:tav tm="0">
                                          <p:val>
                                            <p:strVal val="#ppt_x-#ppt_w*1.125000"/>
                                          </p:val>
                                        </p:tav>
                                        <p:tav tm="100000">
                                          <p:val>
                                            <p:strVal val="#ppt_x"/>
                                          </p:val>
                                        </p:tav>
                                      </p:tavLst>
                                    </p:anim>
                                    <p:animEffect transition="in" filter="wipe(right)">
                                      <p:cBhvr>
                                        <p:cTn id="13" dur="500"/>
                                        <p:tgtEl>
                                          <p:spTgt spid="64"/>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68"/>
                                        </p:tgtEl>
                                        <p:attrNameLst>
                                          <p:attrName>style.visibility</p:attrName>
                                        </p:attrNameLst>
                                      </p:cBhvr>
                                      <p:to>
                                        <p:strVal val="visible"/>
                                      </p:to>
                                    </p:set>
                                    <p:anim calcmode="lin" valueType="num">
                                      <p:cBhvr additive="base">
                                        <p:cTn id="16" dur="500"/>
                                        <p:tgtEl>
                                          <p:spTgt spid="68"/>
                                        </p:tgtEl>
                                        <p:attrNameLst>
                                          <p:attrName>ppt_x</p:attrName>
                                        </p:attrNameLst>
                                      </p:cBhvr>
                                      <p:tavLst>
                                        <p:tav tm="0">
                                          <p:val>
                                            <p:strVal val="#ppt_x-#ppt_w*1.125000"/>
                                          </p:val>
                                        </p:tav>
                                        <p:tav tm="100000">
                                          <p:val>
                                            <p:strVal val="#ppt_x"/>
                                          </p:val>
                                        </p:tav>
                                      </p:tavLst>
                                    </p:anim>
                                    <p:animEffect transition="in" filter="wipe(right)">
                                      <p:cBhvr>
                                        <p:cTn id="17" dur="500"/>
                                        <p:tgtEl>
                                          <p:spTgt spid="68"/>
                                        </p:tgtEl>
                                      </p:cBhvr>
                                    </p:animEffect>
                                  </p:childTnLst>
                                </p:cTn>
                              </p:par>
                            </p:childTnLst>
                          </p:cTn>
                        </p:par>
                        <p:par>
                          <p:cTn id="18" fill="hold">
                            <p:stCondLst>
                              <p:cond delay="1000"/>
                            </p:stCondLst>
                            <p:childTnLst>
                              <p:par>
                                <p:cTn id="19" presetID="2" presetClass="entr" presetSubtype="1" fill="hold" nodeType="afterEffect">
                                  <p:stCondLst>
                                    <p:cond delay="0"/>
                                  </p:stCondLst>
                                  <p:childTnLst>
                                    <p:set>
                                      <p:cBhvr>
                                        <p:cTn id="20" dur="1" fill="hold">
                                          <p:stCondLst>
                                            <p:cond delay="0"/>
                                          </p:stCondLst>
                                        </p:cTn>
                                        <p:tgtEl>
                                          <p:spTgt spid="73"/>
                                        </p:tgtEl>
                                        <p:attrNameLst>
                                          <p:attrName>style.visibility</p:attrName>
                                        </p:attrNameLst>
                                      </p:cBhvr>
                                      <p:to>
                                        <p:strVal val="visible"/>
                                      </p:to>
                                    </p:set>
                                    <p:anim calcmode="lin" valueType="num">
                                      <p:cBhvr additive="base">
                                        <p:cTn id="21" dur="500" fill="hold"/>
                                        <p:tgtEl>
                                          <p:spTgt spid="73"/>
                                        </p:tgtEl>
                                        <p:attrNameLst>
                                          <p:attrName>ppt_x</p:attrName>
                                        </p:attrNameLst>
                                      </p:cBhvr>
                                      <p:tavLst>
                                        <p:tav tm="0">
                                          <p:val>
                                            <p:strVal val="#ppt_x"/>
                                          </p:val>
                                        </p:tav>
                                        <p:tav tm="100000">
                                          <p:val>
                                            <p:strVal val="#ppt_x"/>
                                          </p:val>
                                        </p:tav>
                                      </p:tavLst>
                                    </p:anim>
                                    <p:anim calcmode="lin" valueType="num">
                                      <p:cBhvr additive="base">
                                        <p:cTn id="22" dur="500" fill="hold"/>
                                        <p:tgtEl>
                                          <p:spTgt spid="73"/>
                                        </p:tgtEl>
                                        <p:attrNameLst>
                                          <p:attrName>ppt_y</p:attrName>
                                        </p:attrNameLst>
                                      </p:cBhvr>
                                      <p:tavLst>
                                        <p:tav tm="0">
                                          <p:val>
                                            <p:strVal val="0-#ppt_h/2"/>
                                          </p:val>
                                        </p:tav>
                                        <p:tav tm="100000">
                                          <p:val>
                                            <p:strVal val="#ppt_y"/>
                                          </p:val>
                                        </p:tav>
                                      </p:tavLst>
                                    </p:anim>
                                  </p:childTnLst>
                                </p:cTn>
                              </p:par>
                            </p:childTnLst>
                          </p:cTn>
                        </p:par>
                        <p:par>
                          <p:cTn id="23" fill="hold">
                            <p:stCondLst>
                              <p:cond delay="1500"/>
                            </p:stCondLst>
                            <p:childTnLst>
                              <p:par>
                                <p:cTn id="24" presetID="12" presetClass="entr" presetSubtype="8" fill="hold" grpId="0" nodeType="afterEffect">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cBhvr additive="base">
                                        <p:cTn id="26" dur="500"/>
                                        <p:tgtEl>
                                          <p:spTgt spid="65"/>
                                        </p:tgtEl>
                                        <p:attrNameLst>
                                          <p:attrName>ppt_x</p:attrName>
                                        </p:attrNameLst>
                                      </p:cBhvr>
                                      <p:tavLst>
                                        <p:tav tm="0">
                                          <p:val>
                                            <p:strVal val="#ppt_x-#ppt_w*1.125000"/>
                                          </p:val>
                                        </p:tav>
                                        <p:tav tm="100000">
                                          <p:val>
                                            <p:strVal val="#ppt_x"/>
                                          </p:val>
                                        </p:tav>
                                      </p:tavLst>
                                    </p:anim>
                                    <p:animEffect transition="in" filter="wipe(right)">
                                      <p:cBhvr>
                                        <p:cTn id="27" dur="500"/>
                                        <p:tgtEl>
                                          <p:spTgt spid="65"/>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71"/>
                                        </p:tgtEl>
                                        <p:attrNameLst>
                                          <p:attrName>style.visibility</p:attrName>
                                        </p:attrNameLst>
                                      </p:cBhvr>
                                      <p:to>
                                        <p:strVal val="visible"/>
                                      </p:to>
                                    </p:set>
                                    <p:anim calcmode="lin" valueType="num">
                                      <p:cBhvr additive="base">
                                        <p:cTn id="30" dur="500"/>
                                        <p:tgtEl>
                                          <p:spTgt spid="71"/>
                                        </p:tgtEl>
                                        <p:attrNameLst>
                                          <p:attrName>ppt_x</p:attrName>
                                        </p:attrNameLst>
                                      </p:cBhvr>
                                      <p:tavLst>
                                        <p:tav tm="0">
                                          <p:val>
                                            <p:strVal val="#ppt_x-#ppt_w*1.125000"/>
                                          </p:val>
                                        </p:tav>
                                        <p:tav tm="100000">
                                          <p:val>
                                            <p:strVal val="#ppt_x"/>
                                          </p:val>
                                        </p:tav>
                                      </p:tavLst>
                                    </p:anim>
                                    <p:animEffect transition="in" filter="wipe(right)">
                                      <p:cBhvr>
                                        <p:cTn id="31" dur="500"/>
                                        <p:tgtEl>
                                          <p:spTgt spid="71"/>
                                        </p:tgtEl>
                                      </p:cBhvr>
                                    </p:animEffect>
                                  </p:childTnLst>
                                </p:cTn>
                              </p:par>
                            </p:childTnLst>
                          </p:cTn>
                        </p:par>
                        <p:par>
                          <p:cTn id="32" fill="hold">
                            <p:stCondLst>
                              <p:cond delay="2000"/>
                            </p:stCondLst>
                            <p:childTnLst>
                              <p:par>
                                <p:cTn id="33" presetID="2" presetClass="entr" presetSubtype="4" fill="hold" grpId="0" nodeType="afterEffect">
                                  <p:stCondLst>
                                    <p:cond delay="0"/>
                                  </p:stCondLst>
                                  <p:childTnLst>
                                    <p:set>
                                      <p:cBhvr>
                                        <p:cTn id="34" dur="1" fill="hold">
                                          <p:stCondLst>
                                            <p:cond delay="0"/>
                                          </p:stCondLst>
                                        </p:cTn>
                                        <p:tgtEl>
                                          <p:spTgt spid="76"/>
                                        </p:tgtEl>
                                        <p:attrNameLst>
                                          <p:attrName>style.visibility</p:attrName>
                                        </p:attrNameLst>
                                      </p:cBhvr>
                                      <p:to>
                                        <p:strVal val="visible"/>
                                      </p:to>
                                    </p:set>
                                    <p:anim calcmode="lin" valueType="num">
                                      <p:cBhvr additive="base">
                                        <p:cTn id="35" dur="500" fill="hold"/>
                                        <p:tgtEl>
                                          <p:spTgt spid="76"/>
                                        </p:tgtEl>
                                        <p:attrNameLst>
                                          <p:attrName>ppt_x</p:attrName>
                                        </p:attrNameLst>
                                      </p:cBhvr>
                                      <p:tavLst>
                                        <p:tav tm="0">
                                          <p:val>
                                            <p:strVal val="#ppt_x"/>
                                          </p:val>
                                        </p:tav>
                                        <p:tav tm="100000">
                                          <p:val>
                                            <p:strVal val="#ppt_x"/>
                                          </p:val>
                                        </p:tav>
                                      </p:tavLst>
                                    </p:anim>
                                    <p:anim calcmode="lin" valueType="num">
                                      <p:cBhvr additive="base">
                                        <p:cTn id="36" dur="500" fill="hold"/>
                                        <p:tgtEl>
                                          <p:spTgt spid="76"/>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12" presetClass="entr" presetSubtype="8" fill="hold" grpId="0" nodeType="afterEffect">
                                  <p:stCondLst>
                                    <p:cond delay="0"/>
                                  </p:stCondLst>
                                  <p:childTnLst>
                                    <p:set>
                                      <p:cBhvr>
                                        <p:cTn id="39" dur="1" fill="hold">
                                          <p:stCondLst>
                                            <p:cond delay="0"/>
                                          </p:stCondLst>
                                        </p:cTn>
                                        <p:tgtEl>
                                          <p:spTgt spid="67"/>
                                        </p:tgtEl>
                                        <p:attrNameLst>
                                          <p:attrName>style.visibility</p:attrName>
                                        </p:attrNameLst>
                                      </p:cBhvr>
                                      <p:to>
                                        <p:strVal val="visible"/>
                                      </p:to>
                                    </p:set>
                                    <p:anim calcmode="lin" valueType="num">
                                      <p:cBhvr additive="base">
                                        <p:cTn id="40" dur="500"/>
                                        <p:tgtEl>
                                          <p:spTgt spid="67"/>
                                        </p:tgtEl>
                                        <p:attrNameLst>
                                          <p:attrName>ppt_x</p:attrName>
                                        </p:attrNameLst>
                                      </p:cBhvr>
                                      <p:tavLst>
                                        <p:tav tm="0">
                                          <p:val>
                                            <p:strVal val="#ppt_x-#ppt_w*1.125000"/>
                                          </p:val>
                                        </p:tav>
                                        <p:tav tm="100000">
                                          <p:val>
                                            <p:strVal val="#ppt_x"/>
                                          </p:val>
                                        </p:tav>
                                      </p:tavLst>
                                    </p:anim>
                                    <p:animEffect transition="in" filter="wipe(right)">
                                      <p:cBhvr>
                                        <p:cTn id="41" dur="500"/>
                                        <p:tgtEl>
                                          <p:spTgt spid="67"/>
                                        </p:tgtEl>
                                      </p:cBhvr>
                                    </p:animEffect>
                                  </p:childTnLst>
                                </p:cTn>
                              </p:par>
                              <p:par>
                                <p:cTn id="42" presetID="12" presetClass="entr" presetSubtype="8" fill="hold" grpId="0" nodeType="withEffect">
                                  <p:stCondLst>
                                    <p:cond delay="0"/>
                                  </p:stCondLst>
                                  <p:childTnLst>
                                    <p:set>
                                      <p:cBhvr>
                                        <p:cTn id="43" dur="1" fill="hold">
                                          <p:stCondLst>
                                            <p:cond delay="0"/>
                                          </p:stCondLst>
                                        </p:cTn>
                                        <p:tgtEl>
                                          <p:spTgt spid="70"/>
                                        </p:tgtEl>
                                        <p:attrNameLst>
                                          <p:attrName>style.visibility</p:attrName>
                                        </p:attrNameLst>
                                      </p:cBhvr>
                                      <p:to>
                                        <p:strVal val="visible"/>
                                      </p:to>
                                    </p:set>
                                    <p:anim calcmode="lin" valueType="num">
                                      <p:cBhvr additive="base">
                                        <p:cTn id="44" dur="500"/>
                                        <p:tgtEl>
                                          <p:spTgt spid="70"/>
                                        </p:tgtEl>
                                        <p:attrNameLst>
                                          <p:attrName>ppt_x</p:attrName>
                                        </p:attrNameLst>
                                      </p:cBhvr>
                                      <p:tavLst>
                                        <p:tav tm="0">
                                          <p:val>
                                            <p:strVal val="#ppt_x-#ppt_w*1.125000"/>
                                          </p:val>
                                        </p:tav>
                                        <p:tav tm="100000">
                                          <p:val>
                                            <p:strVal val="#ppt_x"/>
                                          </p:val>
                                        </p:tav>
                                      </p:tavLst>
                                    </p:anim>
                                    <p:animEffect transition="in" filter="wipe(right)">
                                      <p:cBhvr>
                                        <p:cTn id="45" dur="500"/>
                                        <p:tgtEl>
                                          <p:spTgt spid="70"/>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fade">
                                      <p:cBhvr>
                                        <p:cTn id="49" dur="2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7" grpId="0"/>
      <p:bldP spid="68" grpId="0"/>
      <p:bldP spid="70" grpId="0"/>
      <p:bldP spid="71" grpId="0"/>
      <p:bldP spid="72" grpId="0" animBg="1"/>
      <p:bldP spid="76" grpId="0" animBg="1"/>
      <p:bldP spid="8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10609990" y="6382589"/>
            <a:ext cx="877163" cy="369332"/>
          </a:xfrm>
          <a:prstGeom prst="rect">
            <a:avLst/>
          </a:prstGeom>
          <a:noFill/>
        </p:spPr>
        <p:txBody>
          <a:bodyPr wrap="none" rtlCol="0">
            <a:spAutoFit/>
          </a:bodyPr>
          <a:lstStyle/>
          <a:p>
            <a:r>
              <a:rPr lang="zh-CN" altLang="en-US" dirty="0"/>
              <a:t>延时符</a:t>
            </a:r>
          </a:p>
        </p:txBody>
      </p:sp>
      <p:cxnSp>
        <p:nvCxnSpPr>
          <p:cNvPr id="42" name="直接箭头连接符 41"/>
          <p:cNvCxnSpPr/>
          <p:nvPr/>
        </p:nvCxnSpPr>
        <p:spPr>
          <a:xfrm>
            <a:off x="1695450" y="3038207"/>
            <a:ext cx="7391400" cy="0"/>
          </a:xfrm>
          <a:prstGeom prst="straightConnector1">
            <a:avLst/>
          </a:prstGeom>
          <a:ln w="57150">
            <a:solidFill>
              <a:srgbClr val="6BA42C"/>
            </a:solidFill>
            <a:tailEnd type="arrow"/>
          </a:ln>
        </p:spPr>
        <p:style>
          <a:lnRef idx="1">
            <a:schemeClr val="accent1"/>
          </a:lnRef>
          <a:fillRef idx="0">
            <a:schemeClr val="accent1"/>
          </a:fillRef>
          <a:effectRef idx="0">
            <a:schemeClr val="accent1"/>
          </a:effectRef>
          <a:fontRef idx="minor">
            <a:schemeClr val="tx1"/>
          </a:fontRef>
        </p:style>
      </p:cxnSp>
      <p:sp>
        <p:nvSpPr>
          <p:cNvPr id="43" name="椭圆 34"/>
          <p:cNvSpPr/>
          <p:nvPr/>
        </p:nvSpPr>
        <p:spPr>
          <a:xfrm>
            <a:off x="1984859" y="2265193"/>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4" name="矩形 43"/>
          <p:cNvSpPr/>
          <p:nvPr/>
        </p:nvSpPr>
        <p:spPr>
          <a:xfrm>
            <a:off x="5695950" y="3870674"/>
            <a:ext cx="1914525" cy="1061829"/>
          </a:xfrm>
          <a:prstGeom prst="rect">
            <a:avLst/>
          </a:prstGeom>
        </p:spPr>
        <p:txBody>
          <a:bodyPr wrap="square">
            <a:spAutoFit/>
          </a:bodyPr>
          <a:lstStyle/>
          <a:p>
            <a:r>
              <a:rPr lang="zh-CN" altLang="en-US" sz="1050" dirty="0" smtClean="0"/>
              <a:t>韩国政</a:t>
            </a:r>
            <a:r>
              <a:rPr lang="zh-CN" altLang="en-US" sz="1050" dirty="0" smtClean="0"/>
              <a:t>府从</a:t>
            </a:r>
            <a:r>
              <a:rPr lang="en-US" altLang="zh-CN" sz="1050" dirty="0" smtClean="0"/>
              <a:t>1992</a:t>
            </a:r>
            <a:r>
              <a:rPr lang="zh-CN" altLang="en-US" sz="1050" dirty="0" smtClean="0"/>
              <a:t>年就开始重视设施园艺的发展，将其作为重点事业进行推进，仅到</a:t>
            </a:r>
            <a:r>
              <a:rPr lang="en-US" altLang="zh-CN" sz="1050" dirty="0" smtClean="0"/>
              <a:t>1992</a:t>
            </a:r>
            <a:r>
              <a:rPr lang="zh-CN" altLang="en-US" sz="1050" dirty="0" smtClean="0"/>
              <a:t>年年底，装配有环境监控系统的现代化设施就已经占据了</a:t>
            </a:r>
            <a:r>
              <a:rPr lang="en-US" altLang="zh-CN" sz="1050" dirty="0" smtClean="0"/>
              <a:t>10%</a:t>
            </a:r>
            <a:r>
              <a:rPr lang="zh-CN" altLang="en-US" sz="1050" dirty="0" smtClean="0"/>
              <a:t>的种植面积。</a:t>
            </a:r>
            <a:endParaRPr lang="zh-CN" altLang="en-US" sz="1050" dirty="0">
              <a:latin typeface="微软雅黑" panose="020B0503020204020204" pitchFamily="34" charset="-122"/>
              <a:ea typeface="微软雅黑" panose="020B0503020204020204" pitchFamily="34" charset="-122"/>
            </a:endParaRPr>
          </a:p>
        </p:txBody>
      </p:sp>
      <p:sp>
        <p:nvSpPr>
          <p:cNvPr id="45" name="矩形 44"/>
          <p:cNvSpPr/>
          <p:nvPr/>
        </p:nvSpPr>
        <p:spPr>
          <a:xfrm>
            <a:off x="1981149" y="1013703"/>
            <a:ext cx="1171626" cy="1223412"/>
          </a:xfrm>
          <a:prstGeom prst="rect">
            <a:avLst/>
          </a:prstGeom>
        </p:spPr>
        <p:txBody>
          <a:bodyPr wrap="square">
            <a:spAutoFit/>
          </a:bodyPr>
          <a:lstStyle/>
          <a:p>
            <a:r>
              <a:rPr lang="zh-CN" altLang="en-US" sz="1050" dirty="0" smtClean="0"/>
              <a:t>荷兰早在</a:t>
            </a:r>
            <a:r>
              <a:rPr lang="en-US" altLang="zh-CN" sz="1050" dirty="0" smtClean="0"/>
              <a:t>1974</a:t>
            </a:r>
            <a:r>
              <a:rPr lang="zh-CN" altLang="en-US" sz="1050" dirty="0" smtClean="0"/>
              <a:t>年就研发并生产出了以计算机为核心的温室环境控制系统，并践行新型部件的商业化生产。</a:t>
            </a:r>
            <a:endParaRPr lang="zh-CN" altLang="en-US" sz="1050" dirty="0">
              <a:latin typeface="微软雅黑" panose="020B0503020204020204" pitchFamily="34" charset="-122"/>
              <a:ea typeface="微软雅黑" panose="020B0503020204020204" pitchFamily="34" charset="-122"/>
            </a:endParaRPr>
          </a:p>
        </p:txBody>
      </p:sp>
      <p:sp>
        <p:nvSpPr>
          <p:cNvPr id="47" name="矩形 46"/>
          <p:cNvSpPr/>
          <p:nvPr/>
        </p:nvSpPr>
        <p:spPr>
          <a:xfrm>
            <a:off x="6553200" y="1130146"/>
            <a:ext cx="2590800" cy="1223412"/>
          </a:xfrm>
          <a:prstGeom prst="rect">
            <a:avLst/>
          </a:prstGeom>
        </p:spPr>
        <p:txBody>
          <a:bodyPr wrap="square">
            <a:spAutoFit/>
          </a:bodyPr>
          <a:lstStyle/>
          <a:p>
            <a:r>
              <a:rPr lang="zh-CN" altLang="en-US" sz="1050" dirty="0" smtClean="0"/>
              <a:t>如今世界各国在智</a:t>
            </a:r>
            <a:r>
              <a:rPr lang="zh-CN" altLang="en-US" sz="1050" dirty="0" smtClean="0"/>
              <a:t>能农作物大</a:t>
            </a:r>
            <a:r>
              <a:rPr lang="zh-CN" altLang="en-US" sz="1050" dirty="0" smtClean="0"/>
              <a:t>棚上的发展都以取得巨大成就，各种形式的智</a:t>
            </a:r>
            <a:r>
              <a:rPr lang="zh-CN" altLang="en-US" sz="1050" dirty="0" smtClean="0"/>
              <a:t>能农作物大</a:t>
            </a:r>
            <a:r>
              <a:rPr lang="zh-CN" altLang="en-US" sz="1050" dirty="0" smtClean="0"/>
              <a:t>棚不断出现在实际生产种植中</a:t>
            </a:r>
            <a:r>
              <a:rPr lang="zh-CN" altLang="en-US" sz="1050" dirty="0" smtClean="0"/>
              <a:t>，比如：用</a:t>
            </a:r>
            <a:r>
              <a:rPr lang="zh-CN" altLang="en-US" sz="1050" dirty="0" smtClean="0"/>
              <a:t>物联网思维武装花卉大棚，建立智能化的新型智能花卉大棚系统。在未来，基于物联网技术的智</a:t>
            </a:r>
            <a:r>
              <a:rPr lang="zh-CN" altLang="en-US" sz="1050" dirty="0" smtClean="0"/>
              <a:t>能</a:t>
            </a:r>
            <a:r>
              <a:rPr lang="zh-CN" altLang="en-US" sz="1050" dirty="0" smtClean="0"/>
              <a:t>农作物</a:t>
            </a:r>
            <a:r>
              <a:rPr lang="zh-CN" altLang="en-US" sz="1050" dirty="0" smtClean="0"/>
              <a:t>大棚必</a:t>
            </a:r>
            <a:r>
              <a:rPr lang="zh-CN" altLang="en-US" sz="1050" dirty="0" smtClean="0"/>
              <a:t>将会得到更</a:t>
            </a:r>
            <a:r>
              <a:rPr lang="zh-CN" altLang="en-US" sz="1050" dirty="0" smtClean="0"/>
              <a:t>好和更深的</a:t>
            </a:r>
            <a:r>
              <a:rPr lang="zh-CN" altLang="en-US" sz="1050" dirty="0" smtClean="0"/>
              <a:t>发展。</a:t>
            </a:r>
            <a:endParaRPr lang="zh-CN" altLang="en-US" sz="1050" dirty="0">
              <a:latin typeface="微软雅黑" panose="020B0503020204020204" pitchFamily="34" charset="-122"/>
              <a:ea typeface="微软雅黑" panose="020B0503020204020204" pitchFamily="34" charset="-122"/>
            </a:endParaRPr>
          </a:p>
        </p:txBody>
      </p:sp>
      <p:sp>
        <p:nvSpPr>
          <p:cNvPr id="64" name="矩形 63"/>
          <p:cNvSpPr/>
          <p:nvPr/>
        </p:nvSpPr>
        <p:spPr>
          <a:xfrm>
            <a:off x="4391025" y="1034896"/>
            <a:ext cx="1676400" cy="1223412"/>
          </a:xfrm>
          <a:prstGeom prst="rect">
            <a:avLst/>
          </a:prstGeom>
        </p:spPr>
        <p:txBody>
          <a:bodyPr wrap="square">
            <a:spAutoFit/>
          </a:bodyPr>
          <a:lstStyle/>
          <a:p>
            <a:r>
              <a:rPr lang="zh-CN" altLang="en-US" sz="1050" dirty="0" smtClean="0"/>
              <a:t>以色</a:t>
            </a:r>
            <a:r>
              <a:rPr lang="zh-CN" altLang="en-US" sz="1050" dirty="0" smtClean="0"/>
              <a:t>列</a:t>
            </a:r>
            <a:r>
              <a:rPr lang="zh-CN" altLang="en-US" sz="1050" dirty="0" smtClean="0"/>
              <a:t>农作物</a:t>
            </a:r>
            <a:r>
              <a:rPr lang="zh-CN" altLang="en-US" sz="1050" dirty="0" smtClean="0"/>
              <a:t>大</a:t>
            </a:r>
            <a:r>
              <a:rPr lang="zh-CN" altLang="en-US" sz="1050" dirty="0" smtClean="0"/>
              <a:t>棚的发展从</a:t>
            </a:r>
            <a:r>
              <a:rPr lang="en-US" altLang="zh-CN" sz="1050" dirty="0" smtClean="0"/>
              <a:t>80</a:t>
            </a:r>
            <a:r>
              <a:rPr lang="zh-CN" altLang="en-US" sz="1050" dirty="0" smtClean="0"/>
              <a:t>年代到</a:t>
            </a:r>
            <a:r>
              <a:rPr lang="en-US" altLang="zh-CN" sz="1050" dirty="0" smtClean="0"/>
              <a:t>90</a:t>
            </a:r>
            <a:r>
              <a:rPr lang="zh-CN" altLang="en-US" sz="1050" dirty="0" smtClean="0"/>
              <a:t>年代经历了三代，他们的科学家开发了一套完整的系统，其中包括软件平台和硬件设备，实现了自动控制下的温室内部施肥、浇水的管理</a:t>
            </a:r>
            <a:r>
              <a:rPr lang="zh-CN" altLang="en-US" sz="1050" dirty="0" smtClean="0"/>
              <a:t>。</a:t>
            </a:r>
            <a:endParaRPr lang="zh-CN" altLang="en-US" sz="1050" dirty="0">
              <a:latin typeface="微软雅黑" panose="020B0503020204020204" pitchFamily="34" charset="-122"/>
              <a:ea typeface="微软雅黑" panose="020B0503020204020204" pitchFamily="34" charset="-122"/>
            </a:endParaRPr>
          </a:p>
        </p:txBody>
      </p:sp>
      <p:sp>
        <p:nvSpPr>
          <p:cNvPr id="65" name="矩形 64"/>
          <p:cNvSpPr/>
          <p:nvPr/>
        </p:nvSpPr>
        <p:spPr>
          <a:xfrm>
            <a:off x="2257424" y="3920088"/>
            <a:ext cx="3114675" cy="1223412"/>
          </a:xfrm>
          <a:prstGeom prst="rect">
            <a:avLst/>
          </a:prstGeom>
        </p:spPr>
        <p:txBody>
          <a:bodyPr wrap="square">
            <a:spAutoFit/>
          </a:bodyPr>
          <a:lstStyle/>
          <a:p>
            <a:r>
              <a:rPr lang="zh-CN" altLang="en-US" sz="1050" dirty="0" smtClean="0"/>
              <a:t>从</a:t>
            </a:r>
            <a:r>
              <a:rPr lang="en-US" altLang="zh-CN" sz="1050" dirty="0" smtClean="0"/>
              <a:t>70</a:t>
            </a:r>
            <a:r>
              <a:rPr lang="zh-CN" altLang="en-US" sz="1050" dirty="0" smtClean="0"/>
              <a:t>年代后期开始，我国逐渐地开始重视现代</a:t>
            </a:r>
            <a:r>
              <a:rPr lang="zh-CN" altLang="en-US" sz="1050" dirty="0" smtClean="0"/>
              <a:t>化</a:t>
            </a:r>
            <a:r>
              <a:rPr lang="zh-CN" altLang="en-US" sz="1050" dirty="0" smtClean="0"/>
              <a:t>农作物</a:t>
            </a:r>
            <a:r>
              <a:rPr lang="zh-CN" altLang="en-US" sz="1050" dirty="0" smtClean="0"/>
              <a:t>大</a:t>
            </a:r>
            <a:r>
              <a:rPr lang="zh-CN" altLang="en-US" sz="1050" dirty="0" smtClean="0"/>
              <a:t>棚的发展和建设，先后从荷兰、美国、以色列、日本等国家引进温室控制设备。我国的农业工程技术人员通过对国外先进温室控制设备的研究，吸收了大量发达国家在温室大棚中的先进控制技术，研究学习了其中温湿度控制的关键技术。</a:t>
            </a:r>
            <a:endParaRPr lang="zh-CN" altLang="en-US" sz="1050" dirty="0">
              <a:latin typeface="微软雅黑" panose="020B0503020204020204" pitchFamily="34" charset="-122"/>
              <a:ea typeface="微软雅黑" panose="020B0503020204020204" pitchFamily="34" charset="-122"/>
            </a:endParaRPr>
          </a:p>
        </p:txBody>
      </p:sp>
      <p:sp>
        <p:nvSpPr>
          <p:cNvPr id="66" name="椭圆 34"/>
          <p:cNvSpPr/>
          <p:nvPr/>
        </p:nvSpPr>
        <p:spPr>
          <a:xfrm>
            <a:off x="4793171" y="2283718"/>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7" name="椭圆 34"/>
          <p:cNvSpPr/>
          <p:nvPr/>
        </p:nvSpPr>
        <p:spPr>
          <a:xfrm>
            <a:off x="7468319" y="2256887"/>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6BA42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68" name="组合 67"/>
          <p:cNvGrpSpPr/>
          <p:nvPr/>
        </p:nvGrpSpPr>
        <p:grpSpPr>
          <a:xfrm rot="10800000">
            <a:off x="6135032" y="2499742"/>
            <a:ext cx="1045255" cy="1358028"/>
            <a:chOff x="4020870" y="2194485"/>
            <a:chExt cx="1102258" cy="1432090"/>
          </a:xfrm>
          <a:effectLst>
            <a:outerShdw blurRad="444500" dist="254000" dir="8100000" algn="tr" rotWithShape="0">
              <a:prstClr val="black">
                <a:alpha val="50000"/>
              </a:prstClr>
            </a:outerShdw>
          </a:effectLst>
        </p:grpSpPr>
        <p:sp>
          <p:nvSpPr>
            <p:cNvPr id="69"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70"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rot="10800000">
            <a:off x="3326720" y="2522556"/>
            <a:ext cx="1045255" cy="1358028"/>
            <a:chOff x="4020870" y="2194485"/>
            <a:chExt cx="1102258" cy="1432090"/>
          </a:xfrm>
          <a:effectLst>
            <a:outerShdw blurRad="444500" dist="254000" dir="8100000" algn="tr" rotWithShape="0">
              <a:prstClr val="black">
                <a:alpha val="50000"/>
              </a:prstClr>
            </a:outerShdw>
          </a:effectLst>
        </p:grpSpPr>
        <p:sp>
          <p:nvSpPr>
            <p:cNvPr id="72"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73"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74" name="TextBox 73"/>
          <p:cNvSpPr txBox="1"/>
          <p:nvPr/>
        </p:nvSpPr>
        <p:spPr>
          <a:xfrm>
            <a:off x="1903095" y="2830195"/>
            <a:ext cx="1063625" cy="369332"/>
          </a:xfrm>
          <a:prstGeom prst="rect">
            <a:avLst/>
          </a:prstGeom>
          <a:noFill/>
        </p:spPr>
        <p:txBody>
          <a:bodyPr wrap="square" rtlCol="0">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1974</a:t>
            </a:r>
            <a:r>
              <a:rPr lang="zh-CN" altLang="en-US" dirty="0" smtClean="0">
                <a:solidFill>
                  <a:schemeClr val="bg1"/>
                </a:solidFill>
                <a:latin typeface="微软雅黑" panose="020B0503020204020204" pitchFamily="34" charset="-122"/>
                <a:ea typeface="微软雅黑" panose="020B0503020204020204" pitchFamily="34" charset="-122"/>
              </a:rPr>
              <a:t>年</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5" name="TextBox 74"/>
          <p:cNvSpPr txBox="1"/>
          <p:nvPr/>
        </p:nvSpPr>
        <p:spPr>
          <a:xfrm>
            <a:off x="3322320" y="2734945"/>
            <a:ext cx="1063625" cy="646331"/>
          </a:xfrm>
          <a:prstGeom prst="rect">
            <a:avLst/>
          </a:prstGeom>
          <a:noFill/>
        </p:spPr>
        <p:txBody>
          <a:bodyPr wrap="square" rtlCol="0">
            <a:spAutoFit/>
          </a:bodyPr>
          <a:lstStyle/>
          <a:p>
            <a:pPr algn="ctr"/>
            <a:r>
              <a:rPr lang="zh-CN" altLang="en-US" dirty="0" smtClean="0">
                <a:solidFill>
                  <a:srgbClr val="6BA42C"/>
                </a:solidFill>
                <a:latin typeface="微软雅黑" panose="020B0503020204020204" pitchFamily="34" charset="-122"/>
                <a:ea typeface="微软雅黑" panose="020B0503020204020204" pitchFamily="34" charset="-122"/>
              </a:rPr>
              <a:t>上世纪</a:t>
            </a:r>
            <a:r>
              <a:rPr lang="en-US" altLang="zh-CN" dirty="0" smtClean="0">
                <a:solidFill>
                  <a:srgbClr val="6BA42C"/>
                </a:solidFill>
                <a:latin typeface="微软雅黑" panose="020B0503020204020204" pitchFamily="34" charset="-122"/>
                <a:ea typeface="微软雅黑" panose="020B0503020204020204" pitchFamily="34" charset="-122"/>
              </a:rPr>
              <a:t>70</a:t>
            </a:r>
            <a:r>
              <a:rPr lang="zh-CN" altLang="en-US" dirty="0" smtClean="0">
                <a:solidFill>
                  <a:srgbClr val="6BA42C"/>
                </a:solidFill>
                <a:latin typeface="微软雅黑" panose="020B0503020204020204" pitchFamily="34" charset="-122"/>
                <a:ea typeface="微软雅黑" panose="020B0503020204020204" pitchFamily="34" charset="-122"/>
              </a:rPr>
              <a:t>年代</a:t>
            </a:r>
            <a:endParaRPr lang="zh-CN" altLang="en-US" dirty="0">
              <a:solidFill>
                <a:srgbClr val="6BA42C"/>
              </a:solidFill>
              <a:latin typeface="微软雅黑" panose="020B0503020204020204" pitchFamily="34" charset="-122"/>
              <a:ea typeface="微软雅黑" panose="020B0503020204020204" pitchFamily="34" charset="-122"/>
            </a:endParaRPr>
          </a:p>
        </p:txBody>
      </p:sp>
      <p:sp>
        <p:nvSpPr>
          <p:cNvPr id="76" name="TextBox 75"/>
          <p:cNvSpPr txBox="1"/>
          <p:nvPr/>
        </p:nvSpPr>
        <p:spPr>
          <a:xfrm>
            <a:off x="4696460" y="2715895"/>
            <a:ext cx="1063625" cy="646331"/>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上世纪</a:t>
            </a:r>
            <a:r>
              <a:rPr lang="en-US" altLang="zh-CN" dirty="0" smtClean="0">
                <a:solidFill>
                  <a:schemeClr val="bg1"/>
                </a:solidFill>
                <a:latin typeface="微软雅黑" panose="020B0503020204020204" pitchFamily="34" charset="-122"/>
                <a:ea typeface="微软雅黑" panose="020B0503020204020204" pitchFamily="34" charset="-122"/>
              </a:rPr>
              <a:t>90</a:t>
            </a:r>
            <a:r>
              <a:rPr lang="zh-CN" altLang="en-US" dirty="0" smtClean="0">
                <a:solidFill>
                  <a:schemeClr val="bg1"/>
                </a:solidFill>
                <a:latin typeface="微软雅黑" panose="020B0503020204020204" pitchFamily="34" charset="-122"/>
                <a:ea typeface="微软雅黑" panose="020B0503020204020204" pitchFamily="34" charset="-122"/>
              </a:rPr>
              <a:t>年代</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7" name="TextBox 76"/>
          <p:cNvSpPr txBox="1"/>
          <p:nvPr/>
        </p:nvSpPr>
        <p:spPr>
          <a:xfrm>
            <a:off x="6106160" y="2820670"/>
            <a:ext cx="1063625" cy="369332"/>
          </a:xfrm>
          <a:prstGeom prst="rect">
            <a:avLst/>
          </a:prstGeom>
          <a:noFill/>
        </p:spPr>
        <p:txBody>
          <a:bodyPr wrap="square" rtlCol="0">
            <a:spAutoFit/>
          </a:bodyPr>
          <a:lstStyle/>
          <a:p>
            <a:pPr algn="ctr"/>
            <a:r>
              <a:rPr lang="en-US" altLang="zh-CN" dirty="0" smtClean="0">
                <a:solidFill>
                  <a:srgbClr val="6BA42C"/>
                </a:solidFill>
                <a:latin typeface="微软雅黑" panose="020B0503020204020204" pitchFamily="34" charset="-122"/>
                <a:ea typeface="微软雅黑" panose="020B0503020204020204" pitchFamily="34" charset="-122"/>
              </a:rPr>
              <a:t>1992</a:t>
            </a:r>
            <a:r>
              <a:rPr lang="zh-CN" altLang="en-US" dirty="0" smtClean="0">
                <a:solidFill>
                  <a:srgbClr val="6BA42C"/>
                </a:solidFill>
                <a:latin typeface="微软雅黑" panose="020B0503020204020204" pitchFamily="34" charset="-122"/>
                <a:ea typeface="微软雅黑" panose="020B0503020204020204" pitchFamily="34" charset="-122"/>
              </a:rPr>
              <a:t>年</a:t>
            </a:r>
            <a:endParaRPr lang="zh-CN" altLang="en-US" dirty="0">
              <a:solidFill>
                <a:srgbClr val="6BA42C"/>
              </a:solidFill>
              <a:latin typeface="微软雅黑" panose="020B0503020204020204" pitchFamily="34" charset="-122"/>
              <a:ea typeface="微软雅黑" panose="020B0503020204020204" pitchFamily="34" charset="-122"/>
            </a:endParaRPr>
          </a:p>
        </p:txBody>
      </p:sp>
      <p:sp>
        <p:nvSpPr>
          <p:cNvPr id="78" name="TextBox 77"/>
          <p:cNvSpPr txBox="1"/>
          <p:nvPr/>
        </p:nvSpPr>
        <p:spPr>
          <a:xfrm>
            <a:off x="7395845" y="2792095"/>
            <a:ext cx="1063625" cy="369332"/>
          </a:xfrm>
          <a:prstGeom prst="rect">
            <a:avLst/>
          </a:prstGeom>
          <a:noFill/>
        </p:spPr>
        <p:txBody>
          <a:bodyPr wrap="squar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今天</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3518974" y="65306"/>
            <a:ext cx="3859212" cy="646331"/>
          </a:xfrm>
          <a:prstGeom prst="rect">
            <a:avLst/>
          </a:prstGeom>
          <a:noFill/>
        </p:spPr>
        <p:txBody>
          <a:bodyPr wrap="square" rtlCol="0">
            <a:spAutoFit/>
          </a:bodyPr>
          <a:lstStyle/>
          <a:p>
            <a:pPr algn="ctr"/>
            <a:r>
              <a:rPr lang="zh-CN" altLang="en-US" sz="3600" b="1" dirty="0">
                <a:latin typeface="方正兰亭黑简体" panose="02000000000000000000" pitchFamily="2" charset="-122"/>
                <a:ea typeface="方正兰亭黑简体" panose="02000000000000000000" pitchFamily="2" charset="-122"/>
              </a:rPr>
              <a:t>发展情况</a:t>
            </a:r>
          </a:p>
        </p:txBody>
      </p:sp>
      <p:sp>
        <p:nvSpPr>
          <p:cNvPr id="25" name="圆角矩形 24"/>
          <p:cNvSpPr/>
          <p:nvPr/>
        </p:nvSpPr>
        <p:spPr>
          <a:xfrm>
            <a:off x="-321542" y="1161274"/>
            <a:ext cx="2090420" cy="548640"/>
          </a:xfrm>
          <a:prstGeom prst="roundRect">
            <a:avLst>
              <a:gd name="adj" fmla="val 50000"/>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321542" y="1725452"/>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321542" y="2289630"/>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21542" y="2853808"/>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321542" y="590072"/>
            <a:ext cx="2090420" cy="5486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12"/>
          <p:cNvSpPr txBox="1"/>
          <p:nvPr/>
        </p:nvSpPr>
        <p:spPr>
          <a:xfrm>
            <a:off x="132080" y="685322"/>
            <a:ext cx="1676400"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课题背景</a:t>
            </a:r>
            <a:endParaRPr lang="zh-CN" altLang="en-US" sz="1600" dirty="0">
              <a:latin typeface="微软雅黑" panose="020B0503020204020204" pitchFamily="34" charset="-122"/>
              <a:ea typeface="微软雅黑" panose="020B0503020204020204" pitchFamily="34" charset="-122"/>
            </a:endParaRPr>
          </a:p>
        </p:txBody>
      </p:sp>
      <p:sp>
        <p:nvSpPr>
          <p:cNvPr id="32" name="TextBox 13"/>
          <p:cNvSpPr txBox="1"/>
          <p:nvPr/>
        </p:nvSpPr>
        <p:spPr>
          <a:xfrm>
            <a:off x="132080" y="1262329"/>
            <a:ext cx="1676400" cy="338554"/>
          </a:xfrm>
          <a:prstGeom prst="rect">
            <a:avLst/>
          </a:prstGeom>
          <a:noFill/>
        </p:spPr>
        <p:txBody>
          <a:bodyPr wrap="square" rtlCol="0">
            <a:spAutoFit/>
          </a:bodyPr>
          <a:lstStyle/>
          <a:p>
            <a:r>
              <a:rPr lang="zh-CN" altLang="en-US" sz="1600" dirty="0">
                <a:solidFill>
                  <a:schemeClr val="bg1"/>
                </a:solidFill>
                <a:latin typeface="Microsoft JhengHei" panose="020B0604030504040204" pitchFamily="34" charset="-120"/>
                <a:ea typeface="Microsoft JhengHei" panose="020B0604030504040204" pitchFamily="34" charset="-120"/>
              </a:rPr>
              <a:t>课题现状及发展</a:t>
            </a:r>
          </a:p>
        </p:txBody>
      </p:sp>
      <p:sp>
        <p:nvSpPr>
          <p:cNvPr id="33" name="TextBox 14"/>
          <p:cNvSpPr txBox="1"/>
          <p:nvPr/>
        </p:nvSpPr>
        <p:spPr>
          <a:xfrm>
            <a:off x="132080" y="1850737"/>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拟研究内容</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34" name="TextBox 15"/>
          <p:cNvSpPr txBox="1"/>
          <p:nvPr/>
        </p:nvSpPr>
        <p:spPr>
          <a:xfrm>
            <a:off x="132080" y="2394673"/>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研究路线</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35" name="TextBox 16"/>
          <p:cNvSpPr txBox="1"/>
          <p:nvPr/>
        </p:nvSpPr>
        <p:spPr>
          <a:xfrm>
            <a:off x="132080" y="2943126"/>
            <a:ext cx="1676400"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Microsoft JhengHei" panose="020B0604030504040204" pitchFamily="34" charset="-120"/>
                <a:ea typeface="Microsoft JhengHei" panose="020B0604030504040204" pitchFamily="34" charset="-120"/>
              </a:rPr>
              <a:t>总结</a:t>
            </a:r>
            <a:endParaRPr lang="zh-CN" altLang="en-US" sz="1600" dirty="0">
              <a:solidFill>
                <a:schemeClr val="tx1">
                  <a:lumMod val="75000"/>
                  <a:lumOff val="25000"/>
                </a:schemeClr>
              </a:solidFill>
              <a:latin typeface="Microsoft JhengHei" panose="020B0604030504040204" pitchFamily="34" charset="-120"/>
              <a:ea typeface="Microsoft JhengHei" panose="020B0604030504040204" pitchFamily="34" charset="-120"/>
            </a:endParaRPr>
          </a:p>
        </p:txBody>
      </p:sp>
      <p:sp>
        <p:nvSpPr>
          <p:cNvPr id="36" name="等腰三角形 35"/>
          <p:cNvSpPr/>
          <p:nvPr/>
        </p:nvSpPr>
        <p:spPr>
          <a:xfrm rot="5400000">
            <a:off x="-33338" y="1323393"/>
            <a:ext cx="257175" cy="1905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0-#ppt_w/2"/>
                                          </p:val>
                                        </p:tav>
                                        <p:tav tm="100000">
                                          <p:val>
                                            <p:strVal val="#ppt_x"/>
                                          </p:val>
                                        </p:tav>
                                      </p:tavLst>
                                    </p:anim>
                                    <p:anim calcmode="lin" valueType="num">
                                      <p:cBhvr additive="base">
                                        <p:cTn id="12" dur="500" fill="hold"/>
                                        <p:tgtEl>
                                          <p:spTgt spid="4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74"/>
                                        </p:tgtEl>
                                        <p:attrNameLst>
                                          <p:attrName>style.visibility</p:attrName>
                                        </p:attrNameLst>
                                      </p:cBhvr>
                                      <p:to>
                                        <p:strVal val="visible"/>
                                      </p:to>
                                    </p:set>
                                    <p:anim calcmode="lin" valueType="num">
                                      <p:cBhvr additive="base">
                                        <p:cTn id="16" dur="500" fill="hold"/>
                                        <p:tgtEl>
                                          <p:spTgt spid="74"/>
                                        </p:tgtEl>
                                        <p:attrNameLst>
                                          <p:attrName>ppt_x</p:attrName>
                                        </p:attrNameLst>
                                      </p:cBhvr>
                                      <p:tavLst>
                                        <p:tav tm="0">
                                          <p:val>
                                            <p:strVal val="0-#ppt_w/2"/>
                                          </p:val>
                                        </p:tav>
                                        <p:tav tm="100000">
                                          <p:val>
                                            <p:strVal val="#ppt_x"/>
                                          </p:val>
                                        </p:tav>
                                      </p:tavLst>
                                    </p:anim>
                                    <p:anim calcmode="lin" valueType="num">
                                      <p:cBhvr additive="base">
                                        <p:cTn id="17" dur="500" fill="hold"/>
                                        <p:tgtEl>
                                          <p:spTgt spid="74"/>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71"/>
                                        </p:tgtEl>
                                        <p:attrNameLst>
                                          <p:attrName>style.visibility</p:attrName>
                                        </p:attrNameLst>
                                      </p:cBhvr>
                                      <p:to>
                                        <p:strVal val="visible"/>
                                      </p:to>
                                    </p:set>
                                    <p:anim calcmode="lin" valueType="num">
                                      <p:cBhvr additive="base">
                                        <p:cTn id="21" dur="500" fill="hold"/>
                                        <p:tgtEl>
                                          <p:spTgt spid="71"/>
                                        </p:tgtEl>
                                        <p:attrNameLst>
                                          <p:attrName>ppt_x</p:attrName>
                                        </p:attrNameLst>
                                      </p:cBhvr>
                                      <p:tavLst>
                                        <p:tav tm="0">
                                          <p:val>
                                            <p:strVal val="0-#ppt_w/2"/>
                                          </p:val>
                                        </p:tav>
                                        <p:tav tm="100000">
                                          <p:val>
                                            <p:strVal val="#ppt_x"/>
                                          </p:val>
                                        </p:tav>
                                      </p:tavLst>
                                    </p:anim>
                                    <p:anim calcmode="lin" valueType="num">
                                      <p:cBhvr additive="base">
                                        <p:cTn id="22" dur="500" fill="hold"/>
                                        <p:tgtEl>
                                          <p:spTgt spid="71"/>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75"/>
                                        </p:tgtEl>
                                        <p:attrNameLst>
                                          <p:attrName>style.visibility</p:attrName>
                                        </p:attrNameLst>
                                      </p:cBhvr>
                                      <p:to>
                                        <p:strVal val="visible"/>
                                      </p:to>
                                    </p:set>
                                    <p:anim calcmode="lin" valueType="num">
                                      <p:cBhvr additive="base">
                                        <p:cTn id="26" dur="500" fill="hold"/>
                                        <p:tgtEl>
                                          <p:spTgt spid="75"/>
                                        </p:tgtEl>
                                        <p:attrNameLst>
                                          <p:attrName>ppt_x</p:attrName>
                                        </p:attrNameLst>
                                      </p:cBhvr>
                                      <p:tavLst>
                                        <p:tav tm="0">
                                          <p:val>
                                            <p:strVal val="0-#ppt_w/2"/>
                                          </p:val>
                                        </p:tav>
                                        <p:tav tm="100000">
                                          <p:val>
                                            <p:strVal val="#ppt_x"/>
                                          </p:val>
                                        </p:tav>
                                      </p:tavLst>
                                    </p:anim>
                                    <p:anim calcmode="lin" valueType="num">
                                      <p:cBhvr additive="base">
                                        <p:cTn id="27" dur="500" fill="hold"/>
                                        <p:tgtEl>
                                          <p:spTgt spid="75"/>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66"/>
                                        </p:tgtEl>
                                        <p:attrNameLst>
                                          <p:attrName>style.visibility</p:attrName>
                                        </p:attrNameLst>
                                      </p:cBhvr>
                                      <p:to>
                                        <p:strVal val="visible"/>
                                      </p:to>
                                    </p:set>
                                    <p:anim calcmode="lin" valueType="num">
                                      <p:cBhvr additive="base">
                                        <p:cTn id="31" dur="500" fill="hold"/>
                                        <p:tgtEl>
                                          <p:spTgt spid="66"/>
                                        </p:tgtEl>
                                        <p:attrNameLst>
                                          <p:attrName>ppt_x</p:attrName>
                                        </p:attrNameLst>
                                      </p:cBhvr>
                                      <p:tavLst>
                                        <p:tav tm="0">
                                          <p:val>
                                            <p:strVal val="0-#ppt_w/2"/>
                                          </p:val>
                                        </p:tav>
                                        <p:tav tm="100000">
                                          <p:val>
                                            <p:strVal val="#ppt_x"/>
                                          </p:val>
                                        </p:tav>
                                      </p:tavLst>
                                    </p:anim>
                                    <p:anim calcmode="lin" valueType="num">
                                      <p:cBhvr additive="base">
                                        <p:cTn id="32" dur="500" fill="hold"/>
                                        <p:tgtEl>
                                          <p:spTgt spid="66"/>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76"/>
                                        </p:tgtEl>
                                        <p:attrNameLst>
                                          <p:attrName>style.visibility</p:attrName>
                                        </p:attrNameLst>
                                      </p:cBhvr>
                                      <p:to>
                                        <p:strVal val="visible"/>
                                      </p:to>
                                    </p:set>
                                    <p:anim calcmode="lin" valueType="num">
                                      <p:cBhvr additive="base">
                                        <p:cTn id="36" dur="500" fill="hold"/>
                                        <p:tgtEl>
                                          <p:spTgt spid="76"/>
                                        </p:tgtEl>
                                        <p:attrNameLst>
                                          <p:attrName>ppt_x</p:attrName>
                                        </p:attrNameLst>
                                      </p:cBhvr>
                                      <p:tavLst>
                                        <p:tav tm="0">
                                          <p:val>
                                            <p:strVal val="0-#ppt_w/2"/>
                                          </p:val>
                                        </p:tav>
                                        <p:tav tm="100000">
                                          <p:val>
                                            <p:strVal val="#ppt_x"/>
                                          </p:val>
                                        </p:tav>
                                      </p:tavLst>
                                    </p:anim>
                                    <p:anim calcmode="lin" valueType="num">
                                      <p:cBhvr additive="base">
                                        <p:cTn id="37" dur="500" fill="hold"/>
                                        <p:tgtEl>
                                          <p:spTgt spid="76"/>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8" fill="hold" nodeType="afterEffect">
                                  <p:stCondLst>
                                    <p:cond delay="0"/>
                                  </p:stCondLst>
                                  <p:childTnLst>
                                    <p:set>
                                      <p:cBhvr>
                                        <p:cTn id="40" dur="1" fill="hold">
                                          <p:stCondLst>
                                            <p:cond delay="0"/>
                                          </p:stCondLst>
                                        </p:cTn>
                                        <p:tgtEl>
                                          <p:spTgt spid="68"/>
                                        </p:tgtEl>
                                        <p:attrNameLst>
                                          <p:attrName>style.visibility</p:attrName>
                                        </p:attrNameLst>
                                      </p:cBhvr>
                                      <p:to>
                                        <p:strVal val="visible"/>
                                      </p:to>
                                    </p:set>
                                    <p:anim calcmode="lin" valueType="num">
                                      <p:cBhvr additive="base">
                                        <p:cTn id="41" dur="500" fill="hold"/>
                                        <p:tgtEl>
                                          <p:spTgt spid="68"/>
                                        </p:tgtEl>
                                        <p:attrNameLst>
                                          <p:attrName>ppt_x</p:attrName>
                                        </p:attrNameLst>
                                      </p:cBhvr>
                                      <p:tavLst>
                                        <p:tav tm="0">
                                          <p:val>
                                            <p:strVal val="0-#ppt_w/2"/>
                                          </p:val>
                                        </p:tav>
                                        <p:tav tm="100000">
                                          <p:val>
                                            <p:strVal val="#ppt_x"/>
                                          </p:val>
                                        </p:tav>
                                      </p:tavLst>
                                    </p:anim>
                                    <p:anim calcmode="lin" valueType="num">
                                      <p:cBhvr additive="base">
                                        <p:cTn id="42" dur="500" fill="hold"/>
                                        <p:tgtEl>
                                          <p:spTgt spid="68"/>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2" presetClass="entr" presetSubtype="8" fill="hold" grpId="0" nodeType="afterEffect">
                                  <p:stCondLst>
                                    <p:cond delay="0"/>
                                  </p:stCondLst>
                                  <p:childTnLst>
                                    <p:set>
                                      <p:cBhvr>
                                        <p:cTn id="45" dur="1" fill="hold">
                                          <p:stCondLst>
                                            <p:cond delay="0"/>
                                          </p:stCondLst>
                                        </p:cTn>
                                        <p:tgtEl>
                                          <p:spTgt spid="77"/>
                                        </p:tgtEl>
                                        <p:attrNameLst>
                                          <p:attrName>style.visibility</p:attrName>
                                        </p:attrNameLst>
                                      </p:cBhvr>
                                      <p:to>
                                        <p:strVal val="visible"/>
                                      </p:to>
                                    </p:set>
                                    <p:anim calcmode="lin" valueType="num">
                                      <p:cBhvr additive="base">
                                        <p:cTn id="46" dur="500" fill="hold"/>
                                        <p:tgtEl>
                                          <p:spTgt spid="77"/>
                                        </p:tgtEl>
                                        <p:attrNameLst>
                                          <p:attrName>ppt_x</p:attrName>
                                        </p:attrNameLst>
                                      </p:cBhvr>
                                      <p:tavLst>
                                        <p:tav tm="0">
                                          <p:val>
                                            <p:strVal val="0-#ppt_w/2"/>
                                          </p:val>
                                        </p:tav>
                                        <p:tav tm="100000">
                                          <p:val>
                                            <p:strVal val="#ppt_x"/>
                                          </p:val>
                                        </p:tav>
                                      </p:tavLst>
                                    </p:anim>
                                    <p:anim calcmode="lin" valueType="num">
                                      <p:cBhvr additive="base">
                                        <p:cTn id="47" dur="500" fill="hold"/>
                                        <p:tgtEl>
                                          <p:spTgt spid="77"/>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8" fill="hold" grpId="0" nodeType="afterEffect">
                                  <p:stCondLst>
                                    <p:cond delay="0"/>
                                  </p:stCondLst>
                                  <p:childTnLst>
                                    <p:set>
                                      <p:cBhvr>
                                        <p:cTn id="50" dur="1" fill="hold">
                                          <p:stCondLst>
                                            <p:cond delay="0"/>
                                          </p:stCondLst>
                                        </p:cTn>
                                        <p:tgtEl>
                                          <p:spTgt spid="67"/>
                                        </p:tgtEl>
                                        <p:attrNameLst>
                                          <p:attrName>style.visibility</p:attrName>
                                        </p:attrNameLst>
                                      </p:cBhvr>
                                      <p:to>
                                        <p:strVal val="visible"/>
                                      </p:to>
                                    </p:set>
                                    <p:anim calcmode="lin" valueType="num">
                                      <p:cBhvr additive="base">
                                        <p:cTn id="51" dur="500" fill="hold"/>
                                        <p:tgtEl>
                                          <p:spTgt spid="67"/>
                                        </p:tgtEl>
                                        <p:attrNameLst>
                                          <p:attrName>ppt_x</p:attrName>
                                        </p:attrNameLst>
                                      </p:cBhvr>
                                      <p:tavLst>
                                        <p:tav tm="0">
                                          <p:val>
                                            <p:strVal val="0-#ppt_w/2"/>
                                          </p:val>
                                        </p:tav>
                                        <p:tav tm="100000">
                                          <p:val>
                                            <p:strVal val="#ppt_x"/>
                                          </p:val>
                                        </p:tav>
                                      </p:tavLst>
                                    </p:anim>
                                    <p:anim calcmode="lin" valueType="num">
                                      <p:cBhvr additive="base">
                                        <p:cTn id="52" dur="500" fill="hold"/>
                                        <p:tgtEl>
                                          <p:spTgt spid="67"/>
                                        </p:tgtEl>
                                        <p:attrNameLst>
                                          <p:attrName>ppt_y</p:attrName>
                                        </p:attrNameLst>
                                      </p:cBhvr>
                                      <p:tavLst>
                                        <p:tav tm="0">
                                          <p:val>
                                            <p:strVal val="#ppt_y"/>
                                          </p:val>
                                        </p:tav>
                                        <p:tav tm="100000">
                                          <p:val>
                                            <p:strVal val="#ppt_y"/>
                                          </p:val>
                                        </p:tav>
                                      </p:tavLst>
                                    </p:anim>
                                  </p:childTnLst>
                                </p:cTn>
                              </p:par>
                            </p:childTnLst>
                          </p:cTn>
                        </p:par>
                        <p:par>
                          <p:cTn id="53" fill="hold">
                            <p:stCondLst>
                              <p:cond delay="5000"/>
                            </p:stCondLst>
                            <p:childTnLst>
                              <p:par>
                                <p:cTn id="54" presetID="2" presetClass="entr" presetSubtype="8" fill="hold" grpId="0" nodeType="afterEffect">
                                  <p:stCondLst>
                                    <p:cond delay="0"/>
                                  </p:stCondLst>
                                  <p:childTnLst>
                                    <p:set>
                                      <p:cBhvr>
                                        <p:cTn id="55" dur="1" fill="hold">
                                          <p:stCondLst>
                                            <p:cond delay="0"/>
                                          </p:stCondLst>
                                        </p:cTn>
                                        <p:tgtEl>
                                          <p:spTgt spid="78"/>
                                        </p:tgtEl>
                                        <p:attrNameLst>
                                          <p:attrName>style.visibility</p:attrName>
                                        </p:attrNameLst>
                                      </p:cBhvr>
                                      <p:to>
                                        <p:strVal val="visible"/>
                                      </p:to>
                                    </p:set>
                                    <p:anim calcmode="lin" valueType="num">
                                      <p:cBhvr additive="base">
                                        <p:cTn id="56" dur="500" fill="hold"/>
                                        <p:tgtEl>
                                          <p:spTgt spid="78"/>
                                        </p:tgtEl>
                                        <p:attrNameLst>
                                          <p:attrName>ppt_x</p:attrName>
                                        </p:attrNameLst>
                                      </p:cBhvr>
                                      <p:tavLst>
                                        <p:tav tm="0">
                                          <p:val>
                                            <p:strVal val="0-#ppt_w/2"/>
                                          </p:val>
                                        </p:tav>
                                        <p:tav tm="100000">
                                          <p:val>
                                            <p:strVal val="#ppt_x"/>
                                          </p:val>
                                        </p:tav>
                                      </p:tavLst>
                                    </p:anim>
                                    <p:anim calcmode="lin" valueType="num">
                                      <p:cBhvr additive="base">
                                        <p:cTn id="57" dur="500" fill="hold"/>
                                        <p:tgtEl>
                                          <p:spTgt spid="78"/>
                                        </p:tgtEl>
                                        <p:attrNameLst>
                                          <p:attrName>ppt_y</p:attrName>
                                        </p:attrNameLst>
                                      </p:cBhvr>
                                      <p:tavLst>
                                        <p:tav tm="0">
                                          <p:val>
                                            <p:strVal val="#ppt_y"/>
                                          </p:val>
                                        </p:tav>
                                        <p:tav tm="100000">
                                          <p:val>
                                            <p:strVal val="#ppt_y"/>
                                          </p:val>
                                        </p:tav>
                                      </p:tavLst>
                                    </p:anim>
                                  </p:childTnLst>
                                </p:cTn>
                              </p:par>
                            </p:childTnLst>
                          </p:cTn>
                        </p:par>
                        <p:par>
                          <p:cTn id="58" fill="hold">
                            <p:stCondLst>
                              <p:cond delay="5500"/>
                            </p:stCondLst>
                            <p:childTnLst>
                              <p:par>
                                <p:cTn id="59" presetID="2" presetClass="entr" presetSubtype="4" fill="hold" grpId="0" nodeType="afterEffect">
                                  <p:stCondLst>
                                    <p:cond delay="0"/>
                                  </p:stCondLst>
                                  <p:childTnLst>
                                    <p:set>
                                      <p:cBhvr>
                                        <p:cTn id="60" dur="1" fill="hold">
                                          <p:stCondLst>
                                            <p:cond delay="0"/>
                                          </p:stCondLst>
                                        </p:cTn>
                                        <p:tgtEl>
                                          <p:spTgt spid="47"/>
                                        </p:tgtEl>
                                        <p:attrNameLst>
                                          <p:attrName>style.visibility</p:attrName>
                                        </p:attrNameLst>
                                      </p:cBhvr>
                                      <p:to>
                                        <p:strVal val="visible"/>
                                      </p:to>
                                    </p:set>
                                    <p:anim calcmode="lin" valueType="num">
                                      <p:cBhvr additive="base">
                                        <p:cTn id="61" dur="500" fill="hold"/>
                                        <p:tgtEl>
                                          <p:spTgt spid="47"/>
                                        </p:tgtEl>
                                        <p:attrNameLst>
                                          <p:attrName>ppt_x</p:attrName>
                                        </p:attrNameLst>
                                      </p:cBhvr>
                                      <p:tavLst>
                                        <p:tav tm="0">
                                          <p:val>
                                            <p:strVal val="#ppt_x"/>
                                          </p:val>
                                        </p:tav>
                                        <p:tav tm="100000">
                                          <p:val>
                                            <p:strVal val="#ppt_x"/>
                                          </p:val>
                                        </p:tav>
                                      </p:tavLst>
                                    </p:anim>
                                    <p:anim calcmode="lin" valueType="num">
                                      <p:cBhvr additive="base">
                                        <p:cTn id="62" dur="500" fill="hold"/>
                                        <p:tgtEl>
                                          <p:spTgt spid="4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anim calcmode="lin" valueType="num">
                                      <p:cBhvr additive="base">
                                        <p:cTn id="65" dur="500" fill="hold"/>
                                        <p:tgtEl>
                                          <p:spTgt spid="45"/>
                                        </p:tgtEl>
                                        <p:attrNameLst>
                                          <p:attrName>ppt_x</p:attrName>
                                        </p:attrNameLst>
                                      </p:cBhvr>
                                      <p:tavLst>
                                        <p:tav tm="0">
                                          <p:val>
                                            <p:strVal val="#ppt_x"/>
                                          </p:val>
                                        </p:tav>
                                        <p:tav tm="100000">
                                          <p:val>
                                            <p:strVal val="#ppt_x"/>
                                          </p:val>
                                        </p:tav>
                                      </p:tavLst>
                                    </p:anim>
                                    <p:anim calcmode="lin" valueType="num">
                                      <p:cBhvr additive="base">
                                        <p:cTn id="66" dur="500" fill="hold"/>
                                        <p:tgtEl>
                                          <p:spTgt spid="4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 calcmode="lin" valueType="num">
                                      <p:cBhvr additive="base">
                                        <p:cTn id="69" dur="500" fill="hold"/>
                                        <p:tgtEl>
                                          <p:spTgt spid="64"/>
                                        </p:tgtEl>
                                        <p:attrNameLst>
                                          <p:attrName>ppt_x</p:attrName>
                                        </p:attrNameLst>
                                      </p:cBhvr>
                                      <p:tavLst>
                                        <p:tav tm="0">
                                          <p:val>
                                            <p:strVal val="#ppt_x"/>
                                          </p:val>
                                        </p:tav>
                                        <p:tav tm="100000">
                                          <p:val>
                                            <p:strVal val="#ppt_x"/>
                                          </p:val>
                                        </p:tav>
                                      </p:tavLst>
                                    </p:anim>
                                    <p:anim calcmode="lin" valueType="num">
                                      <p:cBhvr additive="base">
                                        <p:cTn id="70" dur="500" fill="hold"/>
                                        <p:tgtEl>
                                          <p:spTgt spid="64"/>
                                        </p:tgtEl>
                                        <p:attrNameLst>
                                          <p:attrName>ppt_y</p:attrName>
                                        </p:attrNameLst>
                                      </p:cBhvr>
                                      <p:tavLst>
                                        <p:tav tm="0">
                                          <p:val>
                                            <p:strVal val="1+#ppt_h/2"/>
                                          </p:val>
                                        </p:tav>
                                        <p:tav tm="100000">
                                          <p:val>
                                            <p:strVal val="#ppt_y"/>
                                          </p:val>
                                        </p:tav>
                                      </p:tavLst>
                                    </p:anim>
                                  </p:childTnLst>
                                </p:cTn>
                              </p:par>
                              <p:par>
                                <p:cTn id="71" presetID="2" presetClass="entr" presetSubtype="1" fill="hold" grpId="0" nodeType="withEffect">
                                  <p:stCondLst>
                                    <p:cond delay="0"/>
                                  </p:stCondLst>
                                  <p:childTnLst>
                                    <p:set>
                                      <p:cBhvr>
                                        <p:cTn id="72" dur="1" fill="hold">
                                          <p:stCondLst>
                                            <p:cond delay="0"/>
                                          </p:stCondLst>
                                        </p:cTn>
                                        <p:tgtEl>
                                          <p:spTgt spid="65"/>
                                        </p:tgtEl>
                                        <p:attrNameLst>
                                          <p:attrName>style.visibility</p:attrName>
                                        </p:attrNameLst>
                                      </p:cBhvr>
                                      <p:to>
                                        <p:strVal val="visible"/>
                                      </p:to>
                                    </p:set>
                                    <p:anim calcmode="lin" valueType="num">
                                      <p:cBhvr additive="base">
                                        <p:cTn id="73" dur="500" fill="hold"/>
                                        <p:tgtEl>
                                          <p:spTgt spid="65"/>
                                        </p:tgtEl>
                                        <p:attrNameLst>
                                          <p:attrName>ppt_x</p:attrName>
                                        </p:attrNameLst>
                                      </p:cBhvr>
                                      <p:tavLst>
                                        <p:tav tm="0">
                                          <p:val>
                                            <p:strVal val="#ppt_x"/>
                                          </p:val>
                                        </p:tav>
                                        <p:tav tm="100000">
                                          <p:val>
                                            <p:strVal val="#ppt_x"/>
                                          </p:val>
                                        </p:tav>
                                      </p:tavLst>
                                    </p:anim>
                                    <p:anim calcmode="lin" valueType="num">
                                      <p:cBhvr additive="base">
                                        <p:cTn id="74" dur="500" fill="hold"/>
                                        <p:tgtEl>
                                          <p:spTgt spid="65"/>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 calcmode="lin" valueType="num">
                                      <p:cBhvr additive="base">
                                        <p:cTn id="77" dur="500" fill="hold"/>
                                        <p:tgtEl>
                                          <p:spTgt spid="44"/>
                                        </p:tgtEl>
                                        <p:attrNameLst>
                                          <p:attrName>ppt_x</p:attrName>
                                        </p:attrNameLst>
                                      </p:cBhvr>
                                      <p:tavLst>
                                        <p:tav tm="0">
                                          <p:val>
                                            <p:strVal val="#ppt_x"/>
                                          </p:val>
                                        </p:tav>
                                        <p:tav tm="100000">
                                          <p:val>
                                            <p:strVal val="#ppt_x"/>
                                          </p:val>
                                        </p:tav>
                                      </p:tavLst>
                                    </p:anim>
                                    <p:anim calcmode="lin" valueType="num">
                                      <p:cBhvr additive="base">
                                        <p:cTn id="78" dur="500" fill="hold"/>
                                        <p:tgtEl>
                                          <p:spTgt spid="44"/>
                                        </p:tgtEl>
                                        <p:attrNameLst>
                                          <p:attrName>ppt_y</p:attrName>
                                        </p:attrNameLst>
                                      </p:cBhvr>
                                      <p:tavLst>
                                        <p:tav tm="0">
                                          <p:val>
                                            <p:strVal val="0-#ppt_h/2"/>
                                          </p:val>
                                        </p:tav>
                                        <p:tav tm="100000">
                                          <p:val>
                                            <p:strVal val="#ppt_y"/>
                                          </p:val>
                                        </p:tav>
                                      </p:tavLst>
                                    </p:anim>
                                  </p:childTnLst>
                                </p:cTn>
                              </p:par>
                            </p:childTnLst>
                          </p:cTn>
                        </p:par>
                        <p:par>
                          <p:cTn id="79" fill="hold">
                            <p:stCondLst>
                              <p:cond delay="6000"/>
                            </p:stCondLst>
                            <p:childTnLst>
                              <p:par>
                                <p:cTn id="80" presetID="10" presetClass="entr" presetSubtype="0" fill="hold" grpId="0" nodeType="after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fade">
                                      <p:cBhvr>
                                        <p:cTn id="82"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43" grpId="0" animBg="1"/>
      <p:bldP spid="44" grpId="0"/>
      <p:bldP spid="45" grpId="0"/>
      <p:bldP spid="47" grpId="0"/>
      <p:bldP spid="64" grpId="0"/>
      <p:bldP spid="65" grpId="0"/>
      <p:bldP spid="66" grpId="0" animBg="1"/>
      <p:bldP spid="67" grpId="0" animBg="1"/>
      <p:bldP spid="74" grpId="0"/>
      <p:bldP spid="75" grpId="0"/>
      <p:bldP spid="76" grpId="0"/>
      <p:bldP spid="77" grpId="0"/>
      <p:bldP spid="7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86336" y="1804267"/>
            <a:ext cx="3013967" cy="769441"/>
          </a:xfrm>
          <a:prstGeom prst="rect">
            <a:avLst/>
          </a:prstGeom>
          <a:noFill/>
        </p:spPr>
        <p:txBody>
          <a:bodyPr wrap="none" rtlCol="0">
            <a:spAutoFit/>
          </a:bodyPr>
          <a:lstStyle/>
          <a:p>
            <a:r>
              <a:rPr lang="zh-CN" altLang="en-US" sz="4400" b="1" dirty="0" smtClean="0">
                <a:latin typeface="方正兰亭细黑_GBK" panose="02000000000000000000" pitchFamily="2" charset="-122"/>
                <a:ea typeface="方正兰亭细黑_GBK" panose="02000000000000000000" pitchFamily="2" charset="-122"/>
              </a:rPr>
              <a:t>拟研究内容</a:t>
            </a:r>
            <a:endParaRPr lang="zh-CN" altLang="en-US" sz="4400" b="1" dirty="0">
              <a:latin typeface="方正兰亭细黑_GBK" panose="02000000000000000000" pitchFamily="2" charset="-122"/>
              <a:ea typeface="方正兰亭细黑_GBK" panose="02000000000000000000" pitchFamily="2" charset="-122"/>
            </a:endParaRPr>
          </a:p>
        </p:txBody>
      </p:sp>
      <p:sp>
        <p:nvSpPr>
          <p:cNvPr id="15" name="TextBox 14"/>
          <p:cNvSpPr txBox="1"/>
          <p:nvPr/>
        </p:nvSpPr>
        <p:spPr>
          <a:xfrm>
            <a:off x="1852312" y="2927129"/>
            <a:ext cx="1101976" cy="307777"/>
          </a:xfrm>
          <a:prstGeom prst="rect">
            <a:avLst/>
          </a:prstGeom>
          <a:noFill/>
        </p:spPr>
        <p:txBody>
          <a:bodyPr wrap="square" lIns="0" tIns="0" rIns="0" bIns="0" rtlCol="0">
            <a:spAutoFit/>
          </a:bodyPr>
          <a:lstStyle/>
          <a:p>
            <a:r>
              <a:rPr lang="zh-CN" altLang="en-US" sz="2000" dirty="0">
                <a:latin typeface="微软雅黑" panose="020B0503020204020204" pitchFamily="34" charset="-122"/>
                <a:ea typeface="微软雅黑" panose="020B0503020204020204" pitchFamily="34" charset="-122"/>
              </a:rPr>
              <a:t>第三部分</a:t>
            </a:r>
          </a:p>
        </p:txBody>
      </p:sp>
      <p:grpSp>
        <p:nvGrpSpPr>
          <p:cNvPr id="3" name="组合 2"/>
          <p:cNvGrpSpPr/>
          <p:nvPr/>
        </p:nvGrpSpPr>
        <p:grpSpPr>
          <a:xfrm>
            <a:off x="1653182" y="147688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KSO_Shape"/>
            <p:cNvSpPr/>
            <p:nvPr/>
          </p:nvSpPr>
          <p:spPr bwMode="auto">
            <a:xfrm>
              <a:off x="2563246" y="1776063"/>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6BA42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anose="020B0503020204020204" pitchFamily="34" charset="-122"/>
              </a:endParaRPr>
            </a:p>
          </p:txBody>
        </p:sp>
      </p:grpSp>
      <p:sp>
        <p:nvSpPr>
          <p:cNvPr id="18" name="TextBox 17"/>
          <p:cNvSpPr txBox="1"/>
          <p:nvPr/>
        </p:nvSpPr>
        <p:spPr>
          <a:xfrm>
            <a:off x="3825363" y="2574428"/>
            <a:ext cx="1569660" cy="369332"/>
          </a:xfrm>
          <a:prstGeom prst="rect">
            <a:avLst/>
          </a:prstGeom>
          <a:noFill/>
        </p:spPr>
        <p:txBody>
          <a:bodyPr wrap="none" rtlCol="0">
            <a:spAutoFit/>
          </a:bodyPr>
          <a:lstStyle/>
          <a:p>
            <a:r>
              <a:rPr lang="zh-CN" altLang="en-US" dirty="0" smtClean="0">
                <a:latin typeface="方正兰亭细黑_GBK" panose="02000000000000000000" pitchFamily="2" charset="-122"/>
                <a:ea typeface="方正兰亭细黑_GBK" panose="02000000000000000000" pitchFamily="2" charset="-122"/>
              </a:rPr>
              <a:t>拟实现的功能</a:t>
            </a:r>
            <a:endParaRPr lang="zh-CN" altLang="en-US" dirty="0">
              <a:latin typeface="方正兰亭细黑_GBK" panose="02000000000000000000" pitchFamily="2" charset="-122"/>
              <a:ea typeface="方正兰亭细黑_GBK" panose="02000000000000000000" pitchFamily="2" charset="-122"/>
            </a:endParaRPr>
          </a:p>
        </p:txBody>
      </p:sp>
      <p:sp>
        <p:nvSpPr>
          <p:cNvPr id="20" name="TextBox 19"/>
          <p:cNvSpPr txBox="1"/>
          <p:nvPr/>
        </p:nvSpPr>
        <p:spPr>
          <a:xfrm>
            <a:off x="5604653" y="2631197"/>
            <a:ext cx="2362570" cy="276999"/>
          </a:xfrm>
          <a:prstGeom prst="rect">
            <a:avLst/>
          </a:prstGeom>
          <a:noFill/>
        </p:spPr>
        <p:txBody>
          <a:bodyPr wrap="none" rtlCol="0">
            <a:spAutoFit/>
          </a:bodyPr>
          <a:lstStyle/>
          <a:p>
            <a:r>
              <a:rPr lang="en-US" altLang="zh-CN" sz="1200" dirty="0" smtClean="0">
                <a:solidFill>
                  <a:srgbClr val="F2B800"/>
                </a:solidFill>
                <a:latin typeface="Kozuka Gothic Pro R" pitchFamily="34" charset="-128"/>
                <a:ea typeface="Kozuka Gothic Pro R" pitchFamily="34" charset="-128"/>
              </a:rPr>
              <a:t>Functions to be implemented</a:t>
            </a:r>
            <a:endParaRPr lang="zh-CN" altLang="en-US" sz="1200" dirty="0">
              <a:solidFill>
                <a:srgbClr val="F2B800"/>
              </a:solidFill>
              <a:latin typeface="Kozuka Gothic Pro R" pitchFamily="34" charset="-128"/>
              <a:ea typeface="Kozuka Gothic Pro R" pitchFamily="34" charset="-128"/>
            </a:endParaRPr>
          </a:p>
        </p:txBody>
      </p:sp>
      <p:sp>
        <p:nvSpPr>
          <p:cNvPr id="22" name="椭圆 21"/>
          <p:cNvSpPr/>
          <p:nvPr/>
        </p:nvSpPr>
        <p:spPr>
          <a:xfrm>
            <a:off x="3531475" y="2601926"/>
            <a:ext cx="274777" cy="274777"/>
          </a:xfrm>
          <a:prstGeom prst="ellipse">
            <a:avLst/>
          </a:prstGeom>
          <a:solidFill>
            <a:srgbClr val="6BA42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ppt_x</p:attrName>
                                        </p:attrNameLst>
                                      </p:cBhvr>
                                      <p:tavLst>
                                        <p:tav tm="0">
                                          <p:val>
                                            <p:strVal val="#ppt_x+#ppt_w*1.125000"/>
                                          </p:val>
                                        </p:tav>
                                        <p:tav tm="100000">
                                          <p:val>
                                            <p:strVal val="#ppt_x"/>
                                          </p:val>
                                        </p:tav>
                                      </p:tavLst>
                                    </p:anim>
                                    <p:animEffect transition="in" filter="wipe(left)">
                                      <p:cBhvr>
                                        <p:cTn id="8" dur="500"/>
                                        <p:tgtEl>
                                          <p:spTgt spid="3"/>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anim calcmode="lin" valueType="num">
                                      <p:cBhvr>
                                        <p:cTn id="17" dur="500" fill="hold"/>
                                        <p:tgtEl>
                                          <p:spTgt spid="15"/>
                                        </p:tgtEl>
                                        <p:attrNameLst>
                                          <p:attrName>ppt_x</p:attrName>
                                        </p:attrNameLst>
                                      </p:cBhvr>
                                      <p:tavLst>
                                        <p:tav tm="0">
                                          <p:val>
                                            <p:strVal val="#ppt_x"/>
                                          </p:val>
                                        </p:tav>
                                        <p:tav tm="100000">
                                          <p:val>
                                            <p:strVal val="#ppt_x"/>
                                          </p:val>
                                        </p:tav>
                                      </p:tavLst>
                                    </p:anim>
                                    <p:anim calcmode="lin" valueType="num">
                                      <p:cBhvr>
                                        <p:cTn id="18" dur="500" fill="hold"/>
                                        <p:tgtEl>
                                          <p:spTgt spid="15"/>
                                        </p:tgtEl>
                                        <p:attrNameLst>
                                          <p:attrName>ppt_y</p:attrName>
                                        </p:attrNameLst>
                                      </p:cBhvr>
                                      <p:tavLst>
                                        <p:tav tm="0">
                                          <p:val>
                                            <p:strVal val="#ppt_y-.1"/>
                                          </p:val>
                                        </p:tav>
                                        <p:tav tm="100000">
                                          <p:val>
                                            <p:strVal val="#ppt_y"/>
                                          </p:val>
                                        </p:tav>
                                      </p:tavLst>
                                    </p:anim>
                                  </p:childTnLst>
                                </p:cTn>
                              </p:par>
                              <p:par>
                                <p:cTn id="19" presetID="12" presetClass="entr" presetSubtype="8"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p:tgtEl>
                                          <p:spTgt spid="22"/>
                                        </p:tgtEl>
                                        <p:attrNameLst>
                                          <p:attrName>ppt_x</p:attrName>
                                        </p:attrNameLst>
                                      </p:cBhvr>
                                      <p:tavLst>
                                        <p:tav tm="0">
                                          <p:val>
                                            <p:strVal val="#ppt_x-#ppt_w*1.125000"/>
                                          </p:val>
                                        </p:tav>
                                        <p:tav tm="100000">
                                          <p:val>
                                            <p:strVal val="#ppt_x"/>
                                          </p:val>
                                        </p:tav>
                                      </p:tavLst>
                                    </p:anim>
                                    <p:animEffect transition="in" filter="wipe(right)">
                                      <p:cBhvr>
                                        <p:cTn id="22" dur="500"/>
                                        <p:tgtEl>
                                          <p:spTgt spid="22"/>
                                        </p:tgtEl>
                                      </p:cBhvr>
                                    </p:animEffect>
                                  </p:childTnLst>
                                </p:cTn>
                              </p:par>
                              <p:par>
                                <p:cTn id="23" presetID="12" presetClass="entr" presetSubtype="8" fill="hold" grpId="0" nodeType="withEffect">
                                  <p:stCondLst>
                                    <p:cond delay="30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p:tgtEl>
                                          <p:spTgt spid="18"/>
                                        </p:tgtEl>
                                        <p:attrNameLst>
                                          <p:attrName>ppt_x</p:attrName>
                                        </p:attrNameLst>
                                      </p:cBhvr>
                                      <p:tavLst>
                                        <p:tav tm="0">
                                          <p:val>
                                            <p:strVal val="#ppt_x-#ppt_w*1.125000"/>
                                          </p:val>
                                        </p:tav>
                                        <p:tav tm="100000">
                                          <p:val>
                                            <p:strVal val="#ppt_x"/>
                                          </p:val>
                                        </p:tav>
                                      </p:tavLst>
                                    </p:anim>
                                    <p:animEffect transition="in" filter="wipe(right)">
                                      <p:cBhvr>
                                        <p:cTn id="26" dur="500"/>
                                        <p:tgtEl>
                                          <p:spTgt spid="18"/>
                                        </p:tgtEl>
                                      </p:cBhvr>
                                    </p:animEffect>
                                  </p:childTnLst>
                                </p:cTn>
                              </p:par>
                              <p:par>
                                <p:cTn id="27" presetID="12" presetClass="entr" presetSubtype="8" fill="hold" grpId="0" nodeType="withEffect">
                                  <p:stCondLst>
                                    <p:cond delay="60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p:tgtEl>
                                          <p:spTgt spid="20"/>
                                        </p:tgtEl>
                                        <p:attrNameLst>
                                          <p:attrName>ppt_x</p:attrName>
                                        </p:attrNameLst>
                                      </p:cBhvr>
                                      <p:tavLst>
                                        <p:tav tm="0">
                                          <p:val>
                                            <p:strVal val="#ppt_x-#ppt_w*1.125000"/>
                                          </p:val>
                                        </p:tav>
                                        <p:tav tm="100000">
                                          <p:val>
                                            <p:strVal val="#ppt_x"/>
                                          </p:val>
                                        </p:tav>
                                      </p:tavLst>
                                    </p:anim>
                                    <p:animEffect transition="in" filter="wipe(right)">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8" grpId="0"/>
      <p:bldP spid="20" grpId="0"/>
      <p:bldP spid="2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ags/tag5.xml><?xml version="1.0" encoding="utf-8"?>
<p:tagLst xmlns:a="http://schemas.openxmlformats.org/drawingml/2006/main" xmlns:r="http://schemas.openxmlformats.org/officeDocument/2006/relationships" xmlns:p="http://schemas.openxmlformats.org/presentationml/2006/main">
  <p:tag name="SELECTED" val="True"/>
</p:tagLst>
</file>

<file path=ppt/tags/tag6.xml><?xml version="1.0" encoding="utf-8"?>
<p:tagLst xmlns:a="http://schemas.openxmlformats.org/drawingml/2006/main" xmlns:r="http://schemas.openxmlformats.org/officeDocument/2006/relationships" xmlns:p="http://schemas.openxmlformats.org/presentationml/2006/main">
  <p:tag name="SELECTED" val="True"/>
</p:tagLst>
</file>

<file path=ppt/tags/tag7.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3197</Words>
  <Application>Microsoft Office PowerPoint</Application>
  <PresentationFormat>全屏显示(16:9)</PresentationFormat>
  <Paragraphs>268</Paragraphs>
  <Slides>18</Slides>
  <Notes>16</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Company>第一PPT，www.1ppt.com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sunny</dc:creator>
  <cp:keywords>www.51pptmoban.com</cp:keywords>
  <cp:lastModifiedBy>Administrator</cp:lastModifiedBy>
  <cp:revision>131</cp:revision>
  <dcterms:created xsi:type="dcterms:W3CDTF">2015-01-23T04:02:00Z</dcterms:created>
  <dcterms:modified xsi:type="dcterms:W3CDTF">2019-03-13T15:08:41Z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