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1" r:id="rId2"/>
    <p:sldId id="257" r:id="rId3"/>
    <p:sldId id="295" r:id="rId4"/>
    <p:sldId id="290" r:id="rId5"/>
    <p:sldId id="293" r:id="rId6"/>
    <p:sldId id="296" r:id="rId7"/>
    <p:sldId id="263" r:id="rId8"/>
    <p:sldId id="265" r:id="rId9"/>
    <p:sldId id="297" r:id="rId10"/>
    <p:sldId id="284" r:id="rId11"/>
    <p:sldId id="298" r:id="rId12"/>
    <p:sldId id="269" r:id="rId13"/>
    <p:sldId id="273" r:id="rId14"/>
    <p:sldId id="276" r:id="rId15"/>
    <p:sldId id="299" r:id="rId16"/>
    <p:sldId id="289" r:id="rId17"/>
    <p:sldId id="342"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08">
          <p15:clr>
            <a:srgbClr val="A4A3A4"/>
          </p15:clr>
        </p15:guide>
        <p15:guide id="2" pos="2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BA42C"/>
    <a:srgbClr val="D9D9D9"/>
    <a:srgbClr val="F2B800"/>
    <a:srgbClr val="1A3F6C"/>
    <a:srgbClr val="0E223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92579" autoAdjust="0"/>
  </p:normalViewPr>
  <p:slideViewPr>
    <p:cSldViewPr snapToGrid="0">
      <p:cViewPr>
        <p:scale>
          <a:sx n="100" d="100"/>
          <a:sy n="100" d="100"/>
        </p:scale>
        <p:origin x="-300" y="126"/>
      </p:cViewPr>
      <p:guideLst>
        <p:guide orient="horz" pos="1608"/>
        <p:guide pos="2863"/>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pPr/>
              <a:t>2019/3/18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pPr/>
              <a:t>‹#›</a:t>
            </a:fld>
            <a:endParaRPr lang="zh-CN" altLang="en-US"/>
          </a:p>
        </p:txBody>
      </p:sp>
    </p:spTree>
    <p:extLst>
      <p:ext uri="{BB962C8B-B14F-4D97-AF65-F5344CB8AC3E}">
        <p14:creationId xmlns="" xmlns:p14="http://schemas.microsoft.com/office/powerpoint/2010/main" val="202415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2</a:t>
            </a:fld>
            <a:endParaRPr lang="zh-CN" altLang="en-US"/>
          </a:p>
        </p:txBody>
      </p:sp>
    </p:spTree>
    <p:extLst>
      <p:ext uri="{BB962C8B-B14F-4D97-AF65-F5344CB8AC3E}">
        <p14:creationId xmlns="" xmlns:p14="http://schemas.microsoft.com/office/powerpoint/2010/main" val="2494326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 xmlns:p14="http://schemas.microsoft.com/office/powerpoint/2010/main" val="365538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12</a:t>
            </a:fld>
            <a:endParaRPr lang="zh-CN" altLang="en-US"/>
          </a:p>
        </p:txBody>
      </p:sp>
    </p:spTree>
    <p:extLst>
      <p:ext uri="{BB962C8B-B14F-4D97-AF65-F5344CB8AC3E}">
        <p14:creationId xmlns="" xmlns:p14="http://schemas.microsoft.com/office/powerpoint/2010/main" val="181663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13</a:t>
            </a:fld>
            <a:endParaRPr lang="zh-CN" altLang="en-US"/>
          </a:p>
        </p:txBody>
      </p:sp>
    </p:spTree>
    <p:extLst>
      <p:ext uri="{BB962C8B-B14F-4D97-AF65-F5344CB8AC3E}">
        <p14:creationId xmlns="" xmlns:p14="http://schemas.microsoft.com/office/powerpoint/2010/main" val="284134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14</a:t>
            </a:fld>
            <a:endParaRPr lang="zh-CN" altLang="en-US"/>
          </a:p>
        </p:txBody>
      </p:sp>
    </p:spTree>
    <p:extLst>
      <p:ext uri="{BB962C8B-B14F-4D97-AF65-F5344CB8AC3E}">
        <p14:creationId xmlns="" xmlns:p14="http://schemas.microsoft.com/office/powerpoint/2010/main" val="1431431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 xmlns:p14="http://schemas.microsoft.com/office/powerpoint/2010/main" val="265910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extLst>
      <p:ext uri="{BB962C8B-B14F-4D97-AF65-F5344CB8AC3E}">
        <p14:creationId xmlns="" xmlns:p14="http://schemas.microsoft.com/office/powerpoint/2010/main" val="89791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 xmlns:p14="http://schemas.microsoft.com/office/powerpoint/2010/main" val="215976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2019/3/18</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4</a:t>
            </a:fld>
            <a:endParaRPr lang="zh-CN" altLang="en-US" sz="1200"/>
          </a:p>
        </p:txBody>
      </p:sp>
    </p:spTree>
    <p:extLst>
      <p:ext uri="{BB962C8B-B14F-4D97-AF65-F5344CB8AC3E}">
        <p14:creationId xmlns="" xmlns:p14="http://schemas.microsoft.com/office/powerpoint/2010/main" val="296291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 xmlns:p14="http://schemas.microsoft.com/office/powerpoint/2010/main" val="252583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 xmlns:p14="http://schemas.microsoft.com/office/powerpoint/2010/main" val="428054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7</a:t>
            </a:fld>
            <a:endParaRPr lang="zh-CN" altLang="en-US"/>
          </a:p>
        </p:txBody>
      </p:sp>
    </p:spTree>
    <p:extLst>
      <p:ext uri="{BB962C8B-B14F-4D97-AF65-F5344CB8AC3E}">
        <p14:creationId xmlns="" xmlns:p14="http://schemas.microsoft.com/office/powerpoint/2010/main" val="204900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8</a:t>
            </a:fld>
            <a:endParaRPr lang="zh-CN" altLang="en-US"/>
          </a:p>
        </p:txBody>
      </p:sp>
    </p:spTree>
    <p:extLst>
      <p:ext uri="{BB962C8B-B14F-4D97-AF65-F5344CB8AC3E}">
        <p14:creationId xmlns="" xmlns:p14="http://schemas.microsoft.com/office/powerpoint/2010/main" val="118531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 xmlns:p14="http://schemas.microsoft.com/office/powerpoint/2010/main" val="22987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10</a:t>
            </a:fld>
            <a:endParaRPr lang="zh-CN" altLang="en-US"/>
          </a:p>
        </p:txBody>
      </p:sp>
    </p:spTree>
    <p:extLst>
      <p:ext uri="{BB962C8B-B14F-4D97-AF65-F5344CB8AC3E}">
        <p14:creationId xmlns="" xmlns:p14="http://schemas.microsoft.com/office/powerpoint/2010/main" val="81140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pPr/>
              <a:t>‹#›</a:t>
            </a:fld>
            <a:endParaRPr lang="zh-CN" altLang="en-US"/>
          </a:p>
        </p:txBody>
      </p:sp>
      <p:sp>
        <p:nvSpPr>
          <p:cNvPr id="7" name="矩形 6"/>
          <p:cNvSpPr/>
          <p:nvPr userDrawn="1"/>
        </p:nvSpPr>
        <p:spPr>
          <a:xfrm>
            <a:off x="7384323" y="47828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 xmlns:p14="http://schemas.microsoft.com/office/powerpoint/2010/main" val="1270076994"/>
      </p:ext>
    </p:ext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pPr/>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pPr/>
              <a:t>2019/3/18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pPr/>
              <a:t>‹#›</a:t>
            </a:fld>
            <a:endParaRPr lang="zh-CN" altLang="en-US"/>
          </a:p>
        </p:txBody>
      </p:sp>
      <p:pic>
        <p:nvPicPr>
          <p:cNvPr id="8" name="图片 7"/>
          <p:cNvPicPr>
            <a:picLocks noChangeAspect="1"/>
          </p:cNvPicPr>
          <p:nvPr userDrawn="1"/>
        </p:nvPicPr>
        <p:blipFill>
          <a:blip r:embed="rId27"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73"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jpeg"/><Relationship Id="rId2" Type="http://schemas.openxmlformats.org/officeDocument/2006/relationships/slideLayout" Target="../slideLayouts/slideLayout19.xml"/><Relationship Id="rId1" Type="http://schemas.openxmlformats.org/officeDocument/2006/relationships/tags" Target="../tags/tag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hyperlink" Target="https://baike.baidu.com/item/%E6%B5%8F%E8%A7%88%E5%99%A8/213911" TargetMode="External"/><Relationship Id="rId13" Type="http://schemas.openxmlformats.org/officeDocument/2006/relationships/image" Target="../media/image11.jpeg"/><Relationship Id="rId3" Type="http://schemas.openxmlformats.org/officeDocument/2006/relationships/notesSlide" Target="../notesSlides/notesSlide11.xml"/><Relationship Id="rId7" Type="http://schemas.openxmlformats.org/officeDocument/2006/relationships/hyperlink" Target="https://baike.baidu.com/item/%E5%9B%BE%E5%BD%A2%E7%95%8C%E9%9D%A2/8146283" TargetMode="External"/><Relationship Id="rId12" Type="http://schemas.openxmlformats.org/officeDocument/2006/relationships/hyperlink" Target="https://baike.baidu.com/item/%E6%8C%87%E4%BB%A4%E9%95%BF%E5%BA%A6/8166301" TargetMode="External"/><Relationship Id="rId2" Type="http://schemas.openxmlformats.org/officeDocument/2006/relationships/slideLayout" Target="../slideLayouts/slideLayout20.xml"/><Relationship Id="rId1" Type="http://schemas.openxmlformats.org/officeDocument/2006/relationships/tags" Target="../tags/tag5.xml"/><Relationship Id="rId6" Type="http://schemas.openxmlformats.org/officeDocument/2006/relationships/hyperlink" Target="https://baike.baidu.com/item/%E9%80%9A%E4%BF%A1%E5%8D%8F%E8%AE%AE/3351624" TargetMode="External"/><Relationship Id="rId11" Type="http://schemas.openxmlformats.org/officeDocument/2006/relationships/hyperlink" Target="https://baike.baidu.com/item/%E5%B5%8C%E5%85%A5%E5%BC%8F%E7%B3%BB%E7%BB%9F%E8%AE%BE%E8%AE%A1/8167214" TargetMode="External"/><Relationship Id="rId5" Type="http://schemas.openxmlformats.org/officeDocument/2006/relationships/hyperlink" Target="https://baike.baidu.com/item/%E5%86%85%E6%A0%B8/108410" TargetMode="External"/><Relationship Id="rId10" Type="http://schemas.openxmlformats.org/officeDocument/2006/relationships/hyperlink" Target="https://baike.baidu.com/item/%E7%B2%BE%E7%AE%80%E6%8C%87%E4%BB%A4%E9%9B%86/4736552" TargetMode="External"/><Relationship Id="rId4" Type="http://schemas.openxmlformats.org/officeDocument/2006/relationships/hyperlink" Target="https://baike.baidu.com/item/%E9%A9%B1%E5%8A%A8" TargetMode="External"/><Relationship Id="rId9" Type="http://schemas.openxmlformats.org/officeDocument/2006/relationships/hyperlink" Target="https://www.baidu.com/s?wd=%E6%93%8D%E4%BD%9C%E7%B3%BB%E7%BB%9F&amp;tn=SE_PcZhidaonwhc_ngpagmjz&amp;rsv_dl=gh_pc_zhidao"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jpeg"/><Relationship Id="rId2" Type="http://schemas.openxmlformats.org/officeDocument/2006/relationships/slideLayout" Target="../slideLayouts/slideLayout20.xml"/><Relationship Id="rId1" Type="http://schemas.openxmlformats.org/officeDocument/2006/relationships/tags" Target="../tags/tag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7.xml"/><Relationship Id="rId5" Type="http://schemas.openxmlformats.org/officeDocument/2006/relationships/hyperlink" Target="https://baike.baidu.com/item/%E6%97%A0%E7%BA%BF%E4%BC%A0%E8%BE%93" TargetMode="External"/><Relationship Id="rId4" Type="http://schemas.openxmlformats.org/officeDocument/2006/relationships/hyperlink" Target="https://baike.baidu.com/item/Philip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47650"/>
            <a:ext cx="9144000" cy="5143500"/>
          </a:xfrm>
          <a:prstGeom prst="rect">
            <a:avLst/>
          </a:prstGeom>
        </p:spPr>
      </p:pic>
      <p:sp>
        <p:nvSpPr>
          <p:cNvPr id="13" name="TextBox 48"/>
          <p:cNvSpPr txBox="1"/>
          <p:nvPr/>
        </p:nvSpPr>
        <p:spPr>
          <a:xfrm>
            <a:off x="2804287" y="1310446"/>
            <a:ext cx="5882513" cy="769441"/>
          </a:xfrm>
          <a:prstGeom prst="rect">
            <a:avLst/>
          </a:prstGeom>
          <a:noFill/>
        </p:spPr>
        <p:txBody>
          <a:bodyPr wrap="square" rtlCol="0">
            <a:spAutoFit/>
          </a:bodyPr>
          <a:lstStyle/>
          <a:p>
            <a:r>
              <a:rPr sz="4400" b="1" dirty="0" smtClean="0">
                <a:solidFill>
                  <a:srgbClr val="6BA42C"/>
                </a:solidFill>
                <a:latin typeface="微软雅黑" panose="020B0503020204020204" pitchFamily="34" charset="-122"/>
                <a:ea typeface="微软雅黑" panose="020B0503020204020204" pitchFamily="34" charset="-122"/>
              </a:rPr>
              <a:t>毕业论文答辩PPT</a:t>
            </a:r>
            <a:r>
              <a:rPr lang="zh-CN" sz="4400" b="1" dirty="0" smtClean="0">
                <a:solidFill>
                  <a:srgbClr val="6BA42C"/>
                </a:solidFill>
                <a:latin typeface="微软雅黑" panose="020B0503020204020204" pitchFamily="34" charset="-122"/>
                <a:ea typeface="微软雅黑" panose="020B0503020204020204" pitchFamily="34" charset="-122"/>
              </a:rPr>
              <a:t>模板</a:t>
            </a:r>
          </a:p>
        </p:txBody>
      </p:sp>
      <p:sp>
        <p:nvSpPr>
          <p:cNvPr id="30" name="TextBox 7"/>
          <p:cNvSpPr>
            <a:spLocks noChangeArrowheads="1"/>
          </p:cNvSpPr>
          <p:nvPr/>
        </p:nvSpPr>
        <p:spPr bwMode="auto">
          <a:xfrm>
            <a:off x="3000375" y="2107793"/>
            <a:ext cx="594263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齐齐哈尔大学</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通信与电子工程学院</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通信工程专业</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圆角矩形 2"/>
          <p:cNvSpPr/>
          <p:nvPr/>
        </p:nvSpPr>
        <p:spPr>
          <a:xfrm>
            <a:off x="4735068" y="267445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高</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天翔</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圆角矩形 30"/>
          <p:cNvSpPr/>
          <p:nvPr/>
        </p:nvSpPr>
        <p:spPr>
          <a:xfrm>
            <a:off x="6627939" y="267445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8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2" name="TextBox 21"/>
          <p:cNvSpPr txBox="1"/>
          <p:nvPr/>
        </p:nvSpPr>
        <p:spPr>
          <a:xfrm>
            <a:off x="1810762" y="3579862"/>
            <a:ext cx="1409353" cy="1154162"/>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主要检测：</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PH</a:t>
            </a:r>
            <a:r>
              <a:rPr lang="zh-CN" altLang="en-US" dirty="0" smtClean="0">
                <a:solidFill>
                  <a:schemeClr val="tx1">
                    <a:lumMod val="75000"/>
                    <a:lumOff val="25000"/>
                  </a:schemeClr>
                </a:solidFill>
              </a:rPr>
              <a:t>值，水体温度检测、水体硬度检测、水体水位高度检测以及水体浑浊度检测等。</a:t>
            </a:r>
            <a:endParaRPr lang="en-US" altLang="zh-CN" dirty="0">
              <a:solidFill>
                <a:schemeClr val="tx1">
                  <a:lumMod val="75000"/>
                  <a:lumOff val="25000"/>
                </a:schemeClr>
              </a:solidFill>
            </a:endParaRPr>
          </a:p>
        </p:txBody>
      </p:sp>
      <p:sp>
        <p:nvSpPr>
          <p:cNvPr id="23" name="TextBox 22"/>
          <p:cNvSpPr txBox="1"/>
          <p:nvPr/>
        </p:nvSpPr>
        <p:spPr>
          <a:xfrm>
            <a:off x="3667125" y="3556248"/>
            <a:ext cx="1428750" cy="1154162"/>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本系统可以通过显示屏的触摸功能区设置传感器的阈值，当参数超出传感器设定的阈值时，则触发报警电路。</a:t>
            </a:r>
            <a:endParaRPr lang="en-US" altLang="zh-CN" dirty="0">
              <a:solidFill>
                <a:schemeClr val="tx1">
                  <a:lumMod val="75000"/>
                  <a:lumOff val="25000"/>
                </a:schemeClr>
              </a:solidFill>
            </a:endParaRPr>
          </a:p>
        </p:txBody>
      </p:sp>
      <p:sp>
        <p:nvSpPr>
          <p:cNvPr id="29" name="TextBox 28"/>
          <p:cNvSpPr txBox="1"/>
          <p:nvPr/>
        </p:nvSpPr>
        <p:spPr>
          <a:xfrm>
            <a:off x="5460715" y="3587827"/>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本系统设计有显示电路，主要使用</a:t>
            </a:r>
            <a:r>
              <a:rPr lang="en-US" altLang="zh-CN" dirty="0" smtClean="0">
                <a:solidFill>
                  <a:schemeClr val="tx1">
                    <a:lumMod val="75000"/>
                    <a:lumOff val="25000"/>
                  </a:schemeClr>
                </a:solidFill>
              </a:rPr>
              <a:t>TFT</a:t>
            </a:r>
            <a:r>
              <a:rPr lang="zh-CN" altLang="en-US" dirty="0" smtClean="0">
                <a:solidFill>
                  <a:schemeClr val="tx1">
                    <a:lumMod val="75000"/>
                    <a:lumOff val="25000"/>
                  </a:schemeClr>
                </a:solidFill>
              </a:rPr>
              <a:t>电容式触摸屏，设计多个页面，来显</a:t>
            </a:r>
            <a:r>
              <a:rPr lang="zh-CN" altLang="en-US" dirty="0" smtClean="0">
                <a:solidFill>
                  <a:schemeClr val="tx1">
                    <a:lumMod val="75000"/>
                    <a:lumOff val="25000"/>
                  </a:schemeClr>
                </a:solidFill>
              </a:rPr>
              <a:t>示</a:t>
            </a:r>
            <a:r>
              <a:rPr lang="zh-CN" altLang="en-US" dirty="0" smtClean="0">
                <a:solidFill>
                  <a:schemeClr val="tx1">
                    <a:lumMod val="75000"/>
                    <a:lumOff val="25000"/>
                  </a:schemeClr>
                </a:solidFill>
              </a:rPr>
              <a:t>多</a:t>
            </a:r>
            <a:r>
              <a:rPr lang="zh-CN" altLang="en-US" dirty="0" smtClean="0">
                <a:solidFill>
                  <a:schemeClr val="tx1">
                    <a:lumMod val="75000"/>
                    <a:lumOff val="25000"/>
                  </a:schemeClr>
                </a:solidFill>
              </a:rPr>
              <a:t>种传感器的参数信息。</a:t>
            </a:r>
            <a:endParaRPr lang="en-US" altLang="zh-CN" dirty="0">
              <a:solidFill>
                <a:schemeClr val="tx1">
                  <a:lumMod val="75000"/>
                  <a:lumOff val="25000"/>
                </a:schemeClr>
              </a:solidFill>
            </a:endParaRPr>
          </a:p>
        </p:txBody>
      </p:sp>
      <p:sp>
        <p:nvSpPr>
          <p:cNvPr id="30" name="TextBox 29"/>
          <p:cNvSpPr txBox="1"/>
          <p:nvPr/>
        </p:nvSpPr>
        <p:spPr>
          <a:xfrm>
            <a:off x="7281108" y="3587827"/>
            <a:ext cx="1409353" cy="1154162"/>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本系统的多组传感器与主控之间的信息传输主要通过</a:t>
            </a:r>
            <a:r>
              <a:rPr lang="en-US" altLang="zh-CN" dirty="0" smtClean="0">
                <a:solidFill>
                  <a:schemeClr val="tx1">
                    <a:lumMod val="75000"/>
                    <a:lumOff val="25000"/>
                  </a:schemeClr>
                </a:solidFill>
              </a:rPr>
              <a:t>2.4G</a:t>
            </a:r>
            <a:r>
              <a:rPr lang="zh-CN" altLang="en-US" dirty="0" smtClean="0">
                <a:solidFill>
                  <a:schemeClr val="tx1">
                    <a:lumMod val="75000"/>
                    <a:lumOff val="25000"/>
                  </a:schemeClr>
                </a:solidFill>
              </a:rPr>
              <a:t>无线传输，其中主控通过</a:t>
            </a:r>
            <a:r>
              <a:rPr lang="en-US" altLang="zh-CN" dirty="0" smtClean="0">
                <a:solidFill>
                  <a:schemeClr val="tx1">
                    <a:lumMod val="75000"/>
                    <a:lumOff val="25000"/>
                  </a:schemeClr>
                </a:solidFill>
              </a:rPr>
              <a:t>IIC</a:t>
            </a:r>
            <a:r>
              <a:rPr lang="zh-CN" altLang="en-US" dirty="0" smtClean="0">
                <a:solidFill>
                  <a:schemeClr val="tx1">
                    <a:lumMod val="75000"/>
                    <a:lumOff val="25000"/>
                  </a:schemeClr>
                </a:solidFill>
              </a:rPr>
              <a:t>通信协议来控制显示屏等。</a:t>
            </a:r>
            <a:endParaRPr lang="en-US" altLang="zh-CN" dirty="0">
              <a:solidFill>
                <a:schemeClr val="tx1">
                  <a:lumMod val="75000"/>
                  <a:lumOff val="25000"/>
                </a:schemeClr>
              </a:solidFill>
            </a:endParaRPr>
          </a:p>
        </p:txBody>
      </p:sp>
      <p:sp>
        <p:nvSpPr>
          <p:cNvPr id="31" name="燕尾形箭头 30"/>
          <p:cNvSpPr/>
          <p:nvPr/>
        </p:nvSpPr>
        <p:spPr>
          <a:xfrm>
            <a:off x="1685925" y="2456309"/>
            <a:ext cx="7401260" cy="202873"/>
          </a:xfrm>
          <a:prstGeom prst="notchedRightArrow">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nvGrpSpPr>
          <p:cNvPr id="32" name="组合 31"/>
          <p:cNvGrpSpPr/>
          <p:nvPr/>
        </p:nvGrpSpPr>
        <p:grpSpPr>
          <a:xfrm>
            <a:off x="1892045" y="1838587"/>
            <a:ext cx="1461828" cy="1461828"/>
            <a:chOff x="1278794" y="3334906"/>
            <a:chExt cx="914014" cy="914014"/>
          </a:xfrm>
        </p:grpSpPr>
        <p:grpSp>
          <p:nvGrpSpPr>
            <p:cNvPr id="33" name="组合 3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34" name="TextBox 33"/>
            <p:cNvSpPr txBox="1"/>
            <p:nvPr/>
          </p:nvSpPr>
          <p:spPr>
            <a:xfrm>
              <a:off x="1322227" y="3522159"/>
              <a:ext cx="837108" cy="490718"/>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功能一：</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水体</a:t>
              </a:r>
              <a:r>
                <a:rPr lang="zh-CN" altLang="en-US" sz="1500" b="1" dirty="0" smtClean="0">
                  <a:solidFill>
                    <a:srgbClr val="6BA42C"/>
                  </a:solidFill>
                  <a:latin typeface="微软雅黑" panose="020B0503020204020204" pitchFamily="34" charset="-122"/>
                  <a:ea typeface="微软雅黑" panose="020B0503020204020204" pitchFamily="34" charset="-122"/>
                </a:rPr>
                <a:t>多</a:t>
              </a:r>
              <a:r>
                <a:rPr lang="zh-CN" altLang="en-US" sz="1500" b="1" dirty="0" smtClean="0">
                  <a:solidFill>
                    <a:srgbClr val="6BA42C"/>
                  </a:solidFill>
                  <a:latin typeface="微软雅黑" panose="020B0503020204020204" pitchFamily="34" charset="-122"/>
                  <a:ea typeface="微软雅黑" panose="020B0503020204020204" pitchFamily="34" charset="-122"/>
                </a:rPr>
                <a:t>种环境</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参数检测</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90264" y="1842297"/>
            <a:ext cx="1531188" cy="1461828"/>
            <a:chOff x="1256134" y="3334906"/>
            <a:chExt cx="957381" cy="914014"/>
          </a:xfrm>
        </p:grpSpPr>
        <p:grpSp>
          <p:nvGrpSpPr>
            <p:cNvPr id="38" name="组合 3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39" name="TextBox 38"/>
            <p:cNvSpPr txBox="1"/>
            <p:nvPr/>
          </p:nvSpPr>
          <p:spPr>
            <a:xfrm>
              <a:off x="1256134" y="3526116"/>
              <a:ext cx="957381" cy="490718"/>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功能二：</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报警电路和自</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动反应电路设计</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5445061" y="1838587"/>
            <a:ext cx="1461828" cy="1461828"/>
            <a:chOff x="1278794" y="3334906"/>
            <a:chExt cx="914014" cy="914014"/>
          </a:xfrm>
        </p:grpSpPr>
        <p:grpSp>
          <p:nvGrpSpPr>
            <p:cNvPr id="48" name="组合 4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49" name="TextBox 48"/>
            <p:cNvSpPr txBox="1"/>
            <p:nvPr/>
          </p:nvSpPr>
          <p:spPr>
            <a:xfrm>
              <a:off x="1322226" y="3581714"/>
              <a:ext cx="837108" cy="346390"/>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功能三：</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显示电路设计</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7232701" y="1845462"/>
            <a:ext cx="1461828" cy="1461828"/>
            <a:chOff x="1278794" y="3334906"/>
            <a:chExt cx="914014" cy="914014"/>
          </a:xfrm>
        </p:grpSpPr>
        <p:grpSp>
          <p:nvGrpSpPr>
            <p:cNvPr id="53" name="组合 5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56" name="椭圆 5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54" name="TextBox 53"/>
            <p:cNvSpPr txBox="1"/>
            <p:nvPr/>
          </p:nvSpPr>
          <p:spPr>
            <a:xfrm>
              <a:off x="1322225" y="3578012"/>
              <a:ext cx="837108" cy="490718"/>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功能四：</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系统通信电路</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设计</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sp>
        <p:nvSpPr>
          <p:cNvPr id="42" name="TextBox 41"/>
          <p:cNvSpPr txBox="1"/>
          <p:nvPr/>
        </p:nvSpPr>
        <p:spPr>
          <a:xfrm>
            <a:off x="3518974" y="65306"/>
            <a:ext cx="3859212"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拟实现的功能</a:t>
            </a:r>
            <a:endParaRPr lang="zh-CN" altLang="en-US" sz="3600" b="1" dirty="0">
              <a:latin typeface="方正兰亭黑简体" panose="02000000000000000000" pitchFamily="2" charset="-122"/>
              <a:ea typeface="方正兰亭黑简体" panose="02000000000000000000" pitchFamily="2" charset="-122"/>
            </a:endParaRPr>
          </a:p>
        </p:txBody>
      </p:sp>
      <p:sp>
        <p:nvSpPr>
          <p:cNvPr id="43" name="圆角矩形 42"/>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21542" y="1725452"/>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67"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68"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69"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70"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72" name="等腰三角形 71"/>
          <p:cNvSpPr/>
          <p:nvPr/>
        </p:nvSpPr>
        <p:spPr>
          <a:xfrm rot="5400000">
            <a:off x="-33338" y="1896370"/>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pic>
        <p:nvPicPr>
          <p:cNvPr id="1026" name="Picture 2" descr="C:\Users\Administrator\Desktop\毕设\白昀毕设\开题答辩需要材料\ppt图片\STM32.jp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7115176" y="1474322"/>
            <a:ext cx="676274" cy="649753"/>
          </a:xfrm>
          <a:prstGeom prst="rect">
            <a:avLst/>
          </a:prstGeom>
          <a:solidFill>
            <a:srgbClr val="FFC000">
              <a:alpha val="0"/>
            </a:srgbClr>
          </a:solidFill>
          <a:ln>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pic>
      <p:pic>
        <p:nvPicPr>
          <p:cNvPr id="1027" name="Picture 3" descr="C:\Users\Administrator\Desktop\毕设\白昀毕设\开题答辩需要材料\ppt图片\tft显示屏.jpg"/>
          <p:cNvPicPr>
            <a:picLocks noChangeAspect="1" noChangeArrowheads="1"/>
          </p:cNvPicPr>
          <p:nvPr/>
        </p:nvPicPr>
        <p:blipFill>
          <a:blip r:embed="rId5" cstate="print"/>
          <a:srcRect/>
          <a:stretch>
            <a:fillRect/>
          </a:stretch>
        </p:blipFill>
        <p:spPr bwMode="auto">
          <a:xfrm>
            <a:off x="5257800" y="1485900"/>
            <a:ext cx="609600" cy="619124"/>
          </a:xfrm>
          <a:prstGeom prst="rect">
            <a:avLst/>
          </a:prstGeom>
          <a:ln/>
          <a:effectLst>
            <a:glow rad="228600">
              <a:schemeClr val="accent4">
                <a:satMod val="175000"/>
                <a:alpha val="40000"/>
              </a:schemeClr>
            </a:glow>
            <a:outerShdw blurRad="40000" dist="23000" dir="5400000" rotWithShape="0">
              <a:srgbClr val="000000">
                <a:alpha val="35000"/>
              </a:srgbClr>
            </a:outerShdw>
          </a:effectLst>
        </p:spPr>
        <p:style>
          <a:lnRef idx="1">
            <a:schemeClr val="dk1"/>
          </a:lnRef>
          <a:fillRef idx="1001">
            <a:schemeClr val="dk1"/>
          </a:fillRef>
          <a:effectRef idx="2">
            <a:schemeClr val="dk1"/>
          </a:effectRef>
          <a:fontRef idx="minor">
            <a:schemeClr val="lt1"/>
          </a:fontRef>
        </p:style>
      </p:pic>
      <p:pic>
        <p:nvPicPr>
          <p:cNvPr id="1028" name="Picture 4" descr="C:\Users\Administrator\Desktop\毕设\白昀毕设\开题答辩需要材料\ppt图片\日光灯.jpg"/>
          <p:cNvPicPr>
            <a:picLocks noChangeAspect="1" noChangeArrowheads="1"/>
          </p:cNvPicPr>
          <p:nvPr/>
        </p:nvPicPr>
        <p:blipFill>
          <a:blip r:embed="rId6" cstate="print"/>
          <a:srcRect/>
          <a:stretch>
            <a:fillRect/>
          </a:stretch>
        </p:blipFill>
        <p:spPr bwMode="auto">
          <a:xfrm>
            <a:off x="3448050" y="1476374"/>
            <a:ext cx="647700" cy="619126"/>
          </a:xfrm>
          <a:prstGeom prst="rect">
            <a:avLst/>
          </a:prstGeom>
          <a:noFill/>
          <a:effectLst>
            <a:glow rad="228600">
              <a:schemeClr val="accent4">
                <a:satMod val="175000"/>
                <a:alpha val="40000"/>
              </a:schemeClr>
            </a:glow>
          </a:effectLst>
        </p:spPr>
      </p:pic>
      <p:pic>
        <p:nvPicPr>
          <p:cNvPr id="1029" name="Picture 5" descr="C:\Users\Administrator\Desktop\毕设\白昀毕设\开题答辩需要材料\ppt图片\温度传感器.jpg"/>
          <p:cNvPicPr>
            <a:picLocks noChangeAspect="1" noChangeArrowheads="1"/>
          </p:cNvPicPr>
          <p:nvPr/>
        </p:nvPicPr>
        <p:blipFill>
          <a:blip r:embed="rId7" cstate="print"/>
          <a:srcRect/>
          <a:stretch>
            <a:fillRect/>
          </a:stretch>
        </p:blipFill>
        <p:spPr bwMode="auto">
          <a:xfrm>
            <a:off x="1854200" y="1466850"/>
            <a:ext cx="688975" cy="628650"/>
          </a:xfrm>
          <a:prstGeom prst="rect">
            <a:avLst/>
          </a:prstGeom>
          <a:solidFill>
            <a:srgbClr val="FFC000"/>
          </a:solidFill>
          <a:effectLst>
            <a:glow rad="228600">
              <a:schemeClr val="accent4">
                <a:satMod val="175000"/>
                <a:alpha val="40000"/>
              </a:schemeClr>
            </a:glow>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1000"/>
                                        <p:tgtEl>
                                          <p:spTgt spid="31"/>
                                        </p:tgtEl>
                                      </p:cBhvr>
                                    </p:animEffect>
                                  </p:childTnLst>
                                </p:cTn>
                              </p:par>
                            </p:childTnLst>
                          </p:cTn>
                        </p:par>
                        <p:par>
                          <p:cTn id="25" fill="hold">
                            <p:stCondLst>
                              <p:cond delay="1800"/>
                            </p:stCondLst>
                            <p:childTnLst>
                              <p:par>
                                <p:cTn id="26" presetID="22" presetClass="entr" presetSubtype="2"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right)">
                                      <p:cBhvr>
                                        <p:cTn id="28" dur="500"/>
                                        <p:tgtEl>
                                          <p:spTgt spid="22"/>
                                        </p:tgtEl>
                                      </p:cBhvr>
                                    </p:animEffect>
                                  </p:childTnLst>
                                </p:cTn>
                              </p:par>
                              <p:par>
                                <p:cTn id="29" presetID="22" presetClass="entr" presetSubtype="2" fill="hold" grpId="0" nodeType="withEffect">
                                  <p:stCondLst>
                                    <p:cond delay="20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par>
                                <p:cTn id="32" presetID="22" presetClass="entr" presetSubtype="2" fill="hold" grpId="0" nodeType="withEffect">
                                  <p:stCondLst>
                                    <p:cond delay="400"/>
                                  </p:stCondLst>
                                  <p:childTnLst>
                                    <p:set>
                                      <p:cBhvr>
                                        <p:cTn id="33" dur="1" fill="hold">
                                          <p:stCondLst>
                                            <p:cond delay="0"/>
                                          </p:stCondLst>
                                        </p:cTn>
                                        <p:tgtEl>
                                          <p:spTgt spid="29"/>
                                        </p:tgtEl>
                                        <p:attrNameLst>
                                          <p:attrName>style.visibility</p:attrName>
                                        </p:attrNameLst>
                                      </p:cBhvr>
                                      <p:to>
                                        <p:strVal val="visible"/>
                                      </p:to>
                                    </p:set>
                                    <p:animEffect transition="in" filter="wipe(right)">
                                      <p:cBhvr>
                                        <p:cTn id="34" dur="500"/>
                                        <p:tgtEl>
                                          <p:spTgt spid="29"/>
                                        </p:tgtEl>
                                      </p:cBhvr>
                                    </p:animEffect>
                                  </p:childTnLst>
                                </p:cTn>
                              </p:par>
                              <p:par>
                                <p:cTn id="35" presetID="22" presetClass="entr" presetSubtype="2" fill="hold" grpId="0" nodeType="withEffect">
                                  <p:stCondLst>
                                    <p:cond delay="60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par>
                          <p:cTn id="38" fill="hold">
                            <p:stCondLst>
                              <p:cond delay="2900"/>
                            </p:stCondLst>
                            <p:childTnLst>
                              <p:par>
                                <p:cTn id="39" presetID="10" presetClass="entr" presetSubtype="0"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2" grpId="0"/>
      <p:bldP spid="23" grpId="0"/>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4052" y="1727488"/>
            <a:ext cx="2448106" cy="769441"/>
          </a:xfrm>
          <a:prstGeom prst="rect">
            <a:avLst/>
          </a:prstGeom>
          <a:noFill/>
        </p:spPr>
        <p:txBody>
          <a:bodyPr wrap="none" rtlCol="0">
            <a:spAutoFit/>
          </a:bodyPr>
          <a:lstStyle/>
          <a:p>
            <a:r>
              <a:rPr lang="zh-CN" altLang="en-US" sz="4400" b="1" dirty="0" smtClean="0">
                <a:latin typeface="方正兰亭细黑_GBK" panose="02000000000000000000" pitchFamily="2" charset="-122"/>
                <a:ea typeface="方正兰亭细黑_GBK" panose="02000000000000000000" pitchFamily="2" charset="-122"/>
              </a:rPr>
              <a:t>研究路线</a:t>
            </a:r>
            <a:endParaRPr lang="zh-CN" altLang="en-US" sz="4400" b="1" dirty="0">
              <a:latin typeface="方正兰亭细黑_GBK" panose="02000000000000000000" pitchFamily="2" charset="-122"/>
              <a:ea typeface="方正兰亭细黑_GBK" panose="02000000000000000000" pitchFamily="2" charset="-122"/>
            </a:endParaRPr>
          </a:p>
        </p:txBody>
      </p:sp>
      <p:sp>
        <p:nvSpPr>
          <p:cNvPr id="13" name="TextBox 12"/>
          <p:cNvSpPr txBox="1"/>
          <p:nvPr/>
        </p:nvSpPr>
        <p:spPr>
          <a:xfrm>
            <a:off x="1860028" y="2850350"/>
            <a:ext cx="1101976" cy="307777"/>
          </a:xfrm>
          <a:prstGeom prst="rect">
            <a:avLst/>
          </a:prstGeom>
          <a:noFill/>
        </p:spPr>
        <p:txBody>
          <a:bodyPr wrap="square" lIns="0" tIns="0" rIns="0" bIns="0" rtlCol="0">
            <a:spAutoFit/>
          </a:bodyPr>
          <a:lstStyle/>
          <a:p>
            <a:r>
              <a:rPr lang="zh-CN" altLang="en-US" sz="2000" dirty="0">
                <a:latin typeface="微软雅黑" panose="020B0503020204020204" pitchFamily="34" charset="-122"/>
                <a:ea typeface="微软雅黑" panose="020B0503020204020204" pitchFamily="34" charset="-122"/>
              </a:rPr>
              <a:t>第四部分</a:t>
            </a:r>
          </a:p>
        </p:txBody>
      </p:sp>
      <p:grpSp>
        <p:nvGrpSpPr>
          <p:cNvPr id="3" name="组合 2"/>
          <p:cNvGrpSpPr/>
          <p:nvPr/>
        </p:nvGrpSpPr>
        <p:grpSpPr>
          <a:xfrm>
            <a:off x="1660898" y="1400101"/>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bwMode="auto">
            <a:xfrm>
              <a:off x="2573935" y="1804771"/>
              <a:ext cx="695127" cy="59085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6" name="TextBox 15"/>
          <p:cNvSpPr txBox="1"/>
          <p:nvPr/>
        </p:nvSpPr>
        <p:spPr>
          <a:xfrm>
            <a:off x="3821651" y="2427115"/>
            <a:ext cx="1800493"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嵌入式电路设计</a:t>
            </a:r>
            <a:endParaRPr lang="zh-CN" altLang="en-US" dirty="0">
              <a:latin typeface="方正兰亭细黑_GBK" panose="02000000000000000000" pitchFamily="2" charset="-122"/>
              <a:ea typeface="方正兰亭细黑_GBK" panose="02000000000000000000" pitchFamily="2" charset="-122"/>
            </a:endParaRPr>
          </a:p>
        </p:txBody>
      </p:sp>
      <p:sp>
        <p:nvSpPr>
          <p:cNvPr id="17" name="TextBox 16"/>
          <p:cNvSpPr txBox="1"/>
          <p:nvPr/>
        </p:nvSpPr>
        <p:spPr>
          <a:xfrm>
            <a:off x="3821651" y="2839827"/>
            <a:ext cx="156966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主要使用元件</a:t>
            </a:r>
            <a:endParaRPr lang="zh-CN" altLang="en-US" dirty="0">
              <a:latin typeface="方正兰亭细黑_GBK" panose="02000000000000000000" pitchFamily="2" charset="-122"/>
              <a:ea typeface="方正兰亭细黑_GBK" panose="02000000000000000000" pitchFamily="2" charset="-122"/>
            </a:endParaRPr>
          </a:p>
        </p:txBody>
      </p:sp>
      <p:sp>
        <p:nvSpPr>
          <p:cNvPr id="19" name="TextBox 18"/>
          <p:cNvSpPr txBox="1"/>
          <p:nvPr/>
        </p:nvSpPr>
        <p:spPr>
          <a:xfrm>
            <a:off x="3850226" y="3236626"/>
            <a:ext cx="156966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系统通信原理</a:t>
            </a:r>
            <a:endParaRPr lang="zh-CN" altLang="en-US"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6206978" y="2514364"/>
            <a:ext cx="2937022" cy="276999"/>
          </a:xfrm>
          <a:prstGeom prst="rect">
            <a:avLst/>
          </a:prstGeom>
          <a:noFill/>
        </p:spPr>
        <p:txBody>
          <a:bodyPr wrap="none" rtlCol="0">
            <a:spAutoFit/>
          </a:bodyPr>
          <a:lstStyle/>
          <a:p>
            <a:r>
              <a:rPr lang="en-US" altLang="zh-CN" sz="1200" dirty="0" smtClean="0">
                <a:solidFill>
                  <a:srgbClr val="F2B800"/>
                </a:solidFill>
                <a:latin typeface="Kozuka Gothic Pro R" pitchFamily="34" charset="-128"/>
                <a:ea typeface="Kozuka Gothic Pro R" pitchFamily="34" charset="-128"/>
              </a:rPr>
              <a:t>Design Principle of Embedded Circuit</a:t>
            </a:r>
            <a:endParaRPr lang="zh-CN" altLang="en-US" sz="1200" dirty="0">
              <a:solidFill>
                <a:srgbClr val="F2B800"/>
              </a:solidFill>
              <a:latin typeface="Kozuka Gothic Pro R" pitchFamily="34" charset="-128"/>
              <a:ea typeface="Kozuka Gothic Pro R" pitchFamily="34" charset="-128"/>
            </a:endParaRPr>
          </a:p>
        </p:txBody>
      </p:sp>
      <p:sp>
        <p:nvSpPr>
          <p:cNvPr id="21" name="TextBox 20"/>
          <p:cNvSpPr txBox="1"/>
          <p:nvPr/>
        </p:nvSpPr>
        <p:spPr>
          <a:xfrm>
            <a:off x="6191516" y="2884586"/>
            <a:ext cx="2549096" cy="276999"/>
          </a:xfrm>
          <a:prstGeom prst="rect">
            <a:avLst/>
          </a:prstGeom>
          <a:noFill/>
        </p:spPr>
        <p:txBody>
          <a:bodyPr wrap="none" rtlCol="0">
            <a:spAutoFit/>
          </a:bodyPr>
          <a:lstStyle/>
          <a:p>
            <a:pPr algn="ctr"/>
            <a:r>
              <a:rPr lang="en-US" altLang="zh-CN" sz="1200" dirty="0" smtClean="0">
                <a:solidFill>
                  <a:srgbClr val="F2B800"/>
                </a:solidFill>
                <a:latin typeface="Kozuka Gothic Pro R" pitchFamily="34" charset="-128"/>
                <a:ea typeface="Kozuka Gothic Pro R" pitchFamily="34" charset="-128"/>
              </a:rPr>
              <a:t>Design Principle of Input Circuit</a:t>
            </a:r>
            <a:endParaRPr lang="zh-CN" altLang="en-US" sz="1200" dirty="0">
              <a:solidFill>
                <a:srgbClr val="F2B800"/>
              </a:solidFill>
              <a:latin typeface="Kozuka Gothic Pro R" pitchFamily="34" charset="-128"/>
              <a:ea typeface="Kozuka Gothic Pro R" pitchFamily="34" charset="-128"/>
            </a:endParaRPr>
          </a:p>
        </p:txBody>
      </p:sp>
      <p:sp>
        <p:nvSpPr>
          <p:cNvPr id="23" name="TextBox 22"/>
          <p:cNvSpPr txBox="1"/>
          <p:nvPr/>
        </p:nvSpPr>
        <p:spPr>
          <a:xfrm>
            <a:off x="6202289" y="3291655"/>
            <a:ext cx="2341730" cy="461665"/>
          </a:xfrm>
          <a:prstGeom prst="rect">
            <a:avLst/>
          </a:prstGeom>
          <a:noFill/>
        </p:spPr>
        <p:txBody>
          <a:bodyPr wrap="none" rtlCol="0">
            <a:spAutoFit/>
          </a:bodyPr>
          <a:lstStyle/>
          <a:p>
            <a:pPr algn="ctr"/>
            <a:r>
              <a:rPr lang="en-US" altLang="zh-CN" sz="1200" dirty="0" smtClean="0">
                <a:solidFill>
                  <a:srgbClr val="F2B800"/>
                </a:solidFill>
                <a:latin typeface="Kozuka Gothic Pro R" pitchFamily="34" charset="-128"/>
                <a:ea typeface="Kozuka Gothic Pro R" pitchFamily="34" charset="-128"/>
              </a:rPr>
              <a:t>Principle of System Wireless </a:t>
            </a:r>
          </a:p>
          <a:p>
            <a:pPr algn="ctr"/>
            <a:r>
              <a:rPr lang="en-US" altLang="zh-CN" sz="1200" dirty="0" smtClean="0">
                <a:solidFill>
                  <a:srgbClr val="F2B800"/>
                </a:solidFill>
                <a:latin typeface="Kozuka Gothic Pro R" pitchFamily="34" charset="-128"/>
                <a:ea typeface="Kozuka Gothic Pro R" pitchFamily="34" charset="-128"/>
              </a:rPr>
              <a:t>Communication</a:t>
            </a:r>
            <a:endParaRPr lang="zh-CN" altLang="en-US" sz="1200" dirty="0">
              <a:solidFill>
                <a:srgbClr val="F2B800"/>
              </a:solidFill>
              <a:latin typeface="Kozuka Gothic Pro R" pitchFamily="34" charset="-128"/>
              <a:ea typeface="Kozuka Gothic Pro R" pitchFamily="34" charset="-128"/>
            </a:endParaRPr>
          </a:p>
        </p:txBody>
      </p:sp>
      <p:sp>
        <p:nvSpPr>
          <p:cNvPr id="24" name="椭圆 23"/>
          <p:cNvSpPr/>
          <p:nvPr/>
        </p:nvSpPr>
        <p:spPr>
          <a:xfrm>
            <a:off x="3527763" y="245461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527763" y="289197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527763" y="3290452"/>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ppt_x</p:attrName>
                                        </p:attrNameLst>
                                      </p:cBhvr>
                                      <p:tavLst>
                                        <p:tav tm="0">
                                          <p:val>
                                            <p:strVal val="#ppt_x-#ppt_w*1.125000"/>
                                          </p:val>
                                        </p:tav>
                                        <p:tav tm="100000">
                                          <p:val>
                                            <p:strVal val="#ppt_x"/>
                                          </p:val>
                                        </p:tav>
                                      </p:tavLst>
                                    </p:anim>
                                    <p:animEffect transition="in" filter="wipe(right)">
                                      <p:cBhvr>
                                        <p:cTn id="34" dur="500"/>
                                        <p:tgtEl>
                                          <p:spTgt spid="16"/>
                                        </p:tgtEl>
                                      </p:cBhvr>
                                    </p:animEffect>
                                  </p:childTnLst>
                                </p:cTn>
                              </p:par>
                              <p:par>
                                <p:cTn id="35" presetID="12" presetClass="entr" presetSubtype="8" fill="hold" grpId="0" nodeType="withEffect">
                                  <p:stCondLst>
                                    <p:cond delay="30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p:tgtEl>
                                          <p:spTgt spid="17"/>
                                        </p:tgtEl>
                                        <p:attrNameLst>
                                          <p:attrName>ppt_x</p:attrName>
                                        </p:attrNameLst>
                                      </p:cBhvr>
                                      <p:tavLst>
                                        <p:tav tm="0">
                                          <p:val>
                                            <p:strVal val="#ppt_x-#ppt_w*1.125000"/>
                                          </p:val>
                                        </p:tav>
                                        <p:tav tm="100000">
                                          <p:val>
                                            <p:strVal val="#ppt_x"/>
                                          </p:val>
                                        </p:tav>
                                      </p:tavLst>
                                    </p:anim>
                                    <p:animEffect transition="in" filter="wipe(right)">
                                      <p:cBhvr>
                                        <p:cTn id="38" dur="500"/>
                                        <p:tgtEl>
                                          <p:spTgt spid="17"/>
                                        </p:tgtEl>
                                      </p:cBhvr>
                                    </p:animEffect>
                                  </p:childTnLst>
                                </p:cTn>
                              </p:par>
                              <p:par>
                                <p:cTn id="39" presetID="12" presetClass="entr" presetSubtype="8" fill="hold" grpId="0" nodeType="withEffect">
                                  <p:stCondLst>
                                    <p:cond delay="30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p:tgtEl>
                                          <p:spTgt spid="19"/>
                                        </p:tgtEl>
                                        <p:attrNameLst>
                                          <p:attrName>ppt_x</p:attrName>
                                        </p:attrNameLst>
                                      </p:cBhvr>
                                      <p:tavLst>
                                        <p:tav tm="0">
                                          <p:val>
                                            <p:strVal val="#ppt_x-#ppt_w*1.125000"/>
                                          </p:val>
                                        </p:tav>
                                        <p:tav tm="100000">
                                          <p:val>
                                            <p:strVal val="#ppt_x"/>
                                          </p:val>
                                        </p:tav>
                                      </p:tavLst>
                                    </p:anim>
                                    <p:animEffect transition="in" filter="wipe(right)">
                                      <p:cBhvr>
                                        <p:cTn id="42" dur="500"/>
                                        <p:tgtEl>
                                          <p:spTgt spid="19"/>
                                        </p:tgtEl>
                                      </p:cBhvr>
                                    </p:animEffect>
                                  </p:childTnLst>
                                </p:cTn>
                              </p:par>
                              <p:par>
                                <p:cTn id="43" presetID="12" presetClass="entr" presetSubtype="8" fill="hold" grpId="0" nodeType="withEffect">
                                  <p:stCondLst>
                                    <p:cond delay="6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ppt_x</p:attrName>
                                        </p:attrNameLst>
                                      </p:cBhvr>
                                      <p:tavLst>
                                        <p:tav tm="0">
                                          <p:val>
                                            <p:strVal val="#ppt_x-#ppt_w*1.125000"/>
                                          </p:val>
                                        </p:tav>
                                        <p:tav tm="100000">
                                          <p:val>
                                            <p:strVal val="#ppt_x"/>
                                          </p:val>
                                        </p:tav>
                                      </p:tavLst>
                                    </p:anim>
                                    <p:animEffect transition="in" filter="wipe(right)">
                                      <p:cBhvr>
                                        <p:cTn id="46" dur="500"/>
                                        <p:tgtEl>
                                          <p:spTgt spid="20"/>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p:tgtEl>
                                          <p:spTgt spid="21"/>
                                        </p:tgtEl>
                                        <p:attrNameLst>
                                          <p:attrName>ppt_x</p:attrName>
                                        </p:attrNameLst>
                                      </p:cBhvr>
                                      <p:tavLst>
                                        <p:tav tm="0">
                                          <p:val>
                                            <p:strVal val="#ppt_x-#ppt_w*1.125000"/>
                                          </p:val>
                                        </p:tav>
                                        <p:tav tm="100000">
                                          <p:val>
                                            <p:strVal val="#ppt_x"/>
                                          </p:val>
                                        </p:tav>
                                      </p:tavLst>
                                    </p:anim>
                                    <p:animEffect transition="in" filter="wipe(right)">
                                      <p:cBhvr>
                                        <p:cTn id="50" dur="500"/>
                                        <p:tgtEl>
                                          <p:spTgt spid="21"/>
                                        </p:tgtEl>
                                      </p:cBhvr>
                                    </p:animEffect>
                                  </p:childTnLst>
                                </p:cTn>
                              </p:par>
                              <p:par>
                                <p:cTn id="51" presetID="12" presetClass="entr" presetSubtype="8" fill="hold" grpId="0" nodeType="withEffect">
                                  <p:stCondLst>
                                    <p:cond delay="60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p:tgtEl>
                                          <p:spTgt spid="23"/>
                                        </p:tgtEl>
                                        <p:attrNameLst>
                                          <p:attrName>ppt_x</p:attrName>
                                        </p:attrNameLst>
                                      </p:cBhvr>
                                      <p:tavLst>
                                        <p:tav tm="0">
                                          <p:val>
                                            <p:strVal val="#ppt_x-#ppt_w*1.125000"/>
                                          </p:val>
                                        </p:tav>
                                        <p:tav tm="100000">
                                          <p:val>
                                            <p:strVal val="#ppt_x"/>
                                          </p:val>
                                        </p:tav>
                                      </p:tavLst>
                                    </p:anim>
                                    <p:animEffect transition="in" filter="wipe(right)">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6" grpId="0"/>
      <p:bldP spid="17" grpId="0"/>
      <p:bldP spid="19" grpId="0"/>
      <p:bldP spid="20" grpId="0"/>
      <p:bldP spid="21" grpId="0"/>
      <p:bldP spid="23" grpId="0"/>
      <p:bldP spid="24" grpId="0" animBg="1"/>
      <p:bldP spid="25"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rot="5400000">
            <a:off x="2863543" y="2982310"/>
            <a:ext cx="2093533" cy="1161081"/>
          </a:xfrm>
          <a:prstGeom prst="roundRect">
            <a:avLst>
              <a:gd name="adj" fmla="val 50000"/>
            </a:avLst>
          </a:prstGeom>
          <a:solidFill>
            <a:srgbClr val="6BA42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3477300" y="3654323"/>
            <a:ext cx="886646" cy="886646"/>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1851373" y="1943488"/>
            <a:ext cx="1161081" cy="2666129"/>
            <a:chOff x="4013612" y="985436"/>
            <a:chExt cx="1443428" cy="3314468"/>
          </a:xfrm>
        </p:grpSpPr>
        <p:sp>
          <p:nvSpPr>
            <p:cNvPr id="105" name="圆角矩形 104"/>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椭圆 106"/>
          <p:cNvSpPr/>
          <p:nvPr/>
        </p:nvSpPr>
        <p:spPr>
          <a:xfrm>
            <a:off x="1989855"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5400000">
            <a:off x="5579436" y="2741411"/>
            <a:ext cx="2575331" cy="1161081"/>
          </a:xfrm>
          <a:prstGeom prst="roundRect">
            <a:avLst>
              <a:gd name="adj" fmla="val 50000"/>
            </a:avLst>
          </a:prstGeom>
          <a:solidFill>
            <a:srgbClr val="6BA42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p:cNvGrpSpPr/>
          <p:nvPr/>
        </p:nvGrpSpPr>
        <p:grpSpPr>
          <a:xfrm>
            <a:off x="6438853" y="3654323"/>
            <a:ext cx="886646" cy="886646"/>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1" name="椭圆 1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4808165" y="1943488"/>
            <a:ext cx="1161081" cy="2666129"/>
            <a:chOff x="4013612" y="985436"/>
            <a:chExt cx="1443428" cy="3314468"/>
          </a:xfrm>
        </p:grpSpPr>
        <p:sp>
          <p:nvSpPr>
            <p:cNvPr id="113" name="圆角矩形 112"/>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椭圆 114"/>
          <p:cNvSpPr/>
          <p:nvPr/>
        </p:nvSpPr>
        <p:spPr>
          <a:xfrm>
            <a:off x="4951409"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组合 119"/>
          <p:cNvGrpSpPr/>
          <p:nvPr/>
        </p:nvGrpSpPr>
        <p:grpSpPr>
          <a:xfrm>
            <a:off x="7764957" y="1370413"/>
            <a:ext cx="1161081" cy="3239204"/>
            <a:chOff x="4013613" y="985437"/>
            <a:chExt cx="1443428" cy="3314468"/>
          </a:xfrm>
        </p:grpSpPr>
        <p:sp>
          <p:nvSpPr>
            <p:cNvPr id="121" name="圆角矩形 120"/>
            <p:cNvSpPr/>
            <p:nvPr/>
          </p:nvSpPr>
          <p:spPr>
            <a:xfrm rot="5400000">
              <a:off x="3078093" y="1920957"/>
              <a:ext cx="3314468" cy="1443428"/>
            </a:xfrm>
            <a:prstGeom prst="roundRect">
              <a:avLst>
                <a:gd name="adj" fmla="val 46172"/>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rot="5400000">
              <a:off x="3109760" y="1976006"/>
              <a:ext cx="3251129" cy="1352701"/>
            </a:xfrm>
            <a:prstGeom prst="roundRect">
              <a:avLst>
                <a:gd name="adj" fmla="val 48249"/>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椭圆 122"/>
          <p:cNvSpPr/>
          <p:nvPr/>
        </p:nvSpPr>
        <p:spPr>
          <a:xfrm>
            <a:off x="7912963"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23"/>
          <p:cNvSpPr txBox="1"/>
          <p:nvPr/>
        </p:nvSpPr>
        <p:spPr>
          <a:xfrm>
            <a:off x="4815505" y="2324278"/>
            <a:ext cx="1338828" cy="1169551"/>
          </a:xfrm>
          <a:prstGeom prst="rect">
            <a:avLst/>
          </a:prstGeom>
          <a:noFill/>
        </p:spPr>
        <p:txBody>
          <a:bodyPr wrap="none" rtlCol="0">
            <a:spAutoFit/>
          </a:bodyPr>
          <a:lstStyle/>
          <a:p>
            <a:r>
              <a:rPr lang="zh-CN" altLang="en-US" sz="1000" dirty="0" smtClean="0">
                <a:solidFill>
                  <a:srgbClr val="6BA42C"/>
                </a:solidFill>
                <a:latin typeface="Watford DB" pitchFamily="2" charset="0"/>
                <a:ea typeface="造字工房劲黑（非商用）常规体" pitchFamily="50" charset="-122"/>
              </a:rPr>
              <a:t>嵌入式操作系统：</a:t>
            </a:r>
            <a:endParaRPr lang="en-US" altLang="zh-CN" sz="1000" dirty="0" smtClean="0">
              <a:solidFill>
                <a:srgbClr val="6BA42C"/>
              </a:solidFill>
              <a:latin typeface="Watford DB" pitchFamily="2" charset="0"/>
              <a:ea typeface="造字工房劲黑（非商用）常规体" pitchFamily="50" charset="-122"/>
            </a:endParaRPr>
          </a:p>
          <a:p>
            <a:r>
              <a:rPr lang="zh-CN" altLang="en-US" sz="1000" dirty="0" smtClean="0"/>
              <a:t>通常包括与硬件相</a:t>
            </a:r>
            <a:endParaRPr lang="en-US" altLang="zh-CN" sz="1000" dirty="0" smtClean="0"/>
          </a:p>
          <a:p>
            <a:r>
              <a:rPr lang="zh-CN" altLang="en-US" sz="1000" dirty="0" smtClean="0"/>
              <a:t>关的底层</a:t>
            </a:r>
            <a:r>
              <a:rPr lang="zh-CN" altLang="en-US" sz="1000" dirty="0" smtClean="0">
                <a:hlinkClick r:id="rId4"/>
              </a:rPr>
              <a:t>驱动</a:t>
            </a:r>
            <a:r>
              <a:rPr lang="zh-CN" altLang="en-US" sz="1000" dirty="0" smtClean="0"/>
              <a:t>软件、</a:t>
            </a:r>
            <a:endParaRPr lang="en-US" altLang="zh-CN" sz="1000" dirty="0" smtClean="0"/>
          </a:p>
          <a:p>
            <a:r>
              <a:rPr lang="zh-CN" altLang="en-US" sz="1000" dirty="0" smtClean="0"/>
              <a:t>系统</a:t>
            </a:r>
            <a:r>
              <a:rPr lang="zh-CN" altLang="en-US" sz="1000" dirty="0" smtClean="0">
                <a:hlinkClick r:id="rId5"/>
              </a:rPr>
              <a:t>内核</a:t>
            </a:r>
            <a:r>
              <a:rPr lang="zh-CN" altLang="en-US" sz="1000" dirty="0" smtClean="0"/>
              <a:t>、设备驱</a:t>
            </a:r>
            <a:endParaRPr lang="en-US" altLang="zh-CN" sz="1000" dirty="0" smtClean="0"/>
          </a:p>
          <a:p>
            <a:r>
              <a:rPr lang="zh-CN" altLang="en-US" sz="1000" dirty="0" smtClean="0"/>
              <a:t>动接口、</a:t>
            </a:r>
            <a:r>
              <a:rPr lang="zh-CN" altLang="en-US" sz="1000" dirty="0" smtClean="0">
                <a:hlinkClick r:id="rId6"/>
              </a:rPr>
              <a:t>通信协议</a:t>
            </a:r>
            <a:r>
              <a:rPr lang="zh-CN" altLang="en-US" sz="1000" dirty="0" smtClean="0"/>
              <a:t>、</a:t>
            </a:r>
            <a:endParaRPr lang="en-US" altLang="zh-CN" sz="1000" dirty="0" smtClean="0"/>
          </a:p>
          <a:p>
            <a:r>
              <a:rPr lang="zh-CN" altLang="en-US" sz="1000" dirty="0" smtClean="0">
                <a:hlinkClick r:id="rId7"/>
              </a:rPr>
              <a:t>图形界面</a:t>
            </a:r>
            <a:r>
              <a:rPr lang="zh-CN" altLang="en-US" sz="1000" dirty="0" smtClean="0"/>
              <a:t>、标准化</a:t>
            </a:r>
            <a:endParaRPr lang="en-US" altLang="zh-CN" sz="1000" dirty="0" smtClean="0"/>
          </a:p>
          <a:p>
            <a:r>
              <a:rPr lang="zh-CN" altLang="en-US" sz="1000" dirty="0" smtClean="0">
                <a:hlinkClick r:id="rId8"/>
              </a:rPr>
              <a:t>浏览器</a:t>
            </a:r>
            <a:r>
              <a:rPr lang="zh-CN" altLang="en-US" sz="1000" dirty="0" smtClean="0"/>
              <a:t>等。</a:t>
            </a:r>
            <a:endParaRPr lang="zh-CN" altLang="en-US" sz="1000" dirty="0"/>
          </a:p>
        </p:txBody>
      </p:sp>
      <p:sp>
        <p:nvSpPr>
          <p:cNvPr id="125" name="TextBox 124"/>
          <p:cNvSpPr txBox="1"/>
          <p:nvPr/>
        </p:nvSpPr>
        <p:spPr>
          <a:xfrm>
            <a:off x="1853026" y="2600503"/>
            <a:ext cx="1210588" cy="707886"/>
          </a:xfrm>
          <a:prstGeom prst="rect">
            <a:avLst/>
          </a:prstGeom>
          <a:noFill/>
        </p:spPr>
        <p:txBody>
          <a:bodyPr wrap="none" rtlCol="0">
            <a:spAutoFit/>
          </a:bodyPr>
          <a:lstStyle/>
          <a:p>
            <a:r>
              <a:rPr lang="zh-CN" altLang="en-US" sz="1000" dirty="0" smtClean="0">
                <a:solidFill>
                  <a:srgbClr val="FFC000"/>
                </a:solidFill>
                <a:latin typeface="Watford DB" pitchFamily="2" charset="0"/>
                <a:ea typeface="造字工房劲黑（非商用）常规体" pitchFamily="50" charset="-122"/>
              </a:rPr>
              <a:t>嵌入式的定义：</a:t>
            </a:r>
            <a:endParaRPr lang="en-US" altLang="zh-CN" sz="1000" dirty="0" smtClean="0">
              <a:solidFill>
                <a:srgbClr val="FFC000"/>
              </a:solidFill>
              <a:latin typeface="Watford DB" pitchFamily="2" charset="0"/>
              <a:ea typeface="造字工房劲黑（非商用）常规体" pitchFamily="50" charset="-122"/>
            </a:endParaRPr>
          </a:p>
          <a:p>
            <a:r>
              <a:rPr lang="zh-CN" altLang="en-US" sz="1000" dirty="0" smtClean="0"/>
              <a:t>用于控制、监视</a:t>
            </a:r>
            <a:endParaRPr lang="en-US" altLang="zh-CN" sz="1000" dirty="0" smtClean="0"/>
          </a:p>
          <a:p>
            <a:r>
              <a:rPr lang="zh-CN" altLang="en-US" sz="1000" dirty="0" smtClean="0"/>
              <a:t>或者辅助操作机</a:t>
            </a:r>
            <a:endParaRPr lang="en-US" altLang="zh-CN" sz="1000" dirty="0" smtClean="0"/>
          </a:p>
          <a:p>
            <a:r>
              <a:rPr lang="zh-CN" altLang="en-US" sz="1000" dirty="0" smtClean="0"/>
              <a:t>器和设备的装置。</a:t>
            </a:r>
            <a:endParaRPr lang="zh-CN" altLang="en-US" sz="1000" dirty="0">
              <a:latin typeface="Watford DB" pitchFamily="2" charset="0"/>
              <a:ea typeface="造字工房劲黑（非商用）常规体" pitchFamily="50" charset="-122"/>
            </a:endParaRPr>
          </a:p>
        </p:txBody>
      </p:sp>
      <p:sp>
        <p:nvSpPr>
          <p:cNvPr id="126" name="TextBox 125"/>
          <p:cNvSpPr txBox="1"/>
          <p:nvPr/>
        </p:nvSpPr>
        <p:spPr>
          <a:xfrm>
            <a:off x="7796109" y="1811211"/>
            <a:ext cx="1210588" cy="1015663"/>
          </a:xfrm>
          <a:prstGeom prst="rect">
            <a:avLst/>
          </a:prstGeom>
          <a:noFill/>
        </p:spPr>
        <p:txBody>
          <a:bodyPr wrap="none" rtlCol="0">
            <a:spAutoFit/>
          </a:bodyPr>
          <a:lstStyle/>
          <a:p>
            <a:pPr algn="ctr"/>
            <a:r>
              <a:rPr lang="zh-CN" altLang="en-US" sz="1000" dirty="0" smtClean="0">
                <a:solidFill>
                  <a:srgbClr val="6BA42C"/>
                </a:solidFill>
                <a:latin typeface="Watford DB" pitchFamily="2" charset="0"/>
                <a:ea typeface="造字工房劲黑（非商用）常规体" pitchFamily="50" charset="-122"/>
              </a:rPr>
              <a:t>嵌入式最小系统：</a:t>
            </a:r>
            <a:endParaRPr lang="en-US" altLang="zh-CN" sz="1000" dirty="0" smtClean="0">
              <a:solidFill>
                <a:srgbClr val="6BA42C"/>
              </a:solidFill>
              <a:latin typeface="Watford DB" pitchFamily="2" charset="0"/>
              <a:ea typeface="造字工房劲黑（非商用）常规体" pitchFamily="50" charset="-122"/>
            </a:endParaRPr>
          </a:p>
          <a:p>
            <a:r>
              <a:rPr lang="zh-CN" altLang="en-US" sz="1000" dirty="0" smtClean="0"/>
              <a:t>嵌入式微处理器、</a:t>
            </a:r>
            <a:endParaRPr lang="en-US" altLang="zh-CN" sz="1000" dirty="0" smtClean="0"/>
          </a:p>
          <a:p>
            <a:r>
              <a:rPr lang="zh-CN" altLang="en-US" sz="1000" dirty="0" smtClean="0"/>
              <a:t>外围硬件设备、</a:t>
            </a:r>
            <a:endParaRPr lang="en-US" altLang="zh-CN" sz="1000" dirty="0" smtClean="0"/>
          </a:p>
          <a:p>
            <a:r>
              <a:rPr lang="zh-CN" altLang="en-US" sz="1000" dirty="0" smtClean="0"/>
              <a:t>嵌入式</a:t>
            </a:r>
            <a:r>
              <a:rPr lang="zh-CN" altLang="en-US" sz="1000" dirty="0" smtClean="0">
                <a:hlinkClick r:id="rId9"/>
              </a:rPr>
              <a:t>操作系统</a:t>
            </a:r>
            <a:r>
              <a:rPr lang="zh-CN" altLang="en-US" sz="1000" dirty="0" smtClean="0"/>
              <a:t>以</a:t>
            </a:r>
            <a:endParaRPr lang="en-US" altLang="zh-CN" sz="1000" dirty="0" smtClean="0"/>
          </a:p>
          <a:p>
            <a:r>
              <a:rPr lang="zh-CN" altLang="en-US" sz="1000" dirty="0" smtClean="0"/>
              <a:t>及用户的应用程序</a:t>
            </a:r>
            <a:endParaRPr lang="en-US" altLang="zh-CN" sz="1000" dirty="0" smtClean="0"/>
          </a:p>
          <a:p>
            <a:r>
              <a:rPr lang="zh-CN" altLang="en-US" sz="1000" dirty="0" smtClean="0"/>
              <a:t>等四个部分组成。</a:t>
            </a:r>
            <a:endParaRPr lang="zh-CN" altLang="en-US" sz="1000" dirty="0">
              <a:solidFill>
                <a:srgbClr val="6BA42C"/>
              </a:solidFill>
              <a:latin typeface="Watford DB" pitchFamily="2" charset="0"/>
              <a:ea typeface="造字工房劲黑（非商用）常规体" pitchFamily="50" charset="-122"/>
            </a:endParaRPr>
          </a:p>
        </p:txBody>
      </p:sp>
      <p:sp>
        <p:nvSpPr>
          <p:cNvPr id="128" name="TextBox 127"/>
          <p:cNvSpPr txBox="1"/>
          <p:nvPr/>
        </p:nvSpPr>
        <p:spPr>
          <a:xfrm>
            <a:off x="3372525" y="2738676"/>
            <a:ext cx="1082348" cy="861774"/>
          </a:xfrm>
          <a:prstGeom prst="rect">
            <a:avLst/>
          </a:prstGeom>
          <a:noFill/>
        </p:spPr>
        <p:txBody>
          <a:bodyPr wrap="none" rtlCol="0">
            <a:spAutoFit/>
          </a:bodyPr>
          <a:lstStyle/>
          <a:p>
            <a:r>
              <a:rPr lang="zh-CN" altLang="en-US" sz="1000" dirty="0" smtClean="0">
                <a:solidFill>
                  <a:srgbClr val="7030A0"/>
                </a:solidFill>
                <a:latin typeface="Watford DB" pitchFamily="2" charset="0"/>
                <a:ea typeface="造字工房劲黑（非商用）常规体" pitchFamily="50" charset="-122"/>
              </a:rPr>
              <a:t>嵌入式系统的</a:t>
            </a:r>
            <a:endParaRPr lang="en-US" altLang="zh-CN" sz="1000" dirty="0" smtClean="0">
              <a:solidFill>
                <a:srgbClr val="7030A0"/>
              </a:solidFill>
              <a:latin typeface="Watford DB" pitchFamily="2" charset="0"/>
              <a:ea typeface="造字工房劲黑（非商用）常规体" pitchFamily="50" charset="-122"/>
            </a:endParaRPr>
          </a:p>
          <a:p>
            <a:r>
              <a:rPr lang="zh-CN" altLang="en-US" sz="1000" dirty="0" smtClean="0">
                <a:solidFill>
                  <a:srgbClr val="7030A0"/>
                </a:solidFill>
                <a:latin typeface="Watford DB" pitchFamily="2" charset="0"/>
                <a:ea typeface="造字工房劲黑（非商用）常规体" pitchFamily="50" charset="-122"/>
              </a:rPr>
              <a:t>特点：</a:t>
            </a:r>
            <a:r>
              <a:rPr lang="zh-CN" altLang="en-US" sz="1000" u="sng" dirty="0" smtClean="0">
                <a:solidFill>
                  <a:srgbClr val="002060"/>
                </a:solidFill>
              </a:rPr>
              <a:t>嵌入式</a:t>
            </a:r>
            <a:r>
              <a:rPr lang="zh-CN" altLang="en-US" sz="1000" dirty="0" smtClean="0"/>
              <a:t>系</a:t>
            </a:r>
            <a:endParaRPr lang="en-US" altLang="zh-CN" sz="1000" dirty="0" smtClean="0"/>
          </a:p>
          <a:p>
            <a:r>
              <a:rPr lang="zh-CN" altLang="en-US" sz="1000" dirty="0" smtClean="0"/>
              <a:t>统是</a:t>
            </a:r>
            <a:r>
              <a:rPr lang="zh-CN" altLang="en-US" sz="1000" u="sng" dirty="0" smtClean="0">
                <a:solidFill>
                  <a:srgbClr val="002060"/>
                </a:solidFill>
              </a:rPr>
              <a:t>面向用户</a:t>
            </a:r>
            <a:r>
              <a:rPr lang="zh-CN" altLang="en-US" sz="1000" dirty="0" smtClean="0"/>
              <a:t>、</a:t>
            </a:r>
            <a:endParaRPr lang="en-US" altLang="zh-CN" sz="1000" dirty="0" smtClean="0"/>
          </a:p>
          <a:p>
            <a:r>
              <a:rPr lang="zh-CN" altLang="en-US" sz="1000" dirty="0" smtClean="0"/>
              <a:t>面向产品、面向</a:t>
            </a:r>
            <a:endParaRPr lang="en-US" altLang="zh-CN" sz="1000" dirty="0" smtClean="0"/>
          </a:p>
          <a:p>
            <a:r>
              <a:rPr lang="zh-CN" altLang="en-US" sz="1000" dirty="0" smtClean="0"/>
              <a:t>应用的。</a:t>
            </a:r>
            <a:endParaRPr lang="zh-CN" altLang="en-US" sz="1000" dirty="0">
              <a:solidFill>
                <a:schemeClr val="bg1"/>
              </a:solidFill>
              <a:latin typeface="Watford DB" pitchFamily="2" charset="0"/>
              <a:ea typeface="造字工房劲黑（非商用）常规体" pitchFamily="50" charset="-122"/>
            </a:endParaRPr>
          </a:p>
        </p:txBody>
      </p:sp>
      <p:sp>
        <p:nvSpPr>
          <p:cNvPr id="129" name="TextBox 128"/>
          <p:cNvSpPr txBox="1"/>
          <p:nvPr/>
        </p:nvSpPr>
        <p:spPr>
          <a:xfrm>
            <a:off x="6220079" y="2219503"/>
            <a:ext cx="1338828" cy="1508105"/>
          </a:xfrm>
          <a:prstGeom prst="rect">
            <a:avLst/>
          </a:prstGeom>
          <a:noFill/>
        </p:spPr>
        <p:txBody>
          <a:bodyPr wrap="none" rtlCol="0">
            <a:spAutoFit/>
          </a:bodyPr>
          <a:lstStyle/>
          <a:p>
            <a:pPr algn="ctr"/>
            <a:r>
              <a:rPr lang="en-US" altLang="zh-CN" sz="1200" dirty="0" smtClean="0">
                <a:solidFill>
                  <a:schemeClr val="bg1"/>
                </a:solidFill>
                <a:latin typeface="Watford DB" pitchFamily="2" charset="0"/>
                <a:ea typeface="造字工房劲黑（非商用）常规体" pitchFamily="50" charset="-122"/>
              </a:rPr>
              <a:t>ARM</a:t>
            </a:r>
            <a:r>
              <a:rPr lang="zh-CN" altLang="en-US" sz="1000" dirty="0" smtClean="0">
                <a:solidFill>
                  <a:schemeClr val="bg1"/>
                </a:solidFill>
                <a:latin typeface="Watford DB" pitchFamily="2" charset="0"/>
                <a:ea typeface="造字工房劲黑（非商用）常规体" pitchFamily="50" charset="-122"/>
              </a:rPr>
              <a:t>处理器：</a:t>
            </a:r>
            <a:endParaRPr lang="en-US" altLang="zh-CN" sz="1000" dirty="0" smtClean="0">
              <a:solidFill>
                <a:schemeClr val="bg1"/>
              </a:solidFill>
              <a:latin typeface="Watford DB" pitchFamily="2" charset="0"/>
              <a:ea typeface="造字工房劲黑（非商用）常规体" pitchFamily="50" charset="-122"/>
            </a:endParaRPr>
          </a:p>
          <a:p>
            <a:r>
              <a:rPr lang="zh-CN" altLang="en-US" sz="1000" dirty="0" smtClean="0"/>
              <a:t>是一个</a:t>
            </a:r>
            <a:r>
              <a:rPr lang="en-US" altLang="zh-CN" sz="1000" dirty="0" smtClean="0"/>
              <a:t>32</a:t>
            </a:r>
            <a:r>
              <a:rPr lang="zh-CN" altLang="en-US" sz="1000" dirty="0" smtClean="0"/>
              <a:t>位元</a:t>
            </a:r>
            <a:endParaRPr lang="en-US" altLang="zh-CN" sz="1000" dirty="0" smtClean="0"/>
          </a:p>
          <a:p>
            <a:r>
              <a:rPr lang="zh-CN" altLang="en-US" sz="1000" dirty="0" smtClean="0">
                <a:hlinkClick r:id="rId10"/>
              </a:rPr>
              <a:t>精简指令集</a:t>
            </a:r>
            <a:r>
              <a:rPr lang="zh-CN" altLang="en-US" sz="1000" dirty="0" smtClean="0"/>
              <a:t>处理器架</a:t>
            </a:r>
            <a:endParaRPr lang="en-US" altLang="zh-CN" sz="1000" dirty="0" smtClean="0"/>
          </a:p>
          <a:p>
            <a:r>
              <a:rPr lang="zh-CN" altLang="en-US" sz="1000" dirty="0" smtClean="0"/>
              <a:t>构，</a:t>
            </a:r>
            <a:r>
              <a:rPr lang="en-US" altLang="zh-CN" sz="1000" dirty="0" smtClean="0"/>
              <a:t>ARM</a:t>
            </a:r>
            <a:r>
              <a:rPr lang="zh-CN" altLang="en-US" sz="1000" dirty="0" smtClean="0"/>
              <a:t>处理器广泛</a:t>
            </a:r>
            <a:endParaRPr lang="en-US" altLang="zh-CN" sz="1000" dirty="0" smtClean="0"/>
          </a:p>
          <a:p>
            <a:r>
              <a:rPr lang="zh-CN" altLang="en-US" sz="1000" dirty="0" smtClean="0"/>
              <a:t>地使用在许多</a:t>
            </a:r>
            <a:r>
              <a:rPr lang="zh-CN" altLang="en-US" sz="1000" dirty="0" smtClean="0">
                <a:hlinkClick r:id="rId11"/>
              </a:rPr>
              <a:t>嵌入式</a:t>
            </a:r>
            <a:endParaRPr lang="en-US" altLang="zh-CN" sz="1000" dirty="0" smtClean="0">
              <a:hlinkClick r:id="rId11"/>
            </a:endParaRPr>
          </a:p>
          <a:p>
            <a:r>
              <a:rPr lang="zh-CN" altLang="en-US" sz="1000" dirty="0" smtClean="0">
                <a:hlinkClick r:id="rId11"/>
              </a:rPr>
              <a:t>系统设计</a:t>
            </a:r>
            <a:r>
              <a:rPr lang="zh-CN" altLang="en-US" sz="1000" dirty="0" smtClean="0"/>
              <a:t>。</a:t>
            </a:r>
            <a:r>
              <a:rPr lang="en-US" altLang="zh-CN" sz="1000" dirty="0" smtClean="0"/>
              <a:t>ARM</a:t>
            </a:r>
            <a:r>
              <a:rPr lang="zh-CN" altLang="en-US" sz="1000" dirty="0" smtClean="0"/>
              <a:t>处理</a:t>
            </a:r>
            <a:endParaRPr lang="en-US" altLang="zh-CN" sz="1000" dirty="0" smtClean="0"/>
          </a:p>
          <a:p>
            <a:r>
              <a:rPr lang="zh-CN" altLang="en-US" sz="1000" dirty="0" smtClean="0"/>
              <a:t>器的特点有</a:t>
            </a:r>
            <a:r>
              <a:rPr lang="zh-CN" altLang="en-US" sz="1000" dirty="0" smtClean="0">
                <a:hlinkClick r:id="rId12"/>
              </a:rPr>
              <a:t>指令长度</a:t>
            </a:r>
            <a:endParaRPr lang="en-US" altLang="zh-CN" sz="1000" dirty="0" smtClean="0"/>
          </a:p>
          <a:p>
            <a:r>
              <a:rPr lang="zh-CN" altLang="en-US" sz="1000" dirty="0" smtClean="0"/>
              <a:t>固定，执行效率高，</a:t>
            </a:r>
            <a:endParaRPr lang="en-US" altLang="zh-CN" sz="1000" dirty="0" smtClean="0"/>
          </a:p>
          <a:p>
            <a:r>
              <a:rPr lang="zh-CN" altLang="en-US" sz="1000" dirty="0" smtClean="0"/>
              <a:t>低成本等。</a:t>
            </a:r>
            <a:endParaRPr lang="zh-CN" altLang="en-US" sz="1000" dirty="0">
              <a:solidFill>
                <a:schemeClr val="bg1"/>
              </a:solidFill>
              <a:latin typeface="Watford DB" pitchFamily="2" charset="0"/>
              <a:ea typeface="造字工房劲黑（非商用）常规体" pitchFamily="50" charset="-122"/>
            </a:endParaRPr>
          </a:p>
        </p:txBody>
      </p:sp>
      <p:cxnSp>
        <p:nvCxnSpPr>
          <p:cNvPr id="134" name="直接连接符 133"/>
          <p:cNvCxnSpPr/>
          <p:nvPr/>
        </p:nvCxnSpPr>
        <p:spPr>
          <a:xfrm flipV="1">
            <a:off x="1855966" y="917548"/>
            <a:ext cx="0" cy="5765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7" name="TextBox 36"/>
          <p:cNvSpPr txBox="1"/>
          <p:nvPr/>
        </p:nvSpPr>
        <p:spPr>
          <a:xfrm>
            <a:off x="3518974" y="65306"/>
            <a:ext cx="3859212"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嵌入式电路设计</a:t>
            </a:r>
            <a:endParaRPr lang="zh-CN" altLang="en-US" sz="3600" b="1" dirty="0">
              <a:latin typeface="方正兰亭黑简体" panose="02000000000000000000" pitchFamily="2" charset="-122"/>
              <a:ea typeface="方正兰亭黑简体" panose="02000000000000000000" pitchFamily="2" charset="-122"/>
            </a:endParaRPr>
          </a:p>
        </p:txBody>
      </p:sp>
      <p:sp>
        <p:nvSpPr>
          <p:cNvPr id="33" name="圆角矩形 32"/>
          <p:cNvSpPr/>
          <p:nvPr/>
        </p:nvSpPr>
        <p:spPr>
          <a:xfrm>
            <a:off x="-321542" y="2289537"/>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33338" y="2457689"/>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36" name="圆角矩形 35"/>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41"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42"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43"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研究路线</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44"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pic>
        <p:nvPicPr>
          <p:cNvPr id="2050" name="Picture 2" descr="C:\Users\Administrator\Desktop\毕设\白昀毕设\开题答辩需要材料\ppt图片\嵌入式电路设计.jpg"/>
          <p:cNvPicPr>
            <a:picLocks noChangeAspect="1" noChangeArrowheads="1"/>
          </p:cNvPicPr>
          <p:nvPr/>
        </p:nvPicPr>
        <p:blipFill>
          <a:blip r:embed="rId13" cstate="print"/>
          <a:srcRect/>
          <a:stretch>
            <a:fillRect/>
          </a:stretch>
        </p:blipFill>
        <p:spPr bwMode="auto">
          <a:xfrm>
            <a:off x="1962150" y="723900"/>
            <a:ext cx="4343400" cy="1133475"/>
          </a:xfrm>
          <a:prstGeom prst="rect">
            <a:avLst/>
          </a:prstGeom>
          <a:gradFill flip="none" rotWithShape="1">
            <a:gsLst>
              <a:gs pos="0">
                <a:srgbClr val="825600"/>
              </a:gs>
              <a:gs pos="13000">
                <a:srgbClr val="FFA800"/>
              </a:gs>
              <a:gs pos="28000">
                <a:srgbClr val="825600"/>
              </a:gs>
              <a:gs pos="28000">
                <a:srgbClr val="FFFF00">
                  <a:alpha val="20000"/>
                </a:srgbClr>
              </a:gs>
              <a:gs pos="42999">
                <a:srgbClr val="FFA800"/>
              </a:gs>
              <a:gs pos="58000">
                <a:srgbClr val="825600"/>
              </a:gs>
              <a:gs pos="72000">
                <a:srgbClr val="FFA800"/>
              </a:gs>
              <a:gs pos="87000">
                <a:srgbClr val="825600"/>
              </a:gs>
              <a:gs pos="100000">
                <a:srgbClr val="FFA800"/>
              </a:gs>
            </a:gsLst>
            <a:lin ang="5400000" scaled="1"/>
            <a:tileRect/>
          </a:gradFill>
          <a:effectLst>
            <a:glow rad="101600">
              <a:schemeClr val="accent4">
                <a:satMod val="175000"/>
                <a:alpha val="40000"/>
              </a:schemeClr>
            </a:glow>
          </a:effectLst>
        </p:spPr>
      </p:pic>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p:tgtEl>
                                          <p:spTgt spid="134"/>
                                        </p:tgtEl>
                                        <p:attrNameLst>
                                          <p:attrName>ppt_x</p:attrName>
                                        </p:attrNameLst>
                                      </p:cBhvr>
                                      <p:tavLst>
                                        <p:tav tm="0">
                                          <p:val>
                                            <p:strVal val="#ppt_x-#ppt_w*1.125000"/>
                                          </p:val>
                                        </p:tav>
                                        <p:tav tm="100000">
                                          <p:val>
                                            <p:strVal val="#ppt_x"/>
                                          </p:val>
                                        </p:tav>
                                      </p:tavLst>
                                    </p:anim>
                                    <p:animEffect transition="in" filter="wipe(right)">
                                      <p:cBhvr>
                                        <p:cTn id="8" dur="500"/>
                                        <p:tgtEl>
                                          <p:spTgt spid="134"/>
                                        </p:tgtEl>
                                      </p:cBhvr>
                                    </p:animEffect>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additive="base">
                                        <p:cTn id="12" dur="300" fill="hold"/>
                                        <p:tgtEl>
                                          <p:spTgt spid="107"/>
                                        </p:tgtEl>
                                        <p:attrNameLst>
                                          <p:attrName>ppt_x</p:attrName>
                                        </p:attrNameLst>
                                      </p:cBhvr>
                                      <p:tavLst>
                                        <p:tav tm="0">
                                          <p:val>
                                            <p:strVal val="#ppt_x"/>
                                          </p:val>
                                        </p:tav>
                                        <p:tav tm="100000">
                                          <p:val>
                                            <p:strVal val="#ppt_x"/>
                                          </p:val>
                                        </p:tav>
                                      </p:tavLst>
                                    </p:anim>
                                    <p:anim calcmode="lin" valueType="num">
                                      <p:cBhvr additive="base">
                                        <p:cTn id="13" dur="300" fill="hold"/>
                                        <p:tgtEl>
                                          <p:spTgt spid="10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20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300" fill="hold"/>
                                        <p:tgtEl>
                                          <p:spTgt spid="57"/>
                                        </p:tgtEl>
                                        <p:attrNameLst>
                                          <p:attrName>ppt_x</p:attrName>
                                        </p:attrNameLst>
                                      </p:cBhvr>
                                      <p:tavLst>
                                        <p:tav tm="0">
                                          <p:val>
                                            <p:strVal val="#ppt_x"/>
                                          </p:val>
                                        </p:tav>
                                        <p:tav tm="100000">
                                          <p:val>
                                            <p:strVal val="#ppt_x"/>
                                          </p:val>
                                        </p:tav>
                                      </p:tavLst>
                                    </p:anim>
                                    <p:anim calcmode="lin" valueType="num">
                                      <p:cBhvr additive="base">
                                        <p:cTn id="17" dur="3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115"/>
                                        </p:tgtEl>
                                        <p:attrNameLst>
                                          <p:attrName>style.visibility</p:attrName>
                                        </p:attrNameLst>
                                      </p:cBhvr>
                                      <p:to>
                                        <p:strVal val="visible"/>
                                      </p:to>
                                    </p:set>
                                    <p:anim calcmode="lin" valueType="num">
                                      <p:cBhvr additive="base">
                                        <p:cTn id="20" dur="300" fill="hold"/>
                                        <p:tgtEl>
                                          <p:spTgt spid="115"/>
                                        </p:tgtEl>
                                        <p:attrNameLst>
                                          <p:attrName>ppt_x</p:attrName>
                                        </p:attrNameLst>
                                      </p:cBhvr>
                                      <p:tavLst>
                                        <p:tav tm="0">
                                          <p:val>
                                            <p:strVal val="#ppt_x"/>
                                          </p:val>
                                        </p:tav>
                                        <p:tav tm="100000">
                                          <p:val>
                                            <p:strVal val="#ppt_x"/>
                                          </p:val>
                                        </p:tav>
                                      </p:tavLst>
                                    </p:anim>
                                    <p:anim calcmode="lin" valueType="num">
                                      <p:cBhvr additive="base">
                                        <p:cTn id="21" dur="300" fill="hold"/>
                                        <p:tgtEl>
                                          <p:spTgt spid="11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600"/>
                                  </p:stCondLst>
                                  <p:childTnLst>
                                    <p:set>
                                      <p:cBhvr>
                                        <p:cTn id="23" dur="1" fill="hold">
                                          <p:stCondLst>
                                            <p:cond delay="0"/>
                                          </p:stCondLst>
                                        </p:cTn>
                                        <p:tgtEl>
                                          <p:spTgt spid="109"/>
                                        </p:tgtEl>
                                        <p:attrNameLst>
                                          <p:attrName>style.visibility</p:attrName>
                                        </p:attrNameLst>
                                      </p:cBhvr>
                                      <p:to>
                                        <p:strVal val="visible"/>
                                      </p:to>
                                    </p:set>
                                    <p:anim calcmode="lin" valueType="num">
                                      <p:cBhvr additive="base">
                                        <p:cTn id="24" dur="300" fill="hold"/>
                                        <p:tgtEl>
                                          <p:spTgt spid="109"/>
                                        </p:tgtEl>
                                        <p:attrNameLst>
                                          <p:attrName>ppt_x</p:attrName>
                                        </p:attrNameLst>
                                      </p:cBhvr>
                                      <p:tavLst>
                                        <p:tav tm="0">
                                          <p:val>
                                            <p:strVal val="#ppt_x"/>
                                          </p:val>
                                        </p:tav>
                                        <p:tav tm="100000">
                                          <p:val>
                                            <p:strVal val="#ppt_x"/>
                                          </p:val>
                                        </p:tav>
                                      </p:tavLst>
                                    </p:anim>
                                    <p:anim calcmode="lin" valueType="num">
                                      <p:cBhvr additive="base">
                                        <p:cTn id="25" dur="300" fill="hold"/>
                                        <p:tgtEl>
                                          <p:spTgt spid="10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800"/>
                                  </p:stCondLst>
                                  <p:childTnLst>
                                    <p:set>
                                      <p:cBhvr>
                                        <p:cTn id="27" dur="1" fill="hold">
                                          <p:stCondLst>
                                            <p:cond delay="0"/>
                                          </p:stCondLst>
                                        </p:cTn>
                                        <p:tgtEl>
                                          <p:spTgt spid="123"/>
                                        </p:tgtEl>
                                        <p:attrNameLst>
                                          <p:attrName>style.visibility</p:attrName>
                                        </p:attrNameLst>
                                      </p:cBhvr>
                                      <p:to>
                                        <p:strVal val="visible"/>
                                      </p:to>
                                    </p:set>
                                    <p:anim calcmode="lin" valueType="num">
                                      <p:cBhvr additive="base">
                                        <p:cTn id="28" dur="300" fill="hold"/>
                                        <p:tgtEl>
                                          <p:spTgt spid="123"/>
                                        </p:tgtEl>
                                        <p:attrNameLst>
                                          <p:attrName>ppt_x</p:attrName>
                                        </p:attrNameLst>
                                      </p:cBhvr>
                                      <p:tavLst>
                                        <p:tav tm="0">
                                          <p:val>
                                            <p:strVal val="#ppt_x"/>
                                          </p:val>
                                        </p:tav>
                                        <p:tav tm="100000">
                                          <p:val>
                                            <p:strVal val="#ppt_x"/>
                                          </p:val>
                                        </p:tav>
                                      </p:tavLst>
                                    </p:anim>
                                    <p:anim calcmode="lin" valueType="num">
                                      <p:cBhvr additive="base">
                                        <p:cTn id="29" dur="300" fill="hold"/>
                                        <p:tgtEl>
                                          <p:spTgt spid="123"/>
                                        </p:tgtEl>
                                        <p:attrNameLst>
                                          <p:attrName>ppt_y</p:attrName>
                                        </p:attrNameLst>
                                      </p:cBhvr>
                                      <p:tavLst>
                                        <p:tav tm="0">
                                          <p:val>
                                            <p:strVal val="1+#ppt_h/2"/>
                                          </p:val>
                                        </p:tav>
                                        <p:tav tm="100000">
                                          <p:val>
                                            <p:strVal val="#ppt_y"/>
                                          </p:val>
                                        </p:tav>
                                      </p:tavLst>
                                    </p:anim>
                                  </p:childTnLst>
                                </p:cTn>
                              </p:par>
                              <p:par>
                                <p:cTn id="30" presetID="22" presetClass="entr" presetSubtype="4" fill="hold" nodeType="withEffect">
                                  <p:stCondLst>
                                    <p:cond delay="300"/>
                                  </p:stCondLst>
                                  <p:childTnLst>
                                    <p:set>
                                      <p:cBhvr>
                                        <p:cTn id="31" dur="1" fill="hold">
                                          <p:stCondLst>
                                            <p:cond delay="0"/>
                                          </p:stCondLst>
                                        </p:cTn>
                                        <p:tgtEl>
                                          <p:spTgt spid="104"/>
                                        </p:tgtEl>
                                        <p:attrNameLst>
                                          <p:attrName>style.visibility</p:attrName>
                                        </p:attrNameLst>
                                      </p:cBhvr>
                                      <p:to>
                                        <p:strVal val="visible"/>
                                      </p:to>
                                    </p:set>
                                    <p:animEffect transition="in" filter="wipe(down)">
                                      <p:cBhvr>
                                        <p:cTn id="32" dur="500"/>
                                        <p:tgtEl>
                                          <p:spTgt spid="104"/>
                                        </p:tgtEl>
                                      </p:cBhvr>
                                    </p:animEffect>
                                  </p:childTnLst>
                                </p:cTn>
                              </p:par>
                              <p:par>
                                <p:cTn id="33" presetID="22" presetClass="entr" presetSubtype="4" fill="hold" grpId="0" nodeType="withEffect">
                                  <p:stCondLst>
                                    <p:cond delay="50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500"/>
                                        <p:tgtEl>
                                          <p:spTgt spid="76"/>
                                        </p:tgtEl>
                                      </p:cBhvr>
                                    </p:animEffect>
                                  </p:childTnLst>
                                </p:cTn>
                              </p:par>
                              <p:par>
                                <p:cTn id="36" presetID="22" presetClass="entr" presetSubtype="4" fill="hold" nodeType="withEffect">
                                  <p:stCondLst>
                                    <p:cond delay="700"/>
                                  </p:stCondLst>
                                  <p:childTnLst>
                                    <p:set>
                                      <p:cBhvr>
                                        <p:cTn id="37" dur="1" fill="hold">
                                          <p:stCondLst>
                                            <p:cond delay="0"/>
                                          </p:stCondLst>
                                        </p:cTn>
                                        <p:tgtEl>
                                          <p:spTgt spid="112"/>
                                        </p:tgtEl>
                                        <p:attrNameLst>
                                          <p:attrName>style.visibility</p:attrName>
                                        </p:attrNameLst>
                                      </p:cBhvr>
                                      <p:to>
                                        <p:strVal val="visible"/>
                                      </p:to>
                                    </p:set>
                                    <p:animEffect transition="in" filter="wipe(down)">
                                      <p:cBhvr>
                                        <p:cTn id="38" dur="500"/>
                                        <p:tgtEl>
                                          <p:spTgt spid="112"/>
                                        </p:tgtEl>
                                      </p:cBhvr>
                                    </p:animEffect>
                                  </p:childTnLst>
                                </p:cTn>
                              </p:par>
                              <p:par>
                                <p:cTn id="39" presetID="22" presetClass="entr" presetSubtype="4" fill="hold" grpId="0" nodeType="withEffect">
                                  <p:stCondLst>
                                    <p:cond delay="900"/>
                                  </p:stCondLst>
                                  <p:childTnLst>
                                    <p:set>
                                      <p:cBhvr>
                                        <p:cTn id="40" dur="1" fill="hold">
                                          <p:stCondLst>
                                            <p:cond delay="0"/>
                                          </p:stCondLst>
                                        </p:cTn>
                                        <p:tgtEl>
                                          <p:spTgt spid="108"/>
                                        </p:tgtEl>
                                        <p:attrNameLst>
                                          <p:attrName>style.visibility</p:attrName>
                                        </p:attrNameLst>
                                      </p:cBhvr>
                                      <p:to>
                                        <p:strVal val="visible"/>
                                      </p:to>
                                    </p:set>
                                    <p:animEffect transition="in" filter="wipe(down)">
                                      <p:cBhvr>
                                        <p:cTn id="41" dur="500"/>
                                        <p:tgtEl>
                                          <p:spTgt spid="108"/>
                                        </p:tgtEl>
                                      </p:cBhvr>
                                    </p:animEffect>
                                  </p:childTnLst>
                                </p:cTn>
                              </p:par>
                              <p:par>
                                <p:cTn id="42" presetID="22" presetClass="entr" presetSubtype="4" fill="hold" nodeType="withEffect">
                                  <p:stCondLst>
                                    <p:cond delay="1100"/>
                                  </p:stCondLst>
                                  <p:childTnLst>
                                    <p:set>
                                      <p:cBhvr>
                                        <p:cTn id="43" dur="1" fill="hold">
                                          <p:stCondLst>
                                            <p:cond delay="0"/>
                                          </p:stCondLst>
                                        </p:cTn>
                                        <p:tgtEl>
                                          <p:spTgt spid="120"/>
                                        </p:tgtEl>
                                        <p:attrNameLst>
                                          <p:attrName>style.visibility</p:attrName>
                                        </p:attrNameLst>
                                      </p:cBhvr>
                                      <p:to>
                                        <p:strVal val="visible"/>
                                      </p:to>
                                    </p:set>
                                    <p:animEffect transition="in" filter="wipe(down)">
                                      <p:cBhvr>
                                        <p:cTn id="44" dur="500"/>
                                        <p:tgtEl>
                                          <p:spTgt spid="120"/>
                                        </p:tgtEl>
                                      </p:cBhvr>
                                    </p:animEffect>
                                  </p:childTnLst>
                                </p:cTn>
                              </p:par>
                              <p:par>
                                <p:cTn id="45" presetID="12" presetClass="entr" presetSubtype="1" fill="hold" grpId="0" nodeType="withEffect">
                                  <p:stCondLst>
                                    <p:cond delay="800"/>
                                  </p:stCondLst>
                                  <p:childTnLst>
                                    <p:set>
                                      <p:cBhvr>
                                        <p:cTn id="46" dur="1" fill="hold">
                                          <p:stCondLst>
                                            <p:cond delay="0"/>
                                          </p:stCondLst>
                                        </p:cTn>
                                        <p:tgtEl>
                                          <p:spTgt spid="125"/>
                                        </p:tgtEl>
                                        <p:attrNameLst>
                                          <p:attrName>style.visibility</p:attrName>
                                        </p:attrNameLst>
                                      </p:cBhvr>
                                      <p:to>
                                        <p:strVal val="visible"/>
                                      </p:to>
                                    </p:set>
                                    <p:anim calcmode="lin" valueType="num">
                                      <p:cBhvr additive="base">
                                        <p:cTn id="47" dur="500"/>
                                        <p:tgtEl>
                                          <p:spTgt spid="125"/>
                                        </p:tgtEl>
                                        <p:attrNameLst>
                                          <p:attrName>ppt_y</p:attrName>
                                        </p:attrNameLst>
                                      </p:cBhvr>
                                      <p:tavLst>
                                        <p:tav tm="0">
                                          <p:val>
                                            <p:strVal val="#ppt_y-#ppt_h*1.125000"/>
                                          </p:val>
                                        </p:tav>
                                        <p:tav tm="100000">
                                          <p:val>
                                            <p:strVal val="#ppt_y"/>
                                          </p:val>
                                        </p:tav>
                                      </p:tavLst>
                                    </p:anim>
                                    <p:animEffect transition="in" filter="wipe(down)">
                                      <p:cBhvr>
                                        <p:cTn id="48" dur="500"/>
                                        <p:tgtEl>
                                          <p:spTgt spid="125"/>
                                        </p:tgtEl>
                                      </p:cBhvr>
                                    </p:animEffect>
                                  </p:childTnLst>
                                </p:cTn>
                              </p:par>
                              <p:par>
                                <p:cTn id="49" presetID="12" presetClass="entr" presetSubtype="1" fill="hold" grpId="0" nodeType="withEffect">
                                  <p:stCondLst>
                                    <p:cond delay="100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500"/>
                                        <p:tgtEl>
                                          <p:spTgt spid="128"/>
                                        </p:tgtEl>
                                        <p:attrNameLst>
                                          <p:attrName>ppt_y</p:attrName>
                                        </p:attrNameLst>
                                      </p:cBhvr>
                                      <p:tavLst>
                                        <p:tav tm="0">
                                          <p:val>
                                            <p:strVal val="#ppt_y-#ppt_h*1.125000"/>
                                          </p:val>
                                        </p:tav>
                                        <p:tav tm="100000">
                                          <p:val>
                                            <p:strVal val="#ppt_y"/>
                                          </p:val>
                                        </p:tav>
                                      </p:tavLst>
                                    </p:anim>
                                    <p:animEffect transition="in" filter="wipe(down)">
                                      <p:cBhvr>
                                        <p:cTn id="52" dur="500"/>
                                        <p:tgtEl>
                                          <p:spTgt spid="128"/>
                                        </p:tgtEl>
                                      </p:cBhvr>
                                    </p:animEffect>
                                  </p:childTnLst>
                                </p:cTn>
                              </p:par>
                              <p:par>
                                <p:cTn id="53" presetID="12" presetClass="entr" presetSubtype="1" fill="hold" grpId="0" nodeType="withEffect">
                                  <p:stCondLst>
                                    <p:cond delay="1200"/>
                                  </p:stCondLst>
                                  <p:childTnLst>
                                    <p:set>
                                      <p:cBhvr>
                                        <p:cTn id="54" dur="1" fill="hold">
                                          <p:stCondLst>
                                            <p:cond delay="0"/>
                                          </p:stCondLst>
                                        </p:cTn>
                                        <p:tgtEl>
                                          <p:spTgt spid="124"/>
                                        </p:tgtEl>
                                        <p:attrNameLst>
                                          <p:attrName>style.visibility</p:attrName>
                                        </p:attrNameLst>
                                      </p:cBhvr>
                                      <p:to>
                                        <p:strVal val="visible"/>
                                      </p:to>
                                    </p:set>
                                    <p:anim calcmode="lin" valueType="num">
                                      <p:cBhvr additive="base">
                                        <p:cTn id="55" dur="500"/>
                                        <p:tgtEl>
                                          <p:spTgt spid="124"/>
                                        </p:tgtEl>
                                        <p:attrNameLst>
                                          <p:attrName>ppt_y</p:attrName>
                                        </p:attrNameLst>
                                      </p:cBhvr>
                                      <p:tavLst>
                                        <p:tav tm="0">
                                          <p:val>
                                            <p:strVal val="#ppt_y-#ppt_h*1.125000"/>
                                          </p:val>
                                        </p:tav>
                                        <p:tav tm="100000">
                                          <p:val>
                                            <p:strVal val="#ppt_y"/>
                                          </p:val>
                                        </p:tav>
                                      </p:tavLst>
                                    </p:anim>
                                    <p:animEffect transition="in" filter="wipe(down)">
                                      <p:cBhvr>
                                        <p:cTn id="56" dur="500"/>
                                        <p:tgtEl>
                                          <p:spTgt spid="124"/>
                                        </p:tgtEl>
                                      </p:cBhvr>
                                    </p:animEffect>
                                  </p:childTnLst>
                                </p:cTn>
                              </p:par>
                              <p:par>
                                <p:cTn id="57" presetID="12" presetClass="entr" presetSubtype="1" fill="hold" grpId="0" nodeType="withEffect">
                                  <p:stCondLst>
                                    <p:cond delay="1400"/>
                                  </p:stCondLst>
                                  <p:childTnLst>
                                    <p:set>
                                      <p:cBhvr>
                                        <p:cTn id="58" dur="1" fill="hold">
                                          <p:stCondLst>
                                            <p:cond delay="0"/>
                                          </p:stCondLst>
                                        </p:cTn>
                                        <p:tgtEl>
                                          <p:spTgt spid="129"/>
                                        </p:tgtEl>
                                        <p:attrNameLst>
                                          <p:attrName>style.visibility</p:attrName>
                                        </p:attrNameLst>
                                      </p:cBhvr>
                                      <p:to>
                                        <p:strVal val="visible"/>
                                      </p:to>
                                    </p:set>
                                    <p:anim calcmode="lin" valueType="num">
                                      <p:cBhvr additive="base">
                                        <p:cTn id="59" dur="500"/>
                                        <p:tgtEl>
                                          <p:spTgt spid="129"/>
                                        </p:tgtEl>
                                        <p:attrNameLst>
                                          <p:attrName>ppt_y</p:attrName>
                                        </p:attrNameLst>
                                      </p:cBhvr>
                                      <p:tavLst>
                                        <p:tav tm="0">
                                          <p:val>
                                            <p:strVal val="#ppt_y-#ppt_h*1.125000"/>
                                          </p:val>
                                        </p:tav>
                                        <p:tav tm="100000">
                                          <p:val>
                                            <p:strVal val="#ppt_y"/>
                                          </p:val>
                                        </p:tav>
                                      </p:tavLst>
                                    </p:anim>
                                    <p:animEffect transition="in" filter="wipe(down)">
                                      <p:cBhvr>
                                        <p:cTn id="60" dur="500"/>
                                        <p:tgtEl>
                                          <p:spTgt spid="129"/>
                                        </p:tgtEl>
                                      </p:cBhvr>
                                    </p:animEffect>
                                  </p:childTnLst>
                                </p:cTn>
                              </p:par>
                              <p:par>
                                <p:cTn id="61" presetID="12" presetClass="entr" presetSubtype="1" fill="hold" grpId="0" nodeType="withEffect">
                                  <p:stCondLst>
                                    <p:cond delay="1600"/>
                                  </p:stCondLst>
                                  <p:childTnLst>
                                    <p:set>
                                      <p:cBhvr>
                                        <p:cTn id="62" dur="1" fill="hold">
                                          <p:stCondLst>
                                            <p:cond delay="0"/>
                                          </p:stCondLst>
                                        </p:cTn>
                                        <p:tgtEl>
                                          <p:spTgt spid="126"/>
                                        </p:tgtEl>
                                        <p:attrNameLst>
                                          <p:attrName>style.visibility</p:attrName>
                                        </p:attrNameLst>
                                      </p:cBhvr>
                                      <p:to>
                                        <p:strVal val="visible"/>
                                      </p:to>
                                    </p:set>
                                    <p:anim calcmode="lin" valueType="num">
                                      <p:cBhvr additive="base">
                                        <p:cTn id="63" dur="500"/>
                                        <p:tgtEl>
                                          <p:spTgt spid="126"/>
                                        </p:tgtEl>
                                        <p:attrNameLst>
                                          <p:attrName>ppt_y</p:attrName>
                                        </p:attrNameLst>
                                      </p:cBhvr>
                                      <p:tavLst>
                                        <p:tav tm="0">
                                          <p:val>
                                            <p:strVal val="#ppt_y-#ppt_h*1.125000"/>
                                          </p:val>
                                        </p:tav>
                                        <p:tav tm="100000">
                                          <p:val>
                                            <p:strVal val="#ppt_y"/>
                                          </p:val>
                                        </p:tav>
                                      </p:tavLst>
                                    </p:anim>
                                    <p:animEffect transition="in" filter="wipe(down)">
                                      <p:cBhvr>
                                        <p:cTn id="64" dur="500"/>
                                        <p:tgtEl>
                                          <p:spTgt spid="126"/>
                                        </p:tgtEl>
                                      </p:cBhvr>
                                    </p:animEffect>
                                  </p:childTnLst>
                                </p:cTn>
                              </p:par>
                            </p:childTnLst>
                          </p:cTn>
                        </p:par>
                        <p:par>
                          <p:cTn id="65" fill="hold">
                            <p:stCondLst>
                              <p:cond delay="3100"/>
                            </p:stCondLst>
                            <p:childTnLst>
                              <p:par>
                                <p:cTn id="66" presetID="10" presetClass="entr" presetSubtype="0" fill="hold" grpId="0" nodeType="afterEffect">
                                  <p:stCondLst>
                                    <p:cond delay="0"/>
                                  </p:stCondLst>
                                  <p:childTnLst>
                                    <p:set>
                                      <p:cBhvr>
                                        <p:cTn id="67" dur="1" fill="hold">
                                          <p:stCondLst>
                                            <p:cond delay="0"/>
                                          </p:stCondLst>
                                        </p:cTn>
                                        <p:tgtEl>
                                          <p:spTgt spid="135"/>
                                        </p:tgtEl>
                                        <p:attrNameLst>
                                          <p:attrName>style.visibility</p:attrName>
                                        </p:attrNameLst>
                                      </p:cBhvr>
                                      <p:to>
                                        <p:strVal val="visible"/>
                                      </p:to>
                                    </p:set>
                                    <p:animEffect transition="in" filter="fade">
                                      <p:cBhvr>
                                        <p:cTn id="68"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7" grpId="0" animBg="1"/>
      <p:bldP spid="108" grpId="0" animBg="1"/>
      <p:bldP spid="115" grpId="0" animBg="1"/>
      <p:bldP spid="123" grpId="0" animBg="1"/>
      <p:bldP spid="124" grpId="0"/>
      <p:bldP spid="125" grpId="0"/>
      <p:bldP spid="126" grpId="0"/>
      <p:bldP spid="128" grpId="0"/>
      <p:bldP spid="129" grpId="0"/>
      <p:bldP spid="1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799338" y="3774218"/>
            <a:ext cx="1620957" cy="1077218"/>
          </a:xfrm>
          <a:prstGeom prst="rect">
            <a:avLst/>
          </a:prstGeom>
          <a:noFill/>
          <a:ln>
            <a:noFill/>
          </a:ln>
        </p:spPr>
        <p:txBody>
          <a:bodyPr wrap="none" rtlCol="0">
            <a:spAutoFit/>
          </a:bodyPr>
          <a:lstStyle/>
          <a:p>
            <a:r>
              <a:rPr lang="zh-CN" altLang="en-US" sz="1600" b="1" dirty="0" smtClean="0">
                <a:solidFill>
                  <a:srgbClr val="7030A0"/>
                </a:solidFill>
                <a:latin typeface="方正兰亭细黑_GBK" panose="02000000000000000000" pitchFamily="2" charset="-122"/>
                <a:ea typeface="方正兰亭细黑_GBK" panose="02000000000000000000" pitchFamily="2" charset="-122"/>
              </a:rPr>
              <a:t>报警器：</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主要用于</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某种传感器数据超出</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阈值时进行报警，类</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似的还有各种自反应</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电路需要的元件。</a:t>
            </a:r>
            <a:endParaRPr lang="zh-CN" altLang="en-US" sz="1200" dirty="0">
              <a:solidFill>
                <a:srgbClr val="6BA42C"/>
              </a:solidFill>
              <a:latin typeface="方正兰亭细黑_GBK" panose="02000000000000000000" pitchFamily="2" charset="-122"/>
              <a:ea typeface="方正兰亭细黑_GBK" panose="02000000000000000000" pitchFamily="2" charset="-122"/>
            </a:endParaRPr>
          </a:p>
        </p:txBody>
      </p:sp>
      <p:sp>
        <p:nvSpPr>
          <p:cNvPr id="46" name="TextBox 45"/>
          <p:cNvSpPr txBox="1"/>
          <p:nvPr/>
        </p:nvSpPr>
        <p:spPr>
          <a:xfrm>
            <a:off x="6949702" y="3489639"/>
            <a:ext cx="2262158" cy="707886"/>
          </a:xfrm>
          <a:prstGeom prst="rect">
            <a:avLst/>
          </a:prstGeom>
          <a:noFill/>
          <a:ln>
            <a:noFill/>
          </a:ln>
        </p:spPr>
        <p:txBody>
          <a:bodyPr wrap="none" rtlCol="0">
            <a:spAutoFit/>
          </a:bodyPr>
          <a:lstStyle/>
          <a:p>
            <a:pPr algn="ctr"/>
            <a:r>
              <a:rPr lang="zh-CN" altLang="en-US" sz="1600" b="1" dirty="0" smtClean="0">
                <a:solidFill>
                  <a:srgbClr val="7030A0"/>
                </a:solidFill>
                <a:latin typeface="方正兰亭细黑_GBK" panose="02000000000000000000" pitchFamily="2" charset="-122"/>
                <a:ea typeface="方正兰亭细黑_GBK" panose="02000000000000000000" pitchFamily="2" charset="-122"/>
              </a:rPr>
              <a:t>主控：</a:t>
            </a:r>
            <a:r>
              <a:rPr lang="zh-CN" altLang="en-US" sz="1200" dirty="0" smtClean="0">
                <a:solidFill>
                  <a:srgbClr val="FF0000"/>
                </a:solidFill>
                <a:latin typeface="方正兰亭细黑_GBK" panose="02000000000000000000" pitchFamily="2" charset="-122"/>
                <a:ea typeface="方正兰亭细黑_GBK" panose="02000000000000000000" pitchFamily="2" charset="-122"/>
              </a:rPr>
              <a:t>采用</a:t>
            </a:r>
            <a:r>
              <a:rPr lang="en-US" altLang="zh-CN" sz="1200" dirty="0" smtClean="0">
                <a:solidFill>
                  <a:srgbClr val="FF0000"/>
                </a:solidFill>
                <a:latin typeface="方正兰亭细黑_GBK" panose="02000000000000000000" pitchFamily="2" charset="-122"/>
                <a:ea typeface="方正兰亭细黑_GBK" panose="02000000000000000000" pitchFamily="2" charset="-122"/>
              </a:rPr>
              <a:t>STM32F103ZET6</a:t>
            </a:r>
            <a:r>
              <a:rPr lang="zh-CN" altLang="en-US" sz="1200" dirty="0" smtClean="0">
                <a:solidFill>
                  <a:srgbClr val="FF0000"/>
                </a:solidFill>
                <a:latin typeface="方正兰亭细黑_GBK" panose="02000000000000000000" pitchFamily="2" charset="-122"/>
                <a:ea typeface="方正兰亭细黑_GBK" panose="02000000000000000000" pitchFamily="2" charset="-122"/>
              </a:rPr>
              <a:t>，</a:t>
            </a:r>
            <a:endParaRPr lang="en-US" altLang="zh-CN" sz="1200" dirty="0" smtClean="0">
              <a:solidFill>
                <a:srgbClr val="FF0000"/>
              </a:solidFill>
              <a:latin typeface="方正兰亭细黑_GBK" panose="02000000000000000000" pitchFamily="2" charset="-122"/>
              <a:ea typeface="方正兰亭细黑_GBK" panose="02000000000000000000" pitchFamily="2" charset="-122"/>
            </a:endParaRPr>
          </a:p>
          <a:p>
            <a:pPr algn="ctr"/>
            <a:r>
              <a:rPr lang="zh-CN" altLang="en-US" sz="1200" dirty="0" smtClean="0">
                <a:solidFill>
                  <a:srgbClr val="FF0000"/>
                </a:solidFill>
                <a:latin typeface="方正兰亭细黑_GBK" panose="02000000000000000000" pitchFamily="2" charset="-122"/>
                <a:ea typeface="方正兰亭细黑_GBK" panose="02000000000000000000" pitchFamily="2" charset="-122"/>
              </a:rPr>
              <a:t>用于系统的数据运算，</a:t>
            </a:r>
            <a:endParaRPr lang="en-US" altLang="zh-CN" sz="1200" dirty="0" smtClean="0">
              <a:solidFill>
                <a:srgbClr val="FF0000"/>
              </a:solidFill>
              <a:latin typeface="方正兰亭细黑_GBK" panose="02000000000000000000" pitchFamily="2" charset="-122"/>
              <a:ea typeface="方正兰亭细黑_GBK" panose="02000000000000000000" pitchFamily="2" charset="-122"/>
            </a:endParaRPr>
          </a:p>
          <a:p>
            <a:pPr algn="ctr"/>
            <a:r>
              <a:rPr lang="zh-CN" altLang="en-US" sz="1200" dirty="0" smtClean="0">
                <a:solidFill>
                  <a:srgbClr val="FF0000"/>
                </a:solidFill>
                <a:latin typeface="方正兰亭细黑_GBK" panose="02000000000000000000" pitchFamily="2" charset="-122"/>
                <a:ea typeface="方正兰亭细黑_GBK" panose="02000000000000000000" pitchFamily="2" charset="-122"/>
              </a:rPr>
              <a:t>及通信中转站。</a:t>
            </a:r>
            <a:endParaRPr lang="zh-CN" altLang="en-US" sz="1200" dirty="0">
              <a:solidFill>
                <a:srgbClr val="FF0000"/>
              </a:solidFill>
              <a:latin typeface="方正兰亭细黑_GBK" panose="02000000000000000000" pitchFamily="2" charset="-122"/>
              <a:ea typeface="方正兰亭细黑_GBK" panose="02000000000000000000" pitchFamily="2" charset="-122"/>
            </a:endParaRPr>
          </a:p>
        </p:txBody>
      </p:sp>
      <p:sp>
        <p:nvSpPr>
          <p:cNvPr id="47" name="TextBox 46"/>
          <p:cNvSpPr txBox="1"/>
          <p:nvPr/>
        </p:nvSpPr>
        <p:spPr>
          <a:xfrm>
            <a:off x="7130677" y="1616428"/>
            <a:ext cx="2082621" cy="892552"/>
          </a:xfrm>
          <a:prstGeom prst="rect">
            <a:avLst/>
          </a:prstGeom>
          <a:noFill/>
          <a:ln>
            <a:noFill/>
          </a:ln>
        </p:spPr>
        <p:txBody>
          <a:bodyPr wrap="none" rtlCol="0">
            <a:spAutoFit/>
          </a:bodyPr>
          <a:lstStyle/>
          <a:p>
            <a:r>
              <a:rPr lang="zh-CN" altLang="en-US" sz="1600" b="1" dirty="0" smtClean="0">
                <a:solidFill>
                  <a:srgbClr val="002060"/>
                </a:solidFill>
                <a:latin typeface="方正兰亭细黑_GBK" panose="02000000000000000000" pitchFamily="2" charset="-122"/>
                <a:ea typeface="方正兰亭细黑_GBK" panose="02000000000000000000" pitchFamily="2" charset="-122"/>
              </a:rPr>
              <a:t>显示屏：</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人机交互设计的</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主要元件，用于显示用户需</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要的信息及其他各种用户需</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要操作的功能。</a:t>
            </a:r>
            <a:endParaRPr lang="zh-CN" altLang="en-US" sz="1200" dirty="0">
              <a:solidFill>
                <a:srgbClr val="6BA42C"/>
              </a:solidFill>
              <a:latin typeface="方正兰亭细黑_GBK" panose="02000000000000000000" pitchFamily="2" charset="-122"/>
              <a:ea typeface="方正兰亭细黑_GBK" panose="02000000000000000000" pitchFamily="2" charset="-122"/>
            </a:endParaRPr>
          </a:p>
        </p:txBody>
      </p:sp>
      <p:sp>
        <p:nvSpPr>
          <p:cNvPr id="53" name="TextBox 52"/>
          <p:cNvSpPr txBox="1"/>
          <p:nvPr/>
        </p:nvSpPr>
        <p:spPr>
          <a:xfrm>
            <a:off x="1813239" y="1945673"/>
            <a:ext cx="1620957" cy="892552"/>
          </a:xfrm>
          <a:prstGeom prst="rect">
            <a:avLst/>
          </a:prstGeom>
          <a:noFill/>
          <a:ln>
            <a:noFill/>
          </a:ln>
        </p:spPr>
        <p:txBody>
          <a:bodyPr wrap="none" rtlCol="0">
            <a:spAutoFit/>
          </a:bodyPr>
          <a:lstStyle/>
          <a:p>
            <a:r>
              <a:rPr lang="zh-CN" altLang="en-US" sz="1600" b="1" dirty="0" smtClean="0">
                <a:solidFill>
                  <a:srgbClr val="7030A0"/>
                </a:solidFill>
                <a:latin typeface="方正兰亭细黑_GBK" panose="02000000000000000000" pitchFamily="2" charset="-122"/>
                <a:ea typeface="方正兰亭细黑_GBK" panose="02000000000000000000" pitchFamily="2" charset="-122"/>
              </a:rPr>
              <a:t>传感器：</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用于采集</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特点的数据，再将</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数据发送给主控进</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行进一步的处理。</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p:txBody>
      </p:sp>
      <p:sp>
        <p:nvSpPr>
          <p:cNvPr id="54" name="椭圆 34"/>
          <p:cNvSpPr/>
          <p:nvPr/>
        </p:nvSpPr>
        <p:spPr>
          <a:xfrm rot="10800000">
            <a:off x="3543300" y="1181100"/>
            <a:ext cx="1472397" cy="177645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rot="5400000">
            <a:off x="3655338" y="2921714"/>
            <a:ext cx="1604924" cy="1752799"/>
            <a:chOff x="4020870" y="2194485"/>
            <a:chExt cx="1102258" cy="1432090"/>
          </a:xfrm>
          <a:effectLst>
            <a:outerShdw blurRad="444500" dist="254000" dir="8100000" algn="tr" rotWithShape="0">
              <a:prstClr val="black">
                <a:alpha val="50000"/>
              </a:prstClr>
            </a:outerShdw>
          </a:effectLst>
        </p:grpSpPr>
        <p:sp>
          <p:nvSpPr>
            <p:cNvPr id="5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34"/>
          <p:cNvSpPr/>
          <p:nvPr/>
        </p:nvSpPr>
        <p:spPr>
          <a:xfrm>
            <a:off x="5398513" y="2709512"/>
            <a:ext cx="1526161" cy="185296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2B8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rot="16200000">
            <a:off x="5244081" y="971766"/>
            <a:ext cx="1442686" cy="1880403"/>
            <a:chOff x="4020870" y="2194485"/>
            <a:chExt cx="1102258" cy="1432090"/>
          </a:xfrm>
          <a:effectLst>
            <a:outerShdw blurRad="444500" dist="254000" dir="8100000" algn="tr" rotWithShape="0">
              <a:prstClr val="black">
                <a:alpha val="50000"/>
              </a:prstClr>
            </a:outerShdw>
          </a:effectLst>
        </p:grpSpPr>
        <p:sp>
          <p:nvSpPr>
            <p:cNvPr id="6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6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2" name="TextBox 21"/>
          <p:cNvSpPr txBox="1"/>
          <p:nvPr/>
        </p:nvSpPr>
        <p:spPr>
          <a:xfrm>
            <a:off x="2990850" y="65306"/>
            <a:ext cx="4387336"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主要使用元件</a:t>
            </a:r>
            <a:endParaRPr lang="zh-CN" altLang="en-US" sz="3600" b="1" dirty="0">
              <a:latin typeface="方正兰亭黑简体" panose="02000000000000000000" pitchFamily="2" charset="-122"/>
              <a:ea typeface="方正兰亭黑简体" panose="02000000000000000000" pitchFamily="2" charset="-122"/>
            </a:endParaRPr>
          </a:p>
        </p:txBody>
      </p:sp>
      <p:sp>
        <p:nvSpPr>
          <p:cNvPr id="18" name="圆角矩形 17"/>
          <p:cNvSpPr/>
          <p:nvPr/>
        </p:nvSpPr>
        <p:spPr>
          <a:xfrm>
            <a:off x="-321542" y="2289537"/>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33338" y="2457689"/>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1" name="圆角矩形 20"/>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26"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27"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28"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研究路线</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29"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pic>
        <p:nvPicPr>
          <p:cNvPr id="3074" name="Picture 2" descr="C:\Users\Administrator\Desktop\毕设\白昀毕设\开题答辩需要材料\ppt图片\传感器.jpg"/>
          <p:cNvPicPr>
            <a:picLocks noChangeAspect="1" noChangeArrowheads="1"/>
          </p:cNvPicPr>
          <p:nvPr/>
        </p:nvPicPr>
        <p:blipFill>
          <a:blip r:embed="rId4" cstate="print"/>
          <a:srcRect/>
          <a:stretch>
            <a:fillRect/>
          </a:stretch>
        </p:blipFill>
        <p:spPr bwMode="auto">
          <a:xfrm>
            <a:off x="3771900" y="1428750"/>
            <a:ext cx="1038225" cy="933450"/>
          </a:xfrm>
          <a:prstGeom prst="rect">
            <a:avLst/>
          </a:prstGeom>
        </p:spPr>
        <p:style>
          <a:lnRef idx="0">
            <a:schemeClr val="accent4"/>
          </a:lnRef>
          <a:fillRef idx="3">
            <a:schemeClr val="accent4"/>
          </a:fillRef>
          <a:effectRef idx="3">
            <a:schemeClr val="accent4"/>
          </a:effectRef>
          <a:fontRef idx="minor">
            <a:schemeClr val="lt1"/>
          </a:fontRef>
        </p:style>
      </p:pic>
      <p:pic>
        <p:nvPicPr>
          <p:cNvPr id="3075" name="Picture 3" descr="C:\Users\Administrator\Desktop\毕设\白昀毕设\开题答辩需要材料\ppt图片\报警器.jpg"/>
          <p:cNvPicPr>
            <a:picLocks noChangeAspect="1" noChangeArrowheads="1"/>
          </p:cNvPicPr>
          <p:nvPr/>
        </p:nvPicPr>
        <p:blipFill>
          <a:blip r:embed="rId5" cstate="print"/>
          <a:srcRect/>
          <a:stretch>
            <a:fillRect/>
          </a:stretch>
        </p:blipFill>
        <p:spPr bwMode="auto">
          <a:xfrm>
            <a:off x="3810000" y="3267074"/>
            <a:ext cx="847725" cy="1114425"/>
          </a:xfrm>
          <a:prstGeom prst="rect">
            <a:avLst/>
          </a:prstGeom>
        </p:spPr>
        <p:style>
          <a:lnRef idx="0">
            <a:schemeClr val="accent6"/>
          </a:lnRef>
          <a:fillRef idx="3">
            <a:schemeClr val="accent6"/>
          </a:fillRef>
          <a:effectRef idx="3">
            <a:schemeClr val="accent6"/>
          </a:effectRef>
          <a:fontRef idx="minor">
            <a:schemeClr val="lt1"/>
          </a:fontRef>
        </p:style>
      </p:pic>
      <p:pic>
        <p:nvPicPr>
          <p:cNvPr id="3076" name="Picture 4" descr="C:\Users\Administrator\Desktop\毕设\白昀毕设\开题答辩需要材料\ppt图片\TFT显示.jpg"/>
          <p:cNvPicPr>
            <a:picLocks noChangeAspect="1" noChangeArrowheads="1"/>
          </p:cNvPicPr>
          <p:nvPr/>
        </p:nvPicPr>
        <p:blipFill>
          <a:blip r:embed="rId6" cstate="print"/>
          <a:srcRect/>
          <a:stretch>
            <a:fillRect/>
          </a:stretch>
        </p:blipFill>
        <p:spPr bwMode="auto">
          <a:xfrm>
            <a:off x="5638800" y="1428750"/>
            <a:ext cx="1028700" cy="971550"/>
          </a:xfrm>
          <a:prstGeom prst="rect">
            <a:avLst/>
          </a:prstGeom>
        </p:spPr>
        <p:style>
          <a:lnRef idx="0">
            <a:schemeClr val="accent3"/>
          </a:lnRef>
          <a:fillRef idx="3">
            <a:schemeClr val="accent3"/>
          </a:fillRef>
          <a:effectRef idx="3">
            <a:schemeClr val="accent3"/>
          </a:effectRef>
          <a:fontRef idx="minor">
            <a:schemeClr val="lt1"/>
          </a:fontRef>
        </p:style>
      </p:pic>
      <p:pic>
        <p:nvPicPr>
          <p:cNvPr id="3077" name="Picture 5" descr="C:\Users\Administrator\Desktop\毕设\白昀毕设\开题答辩需要材料\ppt图片\STM32最小系统.jpg"/>
          <p:cNvPicPr>
            <a:picLocks noChangeAspect="1" noChangeArrowheads="1"/>
          </p:cNvPicPr>
          <p:nvPr/>
        </p:nvPicPr>
        <p:blipFill>
          <a:blip r:embed="rId7" cstate="print"/>
          <a:srcRect/>
          <a:stretch>
            <a:fillRect/>
          </a:stretch>
        </p:blipFill>
        <p:spPr bwMode="auto">
          <a:xfrm>
            <a:off x="5505450" y="3486150"/>
            <a:ext cx="1247775" cy="742950"/>
          </a:xfrm>
          <a:prstGeom prst="rect">
            <a:avLst/>
          </a:prstGeom>
        </p:spPr>
        <p:style>
          <a:lnRef idx="0">
            <a:schemeClr val="accent3"/>
          </a:lnRef>
          <a:fillRef idx="3">
            <a:schemeClr val="accent3"/>
          </a:fillRef>
          <a:effectRef idx="3">
            <a:schemeClr val="accent3"/>
          </a:effectRef>
          <a:fontRef idx="minor">
            <a:schemeClr val="lt1"/>
          </a:fontRef>
        </p:style>
      </p:pic>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3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12" presetClass="entr" presetSubtype="2" fill="hold" grpId="0" nodeType="withEffect">
                                  <p:stCondLst>
                                    <p:cond delay="30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p:tgtEl>
                                          <p:spTgt spid="53"/>
                                        </p:tgtEl>
                                        <p:attrNameLst>
                                          <p:attrName>ppt_x</p:attrName>
                                        </p:attrNameLst>
                                      </p:cBhvr>
                                      <p:tavLst>
                                        <p:tav tm="0">
                                          <p:val>
                                            <p:strVal val="#ppt_x+#ppt_w*1.125000"/>
                                          </p:val>
                                        </p:tav>
                                        <p:tav tm="100000">
                                          <p:val>
                                            <p:strVal val="#ppt_x"/>
                                          </p:val>
                                        </p:tav>
                                      </p:tavLst>
                                    </p:anim>
                                    <p:animEffect transition="in" filter="wipe(left)">
                                      <p:cBhvr>
                                        <p:cTn id="16" dur="500"/>
                                        <p:tgtEl>
                                          <p:spTgt spid="53"/>
                                        </p:tgtEl>
                                      </p:cBhvr>
                                    </p:animEffect>
                                  </p:childTnLst>
                                </p:cTn>
                              </p:par>
                              <p:par>
                                <p:cTn id="17" presetID="2" presetClass="entr" presetSubtype="4" fill="hold" grpId="0" nodeType="withEffect">
                                  <p:stCondLst>
                                    <p:cond delay="60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par>
                                <p:cTn id="21" presetID="12" presetClass="entr" presetSubtype="2" fill="hold" grpId="0" nodeType="withEffect">
                                  <p:stCondLst>
                                    <p:cond delay="60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p:tgtEl>
                                          <p:spTgt spid="45"/>
                                        </p:tgtEl>
                                        <p:attrNameLst>
                                          <p:attrName>ppt_x</p:attrName>
                                        </p:attrNameLst>
                                      </p:cBhvr>
                                      <p:tavLst>
                                        <p:tav tm="0">
                                          <p:val>
                                            <p:strVal val="#ppt_x+#ppt_w*1.125000"/>
                                          </p:val>
                                        </p:tav>
                                        <p:tav tm="100000">
                                          <p:val>
                                            <p:strVal val="#ppt_x"/>
                                          </p:val>
                                        </p:tav>
                                      </p:tavLst>
                                    </p:anim>
                                    <p:animEffect transition="in" filter="wipe(left)">
                                      <p:cBhvr>
                                        <p:cTn id="24" dur="500"/>
                                        <p:tgtEl>
                                          <p:spTgt spid="45"/>
                                        </p:tgtEl>
                                      </p:cBhvr>
                                    </p:animEffect>
                                  </p:childTnLst>
                                </p:cTn>
                              </p:par>
                              <p:par>
                                <p:cTn id="25" presetID="2" presetClass="entr" presetSubtype="2" fill="hold" nodeType="withEffect">
                                  <p:stCondLst>
                                    <p:cond delay="90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1+#ppt_w/2"/>
                                          </p:val>
                                        </p:tav>
                                        <p:tav tm="100000">
                                          <p:val>
                                            <p:strVal val="#ppt_x"/>
                                          </p:val>
                                        </p:tav>
                                      </p:tavLst>
                                    </p:anim>
                                    <p:anim calcmode="lin" valueType="num">
                                      <p:cBhvr additive="base">
                                        <p:cTn id="28" dur="500" fill="hold"/>
                                        <p:tgtEl>
                                          <p:spTgt spid="59"/>
                                        </p:tgtEl>
                                        <p:attrNameLst>
                                          <p:attrName>ppt_y</p:attrName>
                                        </p:attrNameLst>
                                      </p:cBhvr>
                                      <p:tavLst>
                                        <p:tav tm="0">
                                          <p:val>
                                            <p:strVal val="#ppt_y"/>
                                          </p:val>
                                        </p:tav>
                                        <p:tav tm="100000">
                                          <p:val>
                                            <p:strVal val="#ppt_y"/>
                                          </p:val>
                                        </p:tav>
                                      </p:tavLst>
                                    </p:anim>
                                  </p:childTnLst>
                                </p:cTn>
                              </p:par>
                              <p:par>
                                <p:cTn id="29" presetID="12" presetClass="entr" presetSubtype="8" fill="hold" grpId="0" nodeType="withEffect">
                                  <p:stCondLst>
                                    <p:cond delay="90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p:tgtEl>
                                          <p:spTgt spid="46"/>
                                        </p:tgtEl>
                                        <p:attrNameLst>
                                          <p:attrName>ppt_x</p:attrName>
                                        </p:attrNameLst>
                                      </p:cBhvr>
                                      <p:tavLst>
                                        <p:tav tm="0">
                                          <p:val>
                                            <p:strVal val="#ppt_x-#ppt_w*1.125000"/>
                                          </p:val>
                                        </p:tav>
                                        <p:tav tm="100000">
                                          <p:val>
                                            <p:strVal val="#ppt_x"/>
                                          </p:val>
                                        </p:tav>
                                      </p:tavLst>
                                    </p:anim>
                                    <p:animEffect transition="in" filter="wipe(right)">
                                      <p:cBhvr>
                                        <p:cTn id="32" dur="500"/>
                                        <p:tgtEl>
                                          <p:spTgt spid="46"/>
                                        </p:tgtEl>
                                      </p:cBhvr>
                                    </p:animEffect>
                                  </p:childTnLst>
                                </p:cTn>
                              </p:par>
                              <p:par>
                                <p:cTn id="33" presetID="12" presetClass="entr" presetSubtype="8" fill="hold" grpId="0" nodeType="withEffect">
                                  <p:stCondLst>
                                    <p:cond delay="12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p:tgtEl>
                                          <p:spTgt spid="47"/>
                                        </p:tgtEl>
                                        <p:attrNameLst>
                                          <p:attrName>ppt_x</p:attrName>
                                        </p:attrNameLst>
                                      </p:cBhvr>
                                      <p:tavLst>
                                        <p:tav tm="0">
                                          <p:val>
                                            <p:strVal val="#ppt_x-#ppt_w*1.125000"/>
                                          </p:val>
                                        </p:tav>
                                        <p:tav tm="100000">
                                          <p:val>
                                            <p:strVal val="#ppt_x"/>
                                          </p:val>
                                        </p:tav>
                                      </p:tavLst>
                                    </p:anim>
                                    <p:animEffect transition="in" filter="wipe(right)">
                                      <p:cBhvr>
                                        <p:cTn id="36" dur="500"/>
                                        <p:tgtEl>
                                          <p:spTgt spid="47"/>
                                        </p:tgtEl>
                                      </p:cBhvr>
                                    </p:animEffect>
                                  </p:childTnLst>
                                </p:cTn>
                              </p:par>
                            </p:childTnLst>
                          </p:cTn>
                        </p:par>
                        <p:par>
                          <p:cTn id="37" fill="hold">
                            <p:stCondLst>
                              <p:cond delay="1700"/>
                            </p:stCondLst>
                            <p:childTnLst>
                              <p:par>
                                <p:cTn id="38" presetID="10"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3" grpId="0"/>
      <p:bldP spid="54" grpId="0" animBg="1"/>
      <p:bldP spid="58" grpId="0" animBg="1"/>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Box 171"/>
          <p:cNvSpPr txBox="1"/>
          <p:nvPr/>
        </p:nvSpPr>
        <p:spPr>
          <a:xfrm>
            <a:off x="2155549" y="704850"/>
            <a:ext cx="1415772" cy="1815882"/>
          </a:xfrm>
          <a:prstGeom prst="rect">
            <a:avLst/>
          </a:prstGeom>
          <a:noFill/>
        </p:spPr>
        <p:txBody>
          <a:bodyPr wrap="square" rtlCol="0">
            <a:spAutoFit/>
          </a:bodyPr>
          <a:lstStyle/>
          <a:p>
            <a:r>
              <a:rPr lang="zh-CN" altLang="en-US" sz="1200" b="1" dirty="0" smtClean="0">
                <a:solidFill>
                  <a:srgbClr val="002060"/>
                </a:solidFill>
                <a:latin typeface="方正兰亭细黑_GBK" panose="02000000000000000000" pitchFamily="2" charset="-122"/>
                <a:ea typeface="方正兰亭细黑_GBK" panose="02000000000000000000" pitchFamily="2" charset="-122"/>
              </a:rPr>
              <a:t>串口通信：</a:t>
            </a:r>
            <a:r>
              <a:rPr lang="zh-CN" altLang="en-US" sz="1000" dirty="0" smtClean="0"/>
              <a:t>串行接口是一种可以将接受来自</a:t>
            </a:r>
            <a:r>
              <a:rPr lang="en-US" altLang="zh-CN" sz="1000" dirty="0" smtClean="0"/>
              <a:t>CPU</a:t>
            </a:r>
            <a:r>
              <a:rPr lang="zh-CN" altLang="en-US" sz="1000" dirty="0" smtClean="0"/>
              <a:t>的并行数据字符转换为连续的串行数据流发送出去，同时可将接受的串行数据流转换为并行的数据字符供给</a:t>
            </a:r>
            <a:r>
              <a:rPr lang="en-US" altLang="zh-CN" sz="1000" dirty="0" smtClean="0"/>
              <a:t>CPU</a:t>
            </a:r>
            <a:r>
              <a:rPr lang="zh-CN" altLang="en-US" sz="1000" dirty="0" smtClean="0"/>
              <a:t>的器件。系统的串口通信主要应用于程序的下载与调试。</a:t>
            </a:r>
            <a:endParaRPr lang="zh-CN" altLang="en-US" sz="1000" dirty="0">
              <a:solidFill>
                <a:srgbClr val="6BA42C"/>
              </a:solidFill>
              <a:latin typeface="方正兰亭细黑_GBK" panose="02000000000000000000" pitchFamily="2" charset="-122"/>
              <a:ea typeface="方正兰亭细黑_GBK" panose="02000000000000000000" pitchFamily="2" charset="-122"/>
            </a:endParaRPr>
          </a:p>
        </p:txBody>
      </p:sp>
      <p:grpSp>
        <p:nvGrpSpPr>
          <p:cNvPr id="173" name="组合 172"/>
          <p:cNvGrpSpPr/>
          <p:nvPr/>
        </p:nvGrpSpPr>
        <p:grpSpPr>
          <a:xfrm>
            <a:off x="3113664" y="2623322"/>
            <a:ext cx="408377" cy="408377"/>
            <a:chOff x="304800" y="673100"/>
            <a:chExt cx="4000500" cy="4000500"/>
          </a:xfrm>
          <a:effectLst>
            <a:outerShdw blurRad="317500" dist="190500" dir="8100000" algn="tr" rotWithShape="0">
              <a:prstClr val="black">
                <a:alpha val="50000"/>
              </a:prstClr>
            </a:outerShdw>
          </a:effectLst>
        </p:grpSpPr>
        <p:sp>
          <p:nvSpPr>
            <p:cNvPr id="174" name="同心圆 1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椭圆 1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2054559" y="2587548"/>
            <a:ext cx="219777" cy="219777"/>
            <a:chOff x="304800" y="673100"/>
            <a:chExt cx="4000500" cy="4000500"/>
          </a:xfrm>
          <a:effectLst>
            <a:outerShdw blurRad="381000" dist="152400" dir="8100000" algn="tr" rotWithShape="0">
              <a:prstClr val="black">
                <a:alpha val="70000"/>
              </a:prstClr>
            </a:outerShdw>
          </a:effectLst>
        </p:grpSpPr>
        <p:sp>
          <p:nvSpPr>
            <p:cNvPr id="177" name="同心圆 17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椭圆 17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a:off x="2433276" y="2832241"/>
            <a:ext cx="350672" cy="350672"/>
            <a:chOff x="304800" y="673100"/>
            <a:chExt cx="4000500" cy="4000500"/>
          </a:xfrm>
          <a:effectLst>
            <a:outerShdw blurRad="444500" dist="254000" dir="8100000" algn="tr" rotWithShape="0">
              <a:prstClr val="black">
                <a:alpha val="50000"/>
              </a:prstClr>
            </a:outerShdw>
          </a:effectLst>
        </p:grpSpPr>
        <p:sp>
          <p:nvSpPr>
            <p:cNvPr id="180" name="同心圆 1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椭圆 1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2" name="组合 181"/>
          <p:cNvGrpSpPr/>
          <p:nvPr/>
        </p:nvGrpSpPr>
        <p:grpSpPr>
          <a:xfrm>
            <a:off x="3367935" y="2584048"/>
            <a:ext cx="219777" cy="219777"/>
            <a:chOff x="304800" y="673100"/>
            <a:chExt cx="4000500" cy="4000500"/>
          </a:xfrm>
          <a:effectLst>
            <a:outerShdw blurRad="381000" dist="152400" dir="8100000" algn="tr" rotWithShape="0">
              <a:prstClr val="black">
                <a:alpha val="70000"/>
              </a:prstClr>
            </a:outerShdw>
          </a:effectLst>
        </p:grpSpPr>
        <p:sp>
          <p:nvSpPr>
            <p:cNvPr id="183" name="同心圆 1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椭圆 18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2997889" y="2800177"/>
            <a:ext cx="219777" cy="219777"/>
            <a:chOff x="304800" y="673100"/>
            <a:chExt cx="4000500" cy="4000500"/>
          </a:xfrm>
          <a:effectLst>
            <a:outerShdw blurRad="381000" dist="152400" dir="8100000" algn="tr" rotWithShape="0">
              <a:prstClr val="black">
                <a:alpha val="70000"/>
              </a:prstClr>
            </a:outerShdw>
          </a:effectLst>
        </p:grpSpPr>
        <p:sp>
          <p:nvSpPr>
            <p:cNvPr id="186" name="同心圆 1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7" name="椭圆 1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2720607" y="2827510"/>
            <a:ext cx="291782" cy="291782"/>
            <a:chOff x="304800" y="673100"/>
            <a:chExt cx="4000500" cy="4000500"/>
          </a:xfrm>
          <a:effectLst>
            <a:outerShdw blurRad="317500" dist="190500" dir="8100000" algn="tr" rotWithShape="0">
              <a:prstClr val="black">
                <a:alpha val="50000"/>
              </a:prstClr>
            </a:outerShdw>
          </a:effectLst>
        </p:grpSpPr>
        <p:sp>
          <p:nvSpPr>
            <p:cNvPr id="189" name="同心圆 1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0" name="椭圆 1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2695823" y="3091261"/>
            <a:ext cx="219777" cy="219777"/>
            <a:chOff x="304800" y="673100"/>
            <a:chExt cx="4000500" cy="4000500"/>
          </a:xfrm>
          <a:effectLst>
            <a:outerShdw blurRad="381000" dist="152400" dir="8100000" algn="tr" rotWithShape="0">
              <a:prstClr val="black">
                <a:alpha val="70000"/>
              </a:prstClr>
            </a:outerShdw>
          </a:effectLst>
        </p:grpSpPr>
        <p:sp>
          <p:nvSpPr>
            <p:cNvPr id="192" name="同心圆 1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3" name="椭圆 19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2515826" y="2603002"/>
            <a:ext cx="350672" cy="350672"/>
            <a:chOff x="304800" y="673100"/>
            <a:chExt cx="4000500" cy="4000500"/>
          </a:xfrm>
          <a:effectLst>
            <a:outerShdw blurRad="444500" dist="254000" dir="8100000" algn="tr" rotWithShape="0">
              <a:prstClr val="black">
                <a:alpha val="50000"/>
              </a:prstClr>
            </a:outerShdw>
          </a:effectLst>
        </p:grpSpPr>
        <p:sp>
          <p:nvSpPr>
            <p:cNvPr id="195" name="同心圆 1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6" name="椭圆 1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a:off x="2853930" y="2610754"/>
            <a:ext cx="287919" cy="287919"/>
            <a:chOff x="304800" y="673100"/>
            <a:chExt cx="4000500" cy="4000500"/>
          </a:xfrm>
          <a:effectLst>
            <a:outerShdw blurRad="381000" dist="152400" dir="8100000" algn="tr" rotWithShape="0">
              <a:prstClr val="black">
                <a:alpha val="70000"/>
              </a:prstClr>
            </a:outerShdw>
          </a:effectLst>
        </p:grpSpPr>
        <p:sp>
          <p:nvSpPr>
            <p:cNvPr id="198" name="同心圆 1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9" name="椭圆 19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a:off x="2181811" y="2610215"/>
            <a:ext cx="387220" cy="387220"/>
            <a:chOff x="304800" y="673100"/>
            <a:chExt cx="4000500" cy="4000500"/>
          </a:xfrm>
          <a:effectLst>
            <a:outerShdw blurRad="317500" dist="190500" dir="8100000" algn="tr" rotWithShape="0">
              <a:prstClr val="black">
                <a:alpha val="50000"/>
              </a:prstClr>
            </a:outerShdw>
          </a:effectLst>
        </p:grpSpPr>
        <p:sp>
          <p:nvSpPr>
            <p:cNvPr id="201" name="同心圆 2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2" name="椭圆 20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TextBox 202"/>
          <p:cNvSpPr txBox="1"/>
          <p:nvPr/>
        </p:nvSpPr>
        <p:spPr>
          <a:xfrm>
            <a:off x="4378021" y="1171575"/>
            <a:ext cx="1241729" cy="2431435"/>
          </a:xfrm>
          <a:prstGeom prst="rect">
            <a:avLst/>
          </a:prstGeom>
          <a:noFill/>
        </p:spPr>
        <p:txBody>
          <a:bodyPr wrap="square" rtlCol="0">
            <a:spAutoFit/>
          </a:bodyPr>
          <a:lstStyle/>
          <a:p>
            <a:r>
              <a:rPr lang="en-US" altLang="zh-CN" sz="1200" b="1" dirty="0" smtClean="0">
                <a:solidFill>
                  <a:srgbClr val="002060"/>
                </a:solidFill>
                <a:latin typeface="方正兰亭细黑_GBK" panose="02000000000000000000" pitchFamily="2" charset="-122"/>
                <a:ea typeface="方正兰亭细黑_GBK" panose="02000000000000000000" pitchFamily="2" charset="-122"/>
              </a:rPr>
              <a:t>IIC</a:t>
            </a:r>
            <a:r>
              <a:rPr lang="zh-CN" altLang="en-US" sz="1200" b="1" dirty="0" smtClean="0">
                <a:solidFill>
                  <a:srgbClr val="002060"/>
                </a:solidFill>
                <a:latin typeface="方正兰亭细黑_GBK" panose="02000000000000000000" pitchFamily="2" charset="-122"/>
                <a:ea typeface="方正兰亭细黑_GBK" panose="02000000000000000000" pitchFamily="2" charset="-122"/>
              </a:rPr>
              <a:t>通信：</a:t>
            </a:r>
            <a:r>
              <a:rPr lang="en-US" altLang="zh-CN" sz="1000" dirty="0" smtClean="0"/>
              <a:t>I2C</a:t>
            </a:r>
            <a:r>
              <a:rPr lang="zh-CN" altLang="en-US" sz="1000" dirty="0" smtClean="0"/>
              <a:t>总线是由</a:t>
            </a:r>
            <a:r>
              <a:rPr lang="en-US" altLang="zh-CN" sz="1000" dirty="0" smtClean="0">
                <a:hlinkClick r:id="rId4"/>
              </a:rPr>
              <a:t>Philips</a:t>
            </a:r>
            <a:r>
              <a:rPr lang="zh-CN" altLang="en-US" sz="1000" dirty="0" smtClean="0"/>
              <a:t>公司开发的一种简单、双向二线制同步串行总线。它只需要两根线即可在连接于总线上的器件之间传送信息。主器件用于启动总线传送数据，并产生时钟以开放传送的器件，此时任何被寻址的器件均被认为是从器件。</a:t>
            </a:r>
          </a:p>
          <a:p>
            <a:endParaRPr lang="zh-CN" altLang="en-US" sz="1000" dirty="0">
              <a:solidFill>
                <a:srgbClr val="6BA42C"/>
              </a:solidFill>
              <a:latin typeface="方正兰亭细黑_GBK" panose="02000000000000000000" pitchFamily="2" charset="-122"/>
              <a:ea typeface="方正兰亭细黑_GBK" panose="02000000000000000000" pitchFamily="2" charset="-122"/>
            </a:endParaRPr>
          </a:p>
        </p:txBody>
      </p:sp>
      <p:grpSp>
        <p:nvGrpSpPr>
          <p:cNvPr id="204" name="组合 203"/>
          <p:cNvGrpSpPr/>
          <p:nvPr/>
        </p:nvGrpSpPr>
        <p:grpSpPr>
          <a:xfrm>
            <a:off x="5336136" y="3556458"/>
            <a:ext cx="408377" cy="408377"/>
            <a:chOff x="304800" y="673100"/>
            <a:chExt cx="4000500" cy="4000500"/>
          </a:xfrm>
          <a:effectLst>
            <a:outerShdw blurRad="317500" dist="190500" dir="8100000" algn="tr" rotWithShape="0">
              <a:prstClr val="black">
                <a:alpha val="50000"/>
              </a:prstClr>
            </a:outerShdw>
          </a:effectLst>
        </p:grpSpPr>
        <p:sp>
          <p:nvSpPr>
            <p:cNvPr id="205" name="同心圆 20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椭圆 20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组合 206"/>
          <p:cNvGrpSpPr/>
          <p:nvPr/>
        </p:nvGrpSpPr>
        <p:grpSpPr>
          <a:xfrm>
            <a:off x="4277031" y="3520684"/>
            <a:ext cx="219777" cy="219777"/>
            <a:chOff x="304800" y="673100"/>
            <a:chExt cx="4000500" cy="4000500"/>
          </a:xfrm>
          <a:effectLst>
            <a:outerShdw blurRad="381000" dist="152400" dir="8100000" algn="tr" rotWithShape="0">
              <a:prstClr val="black">
                <a:alpha val="70000"/>
              </a:prstClr>
            </a:outerShdw>
          </a:effectLst>
        </p:grpSpPr>
        <p:sp>
          <p:nvSpPr>
            <p:cNvPr id="208" name="同心圆 2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9" name="椭圆 20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0" name="组合 209"/>
          <p:cNvGrpSpPr/>
          <p:nvPr/>
        </p:nvGrpSpPr>
        <p:grpSpPr>
          <a:xfrm>
            <a:off x="4655748" y="3765377"/>
            <a:ext cx="350672" cy="350672"/>
            <a:chOff x="304800" y="673100"/>
            <a:chExt cx="4000500" cy="4000500"/>
          </a:xfrm>
          <a:effectLst>
            <a:outerShdw blurRad="444500" dist="254000" dir="8100000" algn="tr" rotWithShape="0">
              <a:prstClr val="black">
                <a:alpha val="50000"/>
              </a:prstClr>
            </a:outerShdw>
          </a:effectLst>
        </p:grpSpPr>
        <p:sp>
          <p:nvSpPr>
            <p:cNvPr id="211" name="同心圆 2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2" name="椭圆 2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3" name="组合 212"/>
          <p:cNvGrpSpPr/>
          <p:nvPr/>
        </p:nvGrpSpPr>
        <p:grpSpPr>
          <a:xfrm>
            <a:off x="5590407" y="3517184"/>
            <a:ext cx="219777" cy="219777"/>
            <a:chOff x="304800" y="673100"/>
            <a:chExt cx="4000500" cy="4000500"/>
          </a:xfrm>
          <a:effectLst>
            <a:outerShdw blurRad="381000" dist="152400" dir="8100000" algn="tr" rotWithShape="0">
              <a:prstClr val="black">
                <a:alpha val="70000"/>
              </a:prstClr>
            </a:outerShdw>
          </a:effectLst>
        </p:grpSpPr>
        <p:sp>
          <p:nvSpPr>
            <p:cNvPr id="214" name="同心圆 2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5" name="椭圆 2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p:cNvGrpSpPr/>
          <p:nvPr/>
        </p:nvGrpSpPr>
        <p:grpSpPr>
          <a:xfrm>
            <a:off x="4943079" y="3760646"/>
            <a:ext cx="291782" cy="291782"/>
            <a:chOff x="304800" y="673100"/>
            <a:chExt cx="4000500" cy="4000500"/>
          </a:xfrm>
          <a:effectLst>
            <a:outerShdw blurRad="317500" dist="190500" dir="8100000" algn="tr" rotWithShape="0">
              <a:prstClr val="black">
                <a:alpha val="50000"/>
              </a:prstClr>
            </a:outerShdw>
          </a:effectLst>
        </p:grpSpPr>
        <p:sp>
          <p:nvSpPr>
            <p:cNvPr id="217" name="同心圆 2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8" name="椭圆 2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9" name="组合 218"/>
          <p:cNvGrpSpPr/>
          <p:nvPr/>
        </p:nvGrpSpPr>
        <p:grpSpPr>
          <a:xfrm>
            <a:off x="4918295" y="4024397"/>
            <a:ext cx="219777" cy="219777"/>
            <a:chOff x="304800" y="673100"/>
            <a:chExt cx="4000500" cy="4000500"/>
          </a:xfrm>
          <a:effectLst>
            <a:outerShdw blurRad="381000" dist="152400" dir="8100000" algn="tr" rotWithShape="0">
              <a:prstClr val="black">
                <a:alpha val="70000"/>
              </a:prstClr>
            </a:outerShdw>
          </a:effectLst>
        </p:grpSpPr>
        <p:sp>
          <p:nvSpPr>
            <p:cNvPr id="220" name="同心圆 2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椭圆 2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2" name="组合 221"/>
          <p:cNvGrpSpPr/>
          <p:nvPr/>
        </p:nvGrpSpPr>
        <p:grpSpPr>
          <a:xfrm>
            <a:off x="5076402" y="3543890"/>
            <a:ext cx="287919" cy="287919"/>
            <a:chOff x="304800" y="673100"/>
            <a:chExt cx="4000500" cy="4000500"/>
          </a:xfrm>
          <a:effectLst>
            <a:outerShdw blurRad="381000" dist="152400" dir="8100000" algn="tr" rotWithShape="0">
              <a:prstClr val="black">
                <a:alpha val="70000"/>
              </a:prstClr>
            </a:outerShdw>
          </a:effectLst>
        </p:grpSpPr>
        <p:sp>
          <p:nvSpPr>
            <p:cNvPr id="223" name="同心圆 2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椭圆 2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4404283" y="3543351"/>
            <a:ext cx="387220" cy="387220"/>
            <a:chOff x="304800" y="673100"/>
            <a:chExt cx="4000500" cy="4000500"/>
          </a:xfrm>
          <a:effectLst>
            <a:outerShdw blurRad="317500" dist="1905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7" name="椭圆 2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8" name="TextBox 227"/>
          <p:cNvSpPr txBox="1"/>
          <p:nvPr/>
        </p:nvSpPr>
        <p:spPr>
          <a:xfrm>
            <a:off x="6421845" y="962025"/>
            <a:ext cx="1836330" cy="1842254"/>
          </a:xfrm>
          <a:prstGeom prst="rect">
            <a:avLst/>
          </a:prstGeom>
          <a:noFill/>
        </p:spPr>
        <p:txBody>
          <a:bodyPr wrap="square" rtlCol="0">
            <a:spAutoFit/>
          </a:bodyPr>
          <a:lstStyle/>
          <a:p>
            <a:r>
              <a:rPr lang="en-US" altLang="zh-CN" sz="1200" b="1" dirty="0" smtClean="0">
                <a:solidFill>
                  <a:srgbClr val="002060"/>
                </a:solidFill>
              </a:rPr>
              <a:t>2.4G</a:t>
            </a:r>
            <a:r>
              <a:rPr lang="zh-CN" altLang="en-US" sz="1200" b="1" dirty="0" smtClean="0">
                <a:solidFill>
                  <a:srgbClr val="002060"/>
                </a:solidFill>
              </a:rPr>
              <a:t>通信：</a:t>
            </a:r>
            <a:r>
              <a:rPr lang="en-US" altLang="zh-CN" sz="1000" dirty="0" smtClean="0"/>
              <a:t>2.4ghz</a:t>
            </a:r>
            <a:r>
              <a:rPr lang="zh-CN" altLang="en-US" sz="1000" dirty="0" smtClean="0"/>
              <a:t>无线技术，</a:t>
            </a:r>
            <a:endParaRPr lang="en-US" altLang="zh-CN" sz="1000" dirty="0" smtClean="0"/>
          </a:p>
          <a:p>
            <a:r>
              <a:rPr lang="zh-CN" altLang="en-US" sz="1000" dirty="0" smtClean="0"/>
              <a:t>是一种短距离</a:t>
            </a:r>
            <a:r>
              <a:rPr lang="zh-CN" altLang="en-US" sz="1000" dirty="0" smtClean="0">
                <a:hlinkClick r:id="rId5"/>
              </a:rPr>
              <a:t>无线传输</a:t>
            </a:r>
            <a:r>
              <a:rPr lang="zh-CN" altLang="en-US" sz="1000" dirty="0" smtClean="0"/>
              <a:t>技术，</a:t>
            </a:r>
            <a:endParaRPr lang="en-US" altLang="zh-CN" sz="1000" dirty="0" smtClean="0"/>
          </a:p>
          <a:p>
            <a:r>
              <a:rPr lang="zh-CN" altLang="en-US" sz="1000" dirty="0" smtClean="0"/>
              <a:t>供开源使用。</a:t>
            </a:r>
            <a:r>
              <a:rPr lang="en-US" altLang="zh-CN" sz="1000" dirty="0" smtClean="0"/>
              <a:t>2.4GHz</a:t>
            </a:r>
            <a:r>
              <a:rPr lang="zh-CN" altLang="en-US" sz="1000" dirty="0" smtClean="0"/>
              <a:t>所指的是</a:t>
            </a:r>
            <a:endParaRPr lang="en-US" altLang="zh-CN" sz="1000" dirty="0" smtClean="0"/>
          </a:p>
          <a:p>
            <a:r>
              <a:rPr lang="zh-CN" altLang="en-US" sz="1000" dirty="0" smtClean="0"/>
              <a:t>一个工作频段，</a:t>
            </a:r>
            <a:r>
              <a:rPr lang="en-US" altLang="zh-CN" sz="1000" dirty="0" smtClean="0"/>
              <a:t>2.4GHz ISM</a:t>
            </a:r>
            <a:r>
              <a:rPr lang="zh-CN" altLang="en-US" sz="1000" dirty="0" smtClean="0"/>
              <a:t>是</a:t>
            </a:r>
            <a:endParaRPr lang="en-US" altLang="zh-CN" sz="1000" dirty="0" smtClean="0"/>
          </a:p>
          <a:p>
            <a:r>
              <a:rPr lang="zh-CN" altLang="en-US" sz="1000" dirty="0" smtClean="0"/>
              <a:t>全世界公开通用使用的无线频</a:t>
            </a:r>
            <a:endParaRPr lang="en-US" altLang="zh-CN" sz="1000" dirty="0" smtClean="0"/>
          </a:p>
          <a:p>
            <a:r>
              <a:rPr lang="zh-CN" altLang="en-US" sz="1000" dirty="0" smtClean="0"/>
              <a:t>段，蓝牙技术即工作在这一频</a:t>
            </a:r>
            <a:endParaRPr lang="en-US" altLang="zh-CN" sz="1000" dirty="0" smtClean="0"/>
          </a:p>
          <a:p>
            <a:r>
              <a:rPr lang="zh-CN" altLang="en-US" sz="1000" dirty="0" smtClean="0"/>
              <a:t>段，在</a:t>
            </a:r>
            <a:r>
              <a:rPr lang="en-US" altLang="zh-CN" sz="1000" dirty="0" smtClean="0"/>
              <a:t>2.4GHz</a:t>
            </a:r>
            <a:r>
              <a:rPr lang="zh-CN" altLang="en-US" sz="1000" dirty="0" smtClean="0"/>
              <a:t>频段下工作可以</a:t>
            </a:r>
            <a:endParaRPr lang="en-US" altLang="zh-CN" sz="1000" dirty="0" smtClean="0"/>
          </a:p>
          <a:p>
            <a:r>
              <a:rPr lang="zh-CN" altLang="en-US" sz="1000" dirty="0" smtClean="0"/>
              <a:t>获得更大的使用范围和更强的</a:t>
            </a:r>
            <a:endParaRPr lang="en-US" altLang="zh-CN" sz="1000" dirty="0" smtClean="0"/>
          </a:p>
          <a:p>
            <a:r>
              <a:rPr lang="zh-CN" altLang="en-US" sz="1000" dirty="0" smtClean="0"/>
              <a:t>抗干扰能力，目前广泛应用于</a:t>
            </a:r>
            <a:endParaRPr lang="en-US" altLang="zh-CN" sz="1000" dirty="0" smtClean="0"/>
          </a:p>
          <a:p>
            <a:r>
              <a:rPr lang="zh-CN" altLang="en-US" sz="1000" dirty="0" smtClean="0"/>
              <a:t>家用及商用领域。用于短距离</a:t>
            </a:r>
            <a:endParaRPr lang="en-US" altLang="zh-CN" sz="1000" dirty="0" smtClean="0"/>
          </a:p>
          <a:p>
            <a:r>
              <a:rPr lang="zh-CN" altLang="en-US" sz="1000" dirty="0" smtClean="0"/>
              <a:t>无线传输和传导的技术。</a:t>
            </a:r>
            <a:endParaRPr lang="zh-CN" altLang="en-US" sz="1000" dirty="0">
              <a:solidFill>
                <a:srgbClr val="6BA42C"/>
              </a:solidFill>
              <a:latin typeface="方正兰亭细黑_GBK" panose="02000000000000000000" pitchFamily="2" charset="-122"/>
              <a:ea typeface="方正兰亭细黑_GBK" panose="02000000000000000000" pitchFamily="2" charset="-122"/>
            </a:endParaRPr>
          </a:p>
        </p:txBody>
      </p:sp>
      <p:grpSp>
        <p:nvGrpSpPr>
          <p:cNvPr id="281" name="组合 280"/>
          <p:cNvGrpSpPr/>
          <p:nvPr/>
        </p:nvGrpSpPr>
        <p:grpSpPr>
          <a:xfrm>
            <a:off x="5220361" y="3733313"/>
            <a:ext cx="219777" cy="219777"/>
            <a:chOff x="304800" y="673100"/>
            <a:chExt cx="4000500" cy="4000500"/>
          </a:xfrm>
          <a:effectLst>
            <a:outerShdw blurRad="381000" dist="152400" dir="8100000" algn="tr" rotWithShape="0">
              <a:prstClr val="black">
                <a:alpha val="70000"/>
              </a:prstClr>
            </a:outerShdw>
          </a:effectLst>
        </p:grpSpPr>
        <p:sp>
          <p:nvSpPr>
            <p:cNvPr id="282" name="同心圆 2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椭圆 28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83"/>
          <p:cNvGrpSpPr/>
          <p:nvPr/>
        </p:nvGrpSpPr>
        <p:grpSpPr>
          <a:xfrm>
            <a:off x="4738298" y="3536138"/>
            <a:ext cx="350672" cy="350672"/>
            <a:chOff x="304800" y="673100"/>
            <a:chExt cx="4000500" cy="4000500"/>
          </a:xfrm>
          <a:effectLst>
            <a:outerShdw blurRad="444500" dist="254000" dir="8100000" algn="tr" rotWithShape="0">
              <a:prstClr val="black">
                <a:alpha val="50000"/>
              </a:prstClr>
            </a:outerShdw>
          </a:effectLst>
        </p:grpSpPr>
        <p:sp>
          <p:nvSpPr>
            <p:cNvPr id="285" name="同心圆 2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6" name="椭圆 28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6" name="TextBox 295"/>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134" name="TextBox 133"/>
          <p:cNvSpPr txBox="1"/>
          <p:nvPr/>
        </p:nvSpPr>
        <p:spPr>
          <a:xfrm>
            <a:off x="3518974" y="65306"/>
            <a:ext cx="3859212"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系统的通信原理</a:t>
            </a:r>
            <a:endParaRPr lang="zh-CN" altLang="en-US" sz="3600" b="1" dirty="0">
              <a:latin typeface="方正兰亭黑简体" panose="02000000000000000000" pitchFamily="2" charset="-122"/>
              <a:ea typeface="方正兰亭黑简体" panose="02000000000000000000" pitchFamily="2" charset="-122"/>
            </a:endParaRPr>
          </a:p>
        </p:txBody>
      </p:sp>
      <p:sp>
        <p:nvSpPr>
          <p:cNvPr id="130" name="圆角矩形 129"/>
          <p:cNvSpPr/>
          <p:nvPr/>
        </p:nvSpPr>
        <p:spPr>
          <a:xfrm>
            <a:off x="-321542" y="2289537"/>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等腰三角形 131"/>
          <p:cNvSpPr/>
          <p:nvPr/>
        </p:nvSpPr>
        <p:spPr>
          <a:xfrm rot="5400000">
            <a:off x="-33338" y="2457689"/>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33" name="圆角矩形 132"/>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138"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139"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140"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研究路线</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141"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grpSp>
        <p:nvGrpSpPr>
          <p:cNvPr id="142" name="组合 141"/>
          <p:cNvGrpSpPr/>
          <p:nvPr/>
        </p:nvGrpSpPr>
        <p:grpSpPr>
          <a:xfrm>
            <a:off x="7650711" y="2832558"/>
            <a:ext cx="408377" cy="408377"/>
            <a:chOff x="304800" y="673100"/>
            <a:chExt cx="4000500" cy="4000500"/>
          </a:xfrm>
          <a:effectLst>
            <a:outerShdw blurRad="317500" dist="1905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4" name="椭圆 1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6591606" y="2796784"/>
            <a:ext cx="219777" cy="219777"/>
            <a:chOff x="304800" y="673100"/>
            <a:chExt cx="4000500" cy="4000500"/>
          </a:xfrm>
          <a:effectLst>
            <a:outerShdw blurRad="381000" dist="152400" dir="8100000" algn="tr" rotWithShape="0">
              <a:prstClr val="black">
                <a:alpha val="70000"/>
              </a:prstClr>
            </a:outerShdw>
          </a:effectLst>
        </p:grpSpPr>
        <p:sp>
          <p:nvSpPr>
            <p:cNvPr id="146" name="同心圆 1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7" name="椭圆 1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8" name="组合 147"/>
          <p:cNvGrpSpPr/>
          <p:nvPr/>
        </p:nvGrpSpPr>
        <p:grpSpPr>
          <a:xfrm>
            <a:off x="6970323" y="3041477"/>
            <a:ext cx="350672" cy="350672"/>
            <a:chOff x="304800" y="673100"/>
            <a:chExt cx="4000500" cy="4000500"/>
          </a:xfrm>
          <a:effectLst>
            <a:outerShdw blurRad="444500" dist="254000" dir="8100000" algn="tr" rotWithShape="0">
              <a:prstClr val="black">
                <a:alpha val="50000"/>
              </a:prstClr>
            </a:outerShdw>
          </a:effectLst>
        </p:grpSpPr>
        <p:sp>
          <p:nvSpPr>
            <p:cNvPr id="149" name="同心圆 1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0" name="椭圆 1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1" name="组合 150"/>
          <p:cNvGrpSpPr/>
          <p:nvPr/>
        </p:nvGrpSpPr>
        <p:grpSpPr>
          <a:xfrm>
            <a:off x="7904982" y="2793284"/>
            <a:ext cx="219777" cy="219777"/>
            <a:chOff x="304800" y="673100"/>
            <a:chExt cx="4000500" cy="4000500"/>
          </a:xfrm>
          <a:effectLst>
            <a:outerShdw blurRad="381000" dist="152400" dir="8100000" algn="tr" rotWithShape="0">
              <a:prstClr val="black">
                <a:alpha val="70000"/>
              </a:prstClr>
            </a:outerShdw>
          </a:effectLst>
        </p:grpSpPr>
        <p:sp>
          <p:nvSpPr>
            <p:cNvPr id="152" name="同心圆 1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3" name="椭圆 15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4" name="组合 153"/>
          <p:cNvGrpSpPr/>
          <p:nvPr/>
        </p:nvGrpSpPr>
        <p:grpSpPr>
          <a:xfrm>
            <a:off x="7257654" y="3036746"/>
            <a:ext cx="291782" cy="291782"/>
            <a:chOff x="304800" y="673100"/>
            <a:chExt cx="4000500" cy="4000500"/>
          </a:xfrm>
          <a:effectLst>
            <a:outerShdw blurRad="317500" dist="190500" dir="8100000" algn="tr" rotWithShape="0">
              <a:prstClr val="black">
                <a:alpha val="50000"/>
              </a:prstClr>
            </a:outerShdw>
          </a:effectLst>
        </p:grpSpPr>
        <p:sp>
          <p:nvSpPr>
            <p:cNvPr id="155" name="同心圆 1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椭圆 1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7" name="组合 156"/>
          <p:cNvGrpSpPr/>
          <p:nvPr/>
        </p:nvGrpSpPr>
        <p:grpSpPr>
          <a:xfrm>
            <a:off x="7232870" y="3300497"/>
            <a:ext cx="219777" cy="219777"/>
            <a:chOff x="304800" y="673100"/>
            <a:chExt cx="4000500" cy="4000500"/>
          </a:xfrm>
          <a:effectLst>
            <a:outerShdw blurRad="381000" dist="152400" dir="8100000" algn="tr" rotWithShape="0">
              <a:prstClr val="black">
                <a:alpha val="70000"/>
              </a:prstClr>
            </a:outerShdw>
          </a:effectLst>
        </p:grpSpPr>
        <p:sp>
          <p:nvSpPr>
            <p:cNvPr id="158" name="同心圆 1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椭圆 15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p:cNvGrpSpPr/>
          <p:nvPr/>
        </p:nvGrpSpPr>
        <p:grpSpPr>
          <a:xfrm>
            <a:off x="7390977" y="2819990"/>
            <a:ext cx="287919" cy="287919"/>
            <a:chOff x="304800" y="673100"/>
            <a:chExt cx="4000500" cy="4000500"/>
          </a:xfrm>
          <a:effectLst>
            <a:outerShdw blurRad="381000" dist="152400" dir="8100000" algn="tr" rotWithShape="0">
              <a:prstClr val="black">
                <a:alpha val="70000"/>
              </a:prstClr>
            </a:outerShdw>
          </a:effectLst>
        </p:grpSpPr>
        <p:sp>
          <p:nvSpPr>
            <p:cNvPr id="161" name="同心圆 1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椭圆 16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3" name="组合 162"/>
          <p:cNvGrpSpPr/>
          <p:nvPr/>
        </p:nvGrpSpPr>
        <p:grpSpPr>
          <a:xfrm>
            <a:off x="6718858" y="2819451"/>
            <a:ext cx="387220" cy="387220"/>
            <a:chOff x="304800" y="673100"/>
            <a:chExt cx="4000500" cy="4000500"/>
          </a:xfrm>
          <a:effectLst>
            <a:outerShdw blurRad="317500" dist="190500" dir="8100000" algn="tr" rotWithShape="0">
              <a:prstClr val="black">
                <a:alpha val="50000"/>
              </a:prstClr>
            </a:outerShdw>
          </a:effectLst>
        </p:grpSpPr>
        <p:sp>
          <p:nvSpPr>
            <p:cNvPr id="164" name="同心圆 1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椭圆 1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6" name="组合 165"/>
          <p:cNvGrpSpPr/>
          <p:nvPr/>
        </p:nvGrpSpPr>
        <p:grpSpPr>
          <a:xfrm>
            <a:off x="7534936" y="3009413"/>
            <a:ext cx="219777" cy="219777"/>
            <a:chOff x="304800" y="673100"/>
            <a:chExt cx="4000500" cy="4000500"/>
          </a:xfrm>
          <a:effectLst>
            <a:outerShdw blurRad="381000" dist="152400" dir="8100000" algn="tr" rotWithShape="0">
              <a:prstClr val="black">
                <a:alpha val="70000"/>
              </a:prstClr>
            </a:outerShdw>
          </a:effectLst>
        </p:grpSpPr>
        <p:sp>
          <p:nvSpPr>
            <p:cNvPr id="167" name="同心圆 1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椭圆 16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9" name="组合 168"/>
          <p:cNvGrpSpPr/>
          <p:nvPr/>
        </p:nvGrpSpPr>
        <p:grpSpPr>
          <a:xfrm>
            <a:off x="7052873" y="2812238"/>
            <a:ext cx="350672" cy="350672"/>
            <a:chOff x="304800" y="673100"/>
            <a:chExt cx="4000500" cy="4000500"/>
          </a:xfrm>
          <a:effectLst>
            <a:outerShdw blurRad="444500" dist="254000" dir="8100000" algn="tr" rotWithShape="0">
              <a:prstClr val="black">
                <a:alpha val="50000"/>
              </a:prstClr>
            </a:outerShdw>
          </a:effectLst>
        </p:grpSpPr>
        <p:sp>
          <p:nvSpPr>
            <p:cNvPr id="170" name="同心圆 1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椭圆 2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anim calcmode="lin" valueType="num">
                                      <p:cBhvr>
                                        <p:cTn id="8" dur="500" fill="hold"/>
                                        <p:tgtEl>
                                          <p:spTgt spid="172"/>
                                        </p:tgtEl>
                                        <p:attrNameLst>
                                          <p:attrName>ppt_x</p:attrName>
                                        </p:attrNameLst>
                                      </p:cBhvr>
                                      <p:tavLst>
                                        <p:tav tm="0">
                                          <p:val>
                                            <p:strVal val="#ppt_x"/>
                                          </p:val>
                                        </p:tav>
                                        <p:tav tm="100000">
                                          <p:val>
                                            <p:strVal val="#ppt_x"/>
                                          </p:val>
                                        </p:tav>
                                      </p:tavLst>
                                    </p:anim>
                                    <p:anim calcmode="lin" valueType="num">
                                      <p:cBhvr>
                                        <p:cTn id="9" dur="500" fill="hold"/>
                                        <p:tgtEl>
                                          <p:spTgt spid="17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par>
                                <p:cTn id="16" presetID="53" presetClass="entr" presetSubtype="16" fill="hold" nodeType="withEffect">
                                  <p:stCondLst>
                                    <p:cond delay="0"/>
                                  </p:stCondLst>
                                  <p:childTnLst>
                                    <p:set>
                                      <p:cBhvr>
                                        <p:cTn id="17" dur="1" fill="hold">
                                          <p:stCondLst>
                                            <p:cond delay="0"/>
                                          </p:stCondLst>
                                        </p:cTn>
                                        <p:tgtEl>
                                          <p:spTgt spid="176"/>
                                        </p:tgtEl>
                                        <p:attrNameLst>
                                          <p:attrName>style.visibility</p:attrName>
                                        </p:attrNameLst>
                                      </p:cBhvr>
                                      <p:to>
                                        <p:strVal val="visible"/>
                                      </p:to>
                                    </p:set>
                                    <p:anim calcmode="lin" valueType="num">
                                      <p:cBhvr>
                                        <p:cTn id="18" dur="500" fill="hold"/>
                                        <p:tgtEl>
                                          <p:spTgt spid="176"/>
                                        </p:tgtEl>
                                        <p:attrNameLst>
                                          <p:attrName>ppt_w</p:attrName>
                                        </p:attrNameLst>
                                      </p:cBhvr>
                                      <p:tavLst>
                                        <p:tav tm="0">
                                          <p:val>
                                            <p:fltVal val="0"/>
                                          </p:val>
                                        </p:tav>
                                        <p:tav tm="100000">
                                          <p:val>
                                            <p:strVal val="#ppt_w"/>
                                          </p:val>
                                        </p:tav>
                                      </p:tavLst>
                                    </p:anim>
                                    <p:anim calcmode="lin" valueType="num">
                                      <p:cBhvr>
                                        <p:cTn id="19" dur="500" fill="hold"/>
                                        <p:tgtEl>
                                          <p:spTgt spid="176"/>
                                        </p:tgtEl>
                                        <p:attrNameLst>
                                          <p:attrName>ppt_h</p:attrName>
                                        </p:attrNameLst>
                                      </p:cBhvr>
                                      <p:tavLst>
                                        <p:tav tm="0">
                                          <p:val>
                                            <p:fltVal val="0"/>
                                          </p:val>
                                        </p:tav>
                                        <p:tav tm="100000">
                                          <p:val>
                                            <p:strVal val="#ppt_h"/>
                                          </p:val>
                                        </p:tav>
                                      </p:tavLst>
                                    </p:anim>
                                    <p:animEffect transition="in" filter="fade">
                                      <p:cBhvr>
                                        <p:cTn id="20" dur="500"/>
                                        <p:tgtEl>
                                          <p:spTgt spid="176"/>
                                        </p:tgtEl>
                                      </p:cBhvr>
                                    </p:animEffect>
                                  </p:childTnLst>
                                </p:cTn>
                              </p:par>
                              <p:par>
                                <p:cTn id="21" presetID="53" presetClass="entr" presetSubtype="16" fill="hold" nodeType="withEffect">
                                  <p:stCondLst>
                                    <p:cond delay="0"/>
                                  </p:stCondLst>
                                  <p:childTnLst>
                                    <p:set>
                                      <p:cBhvr>
                                        <p:cTn id="22" dur="1" fill="hold">
                                          <p:stCondLst>
                                            <p:cond delay="0"/>
                                          </p:stCondLst>
                                        </p:cTn>
                                        <p:tgtEl>
                                          <p:spTgt spid="179"/>
                                        </p:tgtEl>
                                        <p:attrNameLst>
                                          <p:attrName>style.visibility</p:attrName>
                                        </p:attrNameLst>
                                      </p:cBhvr>
                                      <p:to>
                                        <p:strVal val="visible"/>
                                      </p:to>
                                    </p:set>
                                    <p:anim calcmode="lin" valueType="num">
                                      <p:cBhvr>
                                        <p:cTn id="23" dur="500" fill="hold"/>
                                        <p:tgtEl>
                                          <p:spTgt spid="179"/>
                                        </p:tgtEl>
                                        <p:attrNameLst>
                                          <p:attrName>ppt_w</p:attrName>
                                        </p:attrNameLst>
                                      </p:cBhvr>
                                      <p:tavLst>
                                        <p:tav tm="0">
                                          <p:val>
                                            <p:fltVal val="0"/>
                                          </p:val>
                                        </p:tav>
                                        <p:tav tm="100000">
                                          <p:val>
                                            <p:strVal val="#ppt_w"/>
                                          </p:val>
                                        </p:tav>
                                      </p:tavLst>
                                    </p:anim>
                                    <p:anim calcmode="lin" valueType="num">
                                      <p:cBhvr>
                                        <p:cTn id="24" dur="500" fill="hold"/>
                                        <p:tgtEl>
                                          <p:spTgt spid="179"/>
                                        </p:tgtEl>
                                        <p:attrNameLst>
                                          <p:attrName>ppt_h</p:attrName>
                                        </p:attrNameLst>
                                      </p:cBhvr>
                                      <p:tavLst>
                                        <p:tav tm="0">
                                          <p:val>
                                            <p:fltVal val="0"/>
                                          </p:val>
                                        </p:tav>
                                        <p:tav tm="100000">
                                          <p:val>
                                            <p:strVal val="#ppt_h"/>
                                          </p:val>
                                        </p:tav>
                                      </p:tavLst>
                                    </p:anim>
                                    <p:animEffect transition="in" filter="fade">
                                      <p:cBhvr>
                                        <p:cTn id="25" dur="500"/>
                                        <p:tgtEl>
                                          <p:spTgt spid="179"/>
                                        </p:tgtEl>
                                      </p:cBhvr>
                                    </p:animEffect>
                                  </p:childTnLst>
                                </p:cTn>
                              </p:par>
                              <p:par>
                                <p:cTn id="26" presetID="53" presetClass="entr" presetSubtype="16" fill="hold" nodeType="withEffect">
                                  <p:stCondLst>
                                    <p:cond delay="0"/>
                                  </p:stCondLst>
                                  <p:childTnLst>
                                    <p:set>
                                      <p:cBhvr>
                                        <p:cTn id="27" dur="1" fill="hold">
                                          <p:stCondLst>
                                            <p:cond delay="0"/>
                                          </p:stCondLst>
                                        </p:cTn>
                                        <p:tgtEl>
                                          <p:spTgt spid="182"/>
                                        </p:tgtEl>
                                        <p:attrNameLst>
                                          <p:attrName>style.visibility</p:attrName>
                                        </p:attrNameLst>
                                      </p:cBhvr>
                                      <p:to>
                                        <p:strVal val="visible"/>
                                      </p:to>
                                    </p:set>
                                    <p:anim calcmode="lin" valueType="num">
                                      <p:cBhvr>
                                        <p:cTn id="28" dur="500" fill="hold"/>
                                        <p:tgtEl>
                                          <p:spTgt spid="182"/>
                                        </p:tgtEl>
                                        <p:attrNameLst>
                                          <p:attrName>ppt_w</p:attrName>
                                        </p:attrNameLst>
                                      </p:cBhvr>
                                      <p:tavLst>
                                        <p:tav tm="0">
                                          <p:val>
                                            <p:fltVal val="0"/>
                                          </p:val>
                                        </p:tav>
                                        <p:tav tm="100000">
                                          <p:val>
                                            <p:strVal val="#ppt_w"/>
                                          </p:val>
                                        </p:tav>
                                      </p:tavLst>
                                    </p:anim>
                                    <p:anim calcmode="lin" valueType="num">
                                      <p:cBhvr>
                                        <p:cTn id="29" dur="500" fill="hold"/>
                                        <p:tgtEl>
                                          <p:spTgt spid="182"/>
                                        </p:tgtEl>
                                        <p:attrNameLst>
                                          <p:attrName>ppt_h</p:attrName>
                                        </p:attrNameLst>
                                      </p:cBhvr>
                                      <p:tavLst>
                                        <p:tav tm="0">
                                          <p:val>
                                            <p:fltVal val="0"/>
                                          </p:val>
                                        </p:tav>
                                        <p:tav tm="100000">
                                          <p:val>
                                            <p:strVal val="#ppt_h"/>
                                          </p:val>
                                        </p:tav>
                                      </p:tavLst>
                                    </p:anim>
                                    <p:animEffect transition="in" filter="fade">
                                      <p:cBhvr>
                                        <p:cTn id="30" dur="500"/>
                                        <p:tgtEl>
                                          <p:spTgt spid="182"/>
                                        </p:tgtEl>
                                      </p:cBhvr>
                                    </p:animEffect>
                                  </p:childTnLst>
                                </p:cTn>
                              </p:par>
                              <p:par>
                                <p:cTn id="31" presetID="53" presetClass="entr" presetSubtype="16" fill="hold" nodeType="withEffect">
                                  <p:stCondLst>
                                    <p:cond delay="0"/>
                                  </p:stCondLst>
                                  <p:childTnLst>
                                    <p:set>
                                      <p:cBhvr>
                                        <p:cTn id="32" dur="1" fill="hold">
                                          <p:stCondLst>
                                            <p:cond delay="0"/>
                                          </p:stCondLst>
                                        </p:cTn>
                                        <p:tgtEl>
                                          <p:spTgt spid="185"/>
                                        </p:tgtEl>
                                        <p:attrNameLst>
                                          <p:attrName>style.visibility</p:attrName>
                                        </p:attrNameLst>
                                      </p:cBhvr>
                                      <p:to>
                                        <p:strVal val="visible"/>
                                      </p:to>
                                    </p:set>
                                    <p:anim calcmode="lin" valueType="num">
                                      <p:cBhvr>
                                        <p:cTn id="33" dur="500" fill="hold"/>
                                        <p:tgtEl>
                                          <p:spTgt spid="185"/>
                                        </p:tgtEl>
                                        <p:attrNameLst>
                                          <p:attrName>ppt_w</p:attrName>
                                        </p:attrNameLst>
                                      </p:cBhvr>
                                      <p:tavLst>
                                        <p:tav tm="0">
                                          <p:val>
                                            <p:fltVal val="0"/>
                                          </p:val>
                                        </p:tav>
                                        <p:tav tm="100000">
                                          <p:val>
                                            <p:strVal val="#ppt_w"/>
                                          </p:val>
                                        </p:tav>
                                      </p:tavLst>
                                    </p:anim>
                                    <p:anim calcmode="lin" valueType="num">
                                      <p:cBhvr>
                                        <p:cTn id="34" dur="500" fill="hold"/>
                                        <p:tgtEl>
                                          <p:spTgt spid="185"/>
                                        </p:tgtEl>
                                        <p:attrNameLst>
                                          <p:attrName>ppt_h</p:attrName>
                                        </p:attrNameLst>
                                      </p:cBhvr>
                                      <p:tavLst>
                                        <p:tav tm="0">
                                          <p:val>
                                            <p:fltVal val="0"/>
                                          </p:val>
                                        </p:tav>
                                        <p:tav tm="100000">
                                          <p:val>
                                            <p:strVal val="#ppt_h"/>
                                          </p:val>
                                        </p:tav>
                                      </p:tavLst>
                                    </p:anim>
                                    <p:animEffect transition="in" filter="fade">
                                      <p:cBhvr>
                                        <p:cTn id="35" dur="500"/>
                                        <p:tgtEl>
                                          <p:spTgt spid="185"/>
                                        </p:tgtEl>
                                      </p:cBhvr>
                                    </p:animEffect>
                                  </p:childTnLst>
                                </p:cTn>
                              </p:par>
                              <p:par>
                                <p:cTn id="36" presetID="53" presetClass="entr" presetSubtype="16" fill="hold" nodeType="withEffect">
                                  <p:stCondLst>
                                    <p:cond delay="0"/>
                                  </p:stCondLst>
                                  <p:childTnLst>
                                    <p:set>
                                      <p:cBhvr>
                                        <p:cTn id="37" dur="1" fill="hold">
                                          <p:stCondLst>
                                            <p:cond delay="0"/>
                                          </p:stCondLst>
                                        </p:cTn>
                                        <p:tgtEl>
                                          <p:spTgt spid="188"/>
                                        </p:tgtEl>
                                        <p:attrNameLst>
                                          <p:attrName>style.visibility</p:attrName>
                                        </p:attrNameLst>
                                      </p:cBhvr>
                                      <p:to>
                                        <p:strVal val="visible"/>
                                      </p:to>
                                    </p:set>
                                    <p:anim calcmode="lin" valueType="num">
                                      <p:cBhvr>
                                        <p:cTn id="38" dur="500" fill="hold"/>
                                        <p:tgtEl>
                                          <p:spTgt spid="188"/>
                                        </p:tgtEl>
                                        <p:attrNameLst>
                                          <p:attrName>ppt_w</p:attrName>
                                        </p:attrNameLst>
                                      </p:cBhvr>
                                      <p:tavLst>
                                        <p:tav tm="0">
                                          <p:val>
                                            <p:fltVal val="0"/>
                                          </p:val>
                                        </p:tav>
                                        <p:tav tm="100000">
                                          <p:val>
                                            <p:strVal val="#ppt_w"/>
                                          </p:val>
                                        </p:tav>
                                      </p:tavLst>
                                    </p:anim>
                                    <p:anim calcmode="lin" valueType="num">
                                      <p:cBhvr>
                                        <p:cTn id="39" dur="500" fill="hold"/>
                                        <p:tgtEl>
                                          <p:spTgt spid="188"/>
                                        </p:tgtEl>
                                        <p:attrNameLst>
                                          <p:attrName>ppt_h</p:attrName>
                                        </p:attrNameLst>
                                      </p:cBhvr>
                                      <p:tavLst>
                                        <p:tav tm="0">
                                          <p:val>
                                            <p:fltVal val="0"/>
                                          </p:val>
                                        </p:tav>
                                        <p:tav tm="100000">
                                          <p:val>
                                            <p:strVal val="#ppt_h"/>
                                          </p:val>
                                        </p:tav>
                                      </p:tavLst>
                                    </p:anim>
                                    <p:animEffect transition="in" filter="fade">
                                      <p:cBhvr>
                                        <p:cTn id="40" dur="500"/>
                                        <p:tgtEl>
                                          <p:spTgt spid="188"/>
                                        </p:tgtEl>
                                      </p:cBhvr>
                                    </p:animEffect>
                                  </p:childTnLst>
                                </p:cTn>
                              </p:par>
                              <p:par>
                                <p:cTn id="41" presetID="53" presetClass="entr" presetSubtype="16" fill="hold" nodeType="withEffect">
                                  <p:stCondLst>
                                    <p:cond delay="0"/>
                                  </p:stCondLst>
                                  <p:childTnLst>
                                    <p:set>
                                      <p:cBhvr>
                                        <p:cTn id="42" dur="1" fill="hold">
                                          <p:stCondLst>
                                            <p:cond delay="0"/>
                                          </p:stCondLst>
                                        </p:cTn>
                                        <p:tgtEl>
                                          <p:spTgt spid="191"/>
                                        </p:tgtEl>
                                        <p:attrNameLst>
                                          <p:attrName>style.visibility</p:attrName>
                                        </p:attrNameLst>
                                      </p:cBhvr>
                                      <p:to>
                                        <p:strVal val="visible"/>
                                      </p:to>
                                    </p:set>
                                    <p:anim calcmode="lin" valueType="num">
                                      <p:cBhvr>
                                        <p:cTn id="43" dur="500" fill="hold"/>
                                        <p:tgtEl>
                                          <p:spTgt spid="191"/>
                                        </p:tgtEl>
                                        <p:attrNameLst>
                                          <p:attrName>ppt_w</p:attrName>
                                        </p:attrNameLst>
                                      </p:cBhvr>
                                      <p:tavLst>
                                        <p:tav tm="0">
                                          <p:val>
                                            <p:fltVal val="0"/>
                                          </p:val>
                                        </p:tav>
                                        <p:tav tm="100000">
                                          <p:val>
                                            <p:strVal val="#ppt_w"/>
                                          </p:val>
                                        </p:tav>
                                      </p:tavLst>
                                    </p:anim>
                                    <p:anim calcmode="lin" valueType="num">
                                      <p:cBhvr>
                                        <p:cTn id="44" dur="500" fill="hold"/>
                                        <p:tgtEl>
                                          <p:spTgt spid="191"/>
                                        </p:tgtEl>
                                        <p:attrNameLst>
                                          <p:attrName>ppt_h</p:attrName>
                                        </p:attrNameLst>
                                      </p:cBhvr>
                                      <p:tavLst>
                                        <p:tav tm="0">
                                          <p:val>
                                            <p:fltVal val="0"/>
                                          </p:val>
                                        </p:tav>
                                        <p:tav tm="100000">
                                          <p:val>
                                            <p:strVal val="#ppt_h"/>
                                          </p:val>
                                        </p:tav>
                                      </p:tavLst>
                                    </p:anim>
                                    <p:animEffect transition="in" filter="fade">
                                      <p:cBhvr>
                                        <p:cTn id="45" dur="500"/>
                                        <p:tgtEl>
                                          <p:spTgt spid="191"/>
                                        </p:tgtEl>
                                      </p:cBhvr>
                                    </p:animEffect>
                                  </p:childTnLst>
                                </p:cTn>
                              </p:par>
                              <p:par>
                                <p:cTn id="46" presetID="53" presetClass="entr" presetSubtype="16" fill="hold" nodeType="withEffect">
                                  <p:stCondLst>
                                    <p:cond delay="0"/>
                                  </p:stCondLst>
                                  <p:childTnLst>
                                    <p:set>
                                      <p:cBhvr>
                                        <p:cTn id="47" dur="1" fill="hold">
                                          <p:stCondLst>
                                            <p:cond delay="0"/>
                                          </p:stCondLst>
                                        </p:cTn>
                                        <p:tgtEl>
                                          <p:spTgt spid="194"/>
                                        </p:tgtEl>
                                        <p:attrNameLst>
                                          <p:attrName>style.visibility</p:attrName>
                                        </p:attrNameLst>
                                      </p:cBhvr>
                                      <p:to>
                                        <p:strVal val="visible"/>
                                      </p:to>
                                    </p:set>
                                    <p:anim calcmode="lin" valueType="num">
                                      <p:cBhvr>
                                        <p:cTn id="48" dur="500" fill="hold"/>
                                        <p:tgtEl>
                                          <p:spTgt spid="194"/>
                                        </p:tgtEl>
                                        <p:attrNameLst>
                                          <p:attrName>ppt_w</p:attrName>
                                        </p:attrNameLst>
                                      </p:cBhvr>
                                      <p:tavLst>
                                        <p:tav tm="0">
                                          <p:val>
                                            <p:fltVal val="0"/>
                                          </p:val>
                                        </p:tav>
                                        <p:tav tm="100000">
                                          <p:val>
                                            <p:strVal val="#ppt_w"/>
                                          </p:val>
                                        </p:tav>
                                      </p:tavLst>
                                    </p:anim>
                                    <p:anim calcmode="lin" valueType="num">
                                      <p:cBhvr>
                                        <p:cTn id="49" dur="500" fill="hold"/>
                                        <p:tgtEl>
                                          <p:spTgt spid="194"/>
                                        </p:tgtEl>
                                        <p:attrNameLst>
                                          <p:attrName>ppt_h</p:attrName>
                                        </p:attrNameLst>
                                      </p:cBhvr>
                                      <p:tavLst>
                                        <p:tav tm="0">
                                          <p:val>
                                            <p:fltVal val="0"/>
                                          </p:val>
                                        </p:tav>
                                        <p:tav tm="100000">
                                          <p:val>
                                            <p:strVal val="#ppt_h"/>
                                          </p:val>
                                        </p:tav>
                                      </p:tavLst>
                                    </p:anim>
                                    <p:animEffect transition="in" filter="fade">
                                      <p:cBhvr>
                                        <p:cTn id="50" dur="500"/>
                                        <p:tgtEl>
                                          <p:spTgt spid="194"/>
                                        </p:tgtEl>
                                      </p:cBhvr>
                                    </p:animEffect>
                                  </p:childTnLst>
                                </p:cTn>
                              </p:par>
                              <p:par>
                                <p:cTn id="51" presetID="53" presetClass="entr" presetSubtype="16" fill="hold" nodeType="withEffect">
                                  <p:stCondLst>
                                    <p:cond delay="0"/>
                                  </p:stCondLst>
                                  <p:childTnLst>
                                    <p:set>
                                      <p:cBhvr>
                                        <p:cTn id="52" dur="1" fill="hold">
                                          <p:stCondLst>
                                            <p:cond delay="0"/>
                                          </p:stCondLst>
                                        </p:cTn>
                                        <p:tgtEl>
                                          <p:spTgt spid="197"/>
                                        </p:tgtEl>
                                        <p:attrNameLst>
                                          <p:attrName>style.visibility</p:attrName>
                                        </p:attrNameLst>
                                      </p:cBhvr>
                                      <p:to>
                                        <p:strVal val="visible"/>
                                      </p:to>
                                    </p:set>
                                    <p:anim calcmode="lin" valueType="num">
                                      <p:cBhvr>
                                        <p:cTn id="53" dur="500" fill="hold"/>
                                        <p:tgtEl>
                                          <p:spTgt spid="197"/>
                                        </p:tgtEl>
                                        <p:attrNameLst>
                                          <p:attrName>ppt_w</p:attrName>
                                        </p:attrNameLst>
                                      </p:cBhvr>
                                      <p:tavLst>
                                        <p:tav tm="0">
                                          <p:val>
                                            <p:fltVal val="0"/>
                                          </p:val>
                                        </p:tav>
                                        <p:tav tm="100000">
                                          <p:val>
                                            <p:strVal val="#ppt_w"/>
                                          </p:val>
                                        </p:tav>
                                      </p:tavLst>
                                    </p:anim>
                                    <p:anim calcmode="lin" valueType="num">
                                      <p:cBhvr>
                                        <p:cTn id="54" dur="500" fill="hold"/>
                                        <p:tgtEl>
                                          <p:spTgt spid="197"/>
                                        </p:tgtEl>
                                        <p:attrNameLst>
                                          <p:attrName>ppt_h</p:attrName>
                                        </p:attrNameLst>
                                      </p:cBhvr>
                                      <p:tavLst>
                                        <p:tav tm="0">
                                          <p:val>
                                            <p:fltVal val="0"/>
                                          </p:val>
                                        </p:tav>
                                        <p:tav tm="100000">
                                          <p:val>
                                            <p:strVal val="#ppt_h"/>
                                          </p:val>
                                        </p:tav>
                                      </p:tavLst>
                                    </p:anim>
                                    <p:animEffect transition="in" filter="fade">
                                      <p:cBhvr>
                                        <p:cTn id="55" dur="500"/>
                                        <p:tgtEl>
                                          <p:spTgt spid="197"/>
                                        </p:tgtEl>
                                      </p:cBhvr>
                                    </p:animEffect>
                                  </p:childTnLst>
                                </p:cTn>
                              </p:par>
                              <p:par>
                                <p:cTn id="56" presetID="53" presetClass="entr" presetSubtype="16" fill="hold" nodeType="withEffect">
                                  <p:stCondLst>
                                    <p:cond delay="0"/>
                                  </p:stCondLst>
                                  <p:childTnLst>
                                    <p:set>
                                      <p:cBhvr>
                                        <p:cTn id="57" dur="1" fill="hold">
                                          <p:stCondLst>
                                            <p:cond delay="0"/>
                                          </p:stCondLst>
                                        </p:cTn>
                                        <p:tgtEl>
                                          <p:spTgt spid="200"/>
                                        </p:tgtEl>
                                        <p:attrNameLst>
                                          <p:attrName>style.visibility</p:attrName>
                                        </p:attrNameLst>
                                      </p:cBhvr>
                                      <p:to>
                                        <p:strVal val="visible"/>
                                      </p:to>
                                    </p:set>
                                    <p:anim calcmode="lin" valueType="num">
                                      <p:cBhvr>
                                        <p:cTn id="58" dur="500" fill="hold"/>
                                        <p:tgtEl>
                                          <p:spTgt spid="200"/>
                                        </p:tgtEl>
                                        <p:attrNameLst>
                                          <p:attrName>ppt_w</p:attrName>
                                        </p:attrNameLst>
                                      </p:cBhvr>
                                      <p:tavLst>
                                        <p:tav tm="0">
                                          <p:val>
                                            <p:fltVal val="0"/>
                                          </p:val>
                                        </p:tav>
                                        <p:tav tm="100000">
                                          <p:val>
                                            <p:strVal val="#ppt_w"/>
                                          </p:val>
                                        </p:tav>
                                      </p:tavLst>
                                    </p:anim>
                                    <p:anim calcmode="lin" valueType="num">
                                      <p:cBhvr>
                                        <p:cTn id="59" dur="500" fill="hold"/>
                                        <p:tgtEl>
                                          <p:spTgt spid="200"/>
                                        </p:tgtEl>
                                        <p:attrNameLst>
                                          <p:attrName>ppt_h</p:attrName>
                                        </p:attrNameLst>
                                      </p:cBhvr>
                                      <p:tavLst>
                                        <p:tav tm="0">
                                          <p:val>
                                            <p:fltVal val="0"/>
                                          </p:val>
                                        </p:tav>
                                        <p:tav tm="100000">
                                          <p:val>
                                            <p:strVal val="#ppt_h"/>
                                          </p:val>
                                        </p:tav>
                                      </p:tavLst>
                                    </p:anim>
                                    <p:animEffect transition="in" filter="fade">
                                      <p:cBhvr>
                                        <p:cTn id="60" dur="500"/>
                                        <p:tgtEl>
                                          <p:spTgt spid="200"/>
                                        </p:tgtEl>
                                      </p:cBhvr>
                                    </p:animEffect>
                                  </p:childTnLst>
                                </p:cTn>
                              </p:par>
                              <p:par>
                                <p:cTn id="61" presetID="42" presetClass="path" presetSubtype="0" fill="hold" nodeType="withEffect">
                                  <p:stCondLst>
                                    <p:cond delay="0"/>
                                  </p:stCondLst>
                                  <p:childTnLst>
                                    <p:animMotion origin="layout" path="M -2.77778E-7 -1.60494E-6 L 0.16788 0.62624 " pathEditMode="relative" rAng="0" ptsTypes="AA">
                                      <p:cBhvr>
                                        <p:cTn id="62" dur="500" spd="-100000" fill="hold"/>
                                        <p:tgtEl>
                                          <p:spTgt spid="173"/>
                                        </p:tgtEl>
                                        <p:attrNameLst>
                                          <p:attrName>ppt_x</p:attrName>
                                          <p:attrName>ppt_y</p:attrName>
                                        </p:attrNameLst>
                                      </p:cBhvr>
                                      <p:rCtr x="8385" y="31296"/>
                                    </p:animMotion>
                                  </p:childTnLst>
                                </p:cTn>
                              </p:par>
                              <p:par>
                                <p:cTn id="63" presetID="42" presetClass="path" presetSubtype="0" fill="hold" nodeType="withEffect">
                                  <p:stCondLst>
                                    <p:cond delay="0"/>
                                  </p:stCondLst>
                                  <p:childTnLst>
                                    <p:animMotion origin="layout" path="M 1.38889E-6 -2.96296E-6 L -0.24583 0.48704 " pathEditMode="relative" rAng="0" ptsTypes="AA">
                                      <p:cBhvr>
                                        <p:cTn id="64" dur="500" spd="-100000" fill="hold"/>
                                        <p:tgtEl>
                                          <p:spTgt spid="176"/>
                                        </p:tgtEl>
                                        <p:attrNameLst>
                                          <p:attrName>ppt_x</p:attrName>
                                          <p:attrName>ppt_y</p:attrName>
                                        </p:attrNameLst>
                                      </p:cBhvr>
                                      <p:rCtr x="-12292" y="24352"/>
                                    </p:animMotion>
                                  </p:childTnLst>
                                </p:cTn>
                              </p:par>
                              <p:par>
                                <p:cTn id="65" presetID="42" presetClass="path" presetSubtype="0" fill="hold" nodeType="withEffect">
                                  <p:stCondLst>
                                    <p:cond delay="0"/>
                                  </p:stCondLst>
                                  <p:childTnLst>
                                    <p:animMotion origin="layout" path="M 3.88889E-6 3.20988E-6 L -0.13125 0.61296 " pathEditMode="relative" rAng="0" ptsTypes="AA">
                                      <p:cBhvr>
                                        <p:cTn id="66" dur="500" spd="-100000" fill="hold"/>
                                        <p:tgtEl>
                                          <p:spTgt spid="179"/>
                                        </p:tgtEl>
                                        <p:attrNameLst>
                                          <p:attrName>ppt_x</p:attrName>
                                          <p:attrName>ppt_y</p:attrName>
                                        </p:attrNameLst>
                                      </p:cBhvr>
                                      <p:rCtr x="-6562" y="30648"/>
                                    </p:animMotion>
                                  </p:childTnLst>
                                </p:cTn>
                              </p:par>
                              <p:par>
                                <p:cTn id="67" presetID="42" presetClass="path" presetSubtype="0" fill="hold" nodeType="withEffect">
                                  <p:stCondLst>
                                    <p:cond delay="0"/>
                                  </p:stCondLst>
                                  <p:childTnLst>
                                    <p:animMotion origin="layout" path="M 5E-6 4.32099E-6 L 0.27987 0.60648 " pathEditMode="relative" rAng="0" ptsTypes="AA">
                                      <p:cBhvr>
                                        <p:cTn id="68" dur="500" spd="-100000" fill="hold"/>
                                        <p:tgtEl>
                                          <p:spTgt spid="182"/>
                                        </p:tgtEl>
                                        <p:attrNameLst>
                                          <p:attrName>ppt_x</p:attrName>
                                          <p:attrName>ppt_y</p:attrName>
                                        </p:attrNameLst>
                                      </p:cBhvr>
                                      <p:rCtr x="13993" y="30309"/>
                                    </p:animMotion>
                                  </p:childTnLst>
                                </p:cTn>
                              </p:par>
                              <p:par>
                                <p:cTn id="69" presetID="42" presetClass="path" presetSubtype="0" fill="hold" nodeType="withEffect">
                                  <p:stCondLst>
                                    <p:cond delay="0"/>
                                  </p:stCondLst>
                                  <p:childTnLst>
                                    <p:animMotion origin="layout" path="M -3.61111E-6 -9.87654E-7 L 0.08091 0.58364 " pathEditMode="relative" rAng="0" ptsTypes="AA">
                                      <p:cBhvr>
                                        <p:cTn id="70" dur="500" spd="-100000" fill="hold"/>
                                        <p:tgtEl>
                                          <p:spTgt spid="185"/>
                                        </p:tgtEl>
                                        <p:attrNameLst>
                                          <p:attrName>ppt_x</p:attrName>
                                          <p:attrName>ppt_y</p:attrName>
                                        </p:attrNameLst>
                                      </p:cBhvr>
                                      <p:rCtr x="4045" y="29167"/>
                                    </p:animMotion>
                                  </p:childTnLst>
                                </p:cTn>
                              </p:par>
                              <p:par>
                                <p:cTn id="71" presetID="42" presetClass="path" presetSubtype="0" fill="hold" nodeType="withEffect">
                                  <p:stCondLst>
                                    <p:cond delay="0"/>
                                  </p:stCondLst>
                                  <p:childTnLst>
                                    <p:animMotion origin="layout" path="M -4.72222E-6 3.33333E-6 L 0.04619 0.57808 " pathEditMode="relative" rAng="0" ptsTypes="AA">
                                      <p:cBhvr>
                                        <p:cTn id="72" dur="500" spd="-100000" fill="hold"/>
                                        <p:tgtEl>
                                          <p:spTgt spid="188"/>
                                        </p:tgtEl>
                                        <p:attrNameLst>
                                          <p:attrName>ppt_x</p:attrName>
                                          <p:attrName>ppt_y</p:attrName>
                                        </p:attrNameLst>
                                      </p:cBhvr>
                                      <p:rCtr x="2309" y="28889"/>
                                    </p:animMotion>
                                  </p:childTnLst>
                                </p:cTn>
                              </p:par>
                              <p:par>
                                <p:cTn id="73" presetID="42" presetClass="path" presetSubtype="0" fill="hold" nodeType="withEffect">
                                  <p:stCondLst>
                                    <p:cond delay="0"/>
                                  </p:stCondLst>
                                  <p:childTnLst>
                                    <p:animMotion origin="layout" path="M 2.5E-6 -1.11111E-6 L -0.05191 0.61512 " pathEditMode="relative" rAng="0" ptsTypes="AA">
                                      <p:cBhvr>
                                        <p:cTn id="74" dur="500" spd="-100000" fill="hold"/>
                                        <p:tgtEl>
                                          <p:spTgt spid="191"/>
                                        </p:tgtEl>
                                        <p:attrNameLst>
                                          <p:attrName>ppt_x</p:attrName>
                                          <p:attrName>ppt_y</p:attrName>
                                        </p:attrNameLst>
                                      </p:cBhvr>
                                      <p:rCtr x="-2604" y="30741"/>
                                    </p:animMotion>
                                  </p:childTnLst>
                                </p:cTn>
                              </p:par>
                              <p:par>
                                <p:cTn id="75" presetID="42" presetClass="path" presetSubtype="0" fill="hold" nodeType="withEffect">
                                  <p:stCondLst>
                                    <p:cond delay="0"/>
                                  </p:stCondLst>
                                  <p:childTnLst>
                                    <p:animMotion origin="layout" path="M -3.88889E-6 -3.7037E-6 L -0.1375 0.75 " pathEditMode="relative" rAng="0" ptsTypes="AA">
                                      <p:cBhvr>
                                        <p:cTn id="76" dur="500" spd="-100000" fill="hold"/>
                                        <p:tgtEl>
                                          <p:spTgt spid="194"/>
                                        </p:tgtEl>
                                        <p:attrNameLst>
                                          <p:attrName>ppt_x</p:attrName>
                                          <p:attrName>ppt_y</p:attrName>
                                        </p:attrNameLst>
                                      </p:cBhvr>
                                      <p:rCtr x="-6875" y="37500"/>
                                    </p:animMotion>
                                  </p:childTnLst>
                                </p:cTn>
                              </p:par>
                              <p:par>
                                <p:cTn id="77" presetID="42" presetClass="path" presetSubtype="0" fill="hold" nodeType="withEffect">
                                  <p:stCondLst>
                                    <p:cond delay="0"/>
                                  </p:stCondLst>
                                  <p:childTnLst>
                                    <p:animMotion origin="layout" path="M -4.44444E-6 -4.07407E-6 L 0.07709 0.69074 " pathEditMode="relative" rAng="0" ptsTypes="AA">
                                      <p:cBhvr>
                                        <p:cTn id="78" dur="500" spd="-100000" fill="hold"/>
                                        <p:tgtEl>
                                          <p:spTgt spid="197"/>
                                        </p:tgtEl>
                                        <p:attrNameLst>
                                          <p:attrName>ppt_x</p:attrName>
                                          <p:attrName>ppt_y</p:attrName>
                                        </p:attrNameLst>
                                      </p:cBhvr>
                                      <p:rCtr x="3854" y="34537"/>
                                    </p:animMotion>
                                  </p:childTnLst>
                                </p:cTn>
                              </p:par>
                              <p:par>
                                <p:cTn id="79" presetID="42" presetClass="path" presetSubtype="0" fill="hold" nodeType="withEffect">
                                  <p:stCondLst>
                                    <p:cond delay="0"/>
                                  </p:stCondLst>
                                  <p:childTnLst>
                                    <p:animMotion origin="layout" path="M 1.11111E-6 -6.17284E-7 L -0.16389 0.69012 " pathEditMode="relative" rAng="0" ptsTypes="AA">
                                      <p:cBhvr>
                                        <p:cTn id="80" dur="500" spd="-100000" fill="hold"/>
                                        <p:tgtEl>
                                          <p:spTgt spid="200"/>
                                        </p:tgtEl>
                                        <p:attrNameLst>
                                          <p:attrName>ppt_x</p:attrName>
                                          <p:attrName>ppt_y</p:attrName>
                                        </p:attrNameLst>
                                      </p:cBhvr>
                                      <p:rCtr x="-8194" y="34506"/>
                                    </p:animMotion>
                                  </p:childTnLst>
                                </p:cTn>
                              </p:par>
                            </p:childTnLst>
                          </p:cTn>
                        </p:par>
                        <p:par>
                          <p:cTn id="81" fill="hold">
                            <p:stCondLst>
                              <p:cond delay="1000"/>
                            </p:stCondLst>
                            <p:childTnLst>
                              <p:par>
                                <p:cTn id="82" presetID="42" presetClass="entr" presetSubtype="0" fill="hold" grpId="0" nodeType="afterEffect">
                                  <p:stCondLst>
                                    <p:cond delay="0"/>
                                  </p:stCondLst>
                                  <p:childTnLst>
                                    <p:set>
                                      <p:cBhvr>
                                        <p:cTn id="83" dur="1" fill="hold">
                                          <p:stCondLst>
                                            <p:cond delay="0"/>
                                          </p:stCondLst>
                                        </p:cTn>
                                        <p:tgtEl>
                                          <p:spTgt spid="203"/>
                                        </p:tgtEl>
                                        <p:attrNameLst>
                                          <p:attrName>style.visibility</p:attrName>
                                        </p:attrNameLst>
                                      </p:cBhvr>
                                      <p:to>
                                        <p:strVal val="visible"/>
                                      </p:to>
                                    </p:set>
                                    <p:animEffect transition="in" filter="fade">
                                      <p:cBhvr>
                                        <p:cTn id="84" dur="500"/>
                                        <p:tgtEl>
                                          <p:spTgt spid="203"/>
                                        </p:tgtEl>
                                      </p:cBhvr>
                                    </p:animEffect>
                                    <p:anim calcmode="lin" valueType="num">
                                      <p:cBhvr>
                                        <p:cTn id="85" dur="500" fill="hold"/>
                                        <p:tgtEl>
                                          <p:spTgt spid="203"/>
                                        </p:tgtEl>
                                        <p:attrNameLst>
                                          <p:attrName>ppt_x</p:attrName>
                                        </p:attrNameLst>
                                      </p:cBhvr>
                                      <p:tavLst>
                                        <p:tav tm="0">
                                          <p:val>
                                            <p:strVal val="#ppt_x"/>
                                          </p:val>
                                        </p:tav>
                                        <p:tav tm="100000">
                                          <p:val>
                                            <p:strVal val="#ppt_x"/>
                                          </p:val>
                                        </p:tav>
                                      </p:tavLst>
                                    </p:anim>
                                    <p:anim calcmode="lin" valueType="num">
                                      <p:cBhvr>
                                        <p:cTn id="86" dur="500" fill="hold"/>
                                        <p:tgtEl>
                                          <p:spTgt spid="203"/>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53" presetClass="entr" presetSubtype="16" fill="hold" nodeType="afterEffect">
                                  <p:stCondLst>
                                    <p:cond delay="0"/>
                                  </p:stCondLst>
                                  <p:childTnLst>
                                    <p:set>
                                      <p:cBhvr>
                                        <p:cTn id="89" dur="1" fill="hold">
                                          <p:stCondLst>
                                            <p:cond delay="0"/>
                                          </p:stCondLst>
                                        </p:cTn>
                                        <p:tgtEl>
                                          <p:spTgt spid="204"/>
                                        </p:tgtEl>
                                        <p:attrNameLst>
                                          <p:attrName>style.visibility</p:attrName>
                                        </p:attrNameLst>
                                      </p:cBhvr>
                                      <p:to>
                                        <p:strVal val="visible"/>
                                      </p:to>
                                    </p:set>
                                    <p:anim calcmode="lin" valueType="num">
                                      <p:cBhvr>
                                        <p:cTn id="90" dur="500" fill="hold"/>
                                        <p:tgtEl>
                                          <p:spTgt spid="204"/>
                                        </p:tgtEl>
                                        <p:attrNameLst>
                                          <p:attrName>ppt_w</p:attrName>
                                        </p:attrNameLst>
                                      </p:cBhvr>
                                      <p:tavLst>
                                        <p:tav tm="0">
                                          <p:val>
                                            <p:fltVal val="0"/>
                                          </p:val>
                                        </p:tav>
                                        <p:tav tm="100000">
                                          <p:val>
                                            <p:strVal val="#ppt_w"/>
                                          </p:val>
                                        </p:tav>
                                      </p:tavLst>
                                    </p:anim>
                                    <p:anim calcmode="lin" valueType="num">
                                      <p:cBhvr>
                                        <p:cTn id="91" dur="500" fill="hold"/>
                                        <p:tgtEl>
                                          <p:spTgt spid="204"/>
                                        </p:tgtEl>
                                        <p:attrNameLst>
                                          <p:attrName>ppt_h</p:attrName>
                                        </p:attrNameLst>
                                      </p:cBhvr>
                                      <p:tavLst>
                                        <p:tav tm="0">
                                          <p:val>
                                            <p:fltVal val="0"/>
                                          </p:val>
                                        </p:tav>
                                        <p:tav tm="100000">
                                          <p:val>
                                            <p:strVal val="#ppt_h"/>
                                          </p:val>
                                        </p:tav>
                                      </p:tavLst>
                                    </p:anim>
                                    <p:animEffect transition="in" filter="fade">
                                      <p:cBhvr>
                                        <p:cTn id="92" dur="500"/>
                                        <p:tgtEl>
                                          <p:spTgt spid="204"/>
                                        </p:tgtEl>
                                      </p:cBhvr>
                                    </p:animEffect>
                                  </p:childTnLst>
                                </p:cTn>
                              </p:par>
                              <p:par>
                                <p:cTn id="93" presetID="53" presetClass="entr" presetSubtype="16" fill="hold" nodeType="withEffect">
                                  <p:stCondLst>
                                    <p:cond delay="0"/>
                                  </p:stCondLst>
                                  <p:childTnLst>
                                    <p:set>
                                      <p:cBhvr>
                                        <p:cTn id="94" dur="1" fill="hold">
                                          <p:stCondLst>
                                            <p:cond delay="0"/>
                                          </p:stCondLst>
                                        </p:cTn>
                                        <p:tgtEl>
                                          <p:spTgt spid="207"/>
                                        </p:tgtEl>
                                        <p:attrNameLst>
                                          <p:attrName>style.visibility</p:attrName>
                                        </p:attrNameLst>
                                      </p:cBhvr>
                                      <p:to>
                                        <p:strVal val="visible"/>
                                      </p:to>
                                    </p:set>
                                    <p:anim calcmode="lin" valueType="num">
                                      <p:cBhvr>
                                        <p:cTn id="95" dur="500" fill="hold"/>
                                        <p:tgtEl>
                                          <p:spTgt spid="207"/>
                                        </p:tgtEl>
                                        <p:attrNameLst>
                                          <p:attrName>ppt_w</p:attrName>
                                        </p:attrNameLst>
                                      </p:cBhvr>
                                      <p:tavLst>
                                        <p:tav tm="0">
                                          <p:val>
                                            <p:fltVal val="0"/>
                                          </p:val>
                                        </p:tav>
                                        <p:tav tm="100000">
                                          <p:val>
                                            <p:strVal val="#ppt_w"/>
                                          </p:val>
                                        </p:tav>
                                      </p:tavLst>
                                    </p:anim>
                                    <p:anim calcmode="lin" valueType="num">
                                      <p:cBhvr>
                                        <p:cTn id="96" dur="500" fill="hold"/>
                                        <p:tgtEl>
                                          <p:spTgt spid="207"/>
                                        </p:tgtEl>
                                        <p:attrNameLst>
                                          <p:attrName>ppt_h</p:attrName>
                                        </p:attrNameLst>
                                      </p:cBhvr>
                                      <p:tavLst>
                                        <p:tav tm="0">
                                          <p:val>
                                            <p:fltVal val="0"/>
                                          </p:val>
                                        </p:tav>
                                        <p:tav tm="100000">
                                          <p:val>
                                            <p:strVal val="#ppt_h"/>
                                          </p:val>
                                        </p:tav>
                                      </p:tavLst>
                                    </p:anim>
                                    <p:animEffect transition="in" filter="fade">
                                      <p:cBhvr>
                                        <p:cTn id="97" dur="500"/>
                                        <p:tgtEl>
                                          <p:spTgt spid="207"/>
                                        </p:tgtEl>
                                      </p:cBhvr>
                                    </p:animEffect>
                                  </p:childTnLst>
                                </p:cTn>
                              </p:par>
                              <p:par>
                                <p:cTn id="98" presetID="53" presetClass="entr" presetSubtype="16" fill="hold" nodeType="withEffect">
                                  <p:stCondLst>
                                    <p:cond delay="0"/>
                                  </p:stCondLst>
                                  <p:childTnLst>
                                    <p:set>
                                      <p:cBhvr>
                                        <p:cTn id="99" dur="1" fill="hold">
                                          <p:stCondLst>
                                            <p:cond delay="0"/>
                                          </p:stCondLst>
                                        </p:cTn>
                                        <p:tgtEl>
                                          <p:spTgt spid="210"/>
                                        </p:tgtEl>
                                        <p:attrNameLst>
                                          <p:attrName>style.visibility</p:attrName>
                                        </p:attrNameLst>
                                      </p:cBhvr>
                                      <p:to>
                                        <p:strVal val="visible"/>
                                      </p:to>
                                    </p:set>
                                    <p:anim calcmode="lin" valueType="num">
                                      <p:cBhvr>
                                        <p:cTn id="100" dur="500" fill="hold"/>
                                        <p:tgtEl>
                                          <p:spTgt spid="210"/>
                                        </p:tgtEl>
                                        <p:attrNameLst>
                                          <p:attrName>ppt_w</p:attrName>
                                        </p:attrNameLst>
                                      </p:cBhvr>
                                      <p:tavLst>
                                        <p:tav tm="0">
                                          <p:val>
                                            <p:fltVal val="0"/>
                                          </p:val>
                                        </p:tav>
                                        <p:tav tm="100000">
                                          <p:val>
                                            <p:strVal val="#ppt_w"/>
                                          </p:val>
                                        </p:tav>
                                      </p:tavLst>
                                    </p:anim>
                                    <p:anim calcmode="lin" valueType="num">
                                      <p:cBhvr>
                                        <p:cTn id="101" dur="500" fill="hold"/>
                                        <p:tgtEl>
                                          <p:spTgt spid="210"/>
                                        </p:tgtEl>
                                        <p:attrNameLst>
                                          <p:attrName>ppt_h</p:attrName>
                                        </p:attrNameLst>
                                      </p:cBhvr>
                                      <p:tavLst>
                                        <p:tav tm="0">
                                          <p:val>
                                            <p:fltVal val="0"/>
                                          </p:val>
                                        </p:tav>
                                        <p:tav tm="100000">
                                          <p:val>
                                            <p:strVal val="#ppt_h"/>
                                          </p:val>
                                        </p:tav>
                                      </p:tavLst>
                                    </p:anim>
                                    <p:animEffect transition="in" filter="fade">
                                      <p:cBhvr>
                                        <p:cTn id="102" dur="500"/>
                                        <p:tgtEl>
                                          <p:spTgt spid="210"/>
                                        </p:tgtEl>
                                      </p:cBhvr>
                                    </p:animEffect>
                                  </p:childTnLst>
                                </p:cTn>
                              </p:par>
                              <p:par>
                                <p:cTn id="103" presetID="53" presetClass="entr" presetSubtype="16" fill="hold"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500" fill="hold"/>
                                        <p:tgtEl>
                                          <p:spTgt spid="213"/>
                                        </p:tgtEl>
                                        <p:attrNameLst>
                                          <p:attrName>ppt_w</p:attrName>
                                        </p:attrNameLst>
                                      </p:cBhvr>
                                      <p:tavLst>
                                        <p:tav tm="0">
                                          <p:val>
                                            <p:fltVal val="0"/>
                                          </p:val>
                                        </p:tav>
                                        <p:tav tm="100000">
                                          <p:val>
                                            <p:strVal val="#ppt_w"/>
                                          </p:val>
                                        </p:tav>
                                      </p:tavLst>
                                    </p:anim>
                                    <p:anim calcmode="lin" valueType="num">
                                      <p:cBhvr>
                                        <p:cTn id="106" dur="500" fill="hold"/>
                                        <p:tgtEl>
                                          <p:spTgt spid="213"/>
                                        </p:tgtEl>
                                        <p:attrNameLst>
                                          <p:attrName>ppt_h</p:attrName>
                                        </p:attrNameLst>
                                      </p:cBhvr>
                                      <p:tavLst>
                                        <p:tav tm="0">
                                          <p:val>
                                            <p:fltVal val="0"/>
                                          </p:val>
                                        </p:tav>
                                        <p:tav tm="100000">
                                          <p:val>
                                            <p:strVal val="#ppt_h"/>
                                          </p:val>
                                        </p:tav>
                                      </p:tavLst>
                                    </p:anim>
                                    <p:animEffect transition="in" filter="fade">
                                      <p:cBhvr>
                                        <p:cTn id="107" dur="500"/>
                                        <p:tgtEl>
                                          <p:spTgt spid="213"/>
                                        </p:tgtEl>
                                      </p:cBhvr>
                                    </p:animEffect>
                                  </p:childTnLst>
                                </p:cTn>
                              </p:par>
                              <p:par>
                                <p:cTn id="108" presetID="53" presetClass="entr" presetSubtype="16" fill="hold" nodeType="withEffect">
                                  <p:stCondLst>
                                    <p:cond delay="0"/>
                                  </p:stCondLst>
                                  <p:childTnLst>
                                    <p:set>
                                      <p:cBhvr>
                                        <p:cTn id="109" dur="1" fill="hold">
                                          <p:stCondLst>
                                            <p:cond delay="0"/>
                                          </p:stCondLst>
                                        </p:cTn>
                                        <p:tgtEl>
                                          <p:spTgt spid="281"/>
                                        </p:tgtEl>
                                        <p:attrNameLst>
                                          <p:attrName>style.visibility</p:attrName>
                                        </p:attrNameLst>
                                      </p:cBhvr>
                                      <p:to>
                                        <p:strVal val="visible"/>
                                      </p:to>
                                    </p:set>
                                    <p:anim calcmode="lin" valueType="num">
                                      <p:cBhvr>
                                        <p:cTn id="110" dur="500" fill="hold"/>
                                        <p:tgtEl>
                                          <p:spTgt spid="281"/>
                                        </p:tgtEl>
                                        <p:attrNameLst>
                                          <p:attrName>ppt_w</p:attrName>
                                        </p:attrNameLst>
                                      </p:cBhvr>
                                      <p:tavLst>
                                        <p:tav tm="0">
                                          <p:val>
                                            <p:fltVal val="0"/>
                                          </p:val>
                                        </p:tav>
                                        <p:tav tm="100000">
                                          <p:val>
                                            <p:strVal val="#ppt_w"/>
                                          </p:val>
                                        </p:tav>
                                      </p:tavLst>
                                    </p:anim>
                                    <p:anim calcmode="lin" valueType="num">
                                      <p:cBhvr>
                                        <p:cTn id="111" dur="500" fill="hold"/>
                                        <p:tgtEl>
                                          <p:spTgt spid="281"/>
                                        </p:tgtEl>
                                        <p:attrNameLst>
                                          <p:attrName>ppt_h</p:attrName>
                                        </p:attrNameLst>
                                      </p:cBhvr>
                                      <p:tavLst>
                                        <p:tav tm="0">
                                          <p:val>
                                            <p:fltVal val="0"/>
                                          </p:val>
                                        </p:tav>
                                        <p:tav tm="100000">
                                          <p:val>
                                            <p:strVal val="#ppt_h"/>
                                          </p:val>
                                        </p:tav>
                                      </p:tavLst>
                                    </p:anim>
                                    <p:animEffect transition="in" filter="fade">
                                      <p:cBhvr>
                                        <p:cTn id="112" dur="500"/>
                                        <p:tgtEl>
                                          <p:spTgt spid="281"/>
                                        </p:tgtEl>
                                      </p:cBhvr>
                                    </p:animEffect>
                                  </p:childTnLst>
                                </p:cTn>
                              </p:par>
                              <p:par>
                                <p:cTn id="113" presetID="53" presetClass="entr" presetSubtype="16" fill="hold" nodeType="withEffect">
                                  <p:stCondLst>
                                    <p:cond delay="0"/>
                                  </p:stCondLst>
                                  <p:childTnLst>
                                    <p:set>
                                      <p:cBhvr>
                                        <p:cTn id="114" dur="1" fill="hold">
                                          <p:stCondLst>
                                            <p:cond delay="0"/>
                                          </p:stCondLst>
                                        </p:cTn>
                                        <p:tgtEl>
                                          <p:spTgt spid="216"/>
                                        </p:tgtEl>
                                        <p:attrNameLst>
                                          <p:attrName>style.visibility</p:attrName>
                                        </p:attrNameLst>
                                      </p:cBhvr>
                                      <p:to>
                                        <p:strVal val="visible"/>
                                      </p:to>
                                    </p:set>
                                    <p:anim calcmode="lin" valueType="num">
                                      <p:cBhvr>
                                        <p:cTn id="115" dur="500" fill="hold"/>
                                        <p:tgtEl>
                                          <p:spTgt spid="216"/>
                                        </p:tgtEl>
                                        <p:attrNameLst>
                                          <p:attrName>ppt_w</p:attrName>
                                        </p:attrNameLst>
                                      </p:cBhvr>
                                      <p:tavLst>
                                        <p:tav tm="0">
                                          <p:val>
                                            <p:fltVal val="0"/>
                                          </p:val>
                                        </p:tav>
                                        <p:tav tm="100000">
                                          <p:val>
                                            <p:strVal val="#ppt_w"/>
                                          </p:val>
                                        </p:tav>
                                      </p:tavLst>
                                    </p:anim>
                                    <p:anim calcmode="lin" valueType="num">
                                      <p:cBhvr>
                                        <p:cTn id="116" dur="500" fill="hold"/>
                                        <p:tgtEl>
                                          <p:spTgt spid="216"/>
                                        </p:tgtEl>
                                        <p:attrNameLst>
                                          <p:attrName>ppt_h</p:attrName>
                                        </p:attrNameLst>
                                      </p:cBhvr>
                                      <p:tavLst>
                                        <p:tav tm="0">
                                          <p:val>
                                            <p:fltVal val="0"/>
                                          </p:val>
                                        </p:tav>
                                        <p:tav tm="100000">
                                          <p:val>
                                            <p:strVal val="#ppt_h"/>
                                          </p:val>
                                        </p:tav>
                                      </p:tavLst>
                                    </p:anim>
                                    <p:animEffect transition="in" filter="fade">
                                      <p:cBhvr>
                                        <p:cTn id="117" dur="500"/>
                                        <p:tgtEl>
                                          <p:spTgt spid="216"/>
                                        </p:tgtEl>
                                      </p:cBhvr>
                                    </p:animEffect>
                                  </p:childTnLst>
                                </p:cTn>
                              </p:par>
                              <p:par>
                                <p:cTn id="118" presetID="53" presetClass="entr" presetSubtype="16" fill="hold" nodeType="withEffect">
                                  <p:stCondLst>
                                    <p:cond delay="0"/>
                                  </p:stCondLst>
                                  <p:childTnLst>
                                    <p:set>
                                      <p:cBhvr>
                                        <p:cTn id="119" dur="1" fill="hold">
                                          <p:stCondLst>
                                            <p:cond delay="0"/>
                                          </p:stCondLst>
                                        </p:cTn>
                                        <p:tgtEl>
                                          <p:spTgt spid="219"/>
                                        </p:tgtEl>
                                        <p:attrNameLst>
                                          <p:attrName>style.visibility</p:attrName>
                                        </p:attrNameLst>
                                      </p:cBhvr>
                                      <p:to>
                                        <p:strVal val="visible"/>
                                      </p:to>
                                    </p:set>
                                    <p:anim calcmode="lin" valueType="num">
                                      <p:cBhvr>
                                        <p:cTn id="120" dur="500" fill="hold"/>
                                        <p:tgtEl>
                                          <p:spTgt spid="219"/>
                                        </p:tgtEl>
                                        <p:attrNameLst>
                                          <p:attrName>ppt_w</p:attrName>
                                        </p:attrNameLst>
                                      </p:cBhvr>
                                      <p:tavLst>
                                        <p:tav tm="0">
                                          <p:val>
                                            <p:fltVal val="0"/>
                                          </p:val>
                                        </p:tav>
                                        <p:tav tm="100000">
                                          <p:val>
                                            <p:strVal val="#ppt_w"/>
                                          </p:val>
                                        </p:tav>
                                      </p:tavLst>
                                    </p:anim>
                                    <p:anim calcmode="lin" valueType="num">
                                      <p:cBhvr>
                                        <p:cTn id="121" dur="500" fill="hold"/>
                                        <p:tgtEl>
                                          <p:spTgt spid="219"/>
                                        </p:tgtEl>
                                        <p:attrNameLst>
                                          <p:attrName>ppt_h</p:attrName>
                                        </p:attrNameLst>
                                      </p:cBhvr>
                                      <p:tavLst>
                                        <p:tav tm="0">
                                          <p:val>
                                            <p:fltVal val="0"/>
                                          </p:val>
                                        </p:tav>
                                        <p:tav tm="100000">
                                          <p:val>
                                            <p:strVal val="#ppt_h"/>
                                          </p:val>
                                        </p:tav>
                                      </p:tavLst>
                                    </p:anim>
                                    <p:animEffect transition="in" filter="fade">
                                      <p:cBhvr>
                                        <p:cTn id="122" dur="500"/>
                                        <p:tgtEl>
                                          <p:spTgt spid="219"/>
                                        </p:tgtEl>
                                      </p:cBhvr>
                                    </p:animEffect>
                                  </p:childTnLst>
                                </p:cTn>
                              </p:par>
                              <p:par>
                                <p:cTn id="123" presetID="53" presetClass="entr" presetSubtype="16" fill="hold" nodeType="withEffect">
                                  <p:stCondLst>
                                    <p:cond delay="0"/>
                                  </p:stCondLst>
                                  <p:childTnLst>
                                    <p:set>
                                      <p:cBhvr>
                                        <p:cTn id="124" dur="1" fill="hold">
                                          <p:stCondLst>
                                            <p:cond delay="0"/>
                                          </p:stCondLst>
                                        </p:cTn>
                                        <p:tgtEl>
                                          <p:spTgt spid="284"/>
                                        </p:tgtEl>
                                        <p:attrNameLst>
                                          <p:attrName>style.visibility</p:attrName>
                                        </p:attrNameLst>
                                      </p:cBhvr>
                                      <p:to>
                                        <p:strVal val="visible"/>
                                      </p:to>
                                    </p:set>
                                    <p:anim calcmode="lin" valueType="num">
                                      <p:cBhvr>
                                        <p:cTn id="125" dur="500" fill="hold"/>
                                        <p:tgtEl>
                                          <p:spTgt spid="284"/>
                                        </p:tgtEl>
                                        <p:attrNameLst>
                                          <p:attrName>ppt_w</p:attrName>
                                        </p:attrNameLst>
                                      </p:cBhvr>
                                      <p:tavLst>
                                        <p:tav tm="0">
                                          <p:val>
                                            <p:fltVal val="0"/>
                                          </p:val>
                                        </p:tav>
                                        <p:tav tm="100000">
                                          <p:val>
                                            <p:strVal val="#ppt_w"/>
                                          </p:val>
                                        </p:tav>
                                      </p:tavLst>
                                    </p:anim>
                                    <p:anim calcmode="lin" valueType="num">
                                      <p:cBhvr>
                                        <p:cTn id="126" dur="500" fill="hold"/>
                                        <p:tgtEl>
                                          <p:spTgt spid="284"/>
                                        </p:tgtEl>
                                        <p:attrNameLst>
                                          <p:attrName>ppt_h</p:attrName>
                                        </p:attrNameLst>
                                      </p:cBhvr>
                                      <p:tavLst>
                                        <p:tav tm="0">
                                          <p:val>
                                            <p:fltVal val="0"/>
                                          </p:val>
                                        </p:tav>
                                        <p:tav tm="100000">
                                          <p:val>
                                            <p:strVal val="#ppt_h"/>
                                          </p:val>
                                        </p:tav>
                                      </p:tavLst>
                                    </p:anim>
                                    <p:animEffect transition="in" filter="fade">
                                      <p:cBhvr>
                                        <p:cTn id="127" dur="500"/>
                                        <p:tgtEl>
                                          <p:spTgt spid="284"/>
                                        </p:tgtEl>
                                      </p:cBhvr>
                                    </p:animEffect>
                                  </p:childTnLst>
                                </p:cTn>
                              </p:par>
                              <p:par>
                                <p:cTn id="128" presetID="53" presetClass="entr" presetSubtype="16" fill="hold" nodeType="withEffect">
                                  <p:stCondLst>
                                    <p:cond delay="0"/>
                                  </p:stCondLst>
                                  <p:childTnLst>
                                    <p:set>
                                      <p:cBhvr>
                                        <p:cTn id="129" dur="1" fill="hold">
                                          <p:stCondLst>
                                            <p:cond delay="0"/>
                                          </p:stCondLst>
                                        </p:cTn>
                                        <p:tgtEl>
                                          <p:spTgt spid="222"/>
                                        </p:tgtEl>
                                        <p:attrNameLst>
                                          <p:attrName>style.visibility</p:attrName>
                                        </p:attrNameLst>
                                      </p:cBhvr>
                                      <p:to>
                                        <p:strVal val="visible"/>
                                      </p:to>
                                    </p:set>
                                    <p:anim calcmode="lin" valueType="num">
                                      <p:cBhvr>
                                        <p:cTn id="130" dur="500" fill="hold"/>
                                        <p:tgtEl>
                                          <p:spTgt spid="222"/>
                                        </p:tgtEl>
                                        <p:attrNameLst>
                                          <p:attrName>ppt_w</p:attrName>
                                        </p:attrNameLst>
                                      </p:cBhvr>
                                      <p:tavLst>
                                        <p:tav tm="0">
                                          <p:val>
                                            <p:fltVal val="0"/>
                                          </p:val>
                                        </p:tav>
                                        <p:tav tm="100000">
                                          <p:val>
                                            <p:strVal val="#ppt_w"/>
                                          </p:val>
                                        </p:tav>
                                      </p:tavLst>
                                    </p:anim>
                                    <p:anim calcmode="lin" valueType="num">
                                      <p:cBhvr>
                                        <p:cTn id="131" dur="500" fill="hold"/>
                                        <p:tgtEl>
                                          <p:spTgt spid="222"/>
                                        </p:tgtEl>
                                        <p:attrNameLst>
                                          <p:attrName>ppt_h</p:attrName>
                                        </p:attrNameLst>
                                      </p:cBhvr>
                                      <p:tavLst>
                                        <p:tav tm="0">
                                          <p:val>
                                            <p:fltVal val="0"/>
                                          </p:val>
                                        </p:tav>
                                        <p:tav tm="100000">
                                          <p:val>
                                            <p:strVal val="#ppt_h"/>
                                          </p:val>
                                        </p:tav>
                                      </p:tavLst>
                                    </p:anim>
                                    <p:animEffect transition="in" filter="fade">
                                      <p:cBhvr>
                                        <p:cTn id="132" dur="500"/>
                                        <p:tgtEl>
                                          <p:spTgt spid="222"/>
                                        </p:tgtEl>
                                      </p:cBhvr>
                                    </p:animEffect>
                                  </p:childTnLst>
                                </p:cTn>
                              </p:par>
                              <p:par>
                                <p:cTn id="133" presetID="53" presetClass="entr" presetSubtype="16" fill="hold" nodeType="withEffect">
                                  <p:stCondLst>
                                    <p:cond delay="0"/>
                                  </p:stCondLst>
                                  <p:childTnLst>
                                    <p:set>
                                      <p:cBhvr>
                                        <p:cTn id="134" dur="1" fill="hold">
                                          <p:stCondLst>
                                            <p:cond delay="0"/>
                                          </p:stCondLst>
                                        </p:cTn>
                                        <p:tgtEl>
                                          <p:spTgt spid="225"/>
                                        </p:tgtEl>
                                        <p:attrNameLst>
                                          <p:attrName>style.visibility</p:attrName>
                                        </p:attrNameLst>
                                      </p:cBhvr>
                                      <p:to>
                                        <p:strVal val="visible"/>
                                      </p:to>
                                    </p:set>
                                    <p:anim calcmode="lin" valueType="num">
                                      <p:cBhvr>
                                        <p:cTn id="135" dur="500" fill="hold"/>
                                        <p:tgtEl>
                                          <p:spTgt spid="225"/>
                                        </p:tgtEl>
                                        <p:attrNameLst>
                                          <p:attrName>ppt_w</p:attrName>
                                        </p:attrNameLst>
                                      </p:cBhvr>
                                      <p:tavLst>
                                        <p:tav tm="0">
                                          <p:val>
                                            <p:fltVal val="0"/>
                                          </p:val>
                                        </p:tav>
                                        <p:tav tm="100000">
                                          <p:val>
                                            <p:strVal val="#ppt_w"/>
                                          </p:val>
                                        </p:tav>
                                      </p:tavLst>
                                    </p:anim>
                                    <p:anim calcmode="lin" valueType="num">
                                      <p:cBhvr>
                                        <p:cTn id="136" dur="500" fill="hold"/>
                                        <p:tgtEl>
                                          <p:spTgt spid="225"/>
                                        </p:tgtEl>
                                        <p:attrNameLst>
                                          <p:attrName>ppt_h</p:attrName>
                                        </p:attrNameLst>
                                      </p:cBhvr>
                                      <p:tavLst>
                                        <p:tav tm="0">
                                          <p:val>
                                            <p:fltVal val="0"/>
                                          </p:val>
                                        </p:tav>
                                        <p:tav tm="100000">
                                          <p:val>
                                            <p:strVal val="#ppt_h"/>
                                          </p:val>
                                        </p:tav>
                                      </p:tavLst>
                                    </p:anim>
                                    <p:animEffect transition="in" filter="fade">
                                      <p:cBhvr>
                                        <p:cTn id="137" dur="500"/>
                                        <p:tgtEl>
                                          <p:spTgt spid="225"/>
                                        </p:tgtEl>
                                      </p:cBhvr>
                                    </p:animEffect>
                                  </p:childTnLst>
                                </p:cTn>
                              </p:par>
                              <p:par>
                                <p:cTn id="138" presetID="42" presetClass="path" presetSubtype="0" fill="hold" nodeType="withEffect">
                                  <p:stCondLst>
                                    <p:cond delay="0"/>
                                  </p:stCondLst>
                                  <p:childTnLst>
                                    <p:animMotion origin="layout" path="M -2.77778E-7 -1.60494E-6 L 0.16788 0.62624 " pathEditMode="relative" rAng="0" ptsTypes="AA">
                                      <p:cBhvr>
                                        <p:cTn id="139" dur="500" spd="-100000" fill="hold"/>
                                        <p:tgtEl>
                                          <p:spTgt spid="204"/>
                                        </p:tgtEl>
                                        <p:attrNameLst>
                                          <p:attrName>ppt_x</p:attrName>
                                          <p:attrName>ppt_y</p:attrName>
                                        </p:attrNameLst>
                                      </p:cBhvr>
                                      <p:rCtr x="8385" y="31296"/>
                                    </p:animMotion>
                                  </p:childTnLst>
                                </p:cTn>
                              </p:par>
                              <p:par>
                                <p:cTn id="140" presetID="42" presetClass="path" presetSubtype="0" fill="hold" nodeType="withEffect">
                                  <p:stCondLst>
                                    <p:cond delay="0"/>
                                  </p:stCondLst>
                                  <p:childTnLst>
                                    <p:animMotion origin="layout" path="M 1.38889E-6 -2.96296E-6 L -0.24583 0.48704 " pathEditMode="relative" rAng="0" ptsTypes="AA">
                                      <p:cBhvr>
                                        <p:cTn id="141" dur="500" spd="-100000" fill="hold"/>
                                        <p:tgtEl>
                                          <p:spTgt spid="207"/>
                                        </p:tgtEl>
                                        <p:attrNameLst>
                                          <p:attrName>ppt_x</p:attrName>
                                          <p:attrName>ppt_y</p:attrName>
                                        </p:attrNameLst>
                                      </p:cBhvr>
                                      <p:rCtr x="-12292" y="24352"/>
                                    </p:animMotion>
                                  </p:childTnLst>
                                </p:cTn>
                              </p:par>
                              <p:par>
                                <p:cTn id="142" presetID="42" presetClass="path" presetSubtype="0" fill="hold" nodeType="withEffect">
                                  <p:stCondLst>
                                    <p:cond delay="0"/>
                                  </p:stCondLst>
                                  <p:childTnLst>
                                    <p:animMotion origin="layout" path="M 3.88889E-6 3.20988E-6 L -0.13125 0.61296 " pathEditMode="relative" rAng="0" ptsTypes="AA">
                                      <p:cBhvr>
                                        <p:cTn id="143" dur="500" spd="-100000" fill="hold"/>
                                        <p:tgtEl>
                                          <p:spTgt spid="210"/>
                                        </p:tgtEl>
                                        <p:attrNameLst>
                                          <p:attrName>ppt_x</p:attrName>
                                          <p:attrName>ppt_y</p:attrName>
                                        </p:attrNameLst>
                                      </p:cBhvr>
                                      <p:rCtr x="-6562" y="30648"/>
                                    </p:animMotion>
                                  </p:childTnLst>
                                </p:cTn>
                              </p:par>
                              <p:par>
                                <p:cTn id="144" presetID="42" presetClass="path" presetSubtype="0" fill="hold" nodeType="withEffect">
                                  <p:stCondLst>
                                    <p:cond delay="0"/>
                                  </p:stCondLst>
                                  <p:childTnLst>
                                    <p:animMotion origin="layout" path="M 5E-6 4.32099E-6 L 0.27987 0.60648 " pathEditMode="relative" rAng="0" ptsTypes="AA">
                                      <p:cBhvr>
                                        <p:cTn id="145" dur="500" spd="-100000" fill="hold"/>
                                        <p:tgtEl>
                                          <p:spTgt spid="213"/>
                                        </p:tgtEl>
                                        <p:attrNameLst>
                                          <p:attrName>ppt_x</p:attrName>
                                          <p:attrName>ppt_y</p:attrName>
                                        </p:attrNameLst>
                                      </p:cBhvr>
                                      <p:rCtr x="13993" y="30309"/>
                                    </p:animMotion>
                                  </p:childTnLst>
                                </p:cTn>
                              </p:par>
                              <p:par>
                                <p:cTn id="146" presetID="42" presetClass="path" presetSubtype="0" fill="hold" nodeType="withEffect">
                                  <p:stCondLst>
                                    <p:cond delay="0"/>
                                  </p:stCondLst>
                                  <p:childTnLst>
                                    <p:animMotion origin="layout" path="M -3.61111E-6 -9.87654E-7 L 0.08091 0.58364 " pathEditMode="relative" rAng="0" ptsTypes="AA">
                                      <p:cBhvr>
                                        <p:cTn id="147" dur="500" spd="-100000" fill="hold"/>
                                        <p:tgtEl>
                                          <p:spTgt spid="281"/>
                                        </p:tgtEl>
                                        <p:attrNameLst>
                                          <p:attrName>ppt_x</p:attrName>
                                          <p:attrName>ppt_y</p:attrName>
                                        </p:attrNameLst>
                                      </p:cBhvr>
                                      <p:rCtr x="4045" y="29167"/>
                                    </p:animMotion>
                                  </p:childTnLst>
                                </p:cTn>
                              </p:par>
                              <p:par>
                                <p:cTn id="148" presetID="42" presetClass="path" presetSubtype="0" fill="hold" nodeType="withEffect">
                                  <p:stCondLst>
                                    <p:cond delay="0"/>
                                  </p:stCondLst>
                                  <p:childTnLst>
                                    <p:animMotion origin="layout" path="M -4.72222E-6 3.33333E-6 L 0.04619 0.57808 " pathEditMode="relative" rAng="0" ptsTypes="AA">
                                      <p:cBhvr>
                                        <p:cTn id="149" dur="500" spd="-100000" fill="hold"/>
                                        <p:tgtEl>
                                          <p:spTgt spid="216"/>
                                        </p:tgtEl>
                                        <p:attrNameLst>
                                          <p:attrName>ppt_x</p:attrName>
                                          <p:attrName>ppt_y</p:attrName>
                                        </p:attrNameLst>
                                      </p:cBhvr>
                                      <p:rCtr x="2309" y="28889"/>
                                    </p:animMotion>
                                  </p:childTnLst>
                                </p:cTn>
                              </p:par>
                              <p:par>
                                <p:cTn id="150" presetID="42" presetClass="path" presetSubtype="0" fill="hold" nodeType="withEffect">
                                  <p:stCondLst>
                                    <p:cond delay="0"/>
                                  </p:stCondLst>
                                  <p:childTnLst>
                                    <p:animMotion origin="layout" path="M 2.5E-6 -1.11111E-6 L -0.05191 0.61512 " pathEditMode="relative" rAng="0" ptsTypes="AA">
                                      <p:cBhvr>
                                        <p:cTn id="151" dur="500" spd="-100000" fill="hold"/>
                                        <p:tgtEl>
                                          <p:spTgt spid="219"/>
                                        </p:tgtEl>
                                        <p:attrNameLst>
                                          <p:attrName>ppt_x</p:attrName>
                                          <p:attrName>ppt_y</p:attrName>
                                        </p:attrNameLst>
                                      </p:cBhvr>
                                      <p:rCtr x="-2604" y="30741"/>
                                    </p:animMotion>
                                  </p:childTnLst>
                                </p:cTn>
                              </p:par>
                              <p:par>
                                <p:cTn id="152" presetID="42" presetClass="path" presetSubtype="0" fill="hold" nodeType="withEffect">
                                  <p:stCondLst>
                                    <p:cond delay="0"/>
                                  </p:stCondLst>
                                  <p:childTnLst>
                                    <p:animMotion origin="layout" path="M -3.88889E-6 -3.7037E-6 L -0.1375 0.75 " pathEditMode="relative" rAng="0" ptsTypes="AA">
                                      <p:cBhvr>
                                        <p:cTn id="153" dur="500" spd="-100000" fill="hold"/>
                                        <p:tgtEl>
                                          <p:spTgt spid="284"/>
                                        </p:tgtEl>
                                        <p:attrNameLst>
                                          <p:attrName>ppt_x</p:attrName>
                                          <p:attrName>ppt_y</p:attrName>
                                        </p:attrNameLst>
                                      </p:cBhvr>
                                      <p:rCtr x="-6875" y="37500"/>
                                    </p:animMotion>
                                  </p:childTnLst>
                                </p:cTn>
                              </p:par>
                              <p:par>
                                <p:cTn id="154" presetID="42" presetClass="path" presetSubtype="0" fill="hold" nodeType="withEffect">
                                  <p:stCondLst>
                                    <p:cond delay="0"/>
                                  </p:stCondLst>
                                  <p:childTnLst>
                                    <p:animMotion origin="layout" path="M -4.44444E-6 -4.07407E-6 L 0.07709 0.69074 " pathEditMode="relative" rAng="0" ptsTypes="AA">
                                      <p:cBhvr>
                                        <p:cTn id="155" dur="500" spd="-100000" fill="hold"/>
                                        <p:tgtEl>
                                          <p:spTgt spid="222"/>
                                        </p:tgtEl>
                                        <p:attrNameLst>
                                          <p:attrName>ppt_x</p:attrName>
                                          <p:attrName>ppt_y</p:attrName>
                                        </p:attrNameLst>
                                      </p:cBhvr>
                                      <p:rCtr x="3854" y="34537"/>
                                    </p:animMotion>
                                  </p:childTnLst>
                                </p:cTn>
                              </p:par>
                              <p:par>
                                <p:cTn id="156" presetID="42" presetClass="path" presetSubtype="0" fill="hold" nodeType="withEffect">
                                  <p:stCondLst>
                                    <p:cond delay="0"/>
                                  </p:stCondLst>
                                  <p:childTnLst>
                                    <p:animMotion origin="layout" path="M 1.11111E-6 -6.17284E-7 L -0.16389 0.69012 " pathEditMode="relative" rAng="0" ptsTypes="AA">
                                      <p:cBhvr>
                                        <p:cTn id="157" dur="500" spd="-100000" fill="hold"/>
                                        <p:tgtEl>
                                          <p:spTgt spid="225"/>
                                        </p:tgtEl>
                                        <p:attrNameLst>
                                          <p:attrName>ppt_x</p:attrName>
                                          <p:attrName>ppt_y</p:attrName>
                                        </p:attrNameLst>
                                      </p:cBhvr>
                                      <p:rCtr x="-8194" y="34506"/>
                                    </p:animMotion>
                                  </p:childTnLst>
                                </p:cTn>
                              </p:par>
                            </p:childTnLst>
                          </p:cTn>
                        </p:par>
                        <p:par>
                          <p:cTn id="158" fill="hold">
                            <p:stCondLst>
                              <p:cond delay="2000"/>
                            </p:stCondLst>
                            <p:childTnLst>
                              <p:par>
                                <p:cTn id="159" presetID="42" presetClass="entr" presetSubtype="0" fill="hold" grpId="0" nodeType="afterEffect">
                                  <p:stCondLst>
                                    <p:cond delay="0"/>
                                  </p:stCondLst>
                                  <p:childTnLst>
                                    <p:set>
                                      <p:cBhvr>
                                        <p:cTn id="160" dur="1" fill="hold">
                                          <p:stCondLst>
                                            <p:cond delay="0"/>
                                          </p:stCondLst>
                                        </p:cTn>
                                        <p:tgtEl>
                                          <p:spTgt spid="228"/>
                                        </p:tgtEl>
                                        <p:attrNameLst>
                                          <p:attrName>style.visibility</p:attrName>
                                        </p:attrNameLst>
                                      </p:cBhvr>
                                      <p:to>
                                        <p:strVal val="visible"/>
                                      </p:to>
                                    </p:set>
                                    <p:animEffect transition="in" filter="fade">
                                      <p:cBhvr>
                                        <p:cTn id="161" dur="500"/>
                                        <p:tgtEl>
                                          <p:spTgt spid="228"/>
                                        </p:tgtEl>
                                      </p:cBhvr>
                                    </p:animEffect>
                                    <p:anim calcmode="lin" valueType="num">
                                      <p:cBhvr>
                                        <p:cTn id="162" dur="500" fill="hold"/>
                                        <p:tgtEl>
                                          <p:spTgt spid="228"/>
                                        </p:tgtEl>
                                        <p:attrNameLst>
                                          <p:attrName>ppt_x</p:attrName>
                                        </p:attrNameLst>
                                      </p:cBhvr>
                                      <p:tavLst>
                                        <p:tav tm="0">
                                          <p:val>
                                            <p:strVal val="#ppt_x"/>
                                          </p:val>
                                        </p:tav>
                                        <p:tav tm="100000">
                                          <p:val>
                                            <p:strVal val="#ppt_x"/>
                                          </p:val>
                                        </p:tav>
                                      </p:tavLst>
                                    </p:anim>
                                    <p:anim calcmode="lin" valueType="num">
                                      <p:cBhvr>
                                        <p:cTn id="163" dur="500" fill="hold"/>
                                        <p:tgtEl>
                                          <p:spTgt spid="228"/>
                                        </p:tgtEl>
                                        <p:attrNameLst>
                                          <p:attrName>ppt_y</p:attrName>
                                        </p:attrNameLst>
                                      </p:cBhvr>
                                      <p:tavLst>
                                        <p:tav tm="0">
                                          <p:val>
                                            <p:strVal val="#ppt_y+.1"/>
                                          </p:val>
                                        </p:tav>
                                        <p:tav tm="100000">
                                          <p:val>
                                            <p:strVal val="#ppt_y"/>
                                          </p:val>
                                        </p:tav>
                                      </p:tavLst>
                                    </p:anim>
                                  </p:childTnLst>
                                </p:cTn>
                              </p:par>
                            </p:childTnLst>
                          </p:cTn>
                        </p:par>
                        <p:par>
                          <p:cTn id="164" fill="hold">
                            <p:stCondLst>
                              <p:cond delay="2500"/>
                            </p:stCondLst>
                            <p:childTnLst>
                              <p:par>
                                <p:cTn id="165" presetID="10" presetClass="entr" presetSubtype="0" fill="hold" grpId="0" nodeType="afterEffect">
                                  <p:stCondLst>
                                    <p:cond delay="0"/>
                                  </p:stCondLst>
                                  <p:childTnLst>
                                    <p:set>
                                      <p:cBhvr>
                                        <p:cTn id="166" dur="1" fill="hold">
                                          <p:stCondLst>
                                            <p:cond delay="0"/>
                                          </p:stCondLst>
                                        </p:cTn>
                                        <p:tgtEl>
                                          <p:spTgt spid="296"/>
                                        </p:tgtEl>
                                        <p:attrNameLst>
                                          <p:attrName>style.visibility</p:attrName>
                                        </p:attrNameLst>
                                      </p:cBhvr>
                                      <p:to>
                                        <p:strVal val="visible"/>
                                      </p:to>
                                    </p:set>
                                    <p:animEffect transition="in" filter="fade">
                                      <p:cBhvr>
                                        <p:cTn id="167" dur="2000"/>
                                        <p:tgtEl>
                                          <p:spTgt spid="296"/>
                                        </p:tgtEl>
                                      </p:cBhvr>
                                    </p:animEffect>
                                  </p:childTnLst>
                                </p:cTn>
                              </p:par>
                            </p:childTnLst>
                          </p:cTn>
                        </p:par>
                        <p:par>
                          <p:cTn id="168" fill="hold">
                            <p:stCondLst>
                              <p:cond delay="4500"/>
                            </p:stCondLst>
                            <p:childTnLst>
                              <p:par>
                                <p:cTn id="169" presetID="53" presetClass="entr" presetSubtype="16" fill="hold" nodeType="afterEffect">
                                  <p:stCondLst>
                                    <p:cond delay="0"/>
                                  </p:stCondLst>
                                  <p:childTnLst>
                                    <p:set>
                                      <p:cBhvr>
                                        <p:cTn id="170" dur="1" fill="hold">
                                          <p:stCondLst>
                                            <p:cond delay="0"/>
                                          </p:stCondLst>
                                        </p:cTn>
                                        <p:tgtEl>
                                          <p:spTgt spid="142"/>
                                        </p:tgtEl>
                                        <p:attrNameLst>
                                          <p:attrName>style.visibility</p:attrName>
                                        </p:attrNameLst>
                                      </p:cBhvr>
                                      <p:to>
                                        <p:strVal val="visible"/>
                                      </p:to>
                                    </p:set>
                                    <p:anim calcmode="lin" valueType="num">
                                      <p:cBhvr>
                                        <p:cTn id="171" dur="500" fill="hold"/>
                                        <p:tgtEl>
                                          <p:spTgt spid="142"/>
                                        </p:tgtEl>
                                        <p:attrNameLst>
                                          <p:attrName>ppt_w</p:attrName>
                                        </p:attrNameLst>
                                      </p:cBhvr>
                                      <p:tavLst>
                                        <p:tav tm="0">
                                          <p:val>
                                            <p:fltVal val="0"/>
                                          </p:val>
                                        </p:tav>
                                        <p:tav tm="100000">
                                          <p:val>
                                            <p:strVal val="#ppt_w"/>
                                          </p:val>
                                        </p:tav>
                                      </p:tavLst>
                                    </p:anim>
                                    <p:anim calcmode="lin" valueType="num">
                                      <p:cBhvr>
                                        <p:cTn id="172" dur="500" fill="hold"/>
                                        <p:tgtEl>
                                          <p:spTgt spid="142"/>
                                        </p:tgtEl>
                                        <p:attrNameLst>
                                          <p:attrName>ppt_h</p:attrName>
                                        </p:attrNameLst>
                                      </p:cBhvr>
                                      <p:tavLst>
                                        <p:tav tm="0">
                                          <p:val>
                                            <p:fltVal val="0"/>
                                          </p:val>
                                        </p:tav>
                                        <p:tav tm="100000">
                                          <p:val>
                                            <p:strVal val="#ppt_h"/>
                                          </p:val>
                                        </p:tav>
                                      </p:tavLst>
                                    </p:anim>
                                    <p:animEffect transition="in" filter="fade">
                                      <p:cBhvr>
                                        <p:cTn id="173" dur="500"/>
                                        <p:tgtEl>
                                          <p:spTgt spid="142"/>
                                        </p:tgtEl>
                                      </p:cBhvr>
                                    </p:animEffect>
                                  </p:childTnLst>
                                </p:cTn>
                              </p:par>
                              <p:par>
                                <p:cTn id="174" presetID="53" presetClass="entr" presetSubtype="16" fill="hold" nodeType="withEffect">
                                  <p:stCondLst>
                                    <p:cond delay="0"/>
                                  </p:stCondLst>
                                  <p:childTnLst>
                                    <p:set>
                                      <p:cBhvr>
                                        <p:cTn id="175" dur="1" fill="hold">
                                          <p:stCondLst>
                                            <p:cond delay="0"/>
                                          </p:stCondLst>
                                        </p:cTn>
                                        <p:tgtEl>
                                          <p:spTgt spid="145"/>
                                        </p:tgtEl>
                                        <p:attrNameLst>
                                          <p:attrName>style.visibility</p:attrName>
                                        </p:attrNameLst>
                                      </p:cBhvr>
                                      <p:to>
                                        <p:strVal val="visible"/>
                                      </p:to>
                                    </p:set>
                                    <p:anim calcmode="lin" valueType="num">
                                      <p:cBhvr>
                                        <p:cTn id="176" dur="500" fill="hold"/>
                                        <p:tgtEl>
                                          <p:spTgt spid="145"/>
                                        </p:tgtEl>
                                        <p:attrNameLst>
                                          <p:attrName>ppt_w</p:attrName>
                                        </p:attrNameLst>
                                      </p:cBhvr>
                                      <p:tavLst>
                                        <p:tav tm="0">
                                          <p:val>
                                            <p:fltVal val="0"/>
                                          </p:val>
                                        </p:tav>
                                        <p:tav tm="100000">
                                          <p:val>
                                            <p:strVal val="#ppt_w"/>
                                          </p:val>
                                        </p:tav>
                                      </p:tavLst>
                                    </p:anim>
                                    <p:anim calcmode="lin" valueType="num">
                                      <p:cBhvr>
                                        <p:cTn id="177" dur="500" fill="hold"/>
                                        <p:tgtEl>
                                          <p:spTgt spid="145"/>
                                        </p:tgtEl>
                                        <p:attrNameLst>
                                          <p:attrName>ppt_h</p:attrName>
                                        </p:attrNameLst>
                                      </p:cBhvr>
                                      <p:tavLst>
                                        <p:tav tm="0">
                                          <p:val>
                                            <p:fltVal val="0"/>
                                          </p:val>
                                        </p:tav>
                                        <p:tav tm="100000">
                                          <p:val>
                                            <p:strVal val="#ppt_h"/>
                                          </p:val>
                                        </p:tav>
                                      </p:tavLst>
                                    </p:anim>
                                    <p:animEffect transition="in" filter="fade">
                                      <p:cBhvr>
                                        <p:cTn id="178" dur="500"/>
                                        <p:tgtEl>
                                          <p:spTgt spid="145"/>
                                        </p:tgtEl>
                                      </p:cBhvr>
                                    </p:animEffect>
                                  </p:childTnLst>
                                </p:cTn>
                              </p:par>
                              <p:par>
                                <p:cTn id="179" presetID="53" presetClass="entr" presetSubtype="16" fill="hold" nodeType="withEffect">
                                  <p:stCondLst>
                                    <p:cond delay="0"/>
                                  </p:stCondLst>
                                  <p:childTnLst>
                                    <p:set>
                                      <p:cBhvr>
                                        <p:cTn id="180" dur="1" fill="hold">
                                          <p:stCondLst>
                                            <p:cond delay="0"/>
                                          </p:stCondLst>
                                        </p:cTn>
                                        <p:tgtEl>
                                          <p:spTgt spid="148"/>
                                        </p:tgtEl>
                                        <p:attrNameLst>
                                          <p:attrName>style.visibility</p:attrName>
                                        </p:attrNameLst>
                                      </p:cBhvr>
                                      <p:to>
                                        <p:strVal val="visible"/>
                                      </p:to>
                                    </p:set>
                                    <p:anim calcmode="lin" valueType="num">
                                      <p:cBhvr>
                                        <p:cTn id="181" dur="500" fill="hold"/>
                                        <p:tgtEl>
                                          <p:spTgt spid="148"/>
                                        </p:tgtEl>
                                        <p:attrNameLst>
                                          <p:attrName>ppt_w</p:attrName>
                                        </p:attrNameLst>
                                      </p:cBhvr>
                                      <p:tavLst>
                                        <p:tav tm="0">
                                          <p:val>
                                            <p:fltVal val="0"/>
                                          </p:val>
                                        </p:tav>
                                        <p:tav tm="100000">
                                          <p:val>
                                            <p:strVal val="#ppt_w"/>
                                          </p:val>
                                        </p:tav>
                                      </p:tavLst>
                                    </p:anim>
                                    <p:anim calcmode="lin" valueType="num">
                                      <p:cBhvr>
                                        <p:cTn id="182" dur="500" fill="hold"/>
                                        <p:tgtEl>
                                          <p:spTgt spid="148"/>
                                        </p:tgtEl>
                                        <p:attrNameLst>
                                          <p:attrName>ppt_h</p:attrName>
                                        </p:attrNameLst>
                                      </p:cBhvr>
                                      <p:tavLst>
                                        <p:tav tm="0">
                                          <p:val>
                                            <p:fltVal val="0"/>
                                          </p:val>
                                        </p:tav>
                                        <p:tav tm="100000">
                                          <p:val>
                                            <p:strVal val="#ppt_h"/>
                                          </p:val>
                                        </p:tav>
                                      </p:tavLst>
                                    </p:anim>
                                    <p:animEffect transition="in" filter="fade">
                                      <p:cBhvr>
                                        <p:cTn id="183" dur="500"/>
                                        <p:tgtEl>
                                          <p:spTgt spid="148"/>
                                        </p:tgtEl>
                                      </p:cBhvr>
                                    </p:animEffect>
                                  </p:childTnLst>
                                </p:cTn>
                              </p:par>
                              <p:par>
                                <p:cTn id="184" presetID="53" presetClass="entr" presetSubtype="16" fill="hold" nodeType="withEffect">
                                  <p:stCondLst>
                                    <p:cond delay="0"/>
                                  </p:stCondLst>
                                  <p:childTnLst>
                                    <p:set>
                                      <p:cBhvr>
                                        <p:cTn id="185" dur="1" fill="hold">
                                          <p:stCondLst>
                                            <p:cond delay="0"/>
                                          </p:stCondLst>
                                        </p:cTn>
                                        <p:tgtEl>
                                          <p:spTgt spid="151"/>
                                        </p:tgtEl>
                                        <p:attrNameLst>
                                          <p:attrName>style.visibility</p:attrName>
                                        </p:attrNameLst>
                                      </p:cBhvr>
                                      <p:to>
                                        <p:strVal val="visible"/>
                                      </p:to>
                                    </p:set>
                                    <p:anim calcmode="lin" valueType="num">
                                      <p:cBhvr>
                                        <p:cTn id="186" dur="500" fill="hold"/>
                                        <p:tgtEl>
                                          <p:spTgt spid="151"/>
                                        </p:tgtEl>
                                        <p:attrNameLst>
                                          <p:attrName>ppt_w</p:attrName>
                                        </p:attrNameLst>
                                      </p:cBhvr>
                                      <p:tavLst>
                                        <p:tav tm="0">
                                          <p:val>
                                            <p:fltVal val="0"/>
                                          </p:val>
                                        </p:tav>
                                        <p:tav tm="100000">
                                          <p:val>
                                            <p:strVal val="#ppt_w"/>
                                          </p:val>
                                        </p:tav>
                                      </p:tavLst>
                                    </p:anim>
                                    <p:anim calcmode="lin" valueType="num">
                                      <p:cBhvr>
                                        <p:cTn id="187" dur="500" fill="hold"/>
                                        <p:tgtEl>
                                          <p:spTgt spid="151"/>
                                        </p:tgtEl>
                                        <p:attrNameLst>
                                          <p:attrName>ppt_h</p:attrName>
                                        </p:attrNameLst>
                                      </p:cBhvr>
                                      <p:tavLst>
                                        <p:tav tm="0">
                                          <p:val>
                                            <p:fltVal val="0"/>
                                          </p:val>
                                        </p:tav>
                                        <p:tav tm="100000">
                                          <p:val>
                                            <p:strVal val="#ppt_h"/>
                                          </p:val>
                                        </p:tav>
                                      </p:tavLst>
                                    </p:anim>
                                    <p:animEffect transition="in" filter="fade">
                                      <p:cBhvr>
                                        <p:cTn id="188" dur="500"/>
                                        <p:tgtEl>
                                          <p:spTgt spid="151"/>
                                        </p:tgtEl>
                                      </p:cBhvr>
                                    </p:animEffect>
                                  </p:childTnLst>
                                </p:cTn>
                              </p:par>
                              <p:par>
                                <p:cTn id="189" presetID="53" presetClass="entr" presetSubtype="16" fill="hold" nodeType="withEffect">
                                  <p:stCondLst>
                                    <p:cond delay="0"/>
                                  </p:stCondLst>
                                  <p:childTnLst>
                                    <p:set>
                                      <p:cBhvr>
                                        <p:cTn id="190" dur="1" fill="hold">
                                          <p:stCondLst>
                                            <p:cond delay="0"/>
                                          </p:stCondLst>
                                        </p:cTn>
                                        <p:tgtEl>
                                          <p:spTgt spid="166"/>
                                        </p:tgtEl>
                                        <p:attrNameLst>
                                          <p:attrName>style.visibility</p:attrName>
                                        </p:attrNameLst>
                                      </p:cBhvr>
                                      <p:to>
                                        <p:strVal val="visible"/>
                                      </p:to>
                                    </p:set>
                                    <p:anim calcmode="lin" valueType="num">
                                      <p:cBhvr>
                                        <p:cTn id="191" dur="500" fill="hold"/>
                                        <p:tgtEl>
                                          <p:spTgt spid="166"/>
                                        </p:tgtEl>
                                        <p:attrNameLst>
                                          <p:attrName>ppt_w</p:attrName>
                                        </p:attrNameLst>
                                      </p:cBhvr>
                                      <p:tavLst>
                                        <p:tav tm="0">
                                          <p:val>
                                            <p:fltVal val="0"/>
                                          </p:val>
                                        </p:tav>
                                        <p:tav tm="100000">
                                          <p:val>
                                            <p:strVal val="#ppt_w"/>
                                          </p:val>
                                        </p:tav>
                                      </p:tavLst>
                                    </p:anim>
                                    <p:anim calcmode="lin" valueType="num">
                                      <p:cBhvr>
                                        <p:cTn id="192" dur="500" fill="hold"/>
                                        <p:tgtEl>
                                          <p:spTgt spid="166"/>
                                        </p:tgtEl>
                                        <p:attrNameLst>
                                          <p:attrName>ppt_h</p:attrName>
                                        </p:attrNameLst>
                                      </p:cBhvr>
                                      <p:tavLst>
                                        <p:tav tm="0">
                                          <p:val>
                                            <p:fltVal val="0"/>
                                          </p:val>
                                        </p:tav>
                                        <p:tav tm="100000">
                                          <p:val>
                                            <p:strVal val="#ppt_h"/>
                                          </p:val>
                                        </p:tav>
                                      </p:tavLst>
                                    </p:anim>
                                    <p:animEffect transition="in" filter="fade">
                                      <p:cBhvr>
                                        <p:cTn id="193" dur="500"/>
                                        <p:tgtEl>
                                          <p:spTgt spid="166"/>
                                        </p:tgtEl>
                                      </p:cBhvr>
                                    </p:animEffect>
                                  </p:childTnLst>
                                </p:cTn>
                              </p:par>
                              <p:par>
                                <p:cTn id="194" presetID="53" presetClass="entr" presetSubtype="16" fill="hold" nodeType="withEffect">
                                  <p:stCondLst>
                                    <p:cond delay="0"/>
                                  </p:stCondLst>
                                  <p:childTnLst>
                                    <p:set>
                                      <p:cBhvr>
                                        <p:cTn id="195" dur="1" fill="hold">
                                          <p:stCondLst>
                                            <p:cond delay="0"/>
                                          </p:stCondLst>
                                        </p:cTn>
                                        <p:tgtEl>
                                          <p:spTgt spid="154"/>
                                        </p:tgtEl>
                                        <p:attrNameLst>
                                          <p:attrName>style.visibility</p:attrName>
                                        </p:attrNameLst>
                                      </p:cBhvr>
                                      <p:to>
                                        <p:strVal val="visible"/>
                                      </p:to>
                                    </p:set>
                                    <p:anim calcmode="lin" valueType="num">
                                      <p:cBhvr>
                                        <p:cTn id="196" dur="500" fill="hold"/>
                                        <p:tgtEl>
                                          <p:spTgt spid="154"/>
                                        </p:tgtEl>
                                        <p:attrNameLst>
                                          <p:attrName>ppt_w</p:attrName>
                                        </p:attrNameLst>
                                      </p:cBhvr>
                                      <p:tavLst>
                                        <p:tav tm="0">
                                          <p:val>
                                            <p:fltVal val="0"/>
                                          </p:val>
                                        </p:tav>
                                        <p:tav tm="100000">
                                          <p:val>
                                            <p:strVal val="#ppt_w"/>
                                          </p:val>
                                        </p:tav>
                                      </p:tavLst>
                                    </p:anim>
                                    <p:anim calcmode="lin" valueType="num">
                                      <p:cBhvr>
                                        <p:cTn id="197" dur="500" fill="hold"/>
                                        <p:tgtEl>
                                          <p:spTgt spid="154"/>
                                        </p:tgtEl>
                                        <p:attrNameLst>
                                          <p:attrName>ppt_h</p:attrName>
                                        </p:attrNameLst>
                                      </p:cBhvr>
                                      <p:tavLst>
                                        <p:tav tm="0">
                                          <p:val>
                                            <p:fltVal val="0"/>
                                          </p:val>
                                        </p:tav>
                                        <p:tav tm="100000">
                                          <p:val>
                                            <p:strVal val="#ppt_h"/>
                                          </p:val>
                                        </p:tav>
                                      </p:tavLst>
                                    </p:anim>
                                    <p:animEffect transition="in" filter="fade">
                                      <p:cBhvr>
                                        <p:cTn id="198" dur="500"/>
                                        <p:tgtEl>
                                          <p:spTgt spid="154"/>
                                        </p:tgtEl>
                                      </p:cBhvr>
                                    </p:animEffect>
                                  </p:childTnLst>
                                </p:cTn>
                              </p:par>
                              <p:par>
                                <p:cTn id="199" presetID="53" presetClass="entr" presetSubtype="16" fill="hold" nodeType="withEffect">
                                  <p:stCondLst>
                                    <p:cond delay="0"/>
                                  </p:stCondLst>
                                  <p:childTnLst>
                                    <p:set>
                                      <p:cBhvr>
                                        <p:cTn id="200" dur="1" fill="hold">
                                          <p:stCondLst>
                                            <p:cond delay="0"/>
                                          </p:stCondLst>
                                        </p:cTn>
                                        <p:tgtEl>
                                          <p:spTgt spid="157"/>
                                        </p:tgtEl>
                                        <p:attrNameLst>
                                          <p:attrName>style.visibility</p:attrName>
                                        </p:attrNameLst>
                                      </p:cBhvr>
                                      <p:to>
                                        <p:strVal val="visible"/>
                                      </p:to>
                                    </p:set>
                                    <p:anim calcmode="lin" valueType="num">
                                      <p:cBhvr>
                                        <p:cTn id="201" dur="500" fill="hold"/>
                                        <p:tgtEl>
                                          <p:spTgt spid="157"/>
                                        </p:tgtEl>
                                        <p:attrNameLst>
                                          <p:attrName>ppt_w</p:attrName>
                                        </p:attrNameLst>
                                      </p:cBhvr>
                                      <p:tavLst>
                                        <p:tav tm="0">
                                          <p:val>
                                            <p:fltVal val="0"/>
                                          </p:val>
                                        </p:tav>
                                        <p:tav tm="100000">
                                          <p:val>
                                            <p:strVal val="#ppt_w"/>
                                          </p:val>
                                        </p:tav>
                                      </p:tavLst>
                                    </p:anim>
                                    <p:anim calcmode="lin" valueType="num">
                                      <p:cBhvr>
                                        <p:cTn id="202" dur="500" fill="hold"/>
                                        <p:tgtEl>
                                          <p:spTgt spid="157"/>
                                        </p:tgtEl>
                                        <p:attrNameLst>
                                          <p:attrName>ppt_h</p:attrName>
                                        </p:attrNameLst>
                                      </p:cBhvr>
                                      <p:tavLst>
                                        <p:tav tm="0">
                                          <p:val>
                                            <p:fltVal val="0"/>
                                          </p:val>
                                        </p:tav>
                                        <p:tav tm="100000">
                                          <p:val>
                                            <p:strVal val="#ppt_h"/>
                                          </p:val>
                                        </p:tav>
                                      </p:tavLst>
                                    </p:anim>
                                    <p:animEffect transition="in" filter="fade">
                                      <p:cBhvr>
                                        <p:cTn id="203" dur="500"/>
                                        <p:tgtEl>
                                          <p:spTgt spid="157"/>
                                        </p:tgtEl>
                                      </p:cBhvr>
                                    </p:animEffect>
                                  </p:childTnLst>
                                </p:cTn>
                              </p:par>
                              <p:par>
                                <p:cTn id="204" presetID="53" presetClass="entr" presetSubtype="16" fill="hold" nodeType="withEffect">
                                  <p:stCondLst>
                                    <p:cond delay="0"/>
                                  </p:stCondLst>
                                  <p:childTnLst>
                                    <p:set>
                                      <p:cBhvr>
                                        <p:cTn id="205" dur="1" fill="hold">
                                          <p:stCondLst>
                                            <p:cond delay="0"/>
                                          </p:stCondLst>
                                        </p:cTn>
                                        <p:tgtEl>
                                          <p:spTgt spid="169"/>
                                        </p:tgtEl>
                                        <p:attrNameLst>
                                          <p:attrName>style.visibility</p:attrName>
                                        </p:attrNameLst>
                                      </p:cBhvr>
                                      <p:to>
                                        <p:strVal val="visible"/>
                                      </p:to>
                                    </p:set>
                                    <p:anim calcmode="lin" valueType="num">
                                      <p:cBhvr>
                                        <p:cTn id="206" dur="500" fill="hold"/>
                                        <p:tgtEl>
                                          <p:spTgt spid="169"/>
                                        </p:tgtEl>
                                        <p:attrNameLst>
                                          <p:attrName>ppt_w</p:attrName>
                                        </p:attrNameLst>
                                      </p:cBhvr>
                                      <p:tavLst>
                                        <p:tav tm="0">
                                          <p:val>
                                            <p:fltVal val="0"/>
                                          </p:val>
                                        </p:tav>
                                        <p:tav tm="100000">
                                          <p:val>
                                            <p:strVal val="#ppt_w"/>
                                          </p:val>
                                        </p:tav>
                                      </p:tavLst>
                                    </p:anim>
                                    <p:anim calcmode="lin" valueType="num">
                                      <p:cBhvr>
                                        <p:cTn id="207" dur="500" fill="hold"/>
                                        <p:tgtEl>
                                          <p:spTgt spid="169"/>
                                        </p:tgtEl>
                                        <p:attrNameLst>
                                          <p:attrName>ppt_h</p:attrName>
                                        </p:attrNameLst>
                                      </p:cBhvr>
                                      <p:tavLst>
                                        <p:tav tm="0">
                                          <p:val>
                                            <p:fltVal val="0"/>
                                          </p:val>
                                        </p:tav>
                                        <p:tav tm="100000">
                                          <p:val>
                                            <p:strVal val="#ppt_h"/>
                                          </p:val>
                                        </p:tav>
                                      </p:tavLst>
                                    </p:anim>
                                    <p:animEffect transition="in" filter="fade">
                                      <p:cBhvr>
                                        <p:cTn id="208" dur="500"/>
                                        <p:tgtEl>
                                          <p:spTgt spid="169"/>
                                        </p:tgtEl>
                                      </p:cBhvr>
                                    </p:animEffect>
                                  </p:childTnLst>
                                </p:cTn>
                              </p:par>
                              <p:par>
                                <p:cTn id="209" presetID="53" presetClass="entr" presetSubtype="16" fill="hold" nodeType="withEffect">
                                  <p:stCondLst>
                                    <p:cond delay="0"/>
                                  </p:stCondLst>
                                  <p:childTnLst>
                                    <p:set>
                                      <p:cBhvr>
                                        <p:cTn id="210" dur="1" fill="hold">
                                          <p:stCondLst>
                                            <p:cond delay="0"/>
                                          </p:stCondLst>
                                        </p:cTn>
                                        <p:tgtEl>
                                          <p:spTgt spid="160"/>
                                        </p:tgtEl>
                                        <p:attrNameLst>
                                          <p:attrName>style.visibility</p:attrName>
                                        </p:attrNameLst>
                                      </p:cBhvr>
                                      <p:to>
                                        <p:strVal val="visible"/>
                                      </p:to>
                                    </p:set>
                                    <p:anim calcmode="lin" valueType="num">
                                      <p:cBhvr>
                                        <p:cTn id="211" dur="500" fill="hold"/>
                                        <p:tgtEl>
                                          <p:spTgt spid="160"/>
                                        </p:tgtEl>
                                        <p:attrNameLst>
                                          <p:attrName>ppt_w</p:attrName>
                                        </p:attrNameLst>
                                      </p:cBhvr>
                                      <p:tavLst>
                                        <p:tav tm="0">
                                          <p:val>
                                            <p:fltVal val="0"/>
                                          </p:val>
                                        </p:tav>
                                        <p:tav tm="100000">
                                          <p:val>
                                            <p:strVal val="#ppt_w"/>
                                          </p:val>
                                        </p:tav>
                                      </p:tavLst>
                                    </p:anim>
                                    <p:anim calcmode="lin" valueType="num">
                                      <p:cBhvr>
                                        <p:cTn id="212" dur="500" fill="hold"/>
                                        <p:tgtEl>
                                          <p:spTgt spid="160"/>
                                        </p:tgtEl>
                                        <p:attrNameLst>
                                          <p:attrName>ppt_h</p:attrName>
                                        </p:attrNameLst>
                                      </p:cBhvr>
                                      <p:tavLst>
                                        <p:tav tm="0">
                                          <p:val>
                                            <p:fltVal val="0"/>
                                          </p:val>
                                        </p:tav>
                                        <p:tav tm="100000">
                                          <p:val>
                                            <p:strVal val="#ppt_h"/>
                                          </p:val>
                                        </p:tav>
                                      </p:tavLst>
                                    </p:anim>
                                    <p:animEffect transition="in" filter="fade">
                                      <p:cBhvr>
                                        <p:cTn id="213" dur="500"/>
                                        <p:tgtEl>
                                          <p:spTgt spid="160"/>
                                        </p:tgtEl>
                                      </p:cBhvr>
                                    </p:animEffect>
                                  </p:childTnLst>
                                </p:cTn>
                              </p:par>
                              <p:par>
                                <p:cTn id="214" presetID="53" presetClass="entr" presetSubtype="16" fill="hold" nodeType="withEffect">
                                  <p:stCondLst>
                                    <p:cond delay="0"/>
                                  </p:stCondLst>
                                  <p:childTnLst>
                                    <p:set>
                                      <p:cBhvr>
                                        <p:cTn id="215" dur="1" fill="hold">
                                          <p:stCondLst>
                                            <p:cond delay="0"/>
                                          </p:stCondLst>
                                        </p:cTn>
                                        <p:tgtEl>
                                          <p:spTgt spid="163"/>
                                        </p:tgtEl>
                                        <p:attrNameLst>
                                          <p:attrName>style.visibility</p:attrName>
                                        </p:attrNameLst>
                                      </p:cBhvr>
                                      <p:to>
                                        <p:strVal val="visible"/>
                                      </p:to>
                                    </p:set>
                                    <p:anim calcmode="lin" valueType="num">
                                      <p:cBhvr>
                                        <p:cTn id="216" dur="500" fill="hold"/>
                                        <p:tgtEl>
                                          <p:spTgt spid="163"/>
                                        </p:tgtEl>
                                        <p:attrNameLst>
                                          <p:attrName>ppt_w</p:attrName>
                                        </p:attrNameLst>
                                      </p:cBhvr>
                                      <p:tavLst>
                                        <p:tav tm="0">
                                          <p:val>
                                            <p:fltVal val="0"/>
                                          </p:val>
                                        </p:tav>
                                        <p:tav tm="100000">
                                          <p:val>
                                            <p:strVal val="#ppt_w"/>
                                          </p:val>
                                        </p:tav>
                                      </p:tavLst>
                                    </p:anim>
                                    <p:anim calcmode="lin" valueType="num">
                                      <p:cBhvr>
                                        <p:cTn id="217" dur="500" fill="hold"/>
                                        <p:tgtEl>
                                          <p:spTgt spid="163"/>
                                        </p:tgtEl>
                                        <p:attrNameLst>
                                          <p:attrName>ppt_h</p:attrName>
                                        </p:attrNameLst>
                                      </p:cBhvr>
                                      <p:tavLst>
                                        <p:tav tm="0">
                                          <p:val>
                                            <p:fltVal val="0"/>
                                          </p:val>
                                        </p:tav>
                                        <p:tav tm="100000">
                                          <p:val>
                                            <p:strVal val="#ppt_h"/>
                                          </p:val>
                                        </p:tav>
                                      </p:tavLst>
                                    </p:anim>
                                    <p:animEffect transition="in" filter="fade">
                                      <p:cBhvr>
                                        <p:cTn id="218" dur="500"/>
                                        <p:tgtEl>
                                          <p:spTgt spid="163"/>
                                        </p:tgtEl>
                                      </p:cBhvr>
                                    </p:animEffect>
                                  </p:childTnLst>
                                </p:cTn>
                              </p:par>
                              <p:par>
                                <p:cTn id="219" presetID="42" presetClass="path" presetSubtype="0" fill="hold" nodeType="withEffect">
                                  <p:stCondLst>
                                    <p:cond delay="0"/>
                                  </p:stCondLst>
                                  <p:childTnLst>
                                    <p:animMotion origin="layout" path="M -2.77778E-7 -1.60494E-6 L 0.16788 0.62624 " pathEditMode="relative" rAng="0" ptsTypes="AA">
                                      <p:cBhvr>
                                        <p:cTn id="220" dur="500" spd="-100000" fill="hold"/>
                                        <p:tgtEl>
                                          <p:spTgt spid="142"/>
                                        </p:tgtEl>
                                        <p:attrNameLst>
                                          <p:attrName>ppt_x</p:attrName>
                                          <p:attrName>ppt_y</p:attrName>
                                        </p:attrNameLst>
                                      </p:cBhvr>
                                      <p:rCtr x="8385" y="31296"/>
                                    </p:animMotion>
                                  </p:childTnLst>
                                </p:cTn>
                              </p:par>
                              <p:par>
                                <p:cTn id="221" presetID="42" presetClass="path" presetSubtype="0" fill="hold" nodeType="withEffect">
                                  <p:stCondLst>
                                    <p:cond delay="0"/>
                                  </p:stCondLst>
                                  <p:childTnLst>
                                    <p:animMotion origin="layout" path="M 1.38889E-6 -2.96296E-6 L -0.24583 0.48704 " pathEditMode="relative" rAng="0" ptsTypes="AA">
                                      <p:cBhvr>
                                        <p:cTn id="222" dur="500" spd="-100000" fill="hold"/>
                                        <p:tgtEl>
                                          <p:spTgt spid="145"/>
                                        </p:tgtEl>
                                        <p:attrNameLst>
                                          <p:attrName>ppt_x</p:attrName>
                                          <p:attrName>ppt_y</p:attrName>
                                        </p:attrNameLst>
                                      </p:cBhvr>
                                      <p:rCtr x="-12292" y="24352"/>
                                    </p:animMotion>
                                  </p:childTnLst>
                                </p:cTn>
                              </p:par>
                              <p:par>
                                <p:cTn id="223" presetID="42" presetClass="path" presetSubtype="0" fill="hold" nodeType="withEffect">
                                  <p:stCondLst>
                                    <p:cond delay="0"/>
                                  </p:stCondLst>
                                  <p:childTnLst>
                                    <p:animMotion origin="layout" path="M 3.88889E-6 3.20988E-6 L -0.13125 0.61296 " pathEditMode="relative" rAng="0" ptsTypes="AA">
                                      <p:cBhvr>
                                        <p:cTn id="224" dur="500" spd="-100000" fill="hold"/>
                                        <p:tgtEl>
                                          <p:spTgt spid="148"/>
                                        </p:tgtEl>
                                        <p:attrNameLst>
                                          <p:attrName>ppt_x</p:attrName>
                                          <p:attrName>ppt_y</p:attrName>
                                        </p:attrNameLst>
                                      </p:cBhvr>
                                      <p:rCtr x="-6562" y="30648"/>
                                    </p:animMotion>
                                  </p:childTnLst>
                                </p:cTn>
                              </p:par>
                              <p:par>
                                <p:cTn id="225" presetID="42" presetClass="path" presetSubtype="0" fill="hold" nodeType="withEffect">
                                  <p:stCondLst>
                                    <p:cond delay="0"/>
                                  </p:stCondLst>
                                  <p:childTnLst>
                                    <p:animMotion origin="layout" path="M 5E-6 4.32099E-6 L 0.27987 0.60648 " pathEditMode="relative" rAng="0" ptsTypes="AA">
                                      <p:cBhvr>
                                        <p:cTn id="226" dur="500" spd="-100000" fill="hold"/>
                                        <p:tgtEl>
                                          <p:spTgt spid="151"/>
                                        </p:tgtEl>
                                        <p:attrNameLst>
                                          <p:attrName>ppt_x</p:attrName>
                                          <p:attrName>ppt_y</p:attrName>
                                        </p:attrNameLst>
                                      </p:cBhvr>
                                      <p:rCtr x="13993" y="30309"/>
                                    </p:animMotion>
                                  </p:childTnLst>
                                </p:cTn>
                              </p:par>
                              <p:par>
                                <p:cTn id="227" presetID="42" presetClass="path" presetSubtype="0" fill="hold" nodeType="withEffect">
                                  <p:stCondLst>
                                    <p:cond delay="0"/>
                                  </p:stCondLst>
                                  <p:childTnLst>
                                    <p:animMotion origin="layout" path="M -3.61111E-6 -9.87654E-7 L 0.08091 0.58364 " pathEditMode="relative" rAng="0" ptsTypes="AA">
                                      <p:cBhvr>
                                        <p:cTn id="228" dur="500" spd="-100000" fill="hold"/>
                                        <p:tgtEl>
                                          <p:spTgt spid="166"/>
                                        </p:tgtEl>
                                        <p:attrNameLst>
                                          <p:attrName>ppt_x</p:attrName>
                                          <p:attrName>ppt_y</p:attrName>
                                        </p:attrNameLst>
                                      </p:cBhvr>
                                      <p:rCtr x="4045" y="29167"/>
                                    </p:animMotion>
                                  </p:childTnLst>
                                </p:cTn>
                              </p:par>
                              <p:par>
                                <p:cTn id="229" presetID="42" presetClass="path" presetSubtype="0" fill="hold" nodeType="withEffect">
                                  <p:stCondLst>
                                    <p:cond delay="0"/>
                                  </p:stCondLst>
                                  <p:childTnLst>
                                    <p:animMotion origin="layout" path="M -4.72222E-6 3.33333E-6 L 0.04619 0.57808 " pathEditMode="relative" rAng="0" ptsTypes="AA">
                                      <p:cBhvr>
                                        <p:cTn id="230" dur="500" spd="-100000" fill="hold"/>
                                        <p:tgtEl>
                                          <p:spTgt spid="154"/>
                                        </p:tgtEl>
                                        <p:attrNameLst>
                                          <p:attrName>ppt_x</p:attrName>
                                          <p:attrName>ppt_y</p:attrName>
                                        </p:attrNameLst>
                                      </p:cBhvr>
                                      <p:rCtr x="2309" y="28889"/>
                                    </p:animMotion>
                                  </p:childTnLst>
                                </p:cTn>
                              </p:par>
                              <p:par>
                                <p:cTn id="231" presetID="42" presetClass="path" presetSubtype="0" fill="hold" nodeType="withEffect">
                                  <p:stCondLst>
                                    <p:cond delay="0"/>
                                  </p:stCondLst>
                                  <p:childTnLst>
                                    <p:animMotion origin="layout" path="M 2.5E-6 -1.11111E-6 L -0.05191 0.61512 " pathEditMode="relative" rAng="0" ptsTypes="AA">
                                      <p:cBhvr>
                                        <p:cTn id="232" dur="500" spd="-100000" fill="hold"/>
                                        <p:tgtEl>
                                          <p:spTgt spid="157"/>
                                        </p:tgtEl>
                                        <p:attrNameLst>
                                          <p:attrName>ppt_x</p:attrName>
                                          <p:attrName>ppt_y</p:attrName>
                                        </p:attrNameLst>
                                      </p:cBhvr>
                                      <p:rCtr x="-2604" y="30741"/>
                                    </p:animMotion>
                                  </p:childTnLst>
                                </p:cTn>
                              </p:par>
                              <p:par>
                                <p:cTn id="233" presetID="42" presetClass="path" presetSubtype="0" fill="hold" nodeType="withEffect">
                                  <p:stCondLst>
                                    <p:cond delay="0"/>
                                  </p:stCondLst>
                                  <p:childTnLst>
                                    <p:animMotion origin="layout" path="M -3.88889E-6 -3.7037E-6 L -0.1375 0.75 " pathEditMode="relative" rAng="0" ptsTypes="AA">
                                      <p:cBhvr>
                                        <p:cTn id="234" dur="500" spd="-100000" fill="hold"/>
                                        <p:tgtEl>
                                          <p:spTgt spid="169"/>
                                        </p:tgtEl>
                                        <p:attrNameLst>
                                          <p:attrName>ppt_x</p:attrName>
                                          <p:attrName>ppt_y</p:attrName>
                                        </p:attrNameLst>
                                      </p:cBhvr>
                                      <p:rCtr x="-6875" y="37500"/>
                                    </p:animMotion>
                                  </p:childTnLst>
                                </p:cTn>
                              </p:par>
                              <p:par>
                                <p:cTn id="235" presetID="42" presetClass="path" presetSubtype="0" fill="hold" nodeType="withEffect">
                                  <p:stCondLst>
                                    <p:cond delay="0"/>
                                  </p:stCondLst>
                                  <p:childTnLst>
                                    <p:animMotion origin="layout" path="M -4.44444E-6 -4.07407E-6 L 0.07709 0.69074 " pathEditMode="relative" rAng="0" ptsTypes="AA">
                                      <p:cBhvr>
                                        <p:cTn id="236" dur="500" spd="-100000" fill="hold"/>
                                        <p:tgtEl>
                                          <p:spTgt spid="160"/>
                                        </p:tgtEl>
                                        <p:attrNameLst>
                                          <p:attrName>ppt_x</p:attrName>
                                          <p:attrName>ppt_y</p:attrName>
                                        </p:attrNameLst>
                                      </p:cBhvr>
                                      <p:rCtr x="3854" y="34537"/>
                                    </p:animMotion>
                                  </p:childTnLst>
                                </p:cTn>
                              </p:par>
                              <p:par>
                                <p:cTn id="237" presetID="42" presetClass="path" presetSubtype="0" fill="hold" nodeType="withEffect">
                                  <p:stCondLst>
                                    <p:cond delay="0"/>
                                  </p:stCondLst>
                                  <p:childTnLst>
                                    <p:animMotion origin="layout" path="M 1.11111E-6 -6.17284E-7 L -0.16389 0.69012 " pathEditMode="relative" rAng="0" ptsTypes="AA">
                                      <p:cBhvr>
                                        <p:cTn id="238" dur="500" spd="-100000" fill="hold"/>
                                        <p:tgtEl>
                                          <p:spTgt spid="163"/>
                                        </p:tgtEl>
                                        <p:attrNameLst>
                                          <p:attrName>ppt_x</p:attrName>
                                          <p:attrName>ppt_y</p:attrName>
                                        </p:attrNameLst>
                                      </p:cBhvr>
                                      <p:rCtr x="-8194" y="34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203" grpId="0"/>
      <p:bldP spid="228" grpId="0"/>
      <p:bldP spid="2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6731" y="1715913"/>
            <a:ext cx="1316386" cy="769441"/>
          </a:xfrm>
          <a:prstGeom prst="rect">
            <a:avLst/>
          </a:prstGeom>
          <a:noFill/>
        </p:spPr>
        <p:txBody>
          <a:bodyPr wrap="none" rtlCol="0">
            <a:spAutoFit/>
          </a:bodyPr>
          <a:lstStyle/>
          <a:p>
            <a:r>
              <a:rPr lang="zh-CN" altLang="en-US" sz="4400" b="1" dirty="0" smtClean="0">
                <a:latin typeface="黑体" panose="02010600030101010101" pitchFamily="49" charset="-122"/>
                <a:ea typeface="黑体" panose="02010600030101010101" pitchFamily="49" charset="-122"/>
              </a:rPr>
              <a:t>总结</a:t>
            </a:r>
            <a:endParaRPr lang="zh-CN" altLang="en-US" sz="4400" b="1" dirty="0">
              <a:latin typeface="黑体" panose="02010600030101010101" pitchFamily="49" charset="-122"/>
              <a:ea typeface="黑体" panose="02010600030101010101" pitchFamily="49" charset="-122"/>
            </a:endParaRPr>
          </a:p>
        </p:txBody>
      </p:sp>
      <p:sp>
        <p:nvSpPr>
          <p:cNvPr id="15" name="TextBox 14"/>
          <p:cNvSpPr txBox="1"/>
          <p:nvPr/>
        </p:nvSpPr>
        <p:spPr>
          <a:xfrm>
            <a:off x="1732707" y="2838775"/>
            <a:ext cx="1101976" cy="307777"/>
          </a:xfrm>
          <a:prstGeom prst="rect">
            <a:avLst/>
          </a:prstGeom>
          <a:noFill/>
        </p:spPr>
        <p:txBody>
          <a:bodyPr wrap="square" lIns="0" tIns="0" rIns="0" bIns="0" rtlCol="0">
            <a:spAutoFit/>
          </a:bodyPr>
          <a:lstStyle/>
          <a:p>
            <a:r>
              <a:rPr lang="zh-CN" altLang="en-US" sz="2000" dirty="0">
                <a:latin typeface="黑体" panose="02010600030101010101" pitchFamily="49" charset="-122"/>
                <a:ea typeface="黑体" panose="02010600030101010101" pitchFamily="49" charset="-122"/>
              </a:rPr>
              <a:t>第五部分</a:t>
            </a:r>
          </a:p>
        </p:txBody>
      </p:sp>
      <p:grpSp>
        <p:nvGrpSpPr>
          <p:cNvPr id="3" name="组合 2"/>
          <p:cNvGrpSpPr/>
          <p:nvPr/>
        </p:nvGrpSpPr>
        <p:grpSpPr>
          <a:xfrm>
            <a:off x="1533577" y="1388526"/>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16" name="KSO_Shape"/>
            <p:cNvSpPr/>
            <p:nvPr/>
          </p:nvSpPr>
          <p:spPr bwMode="auto">
            <a:xfrm>
              <a:off x="2568518" y="1757459"/>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0030101010101" pitchFamily="49" charset="-122"/>
                <a:ea typeface="黑体" panose="02010600030101010101" pitchFamily="49" charset="-122"/>
              </a:endParaRPr>
            </a:p>
          </p:txBody>
        </p:sp>
      </p:grpSp>
      <p:sp>
        <p:nvSpPr>
          <p:cNvPr id="27" name="TextBox 26"/>
          <p:cNvSpPr txBox="1"/>
          <p:nvPr/>
        </p:nvSpPr>
        <p:spPr>
          <a:xfrm>
            <a:off x="3660038" y="2598964"/>
            <a:ext cx="877163"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感谢语</a:t>
            </a:r>
          </a:p>
        </p:txBody>
      </p:sp>
      <p:sp>
        <p:nvSpPr>
          <p:cNvPr id="28" name="TextBox 27"/>
          <p:cNvSpPr txBox="1"/>
          <p:nvPr/>
        </p:nvSpPr>
        <p:spPr>
          <a:xfrm>
            <a:off x="4757804" y="2678311"/>
            <a:ext cx="901209"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Thank you</a:t>
            </a:r>
          </a:p>
        </p:txBody>
      </p:sp>
      <p:sp>
        <p:nvSpPr>
          <p:cNvPr id="29" name="椭圆 28"/>
          <p:cNvSpPr/>
          <p:nvPr/>
        </p:nvSpPr>
        <p:spPr>
          <a:xfrm>
            <a:off x="3366150" y="2627349"/>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p:tgtEl>
                                          <p:spTgt spid="29"/>
                                        </p:tgtEl>
                                        <p:attrNameLst>
                                          <p:attrName>ppt_x</p:attrName>
                                        </p:attrNameLst>
                                      </p:cBhvr>
                                      <p:tavLst>
                                        <p:tav tm="0">
                                          <p:val>
                                            <p:strVal val="#ppt_x-#ppt_w*1.125000"/>
                                          </p:val>
                                        </p:tav>
                                        <p:tav tm="100000">
                                          <p:val>
                                            <p:strVal val="#ppt_x"/>
                                          </p:val>
                                        </p:tav>
                                      </p:tavLst>
                                    </p:anim>
                                    <p:animEffect transition="in" filter="wipe(right)">
                                      <p:cBhvr>
                                        <p:cTn id="22" dur="500"/>
                                        <p:tgtEl>
                                          <p:spTgt spid="29"/>
                                        </p:tgtEl>
                                      </p:cBhvr>
                                    </p:animEffect>
                                  </p:childTnLst>
                                </p:cTn>
                              </p:par>
                              <p:par>
                                <p:cTn id="23" presetID="12" presetClass="entr" presetSubtype="8" fill="hold" grpId="0" nodeType="withEffect">
                                  <p:stCondLst>
                                    <p:cond delay="30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p:tgtEl>
                                          <p:spTgt spid="27"/>
                                        </p:tgtEl>
                                        <p:attrNameLst>
                                          <p:attrName>ppt_x</p:attrName>
                                        </p:attrNameLst>
                                      </p:cBhvr>
                                      <p:tavLst>
                                        <p:tav tm="0">
                                          <p:val>
                                            <p:strVal val="#ppt_x-#ppt_w*1.125000"/>
                                          </p:val>
                                        </p:tav>
                                        <p:tav tm="100000">
                                          <p:val>
                                            <p:strVal val="#ppt_x"/>
                                          </p:val>
                                        </p:tav>
                                      </p:tavLst>
                                    </p:anim>
                                    <p:animEffect transition="in" filter="wipe(right)">
                                      <p:cBhvr>
                                        <p:cTn id="26" dur="500"/>
                                        <p:tgtEl>
                                          <p:spTgt spid="27"/>
                                        </p:tgtEl>
                                      </p:cBhvr>
                                    </p:animEffect>
                                  </p:childTnLst>
                                </p:cTn>
                              </p:par>
                              <p:par>
                                <p:cTn id="27" presetID="12" presetClass="entr" presetSubtype="8" fill="hold" grpId="0" nodeType="withEffect">
                                  <p:stCondLst>
                                    <p:cond delay="6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p:tgtEl>
                                          <p:spTgt spid="28"/>
                                        </p:tgtEl>
                                        <p:attrNameLst>
                                          <p:attrName>ppt_x</p:attrName>
                                        </p:attrNameLst>
                                      </p:cBhvr>
                                      <p:tavLst>
                                        <p:tav tm="0">
                                          <p:val>
                                            <p:strVal val="#ppt_x-#ppt_w*1.125000"/>
                                          </p:val>
                                        </p:tav>
                                        <p:tav tm="100000">
                                          <p:val>
                                            <p:strVal val="#ppt_x"/>
                                          </p:val>
                                        </p:tav>
                                      </p:tavLst>
                                    </p:anim>
                                    <p:animEffect transition="in" filter="wipe(right)">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7" grpId="0"/>
      <p:bldP spid="28" grpId="0"/>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960964" y="626647"/>
            <a:ext cx="3552056" cy="1410579"/>
          </a:xfrm>
          <a:prstGeom prst="rect">
            <a:avLst/>
          </a:prstGeom>
        </p:spPr>
        <p:txBody>
          <a:bodyPr wrap="square">
            <a:spAutoFit/>
          </a:bodyPr>
          <a:lstStyle/>
          <a:p>
            <a:pPr>
              <a:lnSpc>
                <a:spcPct val="150000"/>
              </a:lnSpc>
            </a:pPr>
            <a:r>
              <a:rPr lang="en-US" altLang="zh-CN" sz="6600" dirty="0">
                <a:solidFill>
                  <a:srgbClr val="6BA42C"/>
                </a:solidFill>
                <a:latin typeface="Impact" panose="020B0806030902050204" pitchFamily="34" charset="0"/>
                <a:ea typeface="微软雅黑" panose="020B0503020204020204" pitchFamily="34" charset="-122"/>
              </a:rPr>
              <a:t>THANKS!</a:t>
            </a:r>
            <a:endParaRPr lang="zh-CN" altLang="en-US" sz="6600" b="0" dirty="0">
              <a:solidFill>
                <a:srgbClr val="6BA42C"/>
              </a:solidFill>
              <a:latin typeface="Impact" panose="020B0806030902050204" pitchFamily="34" charset="0"/>
              <a:ea typeface="微软雅黑" panose="020B0503020204020204" pitchFamily="34" charset="-122"/>
            </a:endParaRPr>
          </a:p>
        </p:txBody>
      </p:sp>
      <p:sp>
        <p:nvSpPr>
          <p:cNvPr id="25" name="矩形 24"/>
          <p:cNvSpPr/>
          <p:nvPr/>
        </p:nvSpPr>
        <p:spPr>
          <a:xfrm>
            <a:off x="1376788" y="2066806"/>
            <a:ext cx="6436704" cy="2031325"/>
          </a:xfrm>
          <a:prstGeom prst="rect">
            <a:avLst/>
          </a:prstGeom>
        </p:spPr>
        <p:txBody>
          <a:bodyPr wrap="square">
            <a:spAutoFit/>
          </a:bodyPr>
          <a:lstStyle/>
          <a:p>
            <a:pPr>
              <a:lnSpc>
                <a:spcPct val="150000"/>
              </a:lnSpc>
              <a:defRPr/>
            </a:pPr>
            <a:r>
              <a:rPr lang="zh-CN" altLang="en-US" sz="1400" kern="0" dirty="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a:t>
            </a:r>
            <a:r>
              <a:rPr lang="zh-CN" altLang="en-US" sz="1400" kern="0" dirty="0" smtClean="0">
                <a:solidFill>
                  <a:srgbClr val="414455"/>
                </a:solidFill>
                <a:latin typeface="微软雅黑" panose="020B0503020204020204" pitchFamily="34" charset="-122"/>
                <a:ea typeface="微软雅黑" panose="020B0503020204020204" pitchFamily="34" charset="-122"/>
              </a:rPr>
              <a:t>。本课题无论是从设计方案还是其它方面，都还有很多不足的地方，我衷心的接受各位老师的批评和指导，并根据指导意见对本课题的设计方案进行修改。</a:t>
            </a:r>
            <a:endParaRPr lang="en-US" altLang="zh-CN" sz="1400" dirty="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zh-CN" altLang="en-US" sz="1400" dirty="0">
                <a:solidFill>
                  <a:srgbClr val="414455"/>
                </a:solidFill>
                <a:latin typeface="微软雅黑" panose="020B0503020204020204" pitchFamily="34" charset="-122"/>
                <a:ea typeface="微软雅黑" panose="020B0503020204020204" pitchFamily="34" charset="-122"/>
              </a:rPr>
              <a:t>最后，我要向百忙之中抽时间对本文进行审阅，评议和参与本人论文答辩的各位老师表示感谢！</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3115156" y="4159470"/>
            <a:ext cx="3048000" cy="499624"/>
          </a:xfrm>
          <a:prstGeom prst="rect">
            <a:avLst/>
          </a:prstGeom>
        </p:spPr>
        <p:txBody>
          <a:bodyPr wrap="square">
            <a:spAutoFit/>
          </a:bodyPr>
          <a:lstStyle/>
          <a:p>
            <a:pPr>
              <a:lnSpc>
                <a:spcPct val="150000"/>
              </a:lnSpc>
            </a:pPr>
            <a:r>
              <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665534" y="13642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感谢语</a:t>
            </a:r>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25"/>
                                        </p:tgtEl>
                                        <p:attrNameLst>
                                          <p:attrName>style.visibility</p:attrName>
                                        </p:attrNameLst>
                                      </p:cBhvr>
                                      <p:to>
                                        <p:strVal val="visible"/>
                                      </p:to>
                                    </p:set>
                                    <p:animEffect transition="in" filter="wipe(left)">
                                      <p:cBhvr>
                                        <p:cTn id="14" dur="300"/>
                                        <p:tgtEl>
                                          <p:spTgt spid="2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25"/>
                                        </p:tgtEl>
                                      </p:cBhvr>
                                      <p:to x="80000" y="100000"/>
                                    </p:animScale>
                                    <p:anim by="(#ppt_w*0.10)" calcmode="lin" valueType="num">
                                      <p:cBhvr>
                                        <p:cTn id="17" dur="150" autoRev="1" fill="hold">
                                          <p:stCondLst>
                                            <p:cond delay="0"/>
                                          </p:stCondLst>
                                        </p:cTn>
                                        <p:tgtEl>
                                          <p:spTgt spid="25"/>
                                        </p:tgtEl>
                                        <p:attrNameLst>
                                          <p:attrName>ppt_x</p:attrName>
                                        </p:attrNameLst>
                                      </p:cBhvr>
                                    </p:anim>
                                    <p:anim by="(-#ppt_w*0.10)" calcmode="lin" valueType="num">
                                      <p:cBhvr>
                                        <p:cTn id="18" dur="150" autoRev="1" fill="hold">
                                          <p:stCondLst>
                                            <p:cond delay="0"/>
                                          </p:stCondLst>
                                        </p:cTn>
                                        <p:tgtEl>
                                          <p:spTgt spid="25"/>
                                        </p:tgtEl>
                                        <p:attrNameLst>
                                          <p:attrName>ppt_y</p:attrName>
                                        </p:attrNameLst>
                                      </p:cBhvr>
                                    </p:anim>
                                    <p:animRot by="-480000">
                                      <p:cBhvr>
                                        <p:cTn id="19" dur="150" autoRev="1" fill="hold">
                                          <p:stCondLst>
                                            <p:cond delay="0"/>
                                          </p:stCondLst>
                                        </p:cTn>
                                        <p:tgtEl>
                                          <p:spTgt spid="25"/>
                                        </p:tgtEl>
                                        <p:attrNameLst>
                                          <p:attrName>r</p:attrName>
                                        </p:attrNameLst>
                                      </p:cBhvr>
                                    </p:animRot>
                                  </p:childTnLst>
                                </p:cTn>
                              </p:par>
                            </p:childTnLst>
                          </p:cTn>
                        </p:par>
                        <p:par>
                          <p:cTn id="20" fill="hold">
                            <p:stCondLst>
                              <p:cond delay="15730"/>
                            </p:stCondLst>
                            <p:childTnLst>
                              <p:par>
                                <p:cTn id="21" presetID="42"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30" name="TextBox 7"/>
          <p:cNvSpPr>
            <a:spLocks noChangeArrowheads="1"/>
          </p:cNvSpPr>
          <p:nvPr/>
        </p:nvSpPr>
        <p:spPr bwMode="auto">
          <a:xfrm>
            <a:off x="4861687" y="2656433"/>
            <a:ext cx="408132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齐齐哈尔大学</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通信工程专业</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圆角矩形 2"/>
          <p:cNvSpPr/>
          <p:nvPr/>
        </p:nvSpPr>
        <p:spPr>
          <a:xfrm>
            <a:off x="4735068" y="322309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高天翔</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圆角矩形 30"/>
          <p:cNvSpPr/>
          <p:nvPr/>
        </p:nvSpPr>
        <p:spPr>
          <a:xfrm>
            <a:off x="6627939" y="322309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5358834" y="1353241"/>
            <a:ext cx="1046460" cy="1046460"/>
            <a:chOff x="1677608" y="2996952"/>
            <a:chExt cx="1395643" cy="1395643"/>
          </a:xfrm>
        </p:grpSpPr>
        <p:sp>
          <p:nvSpPr>
            <p:cNvPr id="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9"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grpSp>
        <p:nvGrpSpPr>
          <p:cNvPr id="10" name="组合 9"/>
          <p:cNvGrpSpPr/>
          <p:nvPr/>
        </p:nvGrpSpPr>
        <p:grpSpPr>
          <a:xfrm>
            <a:off x="6459286" y="1353241"/>
            <a:ext cx="1046460" cy="1046460"/>
            <a:chOff x="1677608" y="2996952"/>
            <a:chExt cx="1395643" cy="1395643"/>
          </a:xfrm>
        </p:grpSpPr>
        <p:sp>
          <p:nvSpPr>
            <p:cNvPr id="11"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2"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559737" y="1353241"/>
            <a:ext cx="1046460" cy="1046460"/>
            <a:chOff x="1677608" y="2996952"/>
            <a:chExt cx="1395643" cy="1395643"/>
          </a:xfrm>
        </p:grpSpPr>
        <p:sp>
          <p:nvSpPr>
            <p:cNvPr id="15"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6"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269320" y="1334444"/>
            <a:ext cx="1046460" cy="1046460"/>
            <a:chOff x="1677608" y="2996952"/>
            <a:chExt cx="1395643" cy="1395643"/>
          </a:xfrm>
        </p:grpSpPr>
        <p:sp>
          <p:nvSpPr>
            <p:cNvPr id="1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9"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sp>
        <p:nvSpPr>
          <p:cNvPr id="20" name="TextBox 23"/>
          <p:cNvSpPr txBox="1"/>
          <p:nvPr/>
        </p:nvSpPr>
        <p:spPr>
          <a:xfrm flipH="1">
            <a:off x="4677552" y="1569209"/>
            <a:ext cx="269960" cy="629920"/>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谢</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1" name="TextBox 24"/>
          <p:cNvSpPr txBox="1"/>
          <p:nvPr/>
        </p:nvSpPr>
        <p:spPr>
          <a:xfrm flipH="1">
            <a:off x="5727102" y="1569209"/>
            <a:ext cx="269960" cy="629920"/>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谢</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2" name="TextBox 25"/>
          <p:cNvSpPr txBox="1"/>
          <p:nvPr/>
        </p:nvSpPr>
        <p:spPr>
          <a:xfrm flipH="1">
            <a:off x="6821945" y="1589529"/>
            <a:ext cx="269960" cy="629920"/>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聆</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3" name="TextBox 26"/>
          <p:cNvSpPr txBox="1"/>
          <p:nvPr/>
        </p:nvSpPr>
        <p:spPr>
          <a:xfrm flipH="1">
            <a:off x="7948183" y="1609849"/>
            <a:ext cx="269960" cy="629920"/>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听</a:t>
            </a:r>
            <a:endParaRPr lang="id-ID" sz="33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415201764"/>
      </p:ext>
    </p:ext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800"/>
                                        <p:tgtEl>
                                          <p:spTgt spid="30"/>
                                        </p:tgtEl>
                                      </p:cBhvr>
                                    </p:animEffect>
                                  </p:childTnLst>
                                </p:cTn>
                              </p:par>
                            </p:childTnLst>
                          </p:cTn>
                        </p:par>
                        <p:par>
                          <p:cTn id="8" fill="hold">
                            <p:stCondLst>
                              <p:cond delay="800"/>
                            </p:stCondLst>
                            <p:childTnLst>
                              <p:par>
                                <p:cTn id="9" presetID="26"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290">
                                          <p:stCondLst>
                                            <p:cond delay="0"/>
                                          </p:stCondLst>
                                        </p:cTn>
                                        <p:tgtEl>
                                          <p:spTgt spid="17"/>
                                        </p:tgtEl>
                                      </p:cBhvr>
                                    </p:animEffect>
                                    <p:anim calcmode="lin" valueType="num">
                                      <p:cBhvr>
                                        <p:cTn id="12"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7" dur="13">
                                          <p:stCondLst>
                                            <p:cond delay="325"/>
                                          </p:stCondLst>
                                        </p:cTn>
                                        <p:tgtEl>
                                          <p:spTgt spid="17"/>
                                        </p:tgtEl>
                                      </p:cBhvr>
                                      <p:to x="100000" y="60000"/>
                                    </p:animScale>
                                    <p:animScale>
                                      <p:cBhvr>
                                        <p:cTn id="18" dur="83" decel="50000">
                                          <p:stCondLst>
                                            <p:cond delay="338"/>
                                          </p:stCondLst>
                                        </p:cTn>
                                        <p:tgtEl>
                                          <p:spTgt spid="17"/>
                                        </p:tgtEl>
                                      </p:cBhvr>
                                      <p:to x="100000" y="100000"/>
                                    </p:animScale>
                                    <p:animScale>
                                      <p:cBhvr>
                                        <p:cTn id="19" dur="13">
                                          <p:stCondLst>
                                            <p:cond delay="656"/>
                                          </p:stCondLst>
                                        </p:cTn>
                                        <p:tgtEl>
                                          <p:spTgt spid="17"/>
                                        </p:tgtEl>
                                      </p:cBhvr>
                                      <p:to x="100000" y="80000"/>
                                    </p:animScale>
                                    <p:animScale>
                                      <p:cBhvr>
                                        <p:cTn id="20" dur="83" decel="50000">
                                          <p:stCondLst>
                                            <p:cond delay="669"/>
                                          </p:stCondLst>
                                        </p:cTn>
                                        <p:tgtEl>
                                          <p:spTgt spid="17"/>
                                        </p:tgtEl>
                                      </p:cBhvr>
                                      <p:to x="100000" y="100000"/>
                                    </p:animScale>
                                    <p:animScale>
                                      <p:cBhvr>
                                        <p:cTn id="21" dur="13">
                                          <p:stCondLst>
                                            <p:cond delay="821"/>
                                          </p:stCondLst>
                                        </p:cTn>
                                        <p:tgtEl>
                                          <p:spTgt spid="17"/>
                                        </p:tgtEl>
                                      </p:cBhvr>
                                      <p:to x="100000" y="90000"/>
                                    </p:animScale>
                                    <p:animScale>
                                      <p:cBhvr>
                                        <p:cTn id="22" dur="83" decel="50000">
                                          <p:stCondLst>
                                            <p:cond delay="834"/>
                                          </p:stCondLst>
                                        </p:cTn>
                                        <p:tgtEl>
                                          <p:spTgt spid="17"/>
                                        </p:tgtEl>
                                      </p:cBhvr>
                                      <p:to x="100000" y="100000"/>
                                    </p:animScale>
                                    <p:animScale>
                                      <p:cBhvr>
                                        <p:cTn id="23" dur="13">
                                          <p:stCondLst>
                                            <p:cond delay="904"/>
                                          </p:stCondLst>
                                        </p:cTn>
                                        <p:tgtEl>
                                          <p:spTgt spid="17"/>
                                        </p:tgtEl>
                                      </p:cBhvr>
                                      <p:to x="100000" y="95000"/>
                                    </p:animScale>
                                    <p:animScale>
                                      <p:cBhvr>
                                        <p:cTn id="24" dur="83" decel="50000">
                                          <p:stCondLst>
                                            <p:cond delay="917"/>
                                          </p:stCondLst>
                                        </p:cTn>
                                        <p:tgtEl>
                                          <p:spTgt spid="17"/>
                                        </p:tgtEl>
                                      </p:cBhvr>
                                      <p:to x="100000" y="100000"/>
                                    </p:animScale>
                                  </p:childTnLst>
                                </p:cTn>
                              </p:par>
                            </p:childTnLst>
                          </p:cTn>
                        </p:par>
                        <p:par>
                          <p:cTn id="25" fill="hold">
                            <p:stCondLst>
                              <p:cond delay="1800"/>
                            </p:stCondLst>
                            <p:childTnLst>
                              <p:par>
                                <p:cTn id="26" presetID="26"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290">
                                          <p:stCondLst>
                                            <p:cond delay="0"/>
                                          </p:stCondLst>
                                        </p:cTn>
                                        <p:tgtEl>
                                          <p:spTgt spid="7"/>
                                        </p:tgtEl>
                                      </p:cBhvr>
                                    </p:animEffect>
                                    <p:anim calcmode="lin" valueType="num">
                                      <p:cBhvr>
                                        <p:cTn id="29"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34" dur="13">
                                          <p:stCondLst>
                                            <p:cond delay="325"/>
                                          </p:stCondLst>
                                        </p:cTn>
                                        <p:tgtEl>
                                          <p:spTgt spid="7"/>
                                        </p:tgtEl>
                                      </p:cBhvr>
                                      <p:to x="100000" y="60000"/>
                                    </p:animScale>
                                    <p:animScale>
                                      <p:cBhvr>
                                        <p:cTn id="35" dur="83" decel="50000">
                                          <p:stCondLst>
                                            <p:cond delay="338"/>
                                          </p:stCondLst>
                                        </p:cTn>
                                        <p:tgtEl>
                                          <p:spTgt spid="7"/>
                                        </p:tgtEl>
                                      </p:cBhvr>
                                      <p:to x="100000" y="100000"/>
                                    </p:animScale>
                                    <p:animScale>
                                      <p:cBhvr>
                                        <p:cTn id="36" dur="13">
                                          <p:stCondLst>
                                            <p:cond delay="656"/>
                                          </p:stCondLst>
                                        </p:cTn>
                                        <p:tgtEl>
                                          <p:spTgt spid="7"/>
                                        </p:tgtEl>
                                      </p:cBhvr>
                                      <p:to x="100000" y="80000"/>
                                    </p:animScale>
                                    <p:animScale>
                                      <p:cBhvr>
                                        <p:cTn id="37" dur="83" decel="50000">
                                          <p:stCondLst>
                                            <p:cond delay="669"/>
                                          </p:stCondLst>
                                        </p:cTn>
                                        <p:tgtEl>
                                          <p:spTgt spid="7"/>
                                        </p:tgtEl>
                                      </p:cBhvr>
                                      <p:to x="100000" y="100000"/>
                                    </p:animScale>
                                    <p:animScale>
                                      <p:cBhvr>
                                        <p:cTn id="38" dur="13">
                                          <p:stCondLst>
                                            <p:cond delay="821"/>
                                          </p:stCondLst>
                                        </p:cTn>
                                        <p:tgtEl>
                                          <p:spTgt spid="7"/>
                                        </p:tgtEl>
                                      </p:cBhvr>
                                      <p:to x="100000" y="90000"/>
                                    </p:animScale>
                                    <p:animScale>
                                      <p:cBhvr>
                                        <p:cTn id="39" dur="83" decel="50000">
                                          <p:stCondLst>
                                            <p:cond delay="834"/>
                                          </p:stCondLst>
                                        </p:cTn>
                                        <p:tgtEl>
                                          <p:spTgt spid="7"/>
                                        </p:tgtEl>
                                      </p:cBhvr>
                                      <p:to x="100000" y="100000"/>
                                    </p:animScale>
                                    <p:animScale>
                                      <p:cBhvr>
                                        <p:cTn id="40" dur="13">
                                          <p:stCondLst>
                                            <p:cond delay="904"/>
                                          </p:stCondLst>
                                        </p:cTn>
                                        <p:tgtEl>
                                          <p:spTgt spid="7"/>
                                        </p:tgtEl>
                                      </p:cBhvr>
                                      <p:to x="100000" y="95000"/>
                                    </p:animScale>
                                    <p:animScale>
                                      <p:cBhvr>
                                        <p:cTn id="41" dur="83" decel="50000">
                                          <p:stCondLst>
                                            <p:cond delay="917"/>
                                          </p:stCondLst>
                                        </p:cTn>
                                        <p:tgtEl>
                                          <p:spTgt spid="7"/>
                                        </p:tgtEl>
                                      </p:cBhvr>
                                      <p:to x="100000" y="100000"/>
                                    </p:animScale>
                                  </p:childTnLst>
                                </p:cTn>
                              </p:par>
                            </p:childTnLst>
                          </p:cTn>
                        </p:par>
                        <p:par>
                          <p:cTn id="42" fill="hold">
                            <p:stCondLst>
                              <p:cond delay="2800"/>
                            </p:stCondLst>
                            <p:childTnLst>
                              <p:par>
                                <p:cTn id="43" presetID="26" presetClass="entr" presetSubtype="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290">
                                          <p:stCondLst>
                                            <p:cond delay="0"/>
                                          </p:stCondLst>
                                        </p:cTn>
                                        <p:tgtEl>
                                          <p:spTgt spid="10"/>
                                        </p:tgtEl>
                                      </p:cBhvr>
                                    </p:animEffect>
                                    <p:anim calcmode="lin" valueType="num">
                                      <p:cBhvr>
                                        <p:cTn id="46"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7"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8"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49"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50"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51" dur="13">
                                          <p:stCondLst>
                                            <p:cond delay="325"/>
                                          </p:stCondLst>
                                        </p:cTn>
                                        <p:tgtEl>
                                          <p:spTgt spid="10"/>
                                        </p:tgtEl>
                                      </p:cBhvr>
                                      <p:to x="100000" y="60000"/>
                                    </p:animScale>
                                    <p:animScale>
                                      <p:cBhvr>
                                        <p:cTn id="52" dur="83" decel="50000">
                                          <p:stCondLst>
                                            <p:cond delay="338"/>
                                          </p:stCondLst>
                                        </p:cTn>
                                        <p:tgtEl>
                                          <p:spTgt spid="10"/>
                                        </p:tgtEl>
                                      </p:cBhvr>
                                      <p:to x="100000" y="100000"/>
                                    </p:animScale>
                                    <p:animScale>
                                      <p:cBhvr>
                                        <p:cTn id="53" dur="13">
                                          <p:stCondLst>
                                            <p:cond delay="656"/>
                                          </p:stCondLst>
                                        </p:cTn>
                                        <p:tgtEl>
                                          <p:spTgt spid="10"/>
                                        </p:tgtEl>
                                      </p:cBhvr>
                                      <p:to x="100000" y="80000"/>
                                    </p:animScale>
                                    <p:animScale>
                                      <p:cBhvr>
                                        <p:cTn id="54" dur="83" decel="50000">
                                          <p:stCondLst>
                                            <p:cond delay="669"/>
                                          </p:stCondLst>
                                        </p:cTn>
                                        <p:tgtEl>
                                          <p:spTgt spid="10"/>
                                        </p:tgtEl>
                                      </p:cBhvr>
                                      <p:to x="100000" y="100000"/>
                                    </p:animScale>
                                    <p:animScale>
                                      <p:cBhvr>
                                        <p:cTn id="55" dur="13">
                                          <p:stCondLst>
                                            <p:cond delay="821"/>
                                          </p:stCondLst>
                                        </p:cTn>
                                        <p:tgtEl>
                                          <p:spTgt spid="10"/>
                                        </p:tgtEl>
                                      </p:cBhvr>
                                      <p:to x="100000" y="90000"/>
                                    </p:animScale>
                                    <p:animScale>
                                      <p:cBhvr>
                                        <p:cTn id="56" dur="83" decel="50000">
                                          <p:stCondLst>
                                            <p:cond delay="834"/>
                                          </p:stCondLst>
                                        </p:cTn>
                                        <p:tgtEl>
                                          <p:spTgt spid="10"/>
                                        </p:tgtEl>
                                      </p:cBhvr>
                                      <p:to x="100000" y="100000"/>
                                    </p:animScale>
                                    <p:animScale>
                                      <p:cBhvr>
                                        <p:cTn id="57" dur="13">
                                          <p:stCondLst>
                                            <p:cond delay="904"/>
                                          </p:stCondLst>
                                        </p:cTn>
                                        <p:tgtEl>
                                          <p:spTgt spid="10"/>
                                        </p:tgtEl>
                                      </p:cBhvr>
                                      <p:to x="100000" y="95000"/>
                                    </p:animScale>
                                    <p:animScale>
                                      <p:cBhvr>
                                        <p:cTn id="58" dur="83" decel="50000">
                                          <p:stCondLst>
                                            <p:cond delay="917"/>
                                          </p:stCondLst>
                                        </p:cTn>
                                        <p:tgtEl>
                                          <p:spTgt spid="10"/>
                                        </p:tgtEl>
                                      </p:cBhvr>
                                      <p:to x="100000" y="100000"/>
                                    </p:animScale>
                                  </p:childTnLst>
                                </p:cTn>
                              </p:par>
                            </p:childTnLst>
                          </p:cTn>
                        </p:par>
                        <p:par>
                          <p:cTn id="59" fill="hold">
                            <p:stCondLst>
                              <p:cond delay="3800"/>
                            </p:stCondLst>
                            <p:childTnLst>
                              <p:par>
                                <p:cTn id="60" presetID="26" presetClass="entr" presetSubtype="0"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290">
                                          <p:stCondLst>
                                            <p:cond delay="0"/>
                                          </p:stCondLst>
                                        </p:cTn>
                                        <p:tgtEl>
                                          <p:spTgt spid="14"/>
                                        </p:tgtEl>
                                      </p:cBhvr>
                                    </p:animEffect>
                                    <p:anim calcmode="lin" valueType="num">
                                      <p:cBhvr>
                                        <p:cTn id="63"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68" dur="13">
                                          <p:stCondLst>
                                            <p:cond delay="325"/>
                                          </p:stCondLst>
                                        </p:cTn>
                                        <p:tgtEl>
                                          <p:spTgt spid="14"/>
                                        </p:tgtEl>
                                      </p:cBhvr>
                                      <p:to x="100000" y="60000"/>
                                    </p:animScale>
                                    <p:animScale>
                                      <p:cBhvr>
                                        <p:cTn id="69" dur="83" decel="50000">
                                          <p:stCondLst>
                                            <p:cond delay="338"/>
                                          </p:stCondLst>
                                        </p:cTn>
                                        <p:tgtEl>
                                          <p:spTgt spid="14"/>
                                        </p:tgtEl>
                                      </p:cBhvr>
                                      <p:to x="100000" y="100000"/>
                                    </p:animScale>
                                    <p:animScale>
                                      <p:cBhvr>
                                        <p:cTn id="70" dur="13">
                                          <p:stCondLst>
                                            <p:cond delay="656"/>
                                          </p:stCondLst>
                                        </p:cTn>
                                        <p:tgtEl>
                                          <p:spTgt spid="14"/>
                                        </p:tgtEl>
                                      </p:cBhvr>
                                      <p:to x="100000" y="80000"/>
                                    </p:animScale>
                                    <p:animScale>
                                      <p:cBhvr>
                                        <p:cTn id="71" dur="83" decel="50000">
                                          <p:stCondLst>
                                            <p:cond delay="669"/>
                                          </p:stCondLst>
                                        </p:cTn>
                                        <p:tgtEl>
                                          <p:spTgt spid="14"/>
                                        </p:tgtEl>
                                      </p:cBhvr>
                                      <p:to x="100000" y="100000"/>
                                    </p:animScale>
                                    <p:animScale>
                                      <p:cBhvr>
                                        <p:cTn id="72" dur="13">
                                          <p:stCondLst>
                                            <p:cond delay="821"/>
                                          </p:stCondLst>
                                        </p:cTn>
                                        <p:tgtEl>
                                          <p:spTgt spid="14"/>
                                        </p:tgtEl>
                                      </p:cBhvr>
                                      <p:to x="100000" y="90000"/>
                                    </p:animScale>
                                    <p:animScale>
                                      <p:cBhvr>
                                        <p:cTn id="73" dur="83" decel="50000">
                                          <p:stCondLst>
                                            <p:cond delay="834"/>
                                          </p:stCondLst>
                                        </p:cTn>
                                        <p:tgtEl>
                                          <p:spTgt spid="14"/>
                                        </p:tgtEl>
                                      </p:cBhvr>
                                      <p:to x="100000" y="100000"/>
                                    </p:animScale>
                                    <p:animScale>
                                      <p:cBhvr>
                                        <p:cTn id="74" dur="13">
                                          <p:stCondLst>
                                            <p:cond delay="904"/>
                                          </p:stCondLst>
                                        </p:cTn>
                                        <p:tgtEl>
                                          <p:spTgt spid="14"/>
                                        </p:tgtEl>
                                      </p:cBhvr>
                                      <p:to x="100000" y="95000"/>
                                    </p:animScale>
                                    <p:animScale>
                                      <p:cBhvr>
                                        <p:cTn id="75" dur="83" decel="50000">
                                          <p:stCondLst>
                                            <p:cond delay="917"/>
                                          </p:stCondLst>
                                        </p:cTn>
                                        <p:tgtEl>
                                          <p:spTgt spid="14"/>
                                        </p:tgtEl>
                                      </p:cBhvr>
                                      <p:to x="100000" y="100000"/>
                                    </p:animScale>
                                  </p:childTnLst>
                                </p:cTn>
                              </p:par>
                              <p:par>
                                <p:cTn id="76" presetID="42" presetClass="entr" presetSubtype="0" fill="hold" grpId="0" nodeType="withEffect">
                                  <p:stCondLst>
                                    <p:cond delay="100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1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1000"/>
                                        <p:tgtEl>
                                          <p:spTgt spid="21"/>
                                        </p:tgtEl>
                                      </p:cBhvr>
                                    </p:animEffect>
                                    <p:anim calcmode="lin" valueType="num">
                                      <p:cBhvr>
                                        <p:cTn id="84" dur="1000" fill="hold"/>
                                        <p:tgtEl>
                                          <p:spTgt spid="21"/>
                                        </p:tgtEl>
                                        <p:attrNameLst>
                                          <p:attrName>ppt_x</p:attrName>
                                        </p:attrNameLst>
                                      </p:cBhvr>
                                      <p:tavLst>
                                        <p:tav tm="0">
                                          <p:val>
                                            <p:strVal val="#ppt_x"/>
                                          </p:val>
                                        </p:tav>
                                        <p:tav tm="100000">
                                          <p:val>
                                            <p:strVal val="#ppt_x"/>
                                          </p:val>
                                        </p:tav>
                                      </p:tavLst>
                                    </p:anim>
                                    <p:anim calcmode="lin" valueType="num">
                                      <p:cBhvr>
                                        <p:cTn id="85" dur="10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100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100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3758293" y="1199493"/>
            <a:ext cx="1462259" cy="230832"/>
          </a:xfrm>
          <a:prstGeom prst="rect">
            <a:avLst/>
          </a:prstGeom>
          <a:noFill/>
        </p:spPr>
        <p:txBody>
          <a:bodyPr wrap="none" rtlCol="0">
            <a:spAutoFit/>
          </a:bodyPr>
          <a:lstStyle/>
          <a:p>
            <a:pPr algn="ctr"/>
            <a:r>
              <a:rPr lang="en-US" altLang="zh-CN" sz="900" dirty="0" smtClean="0">
                <a:solidFill>
                  <a:srgbClr val="F2B800"/>
                </a:solidFill>
                <a:latin typeface="Kozuka Gothic Pro R" pitchFamily="34" charset="-128"/>
                <a:ea typeface="Kozuka Gothic Pro R" pitchFamily="34" charset="-128"/>
              </a:rPr>
              <a:t>Contents to be studied</a:t>
            </a:r>
            <a:endParaRPr lang="zh-CN" altLang="en-US" sz="900" dirty="0">
              <a:solidFill>
                <a:srgbClr val="F2B800"/>
              </a:solidFill>
              <a:latin typeface="Kozuka Gothic Pro R" pitchFamily="34" charset="-128"/>
              <a:ea typeface="Kozuka Gothic Pro R" pitchFamily="34" charset="-128"/>
            </a:endParaRPr>
          </a:p>
        </p:txBody>
      </p:sp>
      <p:sp>
        <p:nvSpPr>
          <p:cNvPr id="105" name="椭圆 104"/>
          <p:cNvSpPr/>
          <p:nvPr/>
        </p:nvSpPr>
        <p:spPr>
          <a:xfrm>
            <a:off x="2041495" y="21330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2303572" y="177439"/>
            <a:ext cx="1069524" cy="400110"/>
          </a:xfrm>
          <a:prstGeom prst="rect">
            <a:avLst/>
          </a:prstGeom>
          <a:noFill/>
        </p:spPr>
        <p:txBody>
          <a:bodyPr wrap="none" rtlCol="0">
            <a:spAutoFit/>
          </a:bodyPr>
          <a:lstStyle/>
          <a:p>
            <a:r>
              <a:rPr lang="zh-CN" altLang="en-US" sz="2000" spc="300" dirty="0">
                <a:latin typeface="方正兰亭细黑_GBK" panose="02000000000000000000" pitchFamily="2" charset="-122"/>
                <a:ea typeface="方正兰亭细黑_GBK" panose="02000000000000000000" pitchFamily="2" charset="-122"/>
              </a:rPr>
              <a:t>主目录</a:t>
            </a:r>
          </a:p>
        </p:txBody>
      </p:sp>
      <p:sp>
        <p:nvSpPr>
          <p:cNvPr id="107" name="TextBox 106"/>
          <p:cNvSpPr txBox="1"/>
          <p:nvPr/>
        </p:nvSpPr>
        <p:spPr>
          <a:xfrm>
            <a:off x="3554700" y="238995"/>
            <a:ext cx="1183337" cy="338554"/>
          </a:xfrm>
          <a:prstGeom prst="rect">
            <a:avLst/>
          </a:prstGeom>
          <a:noFill/>
        </p:spPr>
        <p:txBody>
          <a:bodyPr wrap="none" rtlCol="0">
            <a:spAutoFit/>
          </a:bodyPr>
          <a:lstStyle/>
          <a:p>
            <a:r>
              <a:rPr lang="en-US" altLang="zh-CN" sz="1600" dirty="0">
                <a:solidFill>
                  <a:srgbClr val="F2B800"/>
                </a:solidFill>
                <a:latin typeface="Kozuka Gothic Pro R" pitchFamily="34" charset="-128"/>
                <a:ea typeface="Kozuka Gothic Pro R" pitchFamily="34" charset="-128"/>
              </a:rPr>
              <a:t>CONTENTS</a:t>
            </a:r>
            <a:endParaRPr lang="zh-CN" altLang="en-US" sz="1600" dirty="0">
              <a:solidFill>
                <a:srgbClr val="F2B800"/>
              </a:solidFill>
              <a:latin typeface="Kozuka Gothic Pro R" pitchFamily="34" charset="-128"/>
              <a:ea typeface="Kozuka Gothic Pro R" pitchFamily="34" charset="-128"/>
            </a:endParaRPr>
          </a:p>
        </p:txBody>
      </p:sp>
      <p:cxnSp>
        <p:nvCxnSpPr>
          <p:cNvPr id="108" name="直接连接符 107"/>
          <p:cNvCxnSpPr/>
          <p:nvPr/>
        </p:nvCxnSpPr>
        <p:spPr>
          <a:xfrm>
            <a:off x="3420726" y="259408"/>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6BA42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6BA42C"/>
              </a:solidFill>
            </a:endParaRPr>
          </a:p>
        </p:txBody>
      </p:sp>
      <p:grpSp>
        <p:nvGrpSpPr>
          <p:cNvPr id="10" name="组合 9"/>
          <p:cNvGrpSpPr/>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4" name="TextBox 133"/>
            <p:cNvSpPr txBox="1"/>
            <p:nvPr/>
          </p:nvSpPr>
          <p:spPr>
            <a:xfrm>
              <a:off x="1459284" y="1876728"/>
              <a:ext cx="607641" cy="707886"/>
            </a:xfrm>
            <a:prstGeom prst="rect">
              <a:avLst/>
            </a:prstGeom>
            <a:noFill/>
          </p:spPr>
          <p:txBody>
            <a:bodyPr wrap="square" rtlCol="0">
              <a:spAutoFit/>
            </a:bodyPr>
            <a:lstStyle/>
            <a:p>
              <a:r>
                <a:rPr lang="en-US" altLang="zh-CN" sz="4000" dirty="0">
                  <a:solidFill>
                    <a:srgbClr val="6BA42C"/>
                  </a:solidFill>
                  <a:latin typeface="Watford DB" pitchFamily="2" charset="0"/>
                  <a:ea typeface="造字工房劲黑（非商用）常规体" pitchFamily="50" charset="-122"/>
                </a:rPr>
                <a:t>1</a:t>
              </a:r>
              <a:endParaRPr lang="zh-CN" altLang="en-US" sz="4000" dirty="0">
                <a:solidFill>
                  <a:srgbClr val="6BA42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2</a:t>
              </a:r>
              <a:endParaRPr lang="zh-CN" altLang="en-US" sz="4000" dirty="0">
                <a:solidFill>
                  <a:srgbClr val="6BA42C"/>
                </a:solidFill>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3</a:t>
              </a:r>
              <a:endParaRPr lang="zh-CN" altLang="en-US" sz="4000" dirty="0">
                <a:solidFill>
                  <a:srgbClr val="6BA42C"/>
                </a:solidFill>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4</a:t>
              </a:r>
              <a:endParaRPr lang="zh-CN" altLang="en-US" sz="4000" dirty="0">
                <a:solidFill>
                  <a:srgbClr val="6BA42C"/>
                </a:solidFill>
                <a:latin typeface="Watford DB" pitchFamily="2" charset="0"/>
                <a:ea typeface="造字工房劲黑（非商用）常规体" pitchFamily="50" charset="-122"/>
              </a:endParaRPr>
            </a:p>
          </p:txBody>
        </p:sp>
      </p:grpSp>
      <p:grpSp>
        <p:nvGrpSpPr>
          <p:cNvPr id="33" name="组合 32"/>
          <p:cNvGrpSpPr/>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42" name="TextBox 141"/>
            <p:cNvSpPr txBox="1"/>
            <p:nvPr/>
          </p:nvSpPr>
          <p:spPr>
            <a:xfrm>
              <a:off x="7102504" y="1876728"/>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5</a:t>
              </a:r>
              <a:endParaRPr lang="zh-CN" altLang="en-US" sz="4000" dirty="0">
                <a:solidFill>
                  <a:srgbClr val="6BA42C"/>
                </a:solidFill>
                <a:latin typeface="Watford DB" pitchFamily="2" charset="0"/>
                <a:ea typeface="造字工房劲黑（非商用）常规体" pitchFamily="50" charset="-122"/>
              </a:endParaRPr>
            </a:p>
          </p:txBody>
        </p:sp>
      </p:grpSp>
      <p:sp>
        <p:nvSpPr>
          <p:cNvPr id="144" name="TextBox 143"/>
          <p:cNvSpPr txBox="1"/>
          <p:nvPr/>
        </p:nvSpPr>
        <p:spPr>
          <a:xfrm>
            <a:off x="1170257" y="880446"/>
            <a:ext cx="1114408"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课题背</a:t>
            </a:r>
            <a:r>
              <a:rPr lang="zh-CN" altLang="en-US" b="1" dirty="0" smtClean="0">
                <a:solidFill>
                  <a:srgbClr val="6BA42C"/>
                </a:solidFill>
                <a:latin typeface="方正兰亭细黑_GBK" panose="02000000000000000000" pitchFamily="2" charset="-122"/>
                <a:ea typeface="方正兰亭细黑_GBK" panose="02000000000000000000" pitchFamily="2" charset="-122"/>
              </a:rPr>
              <a:t>景</a:t>
            </a:r>
            <a:endParaRPr lang="zh-CN" altLang="en-US" b="1" dirty="0">
              <a:solidFill>
                <a:srgbClr val="6BA42C"/>
              </a:solidFill>
              <a:latin typeface="方正兰亭细黑_GBK" panose="02000000000000000000" pitchFamily="2" charset="-122"/>
              <a:ea typeface="方正兰亭细黑_GBK" panose="02000000000000000000" pitchFamily="2" charset="-122"/>
            </a:endParaRPr>
          </a:p>
        </p:txBody>
      </p:sp>
      <p:sp>
        <p:nvSpPr>
          <p:cNvPr id="145" name="TextBox 144"/>
          <p:cNvSpPr txBox="1"/>
          <p:nvPr/>
        </p:nvSpPr>
        <p:spPr>
          <a:xfrm>
            <a:off x="1978481" y="4128385"/>
            <a:ext cx="2262158"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课题现状及发展情况</a:t>
            </a:r>
          </a:p>
        </p:txBody>
      </p:sp>
      <p:sp>
        <p:nvSpPr>
          <p:cNvPr id="146" name="TextBox 145"/>
          <p:cNvSpPr txBox="1"/>
          <p:nvPr/>
        </p:nvSpPr>
        <p:spPr>
          <a:xfrm>
            <a:off x="3796104" y="889971"/>
            <a:ext cx="1346844" cy="369332"/>
          </a:xfrm>
          <a:prstGeom prst="rect">
            <a:avLst/>
          </a:prstGeom>
          <a:noFill/>
        </p:spPr>
        <p:txBody>
          <a:bodyPr wrap="none" rtlCol="0">
            <a:spAutoFit/>
          </a:bodyPr>
          <a:lstStyle/>
          <a:p>
            <a:r>
              <a:rPr lang="zh-CN" altLang="en-US" b="1" dirty="0" smtClean="0">
                <a:solidFill>
                  <a:srgbClr val="6BA42C"/>
                </a:solidFill>
                <a:latin typeface="方正兰亭细黑_GBK" panose="02000000000000000000" pitchFamily="2" charset="-122"/>
                <a:ea typeface="方正兰亭细黑_GBK" panose="02000000000000000000" pitchFamily="2" charset="-122"/>
              </a:rPr>
              <a:t>拟研究内容</a:t>
            </a:r>
            <a:endParaRPr lang="zh-CN" altLang="en-US" b="1" dirty="0">
              <a:solidFill>
                <a:srgbClr val="6BA42C"/>
              </a:solidFill>
              <a:latin typeface="方正兰亭细黑_GBK" panose="02000000000000000000" pitchFamily="2" charset="-122"/>
              <a:ea typeface="方正兰亭细黑_GBK" panose="02000000000000000000" pitchFamily="2" charset="-122"/>
            </a:endParaRPr>
          </a:p>
        </p:txBody>
      </p:sp>
      <p:sp>
        <p:nvSpPr>
          <p:cNvPr id="147" name="TextBox 146"/>
          <p:cNvSpPr txBox="1"/>
          <p:nvPr/>
        </p:nvSpPr>
        <p:spPr>
          <a:xfrm>
            <a:off x="5552679" y="4137595"/>
            <a:ext cx="1114408" cy="369332"/>
          </a:xfrm>
          <a:prstGeom prst="rect">
            <a:avLst/>
          </a:prstGeom>
          <a:noFill/>
        </p:spPr>
        <p:txBody>
          <a:bodyPr wrap="none" rtlCol="0">
            <a:spAutoFit/>
          </a:bodyPr>
          <a:lstStyle/>
          <a:p>
            <a:r>
              <a:rPr lang="zh-CN" altLang="en-US" b="1" dirty="0" smtClean="0">
                <a:solidFill>
                  <a:srgbClr val="6BA42C"/>
                </a:solidFill>
                <a:latin typeface="方正兰亭细黑_GBK" panose="02000000000000000000" pitchFamily="2" charset="-122"/>
                <a:ea typeface="方正兰亭细黑_GBK" panose="02000000000000000000" pitchFamily="2" charset="-122"/>
              </a:rPr>
              <a:t>研究路线</a:t>
            </a:r>
            <a:endParaRPr lang="zh-CN" altLang="en-US" b="1" dirty="0">
              <a:solidFill>
                <a:srgbClr val="6BA42C"/>
              </a:solidFill>
              <a:latin typeface="方正兰亭细黑_GBK" panose="02000000000000000000" pitchFamily="2" charset="-122"/>
              <a:ea typeface="方正兰亭细黑_GBK" panose="02000000000000000000" pitchFamily="2" charset="-122"/>
            </a:endParaRPr>
          </a:p>
        </p:txBody>
      </p:sp>
      <p:sp>
        <p:nvSpPr>
          <p:cNvPr id="148" name="TextBox 147"/>
          <p:cNvSpPr txBox="1"/>
          <p:nvPr/>
        </p:nvSpPr>
        <p:spPr>
          <a:xfrm>
            <a:off x="7064862" y="870921"/>
            <a:ext cx="649537" cy="369332"/>
          </a:xfrm>
          <a:prstGeom prst="rect">
            <a:avLst/>
          </a:prstGeom>
          <a:noFill/>
        </p:spPr>
        <p:txBody>
          <a:bodyPr wrap="none" rtlCol="0">
            <a:spAutoFit/>
          </a:bodyPr>
          <a:lstStyle/>
          <a:p>
            <a:r>
              <a:rPr lang="zh-CN" altLang="en-US" b="1" dirty="0" smtClean="0">
                <a:solidFill>
                  <a:srgbClr val="6BA42C"/>
                </a:solidFill>
                <a:latin typeface="方正兰亭细黑_GBK" panose="02000000000000000000" pitchFamily="2" charset="-122"/>
                <a:ea typeface="方正兰亭细黑_GBK" panose="02000000000000000000" pitchFamily="2" charset="-122"/>
              </a:rPr>
              <a:t>总</a:t>
            </a:r>
            <a:r>
              <a:rPr lang="zh-CN" altLang="en-US" b="1" dirty="0">
                <a:solidFill>
                  <a:srgbClr val="6BA42C"/>
                </a:solidFill>
                <a:latin typeface="方正兰亭细黑_GBK" panose="02000000000000000000" pitchFamily="2" charset="-122"/>
                <a:ea typeface="方正兰亭细黑_GBK" panose="02000000000000000000" pitchFamily="2" charset="-122"/>
              </a:rPr>
              <a:t>结</a:t>
            </a:r>
          </a:p>
        </p:txBody>
      </p:sp>
      <p:sp>
        <p:nvSpPr>
          <p:cNvPr id="149" name="TextBox 148"/>
          <p:cNvSpPr txBox="1"/>
          <p:nvPr/>
        </p:nvSpPr>
        <p:spPr>
          <a:xfrm>
            <a:off x="979740" y="1165930"/>
            <a:ext cx="1499128" cy="369332"/>
          </a:xfrm>
          <a:prstGeom prst="rect">
            <a:avLst/>
          </a:prstGeom>
          <a:noFill/>
        </p:spPr>
        <p:txBody>
          <a:bodyPr wrap="none" rtlCol="0">
            <a:spAutoFit/>
          </a:bodyPr>
          <a:lstStyle/>
          <a:p>
            <a:pPr algn="ctr"/>
            <a:r>
              <a:rPr lang="en-US" altLang="zh-CN" sz="900" dirty="0">
                <a:solidFill>
                  <a:srgbClr val="F2B800"/>
                </a:solidFill>
                <a:latin typeface="Kozuka Gothic Pro R" pitchFamily="34" charset="-128"/>
                <a:ea typeface="Kozuka Gothic Pro R" pitchFamily="34" charset="-128"/>
              </a:rPr>
              <a:t>THE BACKGROUND OF </a:t>
            </a:r>
          </a:p>
          <a:p>
            <a:pPr algn="ctr"/>
            <a:r>
              <a:rPr lang="en-US" altLang="zh-CN" sz="900" dirty="0">
                <a:solidFill>
                  <a:srgbClr val="F2B800"/>
                </a:solidFill>
                <a:latin typeface="Kozuka Gothic Pro R" pitchFamily="34" charset="-128"/>
                <a:ea typeface="Kozuka Gothic Pro R" pitchFamily="34" charset="-128"/>
              </a:rPr>
              <a:t>THE </a:t>
            </a:r>
            <a:r>
              <a:rPr lang="en-US" altLang="zh-CN" sz="900" dirty="0" smtClean="0">
                <a:solidFill>
                  <a:srgbClr val="F2B800"/>
                </a:solidFill>
                <a:latin typeface="Kozuka Gothic Pro R" pitchFamily="34" charset="-128"/>
                <a:ea typeface="Kozuka Gothic Pro R" pitchFamily="34" charset="-128"/>
              </a:rPr>
              <a:t>SUBJECT</a:t>
            </a:r>
            <a:endParaRPr lang="zh-CN" altLang="en-US" sz="900" dirty="0">
              <a:solidFill>
                <a:srgbClr val="F2B800"/>
              </a:solidFill>
              <a:latin typeface="Kozuka Gothic Pro R" pitchFamily="34" charset="-128"/>
              <a:ea typeface="Kozuka Gothic Pro R" pitchFamily="34" charset="-128"/>
            </a:endParaRPr>
          </a:p>
        </p:txBody>
      </p:sp>
      <p:sp>
        <p:nvSpPr>
          <p:cNvPr id="150" name="TextBox 149"/>
          <p:cNvSpPr txBox="1"/>
          <p:nvPr/>
        </p:nvSpPr>
        <p:spPr>
          <a:xfrm>
            <a:off x="2332953" y="4445122"/>
            <a:ext cx="1614545" cy="369332"/>
          </a:xfrm>
          <a:prstGeom prst="rect">
            <a:avLst/>
          </a:prstGeom>
          <a:noFill/>
        </p:spPr>
        <p:txBody>
          <a:bodyPr wrap="none" rtlCol="0">
            <a:spAutoFit/>
          </a:bodyPr>
          <a:lstStyle/>
          <a:p>
            <a:pPr algn="ctr"/>
            <a:r>
              <a:rPr lang="en-US" altLang="zh-CN" sz="900" dirty="0">
                <a:solidFill>
                  <a:srgbClr val="F2B800"/>
                </a:solidFill>
                <a:latin typeface="Kozuka Gothic Pro R" pitchFamily="34" charset="-128"/>
                <a:ea typeface="Kozuka Gothic Pro R" pitchFamily="34" charset="-128"/>
              </a:rPr>
              <a:t>PRESENT SITUATION AND </a:t>
            </a:r>
          </a:p>
          <a:p>
            <a:pPr algn="ctr"/>
            <a:r>
              <a:rPr lang="en-US" altLang="zh-CN" sz="900" dirty="0">
                <a:solidFill>
                  <a:srgbClr val="F2B800"/>
                </a:solidFill>
                <a:latin typeface="Kozuka Gothic Pro R" pitchFamily="34" charset="-128"/>
                <a:ea typeface="Kozuka Gothic Pro R" pitchFamily="34" charset="-128"/>
              </a:rPr>
              <a:t>DEVELOPMENT OF SUBJECT</a:t>
            </a:r>
            <a:endParaRPr lang="zh-CN" altLang="en-US" sz="900" dirty="0">
              <a:solidFill>
                <a:srgbClr val="F2B800"/>
              </a:solidFill>
              <a:latin typeface="Kozuka Gothic Pro R" pitchFamily="34" charset="-128"/>
              <a:ea typeface="Kozuka Gothic Pro R" pitchFamily="34" charset="-128"/>
            </a:endParaRPr>
          </a:p>
        </p:txBody>
      </p:sp>
      <p:sp>
        <p:nvSpPr>
          <p:cNvPr id="151" name="TextBox 150"/>
          <p:cNvSpPr txBox="1"/>
          <p:nvPr/>
        </p:nvSpPr>
        <p:spPr>
          <a:xfrm>
            <a:off x="5596399" y="4417978"/>
            <a:ext cx="1039066" cy="230832"/>
          </a:xfrm>
          <a:prstGeom prst="rect">
            <a:avLst/>
          </a:prstGeom>
          <a:noFill/>
        </p:spPr>
        <p:txBody>
          <a:bodyPr wrap="none" rtlCol="0">
            <a:spAutoFit/>
          </a:bodyPr>
          <a:lstStyle/>
          <a:p>
            <a:pPr algn="ctr"/>
            <a:r>
              <a:rPr lang="en-US" altLang="zh-CN" sz="900" dirty="0" smtClean="0">
                <a:solidFill>
                  <a:srgbClr val="F2B800"/>
                </a:solidFill>
                <a:latin typeface="Kozuka Gothic Pro R" pitchFamily="34" charset="-128"/>
                <a:ea typeface="Kozuka Gothic Pro R" pitchFamily="34" charset="-128"/>
              </a:rPr>
              <a:t>Research route</a:t>
            </a:r>
            <a:endParaRPr lang="zh-CN" altLang="en-US" sz="900" dirty="0">
              <a:solidFill>
                <a:srgbClr val="F2B800"/>
              </a:solidFill>
              <a:latin typeface="Kozuka Gothic Pro R" pitchFamily="34" charset="-128"/>
              <a:ea typeface="Kozuka Gothic Pro R" pitchFamily="34" charset="-128"/>
            </a:endParaRPr>
          </a:p>
        </p:txBody>
      </p:sp>
      <p:sp>
        <p:nvSpPr>
          <p:cNvPr id="152" name="TextBox 151"/>
          <p:cNvSpPr txBox="1"/>
          <p:nvPr/>
        </p:nvSpPr>
        <p:spPr>
          <a:xfrm>
            <a:off x="7025192" y="1171178"/>
            <a:ext cx="763351" cy="230832"/>
          </a:xfrm>
          <a:prstGeom prst="rect">
            <a:avLst/>
          </a:prstGeom>
          <a:noFill/>
        </p:spPr>
        <p:txBody>
          <a:bodyPr wrap="none" rtlCol="0">
            <a:spAutoFit/>
          </a:bodyPr>
          <a:lstStyle/>
          <a:p>
            <a:pPr algn="ctr"/>
            <a:r>
              <a:rPr lang="en-US" altLang="zh-CN" sz="900" dirty="0" smtClean="0">
                <a:solidFill>
                  <a:srgbClr val="F2B800"/>
                </a:solidFill>
                <a:latin typeface="Kozuka Gothic Pro R" pitchFamily="34" charset="-128"/>
                <a:ea typeface="Kozuka Gothic Pro R" pitchFamily="34" charset="-128"/>
              </a:rPr>
              <a:t>SUMMARY</a:t>
            </a:r>
            <a:endParaRPr lang="zh-CN" altLang="en-US" sz="900" dirty="0">
              <a:solidFill>
                <a:srgbClr val="F2B800"/>
              </a:solidFill>
              <a:latin typeface="Kozuka Gothic Pro R" pitchFamily="34" charset="-128"/>
              <a:ea typeface="Kozuka Gothic Pro R" pitchFamily="34" charset="-128"/>
            </a:endParaRPr>
          </a:p>
        </p:txBody>
      </p:sp>
      <p:sp>
        <p:nvSpPr>
          <p:cNvPr id="153" name="TextBox 15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300"/>
                                        <p:tgtEl>
                                          <p:spTgt spid="10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p:tgtEl>
                                          <p:spTgt spid="106"/>
                                        </p:tgtEl>
                                        <p:attrNameLst>
                                          <p:attrName>ppt_x</p:attrName>
                                        </p:attrNameLst>
                                      </p:cBhvr>
                                      <p:tavLst>
                                        <p:tav tm="0">
                                          <p:val>
                                            <p:strVal val="#ppt_x-#ppt_w*1.125000"/>
                                          </p:val>
                                        </p:tav>
                                        <p:tav tm="100000">
                                          <p:val>
                                            <p:strVal val="#ppt_x"/>
                                          </p:val>
                                        </p:tav>
                                      </p:tavLst>
                                    </p:anim>
                                    <p:animEffect transition="in" filter="wipe(right)">
                                      <p:cBhvr>
                                        <p:cTn id="12" dur="500"/>
                                        <p:tgtEl>
                                          <p:spTgt spid="106"/>
                                        </p:tgtEl>
                                      </p:cBhvr>
                                    </p:animEffect>
                                  </p:childTnLst>
                                </p:cTn>
                              </p:par>
                              <p:par>
                                <p:cTn id="13" presetID="12" presetClass="entr" presetSubtype="8"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500"/>
                                        <p:tgtEl>
                                          <p:spTgt spid="108"/>
                                        </p:tgtEl>
                                        <p:attrNameLst>
                                          <p:attrName>ppt_x</p:attrName>
                                        </p:attrNameLst>
                                      </p:cBhvr>
                                      <p:tavLst>
                                        <p:tav tm="0">
                                          <p:val>
                                            <p:strVal val="#ppt_x-#ppt_w*1.125000"/>
                                          </p:val>
                                        </p:tav>
                                        <p:tav tm="100000">
                                          <p:val>
                                            <p:strVal val="#ppt_x"/>
                                          </p:val>
                                        </p:tav>
                                      </p:tavLst>
                                    </p:anim>
                                    <p:animEffect transition="in" filter="wipe(right)">
                                      <p:cBhvr>
                                        <p:cTn id="16" dur="500"/>
                                        <p:tgtEl>
                                          <p:spTgt spid="10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500"/>
                                        <p:tgtEl>
                                          <p:spTgt spid="107"/>
                                        </p:tgtEl>
                                        <p:attrNameLst>
                                          <p:attrName>ppt_x</p:attrName>
                                        </p:attrNameLst>
                                      </p:cBhvr>
                                      <p:tavLst>
                                        <p:tav tm="0">
                                          <p:val>
                                            <p:strVal val="#ppt_x-#ppt_w*1.125000"/>
                                          </p:val>
                                        </p:tav>
                                        <p:tav tm="100000">
                                          <p:val>
                                            <p:strVal val="#ppt_x"/>
                                          </p:val>
                                        </p:tav>
                                      </p:tavLst>
                                    </p:anim>
                                    <p:animEffect transition="in" filter="wipe(right)">
                                      <p:cBhvr>
                                        <p:cTn id="20" dur="500"/>
                                        <p:tgtEl>
                                          <p:spTgt spid="107"/>
                                        </p:tgtEl>
                                      </p:cBhvr>
                                    </p:animEffect>
                                  </p:childTnLst>
                                </p:cTn>
                              </p:par>
                            </p:childTnLst>
                          </p:cTn>
                        </p:par>
                        <p:par>
                          <p:cTn id="21" fill="hold">
                            <p:stCondLst>
                              <p:cond delay="8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1300"/>
                            </p:stCondLst>
                            <p:childTnLst>
                              <p:par>
                                <p:cTn id="28" presetID="22" presetClass="entr" presetSubtype="8"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3000"/>
                                        <p:tgtEl>
                                          <p:spTgt spid="3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49"/>
                                        </p:tgtEl>
                                        <p:attrNameLst>
                                          <p:attrName>style.visibility</p:attrName>
                                        </p:attrNameLst>
                                      </p:cBhvr>
                                      <p:to>
                                        <p:strVal val="visible"/>
                                      </p:to>
                                    </p:set>
                                    <p:anim calcmode="lin" valueType="num">
                                      <p:cBhvr additive="base">
                                        <p:cTn id="33" dur="500"/>
                                        <p:tgtEl>
                                          <p:spTgt spid="149"/>
                                        </p:tgtEl>
                                        <p:attrNameLst>
                                          <p:attrName>ppt_y</p:attrName>
                                        </p:attrNameLst>
                                      </p:cBhvr>
                                      <p:tavLst>
                                        <p:tav tm="0">
                                          <p:val>
                                            <p:strVal val="#ppt_y+#ppt_h*1.125000"/>
                                          </p:val>
                                        </p:tav>
                                        <p:tav tm="100000">
                                          <p:val>
                                            <p:strVal val="#ppt_y"/>
                                          </p:val>
                                        </p:tav>
                                      </p:tavLst>
                                    </p:anim>
                                    <p:animEffect transition="in" filter="wipe(up)">
                                      <p:cBhvr>
                                        <p:cTn id="34" dur="500"/>
                                        <p:tgtEl>
                                          <p:spTgt spid="14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p:tgtEl>
                                          <p:spTgt spid="144"/>
                                        </p:tgtEl>
                                        <p:attrNameLst>
                                          <p:attrName>ppt_y</p:attrName>
                                        </p:attrNameLst>
                                      </p:cBhvr>
                                      <p:tavLst>
                                        <p:tav tm="0">
                                          <p:val>
                                            <p:strVal val="#ppt_y+#ppt_h*1.125000"/>
                                          </p:val>
                                        </p:tav>
                                        <p:tav tm="100000">
                                          <p:val>
                                            <p:strVal val="#ppt_y"/>
                                          </p:val>
                                        </p:tav>
                                      </p:tavLst>
                                    </p:anim>
                                    <p:animEffect transition="in" filter="wipe(up)">
                                      <p:cBhvr>
                                        <p:cTn id="38" dur="500"/>
                                        <p:tgtEl>
                                          <p:spTgt spid="144"/>
                                        </p:tgtEl>
                                      </p:cBhvr>
                                    </p:animEffect>
                                  </p:childTnLst>
                                </p:cTn>
                              </p:par>
                              <p:par>
                                <p:cTn id="39" presetID="53" presetClass="entr" presetSubtype="16" fill="hold" nodeType="withEffect">
                                  <p:stCondLst>
                                    <p:cond delay="8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par>
                                <p:cTn id="44" presetID="12" presetClass="entr" presetSubtype="1" fill="hold" grpId="0" nodeType="withEffect">
                                  <p:stCondLst>
                                    <p:cond delay="1300"/>
                                  </p:stCondLst>
                                  <p:childTnLst>
                                    <p:set>
                                      <p:cBhvr>
                                        <p:cTn id="45" dur="1" fill="hold">
                                          <p:stCondLst>
                                            <p:cond delay="0"/>
                                          </p:stCondLst>
                                        </p:cTn>
                                        <p:tgtEl>
                                          <p:spTgt spid="145"/>
                                        </p:tgtEl>
                                        <p:attrNameLst>
                                          <p:attrName>style.visibility</p:attrName>
                                        </p:attrNameLst>
                                      </p:cBhvr>
                                      <p:to>
                                        <p:strVal val="visible"/>
                                      </p:to>
                                    </p:set>
                                    <p:anim calcmode="lin" valueType="num">
                                      <p:cBhvr additive="base">
                                        <p:cTn id="46" dur="500"/>
                                        <p:tgtEl>
                                          <p:spTgt spid="145"/>
                                        </p:tgtEl>
                                        <p:attrNameLst>
                                          <p:attrName>ppt_y</p:attrName>
                                        </p:attrNameLst>
                                      </p:cBhvr>
                                      <p:tavLst>
                                        <p:tav tm="0">
                                          <p:val>
                                            <p:strVal val="#ppt_y-#ppt_h*1.125000"/>
                                          </p:val>
                                        </p:tav>
                                        <p:tav tm="100000">
                                          <p:val>
                                            <p:strVal val="#ppt_y"/>
                                          </p:val>
                                        </p:tav>
                                      </p:tavLst>
                                    </p:anim>
                                    <p:animEffect transition="in" filter="wipe(down)">
                                      <p:cBhvr>
                                        <p:cTn id="47" dur="500"/>
                                        <p:tgtEl>
                                          <p:spTgt spid="145"/>
                                        </p:tgtEl>
                                      </p:cBhvr>
                                    </p:animEffect>
                                  </p:childTnLst>
                                </p:cTn>
                              </p:par>
                              <p:par>
                                <p:cTn id="48" presetID="12" presetClass="entr" presetSubtype="1" fill="hold" grpId="0" nodeType="withEffect">
                                  <p:stCondLst>
                                    <p:cond delay="1300"/>
                                  </p:stCondLst>
                                  <p:childTnLst>
                                    <p:set>
                                      <p:cBhvr>
                                        <p:cTn id="49" dur="1" fill="hold">
                                          <p:stCondLst>
                                            <p:cond delay="0"/>
                                          </p:stCondLst>
                                        </p:cTn>
                                        <p:tgtEl>
                                          <p:spTgt spid="150"/>
                                        </p:tgtEl>
                                        <p:attrNameLst>
                                          <p:attrName>style.visibility</p:attrName>
                                        </p:attrNameLst>
                                      </p:cBhvr>
                                      <p:to>
                                        <p:strVal val="visible"/>
                                      </p:to>
                                    </p:set>
                                    <p:anim calcmode="lin" valueType="num">
                                      <p:cBhvr additive="base">
                                        <p:cTn id="50" dur="500"/>
                                        <p:tgtEl>
                                          <p:spTgt spid="150"/>
                                        </p:tgtEl>
                                        <p:attrNameLst>
                                          <p:attrName>ppt_y</p:attrName>
                                        </p:attrNameLst>
                                      </p:cBhvr>
                                      <p:tavLst>
                                        <p:tav tm="0">
                                          <p:val>
                                            <p:strVal val="#ppt_y-#ppt_h*1.125000"/>
                                          </p:val>
                                        </p:tav>
                                        <p:tav tm="100000">
                                          <p:val>
                                            <p:strVal val="#ppt_y"/>
                                          </p:val>
                                        </p:tav>
                                      </p:tavLst>
                                    </p:anim>
                                    <p:animEffect transition="in" filter="wipe(down)">
                                      <p:cBhvr>
                                        <p:cTn id="51" dur="500"/>
                                        <p:tgtEl>
                                          <p:spTgt spid="150"/>
                                        </p:tgtEl>
                                      </p:cBhvr>
                                    </p:animEffect>
                                  </p:childTnLst>
                                </p:cTn>
                              </p:par>
                              <p:par>
                                <p:cTn id="52" presetID="53" presetClass="entr" presetSubtype="16" fill="hold" nodeType="withEffect">
                                  <p:stCondLst>
                                    <p:cond delay="14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12" presetClass="entr" presetSubtype="4" fill="hold" grpId="0" nodeType="withEffect">
                                  <p:stCondLst>
                                    <p:cond delay="1900"/>
                                  </p:stCondLst>
                                  <p:childTnLst>
                                    <p:set>
                                      <p:cBhvr>
                                        <p:cTn id="58" dur="1" fill="hold">
                                          <p:stCondLst>
                                            <p:cond delay="0"/>
                                          </p:stCondLst>
                                        </p:cTn>
                                        <p:tgtEl>
                                          <p:spTgt spid="102"/>
                                        </p:tgtEl>
                                        <p:attrNameLst>
                                          <p:attrName>style.visibility</p:attrName>
                                        </p:attrNameLst>
                                      </p:cBhvr>
                                      <p:to>
                                        <p:strVal val="visible"/>
                                      </p:to>
                                    </p:set>
                                    <p:anim calcmode="lin" valueType="num">
                                      <p:cBhvr additive="base">
                                        <p:cTn id="59" dur="500"/>
                                        <p:tgtEl>
                                          <p:spTgt spid="102"/>
                                        </p:tgtEl>
                                        <p:attrNameLst>
                                          <p:attrName>ppt_y</p:attrName>
                                        </p:attrNameLst>
                                      </p:cBhvr>
                                      <p:tavLst>
                                        <p:tav tm="0">
                                          <p:val>
                                            <p:strVal val="#ppt_y+#ppt_h*1.125000"/>
                                          </p:val>
                                        </p:tav>
                                        <p:tav tm="100000">
                                          <p:val>
                                            <p:strVal val="#ppt_y"/>
                                          </p:val>
                                        </p:tav>
                                      </p:tavLst>
                                    </p:anim>
                                    <p:animEffect transition="in" filter="wipe(up)">
                                      <p:cBhvr>
                                        <p:cTn id="60" dur="500"/>
                                        <p:tgtEl>
                                          <p:spTgt spid="102"/>
                                        </p:tgtEl>
                                      </p:cBhvr>
                                    </p:animEffect>
                                  </p:childTnLst>
                                </p:cTn>
                              </p:par>
                              <p:par>
                                <p:cTn id="61" presetID="12" presetClass="entr" presetSubtype="4" fill="hold" grpId="0" nodeType="withEffect">
                                  <p:stCondLst>
                                    <p:cond delay="1900"/>
                                  </p:stCondLst>
                                  <p:childTnLst>
                                    <p:set>
                                      <p:cBhvr>
                                        <p:cTn id="62" dur="1" fill="hold">
                                          <p:stCondLst>
                                            <p:cond delay="0"/>
                                          </p:stCondLst>
                                        </p:cTn>
                                        <p:tgtEl>
                                          <p:spTgt spid="146"/>
                                        </p:tgtEl>
                                        <p:attrNameLst>
                                          <p:attrName>style.visibility</p:attrName>
                                        </p:attrNameLst>
                                      </p:cBhvr>
                                      <p:to>
                                        <p:strVal val="visible"/>
                                      </p:to>
                                    </p:set>
                                    <p:anim calcmode="lin" valueType="num">
                                      <p:cBhvr additive="base">
                                        <p:cTn id="63" dur="500"/>
                                        <p:tgtEl>
                                          <p:spTgt spid="146"/>
                                        </p:tgtEl>
                                        <p:attrNameLst>
                                          <p:attrName>ppt_y</p:attrName>
                                        </p:attrNameLst>
                                      </p:cBhvr>
                                      <p:tavLst>
                                        <p:tav tm="0">
                                          <p:val>
                                            <p:strVal val="#ppt_y+#ppt_h*1.125000"/>
                                          </p:val>
                                        </p:tav>
                                        <p:tav tm="100000">
                                          <p:val>
                                            <p:strVal val="#ppt_y"/>
                                          </p:val>
                                        </p:tav>
                                      </p:tavLst>
                                    </p:anim>
                                    <p:animEffect transition="in" filter="wipe(up)">
                                      <p:cBhvr>
                                        <p:cTn id="64" dur="500"/>
                                        <p:tgtEl>
                                          <p:spTgt spid="146"/>
                                        </p:tgtEl>
                                      </p:cBhvr>
                                    </p:animEffect>
                                  </p:childTnLst>
                                </p:cTn>
                              </p:par>
                              <p:par>
                                <p:cTn id="65" presetID="53" presetClass="entr" presetSubtype="16" fill="hold" nodeType="withEffect">
                                  <p:stCondLst>
                                    <p:cond delay="220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12" presetClass="entr" presetSubtype="1" fill="hold" grpId="0" nodeType="withEffect">
                                  <p:stCondLst>
                                    <p:cond delay="2700"/>
                                  </p:stCondLst>
                                  <p:childTnLst>
                                    <p:set>
                                      <p:cBhvr>
                                        <p:cTn id="71" dur="1" fill="hold">
                                          <p:stCondLst>
                                            <p:cond delay="0"/>
                                          </p:stCondLst>
                                        </p:cTn>
                                        <p:tgtEl>
                                          <p:spTgt spid="147"/>
                                        </p:tgtEl>
                                        <p:attrNameLst>
                                          <p:attrName>style.visibility</p:attrName>
                                        </p:attrNameLst>
                                      </p:cBhvr>
                                      <p:to>
                                        <p:strVal val="visible"/>
                                      </p:to>
                                    </p:set>
                                    <p:anim calcmode="lin" valueType="num">
                                      <p:cBhvr additive="base">
                                        <p:cTn id="72" dur="500"/>
                                        <p:tgtEl>
                                          <p:spTgt spid="147"/>
                                        </p:tgtEl>
                                        <p:attrNameLst>
                                          <p:attrName>ppt_y</p:attrName>
                                        </p:attrNameLst>
                                      </p:cBhvr>
                                      <p:tavLst>
                                        <p:tav tm="0">
                                          <p:val>
                                            <p:strVal val="#ppt_y-#ppt_h*1.125000"/>
                                          </p:val>
                                        </p:tav>
                                        <p:tav tm="100000">
                                          <p:val>
                                            <p:strVal val="#ppt_y"/>
                                          </p:val>
                                        </p:tav>
                                      </p:tavLst>
                                    </p:anim>
                                    <p:animEffect transition="in" filter="wipe(down)">
                                      <p:cBhvr>
                                        <p:cTn id="73" dur="500"/>
                                        <p:tgtEl>
                                          <p:spTgt spid="147"/>
                                        </p:tgtEl>
                                      </p:cBhvr>
                                    </p:animEffect>
                                  </p:childTnLst>
                                </p:cTn>
                              </p:par>
                              <p:par>
                                <p:cTn id="74" presetID="12" presetClass="entr" presetSubtype="1" fill="hold" grpId="0" nodeType="withEffect">
                                  <p:stCondLst>
                                    <p:cond delay="2700"/>
                                  </p:stCondLst>
                                  <p:childTnLst>
                                    <p:set>
                                      <p:cBhvr>
                                        <p:cTn id="75" dur="1" fill="hold">
                                          <p:stCondLst>
                                            <p:cond delay="0"/>
                                          </p:stCondLst>
                                        </p:cTn>
                                        <p:tgtEl>
                                          <p:spTgt spid="151"/>
                                        </p:tgtEl>
                                        <p:attrNameLst>
                                          <p:attrName>style.visibility</p:attrName>
                                        </p:attrNameLst>
                                      </p:cBhvr>
                                      <p:to>
                                        <p:strVal val="visible"/>
                                      </p:to>
                                    </p:set>
                                    <p:anim calcmode="lin" valueType="num">
                                      <p:cBhvr additive="base">
                                        <p:cTn id="76" dur="500"/>
                                        <p:tgtEl>
                                          <p:spTgt spid="151"/>
                                        </p:tgtEl>
                                        <p:attrNameLst>
                                          <p:attrName>ppt_y</p:attrName>
                                        </p:attrNameLst>
                                      </p:cBhvr>
                                      <p:tavLst>
                                        <p:tav tm="0">
                                          <p:val>
                                            <p:strVal val="#ppt_y-#ppt_h*1.125000"/>
                                          </p:val>
                                        </p:tav>
                                        <p:tav tm="100000">
                                          <p:val>
                                            <p:strVal val="#ppt_y"/>
                                          </p:val>
                                        </p:tav>
                                      </p:tavLst>
                                    </p:anim>
                                    <p:animEffect transition="in" filter="wipe(down)">
                                      <p:cBhvr>
                                        <p:cTn id="77" dur="500"/>
                                        <p:tgtEl>
                                          <p:spTgt spid="151"/>
                                        </p:tgtEl>
                                      </p:cBhvr>
                                    </p:animEffect>
                                  </p:childTnLst>
                                </p:cTn>
                              </p:par>
                              <p:par>
                                <p:cTn id="78" presetID="53" presetClass="entr" presetSubtype="16" fill="hold" nodeType="withEffect">
                                  <p:stCondLst>
                                    <p:cond delay="280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12" presetClass="entr" presetSubtype="4" fill="hold" grpId="0" nodeType="withEffect">
                                  <p:stCondLst>
                                    <p:cond delay="3200"/>
                                  </p:stCondLst>
                                  <p:childTnLst>
                                    <p:set>
                                      <p:cBhvr>
                                        <p:cTn id="84" dur="1" fill="hold">
                                          <p:stCondLst>
                                            <p:cond delay="0"/>
                                          </p:stCondLst>
                                        </p:cTn>
                                        <p:tgtEl>
                                          <p:spTgt spid="148"/>
                                        </p:tgtEl>
                                        <p:attrNameLst>
                                          <p:attrName>style.visibility</p:attrName>
                                        </p:attrNameLst>
                                      </p:cBhvr>
                                      <p:to>
                                        <p:strVal val="visible"/>
                                      </p:to>
                                    </p:set>
                                    <p:anim calcmode="lin" valueType="num">
                                      <p:cBhvr additive="base">
                                        <p:cTn id="85" dur="500"/>
                                        <p:tgtEl>
                                          <p:spTgt spid="148"/>
                                        </p:tgtEl>
                                        <p:attrNameLst>
                                          <p:attrName>ppt_y</p:attrName>
                                        </p:attrNameLst>
                                      </p:cBhvr>
                                      <p:tavLst>
                                        <p:tav tm="0">
                                          <p:val>
                                            <p:strVal val="#ppt_y+#ppt_h*1.125000"/>
                                          </p:val>
                                        </p:tav>
                                        <p:tav tm="100000">
                                          <p:val>
                                            <p:strVal val="#ppt_y"/>
                                          </p:val>
                                        </p:tav>
                                      </p:tavLst>
                                    </p:anim>
                                    <p:animEffect transition="in" filter="wipe(up)">
                                      <p:cBhvr>
                                        <p:cTn id="86" dur="500"/>
                                        <p:tgtEl>
                                          <p:spTgt spid="148"/>
                                        </p:tgtEl>
                                      </p:cBhvr>
                                    </p:animEffect>
                                  </p:childTnLst>
                                </p:cTn>
                              </p:par>
                              <p:par>
                                <p:cTn id="87" presetID="12" presetClass="entr" presetSubtype="4" fill="hold" grpId="0" nodeType="withEffect">
                                  <p:stCondLst>
                                    <p:cond delay="3200"/>
                                  </p:stCondLst>
                                  <p:childTnLst>
                                    <p:set>
                                      <p:cBhvr>
                                        <p:cTn id="88" dur="1" fill="hold">
                                          <p:stCondLst>
                                            <p:cond delay="0"/>
                                          </p:stCondLst>
                                        </p:cTn>
                                        <p:tgtEl>
                                          <p:spTgt spid="152"/>
                                        </p:tgtEl>
                                        <p:attrNameLst>
                                          <p:attrName>style.visibility</p:attrName>
                                        </p:attrNameLst>
                                      </p:cBhvr>
                                      <p:to>
                                        <p:strVal val="visible"/>
                                      </p:to>
                                    </p:set>
                                    <p:anim calcmode="lin" valueType="num">
                                      <p:cBhvr additive="base">
                                        <p:cTn id="89" dur="500"/>
                                        <p:tgtEl>
                                          <p:spTgt spid="152"/>
                                        </p:tgtEl>
                                        <p:attrNameLst>
                                          <p:attrName>ppt_y</p:attrName>
                                        </p:attrNameLst>
                                      </p:cBhvr>
                                      <p:tavLst>
                                        <p:tav tm="0">
                                          <p:val>
                                            <p:strVal val="#ppt_y+#ppt_h*1.125000"/>
                                          </p:val>
                                        </p:tav>
                                        <p:tav tm="100000">
                                          <p:val>
                                            <p:strVal val="#ppt_y"/>
                                          </p:val>
                                        </p:tav>
                                      </p:tavLst>
                                    </p:anim>
                                    <p:animEffect transition="in" filter="wipe(up)">
                                      <p:cBhvr>
                                        <p:cTn id="90" dur="500"/>
                                        <p:tgtEl>
                                          <p:spTgt spid="152"/>
                                        </p:tgtEl>
                                      </p:cBhvr>
                                    </p:animEffect>
                                  </p:childTnLst>
                                </p:cTn>
                              </p:par>
                            </p:childTnLst>
                          </p:cTn>
                        </p:par>
                        <p:par>
                          <p:cTn id="91" fill="hold">
                            <p:stCondLst>
                              <p:cond delay="5000"/>
                            </p:stCondLst>
                            <p:childTnLst>
                              <p:par>
                                <p:cTn id="92" presetID="10" presetClass="entr" presetSubtype="0" fill="hold" grpId="0" nodeType="afterEffect">
                                  <p:stCondLst>
                                    <p:cond delay="0"/>
                                  </p:stCondLst>
                                  <p:childTnLst>
                                    <p:set>
                                      <p:cBhvr>
                                        <p:cTn id="93" dur="1" fill="hold">
                                          <p:stCondLst>
                                            <p:cond delay="0"/>
                                          </p:stCondLst>
                                        </p:cTn>
                                        <p:tgtEl>
                                          <p:spTgt spid="153"/>
                                        </p:tgtEl>
                                        <p:attrNameLst>
                                          <p:attrName>style.visibility</p:attrName>
                                        </p:attrNameLst>
                                      </p:cBhvr>
                                      <p:to>
                                        <p:strVal val="visible"/>
                                      </p:to>
                                    </p:set>
                                    <p:animEffect transition="in" filter="fade">
                                      <p:cBhvr>
                                        <p:cTn id="94"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animBg="1"/>
      <p:bldP spid="106" grpId="0"/>
      <p:bldP spid="107" grpId="0"/>
      <p:bldP spid="35" grpId="0" animBg="1"/>
      <p:bldP spid="144" grpId="0"/>
      <p:bldP spid="145" grpId="0"/>
      <p:bldP spid="146" grpId="0"/>
      <p:bldP spid="147" grpId="0"/>
      <p:bldP spid="148" grpId="0"/>
      <p:bldP spid="149" grpId="0"/>
      <p:bldP spid="150" grpId="0"/>
      <p:bldP spid="151" grpId="0"/>
      <p:bldP spid="152" grpId="0"/>
      <p:bldP spid="1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1096" y="1431058"/>
            <a:ext cx="2242922" cy="707886"/>
          </a:xfrm>
          <a:prstGeom prst="rect">
            <a:avLst/>
          </a:prstGeom>
          <a:noFill/>
        </p:spPr>
        <p:txBody>
          <a:bodyPr wrap="none" rtlCol="0">
            <a:spAutoFit/>
          </a:bodyPr>
          <a:lstStyle/>
          <a:p>
            <a:r>
              <a:rPr lang="zh-CN" altLang="en-US" sz="4000" b="1" dirty="0">
                <a:latin typeface="方正兰亭细黑_GBK" panose="02000000000000000000" pitchFamily="2" charset="-122"/>
                <a:ea typeface="方正兰亭细黑_GBK" panose="02000000000000000000" pitchFamily="2" charset="-122"/>
              </a:rPr>
              <a:t>课题背</a:t>
            </a:r>
            <a:r>
              <a:rPr lang="zh-CN" altLang="en-US" sz="4000" b="1" dirty="0" smtClean="0">
                <a:latin typeface="方正兰亭细黑_GBK" panose="02000000000000000000" pitchFamily="2" charset="-122"/>
                <a:ea typeface="方正兰亭细黑_GBK" panose="02000000000000000000" pitchFamily="2" charset="-122"/>
              </a:rPr>
              <a:t>景</a:t>
            </a:r>
            <a:endParaRPr lang="zh-CN" altLang="en-US" sz="4000" b="1" dirty="0">
              <a:latin typeface="方正兰亭细黑_GBK" panose="02000000000000000000" pitchFamily="2" charset="-122"/>
              <a:ea typeface="方正兰亭细黑_GBK" panose="02000000000000000000" pitchFamily="2" charset="-122"/>
            </a:endParaRPr>
          </a:p>
        </p:txBody>
      </p:sp>
      <p:sp>
        <p:nvSpPr>
          <p:cNvPr id="3" name="TextBox 2"/>
          <p:cNvSpPr txBox="1"/>
          <p:nvPr/>
        </p:nvSpPr>
        <p:spPr>
          <a:xfrm>
            <a:off x="1686746" y="2860234"/>
            <a:ext cx="1241030" cy="307777"/>
          </a:xfrm>
          <a:prstGeom prst="rect">
            <a:avLst/>
          </a:prstGeom>
          <a:noFill/>
        </p:spPr>
        <p:txBody>
          <a:bodyPr wrap="square" lIns="0" tIns="0" rIns="0" bIns="0"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第一部分</a:t>
            </a:r>
          </a:p>
        </p:txBody>
      </p:sp>
      <p:grpSp>
        <p:nvGrpSpPr>
          <p:cNvPr id="33" name="组合 32"/>
          <p:cNvGrpSpPr/>
          <p:nvPr/>
        </p:nvGrpSpPr>
        <p:grpSpPr>
          <a:xfrm>
            <a:off x="1554662" y="1409985"/>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5" name="TextBox 14"/>
          <p:cNvSpPr txBox="1"/>
          <p:nvPr/>
        </p:nvSpPr>
        <p:spPr>
          <a:xfrm>
            <a:off x="3825363" y="2148173"/>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课题背景</a:t>
            </a:r>
          </a:p>
        </p:txBody>
      </p:sp>
      <p:sp>
        <p:nvSpPr>
          <p:cNvPr id="19" name="TextBox 18"/>
          <p:cNvSpPr txBox="1"/>
          <p:nvPr/>
        </p:nvSpPr>
        <p:spPr>
          <a:xfrm>
            <a:off x="4909328" y="2195417"/>
            <a:ext cx="1499128" cy="276999"/>
          </a:xfrm>
          <a:prstGeom prst="rect">
            <a:avLst/>
          </a:prstGeom>
          <a:noFill/>
        </p:spPr>
        <p:txBody>
          <a:bodyPr wrap="none" rtlCol="0">
            <a:spAutoFit/>
          </a:bodyPr>
          <a:lstStyle/>
          <a:p>
            <a:pPr algn="ctr"/>
            <a:r>
              <a:rPr lang="en-US" altLang="zh-CN" sz="1200" dirty="0">
                <a:solidFill>
                  <a:srgbClr val="F2B800"/>
                </a:solidFill>
                <a:latin typeface="Kozuka Gothic Pro R" pitchFamily="34" charset="-128"/>
                <a:ea typeface="Kozuka Gothic Pro R" pitchFamily="34" charset="-128"/>
              </a:rPr>
              <a:t>THE BACKGROUND</a:t>
            </a:r>
            <a:endParaRPr lang="zh-CN" altLang="en-US" sz="1200" dirty="0">
              <a:solidFill>
                <a:srgbClr val="F2B800"/>
              </a:solidFill>
              <a:latin typeface="Kozuka Gothic Pro R" pitchFamily="34" charset="-128"/>
              <a:ea typeface="Kozuka Gothic Pro R" pitchFamily="34" charset="-128"/>
            </a:endParaRPr>
          </a:p>
        </p:txBody>
      </p:sp>
      <p:sp>
        <p:nvSpPr>
          <p:cNvPr id="24" name="椭圆 23"/>
          <p:cNvSpPr/>
          <p:nvPr/>
        </p:nvSpPr>
        <p:spPr>
          <a:xfrm>
            <a:off x="3531475" y="217567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8" name="TextBox 27"/>
          <p:cNvSpPr txBox="1"/>
          <p:nvPr/>
        </p:nvSpPr>
        <p:spPr>
          <a:xfrm>
            <a:off x="3825363" y="2563888"/>
            <a:ext cx="1107996"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研究意义</a:t>
            </a:r>
            <a:endParaRPr lang="zh-CN" altLang="en-US" dirty="0">
              <a:latin typeface="方正兰亭细黑_GBK" panose="02000000000000000000" pitchFamily="2" charset="-122"/>
              <a:ea typeface="方正兰亭细黑_GBK" panose="02000000000000000000" pitchFamily="2" charset="-122"/>
            </a:endParaRPr>
          </a:p>
        </p:txBody>
      </p:sp>
      <p:sp>
        <p:nvSpPr>
          <p:cNvPr id="29" name="TextBox 28"/>
          <p:cNvSpPr txBox="1"/>
          <p:nvPr/>
        </p:nvSpPr>
        <p:spPr>
          <a:xfrm>
            <a:off x="4826773" y="2611132"/>
            <a:ext cx="1664238" cy="276999"/>
          </a:xfrm>
          <a:prstGeom prst="rect">
            <a:avLst/>
          </a:prstGeom>
          <a:noFill/>
        </p:spPr>
        <p:txBody>
          <a:bodyPr wrap="none" rtlCol="0">
            <a:spAutoFit/>
          </a:bodyPr>
          <a:lstStyle/>
          <a:p>
            <a:pPr algn="ctr"/>
            <a:r>
              <a:rPr lang="en-US" altLang="zh-CN" sz="1200" dirty="0" smtClean="0">
                <a:solidFill>
                  <a:srgbClr val="F2B800"/>
                </a:solidFill>
                <a:latin typeface="Kozuka Gothic Pro R" pitchFamily="34" charset="-128"/>
                <a:ea typeface="Kozuka Gothic Pro R" pitchFamily="34" charset="-128"/>
              </a:rPr>
              <a:t>THE SIGNIFICANCE</a:t>
            </a:r>
            <a:endParaRPr lang="zh-CN" altLang="en-US" sz="1200" dirty="0">
              <a:solidFill>
                <a:srgbClr val="F2B800"/>
              </a:solidFill>
              <a:latin typeface="Kozuka Gothic Pro R" pitchFamily="34" charset="-128"/>
              <a:ea typeface="Kozuka Gothic Pro R" pitchFamily="34" charset="-128"/>
            </a:endParaRPr>
          </a:p>
        </p:txBody>
      </p:sp>
      <p:sp>
        <p:nvSpPr>
          <p:cNvPr id="30" name="椭圆 29"/>
          <p:cNvSpPr/>
          <p:nvPr/>
        </p:nvSpPr>
        <p:spPr>
          <a:xfrm>
            <a:off x="3531475" y="259138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3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ppt_x</p:attrName>
                                        </p:attrNameLst>
                                      </p:cBhvr>
                                      <p:tavLst>
                                        <p:tav tm="0">
                                          <p:val>
                                            <p:strVal val="#ppt_x-#ppt_w*1.125000"/>
                                          </p:val>
                                        </p:tav>
                                        <p:tav tm="100000">
                                          <p:val>
                                            <p:strVal val="#ppt_x"/>
                                          </p:val>
                                        </p:tav>
                                      </p:tavLst>
                                    </p:anim>
                                    <p:animEffect transition="in" filter="wipe(right)">
                                      <p:cBhvr>
                                        <p:cTn id="26" dur="500"/>
                                        <p:tgtEl>
                                          <p:spTgt spid="15"/>
                                        </p:tgtEl>
                                      </p:cBhvr>
                                    </p:animEffect>
                                  </p:childTnLst>
                                </p:cTn>
                              </p:par>
                              <p:par>
                                <p:cTn id="27" presetID="12" presetClass="entr" presetSubtype="8" fill="hold" grpId="0" nodeType="withEffect">
                                  <p:stCondLst>
                                    <p:cond delay="60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ppt_x</p:attrName>
                                        </p:attrNameLst>
                                      </p:cBhvr>
                                      <p:tavLst>
                                        <p:tav tm="0">
                                          <p:val>
                                            <p:strVal val="#ppt_x-#ppt_w*1.125000"/>
                                          </p:val>
                                        </p:tav>
                                        <p:tav tm="100000">
                                          <p:val>
                                            <p:strVal val="#ppt_x"/>
                                          </p:val>
                                        </p:tav>
                                      </p:tavLst>
                                    </p:anim>
                                    <p:animEffect transition="in" filter="wipe(right)">
                                      <p:cBhvr>
                                        <p:cTn id="30" dur="500"/>
                                        <p:tgtEl>
                                          <p:spTgt spid="1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par>
                                <p:cTn id="35" presetID="12" presetClass="entr" presetSubtype="8" fill="hold" grpId="0" nodeType="withEffect">
                                  <p:stCondLst>
                                    <p:cond delay="3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p:tgtEl>
                                          <p:spTgt spid="28"/>
                                        </p:tgtEl>
                                        <p:attrNameLst>
                                          <p:attrName>ppt_x</p:attrName>
                                        </p:attrNameLst>
                                      </p:cBhvr>
                                      <p:tavLst>
                                        <p:tav tm="0">
                                          <p:val>
                                            <p:strVal val="#ppt_x-#ppt_w*1.125000"/>
                                          </p:val>
                                        </p:tav>
                                        <p:tav tm="100000">
                                          <p:val>
                                            <p:strVal val="#ppt_x"/>
                                          </p:val>
                                        </p:tav>
                                      </p:tavLst>
                                    </p:anim>
                                    <p:animEffect transition="in" filter="wipe(right)">
                                      <p:cBhvr>
                                        <p:cTn id="38" dur="500"/>
                                        <p:tgtEl>
                                          <p:spTgt spid="28"/>
                                        </p:tgtEl>
                                      </p:cBhvr>
                                    </p:animEffect>
                                  </p:childTnLst>
                                </p:cTn>
                              </p:par>
                              <p:par>
                                <p:cTn id="39" presetID="12" presetClass="entr" presetSubtype="8" fill="hold" grpId="0" nodeType="withEffect">
                                  <p:stCondLst>
                                    <p:cond delay="6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p:tgtEl>
                                          <p:spTgt spid="29"/>
                                        </p:tgtEl>
                                        <p:attrNameLst>
                                          <p:attrName>ppt_x</p:attrName>
                                        </p:attrNameLst>
                                      </p:cBhvr>
                                      <p:tavLst>
                                        <p:tav tm="0">
                                          <p:val>
                                            <p:strVal val="#ppt_x-#ppt_w*1.125000"/>
                                          </p:val>
                                        </p:tav>
                                        <p:tav tm="100000">
                                          <p:val>
                                            <p:strVal val="#ppt_x"/>
                                          </p:val>
                                        </p:tav>
                                      </p:tavLst>
                                    </p:anim>
                                    <p:animEffect transition="in" filter="wipe(right)">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19" grpId="0"/>
      <p:bldP spid="24" grpId="0" animBg="1"/>
      <p:bldP spid="28" grpId="0"/>
      <p:bldP spid="29"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21542" y="590072"/>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3" name="TextBox 41"/>
          <p:cNvSpPr>
            <a:spLocks noChangeArrowheads="1"/>
          </p:cNvSpPr>
          <p:nvPr/>
        </p:nvSpPr>
        <p:spPr bwMode="auto">
          <a:xfrm>
            <a:off x="2182814" y="1428750"/>
            <a:ext cx="6264275" cy="1231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000" dirty="0" smtClean="0"/>
              <a:t>水资源监控系统适用于水务部门</a:t>
            </a:r>
            <a:r>
              <a:rPr lang="zh-CN" altLang="en-US" sz="2000" dirty="0" smtClean="0"/>
              <a:t>对地下水、</a:t>
            </a:r>
            <a:r>
              <a:rPr lang="zh-CN" altLang="en-US" sz="2000" dirty="0" smtClean="0"/>
              <a:t>地表水的水量、水位和水质进行监测，有助于水务局掌握本区域水资源现状、水资源使用情况、加强水资源费回收力度、实现对水资源正确评价、合理调度及有效控制的目的。</a:t>
            </a:r>
            <a:endParaRPr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TextBox 43"/>
          <p:cNvSpPr>
            <a:spLocks noChangeArrowheads="1"/>
          </p:cNvSpPr>
          <p:nvPr/>
        </p:nvSpPr>
        <p:spPr bwMode="auto">
          <a:xfrm>
            <a:off x="4111625" y="994410"/>
            <a:ext cx="23114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a:latin typeface="微软雅黑" panose="020B0503020204020204" pitchFamily="34" charset="-122"/>
                <a:ea typeface="微软雅黑" panose="020B0503020204020204" pitchFamily="34" charset="-122"/>
              </a:rPr>
              <a:t>行业大背景</a:t>
            </a:r>
          </a:p>
        </p:txBody>
      </p:sp>
      <p:grpSp>
        <p:nvGrpSpPr>
          <p:cNvPr id="6155" name="组合 2"/>
          <p:cNvGrpSpPr/>
          <p:nvPr/>
        </p:nvGrpSpPr>
        <p:grpSpPr bwMode="auto">
          <a:xfrm>
            <a:off x="3465513" y="1138714"/>
            <a:ext cx="3579812"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3" name="TextBox 2"/>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选题背景</a:t>
            </a:r>
          </a:p>
        </p:txBody>
      </p:sp>
      <p:sp>
        <p:nvSpPr>
          <p:cNvPr id="59"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课题背景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0"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课题现状及发展</a:t>
            </a:r>
          </a:p>
        </p:txBody>
      </p:sp>
      <p:sp>
        <p:nvSpPr>
          <p:cNvPr id="61"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拟研究内容</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62"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研究路线</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63"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总结</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64" name="等腰三角形 63"/>
          <p:cNvSpPr/>
          <p:nvPr/>
        </p:nvSpPr>
        <p:spPr>
          <a:xfrm rot="5400000">
            <a:off x="-33338" y="790514"/>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pic>
        <p:nvPicPr>
          <p:cNvPr id="1026" name="Picture 2" descr="C:\Users\Administrator\Desktop\300\PPT图片\u水污染2.jpg"/>
          <p:cNvPicPr>
            <a:picLocks noChangeAspect="1" noChangeArrowheads="1"/>
          </p:cNvPicPr>
          <p:nvPr/>
        </p:nvPicPr>
        <p:blipFill>
          <a:blip r:embed="rId3" cstate="print"/>
          <a:srcRect/>
          <a:stretch>
            <a:fillRect/>
          </a:stretch>
        </p:blipFill>
        <p:spPr bwMode="auto">
          <a:xfrm>
            <a:off x="2190749" y="3267075"/>
            <a:ext cx="1533525" cy="1090613"/>
          </a:xfrm>
          <a:prstGeom prst="rect">
            <a:avLst/>
          </a:prstGeom>
          <a:noFill/>
          <a:effectLst>
            <a:glow rad="228600">
              <a:schemeClr val="accent4">
                <a:satMod val="175000"/>
                <a:alpha val="40000"/>
              </a:schemeClr>
            </a:glow>
          </a:effectLst>
        </p:spPr>
      </p:pic>
      <p:pic>
        <p:nvPicPr>
          <p:cNvPr id="1027" name="Picture 3" descr="C:\Users\Administrator\Desktop\300\PPT图片\水污染1.jpg"/>
          <p:cNvPicPr>
            <a:picLocks noChangeAspect="1" noChangeArrowheads="1"/>
          </p:cNvPicPr>
          <p:nvPr/>
        </p:nvPicPr>
        <p:blipFill>
          <a:blip r:embed="rId4" cstate="print"/>
          <a:srcRect/>
          <a:stretch>
            <a:fillRect/>
          </a:stretch>
        </p:blipFill>
        <p:spPr bwMode="auto">
          <a:xfrm>
            <a:off x="4200525" y="3295650"/>
            <a:ext cx="1514475" cy="1076325"/>
          </a:xfrm>
          <a:prstGeom prst="rect">
            <a:avLst/>
          </a:prstGeom>
          <a:noFill/>
          <a:effectLst>
            <a:glow rad="228600">
              <a:schemeClr val="accent4">
                <a:satMod val="175000"/>
                <a:alpha val="40000"/>
              </a:schemeClr>
            </a:glow>
          </a:effectLst>
        </p:spPr>
      </p:pic>
      <p:pic>
        <p:nvPicPr>
          <p:cNvPr id="1028" name="Picture 4" descr="C:\Users\Administrator\Desktop\300\PPT图片\水污染3.jpg"/>
          <p:cNvPicPr>
            <a:picLocks noChangeAspect="1" noChangeArrowheads="1"/>
          </p:cNvPicPr>
          <p:nvPr/>
        </p:nvPicPr>
        <p:blipFill>
          <a:blip r:embed="rId5" cstate="print"/>
          <a:srcRect/>
          <a:stretch>
            <a:fillRect/>
          </a:stretch>
        </p:blipFill>
        <p:spPr bwMode="auto">
          <a:xfrm>
            <a:off x="6276975" y="2786062"/>
            <a:ext cx="2867025" cy="2357438"/>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6155"/>
                                        </p:tgtEl>
                                        <p:attrNameLst>
                                          <p:attrName>style.visibility</p:attrName>
                                        </p:attrNameLst>
                                      </p:cBhvr>
                                      <p:to>
                                        <p:strVal val="visible"/>
                                      </p:to>
                                    </p:set>
                                    <p:anim calcmode="lin" valueType="num">
                                      <p:cBhvr>
                                        <p:cTn id="7" dur="500" fill="hold"/>
                                        <p:tgtEl>
                                          <p:spTgt spid="6155"/>
                                        </p:tgtEl>
                                        <p:attrNameLst>
                                          <p:attrName>ppt_w</p:attrName>
                                        </p:attrNameLst>
                                      </p:cBhvr>
                                      <p:tavLst>
                                        <p:tav tm="0">
                                          <p:val>
                                            <p:strVal val="(6*min(max(#ppt_w*#ppt_h,.3),1)-7.4)/-.7*#ppt_w"/>
                                          </p:val>
                                        </p:tav>
                                        <p:tav tm="100000">
                                          <p:val>
                                            <p:strVal val="#ppt_w"/>
                                          </p:val>
                                        </p:tav>
                                      </p:tavLst>
                                    </p:anim>
                                    <p:anim calcmode="lin" valueType="num">
                                      <p:cBhvr>
                                        <p:cTn id="8" dur="500" fill="hold"/>
                                        <p:tgtEl>
                                          <p:spTgt spid="6155"/>
                                        </p:tgtEl>
                                        <p:attrNameLst>
                                          <p:attrName>ppt_h</p:attrName>
                                        </p:attrNameLst>
                                      </p:cBhvr>
                                      <p:tavLst>
                                        <p:tav tm="0">
                                          <p:val>
                                            <p:strVal val="(6*min(max(#ppt_w*#ppt_h,.3),1)-7.4)/-.7*#ppt_h"/>
                                          </p:val>
                                        </p:tav>
                                        <p:tav tm="100000">
                                          <p:val>
                                            <p:strVal val="#ppt_h"/>
                                          </p:val>
                                        </p:tav>
                                      </p:tavLst>
                                    </p:anim>
                                    <p:anim calcmode="lin" valueType="num">
                                      <p:cBhvr>
                                        <p:cTn id="9" dur="500" fill="hold"/>
                                        <p:tgtEl>
                                          <p:spTgt spid="6155"/>
                                        </p:tgtEl>
                                        <p:attrNameLst>
                                          <p:attrName>ppt_x</p:attrName>
                                        </p:attrNameLst>
                                      </p:cBhvr>
                                      <p:tavLst>
                                        <p:tav tm="0">
                                          <p:val>
                                            <p:fltVal val="0.5"/>
                                          </p:val>
                                        </p:tav>
                                        <p:tav tm="100000">
                                          <p:val>
                                            <p:strVal val="#ppt_x"/>
                                          </p:val>
                                        </p:tav>
                                      </p:tavLst>
                                    </p:anim>
                                    <p:anim calcmode="lin" valueType="num">
                                      <p:cBhvr>
                                        <p:cTn id="10" dur="500" fill="hold"/>
                                        <p:tgtEl>
                                          <p:spTgt spid="6155"/>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0"/>
                                  </p:stCondLst>
                                  <p:childTnLst>
                                    <p:set>
                                      <p:cBhvr>
                                        <p:cTn id="12" dur="1" fill="hold">
                                          <p:stCondLst>
                                            <p:cond delay="0"/>
                                          </p:stCondLst>
                                        </p:cTn>
                                        <p:tgtEl>
                                          <p:spTgt spid="6154"/>
                                        </p:tgtEl>
                                        <p:attrNameLst>
                                          <p:attrName>style.visibility</p:attrName>
                                        </p:attrNameLst>
                                      </p:cBhvr>
                                      <p:to>
                                        <p:strVal val="visible"/>
                                      </p:to>
                                    </p:set>
                                    <p:anim calcmode="lin" valueType="num">
                                      <p:cBhvr>
                                        <p:cTn id="13"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14"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15" dur="500" fill="hold"/>
                                        <p:tgtEl>
                                          <p:spTgt spid="6154"/>
                                        </p:tgtEl>
                                        <p:attrNameLst>
                                          <p:attrName>ppt_x</p:attrName>
                                        </p:attrNameLst>
                                      </p:cBhvr>
                                      <p:tavLst>
                                        <p:tav tm="0">
                                          <p:val>
                                            <p:fltVal val="0.5"/>
                                          </p:val>
                                        </p:tav>
                                        <p:tav tm="100000">
                                          <p:val>
                                            <p:strVal val="#ppt_x"/>
                                          </p:val>
                                        </p:tav>
                                      </p:tavLst>
                                    </p:anim>
                                    <p:anim calcmode="lin" valueType="num">
                                      <p:cBhvr>
                                        <p:cTn id="16"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153"/>
                                        </p:tgtEl>
                                        <p:attrNameLst>
                                          <p:attrName>style.visibility</p:attrName>
                                        </p:attrNameLst>
                                      </p:cBhvr>
                                      <p:to>
                                        <p:strVal val="visible"/>
                                      </p:to>
                                    </p:set>
                                    <p:animEffect>
                                      <p:cBhvr>
                                        <p:cTn id="20"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bldLvl="0" autoUpdateAnimBg="0"/>
      <p:bldP spid="615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43491" y="2217976"/>
            <a:ext cx="1106070" cy="1106070"/>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2474581" y="2616192"/>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3138618" y="1419622"/>
            <a:ext cx="2846358" cy="2846358"/>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065853" y="1448616"/>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F2B800"/>
                </a:solidFill>
                <a:latin typeface="微软雅黑" panose="020B0503020204020204" pitchFamily="34" charset="-122"/>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F2B800"/>
                  </a:solidFill>
                  <a:latin typeface="微软雅黑" panose="020B0503020204020204" pitchFamily="34" charset="-122"/>
                  <a:ea typeface="微软雅黑" panose="020B0503020204020204" pitchFamily="34" charset="-122"/>
                </a:rPr>
                <a:t>1</a:t>
              </a:r>
              <a:endParaRPr lang="zh-CN" altLang="en-US" sz="2500" b="1" dirty="0">
                <a:solidFill>
                  <a:srgbClr val="F2B800"/>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610901" y="2488506"/>
            <a:ext cx="623903" cy="623903"/>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F2B800"/>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F2B800"/>
                  </a:solidFill>
                  <a:latin typeface="微软雅黑" panose="020B0503020204020204" pitchFamily="34" charset="-122"/>
                  <a:ea typeface="微软雅黑" panose="020B0503020204020204" pitchFamily="34" charset="-122"/>
                </a:rPr>
                <a:t>2</a:t>
              </a:r>
              <a:endParaRPr lang="zh-CN" altLang="en-US" sz="2500" b="1" dirty="0">
                <a:solidFill>
                  <a:srgbClr val="F2B8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065853" y="3579954"/>
            <a:ext cx="623903" cy="623903"/>
            <a:chOff x="304800" y="673100"/>
            <a:chExt cx="4000500" cy="4000500"/>
          </a:xfrm>
          <a:effectLst>
            <a:outerShdw blurRad="317500" dist="1905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F2B800"/>
                </a:solidFill>
                <a:latin typeface="微软雅黑" panose="020B0503020204020204" pitchFamily="34" charset="-122"/>
                <a:ea typeface="微软雅黑" panose="020B0503020204020204" pitchFamily="34" charset="-122"/>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F2B800"/>
                  </a:solidFill>
                  <a:latin typeface="微软雅黑" panose="020B0503020204020204" pitchFamily="34" charset="-122"/>
                  <a:ea typeface="微软雅黑" panose="020B0503020204020204" pitchFamily="34" charset="-122"/>
                </a:rPr>
                <a:t>3</a:t>
              </a:r>
              <a:endParaRPr lang="zh-CN" altLang="en-US" sz="2500" b="1" dirty="0">
                <a:solidFill>
                  <a:srgbClr val="F2B800"/>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1848053" y="2320388"/>
            <a:ext cx="718145" cy="861774"/>
          </a:xfrm>
          <a:prstGeom prst="rect">
            <a:avLst/>
          </a:prstGeom>
          <a:noFill/>
        </p:spPr>
        <p:txBody>
          <a:bodyPr wrap="non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研究</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意义</a:t>
            </a:r>
          </a:p>
        </p:txBody>
      </p:sp>
      <p:sp>
        <p:nvSpPr>
          <p:cNvPr id="22" name="TextBox 21"/>
          <p:cNvSpPr txBox="1"/>
          <p:nvPr/>
        </p:nvSpPr>
        <p:spPr>
          <a:xfrm>
            <a:off x="5859421" y="1476863"/>
            <a:ext cx="2868257" cy="461665"/>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水资源监控可以实时掌握被检测流域水体环境问题，</a:t>
            </a:r>
            <a:endPar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比</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如：</a:t>
            </a:r>
            <a:r>
              <a:rPr lang="en-US" altLang="zh-CN" sz="1000" dirty="0" smtClean="0">
                <a:solidFill>
                  <a:schemeClr val="tx1">
                    <a:lumMod val="85000"/>
                    <a:lumOff val="15000"/>
                  </a:schemeClr>
                </a:solidFill>
                <a:latin typeface="微软雅黑" panose="020B0503020204020204" pitchFamily="34" charset="-122"/>
                <a:ea typeface="微软雅黑" panose="020B0503020204020204" pitchFamily="34" charset="-122"/>
              </a:rPr>
              <a:t>PH</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值、水体温度、水体液面高度以及水质硬度等数据。</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6291470" y="2516931"/>
            <a:ext cx="2652504" cy="461665"/>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本系统设计有报警系统，可以减小监管员的劳动</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量，避免了因监控时间漏区而造成的经济损</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失，达</a:t>
            </a:r>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到的效果是一样的。</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5806066" y="3631245"/>
            <a:ext cx="2917871" cy="461665"/>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水利工程是国家级工程项目，国家为了国民的生产生活，需要第一时间了解水文环境信息，以便做出调度和管理，所以水质环境检测是十分有必要的。</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559017" y="2066925"/>
            <a:ext cx="1752111" cy="1646413"/>
          </a:xfrm>
          <a:prstGeom prst="rect">
            <a:avLst/>
          </a:prstGeom>
          <a:noFill/>
        </p:spPr>
        <p:txBody>
          <a:bodyPr wrap="square" lIns="0" tIns="0" rIns="0" bIns="0" rtlCol="0">
            <a:spAutoFit/>
          </a:bodyPr>
          <a:lstStyle/>
          <a:p>
            <a:pPr algn="just">
              <a:lnSpc>
                <a:spcPct val="130000"/>
              </a:lnSpc>
            </a:pPr>
            <a:r>
              <a:rPr lang="zh-CN" altLang="en-US" sz="1200" dirty="0" smtClean="0">
                <a:latin typeface="黑体" pitchFamily="49" charset="-122"/>
                <a:ea typeface="黑体" pitchFamily="49" charset="-122"/>
              </a:rPr>
              <a:t>在世界上我国属于水资源贫乏国家，对水资源的 优化使用对我国实施可持续发展战略具有十分重要 的意义。强化对水资源环境的监控是一个长期的任 务。</a:t>
            </a:r>
            <a:endParaRPr lang="en-US" altLang="zh-CN" sz="1200" dirty="0">
              <a:latin typeface="黑体" pitchFamily="49" charset="-122"/>
              <a:ea typeface="黑体" pitchFamily="49" charset="-122"/>
            </a:endParaRPr>
          </a:p>
        </p:txBody>
      </p:sp>
      <p:sp>
        <p:nvSpPr>
          <p:cNvPr id="32" name="TextBox 31"/>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研究意义</a:t>
            </a:r>
          </a:p>
        </p:txBody>
      </p:sp>
      <p:sp>
        <p:nvSpPr>
          <p:cNvPr id="28" name="圆角矩形 27"/>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21542" y="590072"/>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12"/>
          <p:cNvSpPr txBox="1"/>
          <p:nvPr/>
        </p:nvSpPr>
        <p:spPr>
          <a:xfrm>
            <a:off x="132080" y="685322"/>
            <a:ext cx="1676400"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课题背</a:t>
            </a:r>
            <a:r>
              <a:rPr lang="zh-CN" altLang="en-US" sz="1600" dirty="0" smtClean="0">
                <a:solidFill>
                  <a:schemeClr val="bg1"/>
                </a:solidFill>
                <a:latin typeface="微软雅黑" panose="020B0503020204020204" pitchFamily="34" charset="-122"/>
                <a:ea typeface="微软雅黑" panose="020B0503020204020204" pitchFamily="34" charset="-122"/>
              </a:rPr>
              <a:t>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rPr>
              <a:t>课题现状及发展</a:t>
            </a:r>
          </a:p>
        </p:txBody>
      </p:sp>
      <p:sp>
        <p:nvSpPr>
          <p:cNvPr id="36"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7"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8"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9" name="等腰三角形 38"/>
          <p:cNvSpPr/>
          <p:nvPr/>
        </p:nvSpPr>
        <p:spPr>
          <a:xfrm rot="5400000">
            <a:off x="-33338" y="790514"/>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Scale>
                                      <p:cBhvr>
                                        <p:cTn id="31"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2"/>
                                        </p:tgtEl>
                                        <p:attrNameLst>
                                          <p:attrName>ppt_x</p:attrName>
                                          <p:attrName>ppt_y</p:attrName>
                                        </p:attrNameLst>
                                      </p:cBhvr>
                                    </p:animMotion>
                                    <p:animEffect transition="in" filter="fade">
                                      <p:cBhvr>
                                        <p:cTn id="33" dur="500"/>
                                        <p:tgtEl>
                                          <p:spTgt spid="12"/>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Scale>
                                      <p:cBhvr>
                                        <p:cTn id="37" dur="5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15"/>
                                        </p:tgtEl>
                                        <p:attrNameLst>
                                          <p:attrName>ppt_x</p:attrName>
                                          <p:attrName>ppt_y</p:attrName>
                                        </p:attrNameLst>
                                      </p:cBhvr>
                                    </p:animMotion>
                                    <p:animEffect transition="in" filter="fade">
                                      <p:cBhvr>
                                        <p:cTn id="39" dur="500"/>
                                        <p:tgtEl>
                                          <p:spTgt spid="15"/>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Scale>
                                      <p:cBhvr>
                                        <p:cTn id="43"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18"/>
                                        </p:tgtEl>
                                        <p:attrNameLst>
                                          <p:attrName>ppt_x</p:attrName>
                                          <p:attrName>ppt_y</p:attrName>
                                        </p:attrNameLst>
                                      </p:cBhvr>
                                    </p:animMotion>
                                    <p:animEffect transition="in" filter="fade">
                                      <p:cBhvr>
                                        <p:cTn id="45" dur="500"/>
                                        <p:tgtEl>
                                          <p:spTgt spid="18"/>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4500"/>
                            </p:stCondLst>
                            <p:childTnLst>
                              <p:par>
                                <p:cTn id="57" presetID="26" presetClass="emph" presetSubtype="0" repeatCount="30000" fill="hold" nodeType="afterEffect">
                                  <p:stCondLst>
                                    <p:cond delay="0"/>
                                  </p:stCondLst>
                                  <p:childTnLst>
                                    <p:animEffect transition="out" filter="fade">
                                      <p:cBhvr>
                                        <p:cTn id="58" dur="100" tmFilter="0, 0; .2, .5; .8, .5; 1, 0"/>
                                        <p:tgtEl>
                                          <p:spTgt spid="3"/>
                                        </p:tgtEl>
                                      </p:cBhvr>
                                    </p:animEffect>
                                    <p:animScale>
                                      <p:cBhvr>
                                        <p:cTn id="59"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6016" y="1855067"/>
            <a:ext cx="4815742" cy="707886"/>
          </a:xfrm>
          <a:prstGeom prst="rect">
            <a:avLst/>
          </a:prstGeom>
          <a:noFill/>
        </p:spPr>
        <p:txBody>
          <a:bodyPr wrap="none" rtlCol="0">
            <a:spAutoFit/>
          </a:bodyPr>
          <a:lstStyle/>
          <a:p>
            <a:r>
              <a:rPr lang="zh-CN" altLang="en-US" sz="4000" b="1" dirty="0">
                <a:latin typeface="方正兰亭细黑_GBK" panose="02000000000000000000" pitchFamily="2" charset="-122"/>
                <a:ea typeface="方正兰亭细黑_GBK" panose="02000000000000000000" pitchFamily="2" charset="-122"/>
              </a:rPr>
              <a:t>课题现状及发展情况</a:t>
            </a:r>
          </a:p>
        </p:txBody>
      </p:sp>
      <p:sp>
        <p:nvSpPr>
          <p:cNvPr id="15" name="TextBox 14"/>
          <p:cNvSpPr txBox="1"/>
          <p:nvPr/>
        </p:nvSpPr>
        <p:spPr>
          <a:xfrm>
            <a:off x="1831992" y="2977929"/>
            <a:ext cx="1245992" cy="307777"/>
          </a:xfrm>
          <a:prstGeom prst="rect">
            <a:avLst/>
          </a:prstGeom>
          <a:noFill/>
        </p:spPr>
        <p:txBody>
          <a:bodyPr wrap="square" lIns="0" tIns="0" rIns="0" bIns="0" rtlCol="0">
            <a:spAutoFit/>
          </a:bodyPr>
          <a:lstStyle/>
          <a:p>
            <a:r>
              <a:rPr lang="zh-CN" altLang="en-US" sz="2000" dirty="0">
                <a:latin typeface="微软雅黑" panose="020B0503020204020204" pitchFamily="34" charset="-122"/>
                <a:ea typeface="微软雅黑" panose="020B0503020204020204" pitchFamily="34" charset="-122"/>
              </a:rPr>
              <a:t>第二部分</a:t>
            </a:r>
          </a:p>
        </p:txBody>
      </p:sp>
      <p:grpSp>
        <p:nvGrpSpPr>
          <p:cNvPr id="3" name="组合 2"/>
          <p:cNvGrpSpPr/>
          <p:nvPr/>
        </p:nvGrpSpPr>
        <p:grpSpPr>
          <a:xfrm>
            <a:off x="1632862" y="152768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p:nvPr/>
          </p:nvSpPr>
          <p:spPr bwMode="auto">
            <a:xfrm>
              <a:off x="2569626" y="1834674"/>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8" name="TextBox 17"/>
          <p:cNvSpPr txBox="1"/>
          <p:nvPr/>
        </p:nvSpPr>
        <p:spPr>
          <a:xfrm>
            <a:off x="3799899" y="2571293"/>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课题现状</a:t>
            </a:r>
          </a:p>
        </p:txBody>
      </p:sp>
      <p:sp>
        <p:nvSpPr>
          <p:cNvPr id="19" name="TextBox 18"/>
          <p:cNvSpPr txBox="1"/>
          <p:nvPr/>
        </p:nvSpPr>
        <p:spPr>
          <a:xfrm>
            <a:off x="3799899" y="3017886"/>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发展情况</a:t>
            </a:r>
          </a:p>
        </p:txBody>
      </p:sp>
      <p:sp>
        <p:nvSpPr>
          <p:cNvPr id="20" name="TextBox 19"/>
          <p:cNvSpPr txBox="1"/>
          <p:nvPr/>
        </p:nvSpPr>
        <p:spPr>
          <a:xfrm>
            <a:off x="4883864" y="2618537"/>
            <a:ext cx="1577868" cy="276999"/>
          </a:xfrm>
          <a:prstGeom prst="rect">
            <a:avLst/>
          </a:prstGeom>
          <a:noFill/>
        </p:spPr>
        <p:txBody>
          <a:bodyPr wrap="none" rtlCol="0">
            <a:spAutoFit/>
          </a:bodyPr>
          <a:lstStyle/>
          <a:p>
            <a:r>
              <a:rPr lang="en-US" altLang="zh-CN" sz="1200" dirty="0">
                <a:solidFill>
                  <a:srgbClr val="F2B800"/>
                </a:solidFill>
                <a:latin typeface="Kozuka Gothic Pro R" pitchFamily="34" charset="-128"/>
                <a:ea typeface="Kozuka Gothic Pro R" pitchFamily="34" charset="-128"/>
              </a:rPr>
              <a:t>PRESENT SITUATION</a:t>
            </a:r>
            <a:endParaRPr lang="zh-CN" altLang="en-US" sz="1200" dirty="0">
              <a:solidFill>
                <a:srgbClr val="F2B800"/>
              </a:solidFill>
              <a:latin typeface="Kozuka Gothic Pro R" pitchFamily="34" charset="-128"/>
              <a:ea typeface="Kozuka Gothic Pro R" pitchFamily="34" charset="-128"/>
            </a:endParaRPr>
          </a:p>
        </p:txBody>
      </p:sp>
      <p:sp>
        <p:nvSpPr>
          <p:cNvPr id="21" name="TextBox 20"/>
          <p:cNvSpPr txBox="1"/>
          <p:nvPr/>
        </p:nvSpPr>
        <p:spPr>
          <a:xfrm>
            <a:off x="4883864" y="3066305"/>
            <a:ext cx="1229824" cy="276999"/>
          </a:xfrm>
          <a:prstGeom prst="rect">
            <a:avLst/>
          </a:prstGeom>
          <a:noFill/>
        </p:spPr>
        <p:txBody>
          <a:bodyPr wrap="none" rtlCol="0">
            <a:spAutoFit/>
          </a:bodyPr>
          <a:lstStyle/>
          <a:p>
            <a:r>
              <a:rPr lang="en-US" altLang="zh-CN" sz="1200" dirty="0">
                <a:solidFill>
                  <a:srgbClr val="F2B800"/>
                </a:solidFill>
                <a:latin typeface="Kozuka Gothic Pro R" pitchFamily="34" charset="-128"/>
                <a:ea typeface="Kozuka Gothic Pro R" pitchFamily="34" charset="-128"/>
              </a:rPr>
              <a:t>DEVELOPMENT</a:t>
            </a:r>
            <a:endParaRPr lang="zh-CN" altLang="en-US" sz="1200" dirty="0">
              <a:solidFill>
                <a:srgbClr val="F2B800"/>
              </a:solidFill>
              <a:latin typeface="Kozuka Gothic Pro R" pitchFamily="34" charset="-128"/>
              <a:ea typeface="Kozuka Gothic Pro R" pitchFamily="34" charset="-128"/>
            </a:endParaRPr>
          </a:p>
        </p:txBody>
      </p:sp>
      <p:sp>
        <p:nvSpPr>
          <p:cNvPr id="22" name="椭圆 21"/>
          <p:cNvSpPr/>
          <p:nvPr/>
        </p:nvSpPr>
        <p:spPr>
          <a:xfrm>
            <a:off x="3506011" y="259879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506011" y="3036154"/>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p:tgtEl>
                                          <p:spTgt spid="22"/>
                                        </p:tgtEl>
                                        <p:attrNameLst>
                                          <p:attrName>ppt_x</p:attrName>
                                        </p:attrNameLst>
                                      </p:cBhvr>
                                      <p:tavLst>
                                        <p:tav tm="0">
                                          <p:val>
                                            <p:strVal val="#ppt_x-#ppt_w*1.125000"/>
                                          </p:val>
                                        </p:tav>
                                        <p:tav tm="100000">
                                          <p:val>
                                            <p:strVal val="#ppt_x"/>
                                          </p:val>
                                        </p:tav>
                                      </p:tavLst>
                                    </p:anim>
                                    <p:animEffect transition="in" filter="wipe(right)">
                                      <p:cBhvr>
                                        <p:cTn id="22" dur="500"/>
                                        <p:tgtEl>
                                          <p:spTgt spid="22"/>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ppt_x</p:attrName>
                                        </p:attrNameLst>
                                      </p:cBhvr>
                                      <p:tavLst>
                                        <p:tav tm="0">
                                          <p:val>
                                            <p:strVal val="#ppt_x-#ppt_w*1.125000"/>
                                          </p:val>
                                        </p:tav>
                                        <p:tav tm="100000">
                                          <p:val>
                                            <p:strVal val="#ppt_x"/>
                                          </p:val>
                                        </p:tav>
                                      </p:tavLst>
                                    </p:anim>
                                    <p:animEffect transition="in" filter="wipe(right)">
                                      <p:cBhvr>
                                        <p:cTn id="26" dur="500"/>
                                        <p:tgtEl>
                                          <p:spTgt spid="23"/>
                                        </p:tgtEl>
                                      </p:cBhvr>
                                    </p:animEffect>
                                  </p:childTnLst>
                                </p:cTn>
                              </p:par>
                              <p:par>
                                <p:cTn id="27" presetID="12" presetClass="entr" presetSubtype="8" fill="hold" grpId="0" nodeType="withEffect">
                                  <p:stCondLst>
                                    <p:cond delay="3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ppt_x</p:attrName>
                                        </p:attrNameLst>
                                      </p:cBhvr>
                                      <p:tavLst>
                                        <p:tav tm="0">
                                          <p:val>
                                            <p:strVal val="#ppt_x-#ppt_w*1.125000"/>
                                          </p:val>
                                        </p:tav>
                                        <p:tav tm="100000">
                                          <p:val>
                                            <p:strVal val="#ppt_x"/>
                                          </p:val>
                                        </p:tav>
                                      </p:tavLst>
                                    </p:anim>
                                    <p:animEffect transition="in" filter="wipe(right)">
                                      <p:cBhvr>
                                        <p:cTn id="30" dur="500"/>
                                        <p:tgtEl>
                                          <p:spTgt spid="18"/>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ppt_x</p:attrName>
                                        </p:attrNameLst>
                                      </p:cBhvr>
                                      <p:tavLst>
                                        <p:tav tm="0">
                                          <p:val>
                                            <p:strVal val="#ppt_x-#ppt_w*1.125000"/>
                                          </p:val>
                                        </p:tav>
                                        <p:tav tm="100000">
                                          <p:val>
                                            <p:strVal val="#ppt_x"/>
                                          </p:val>
                                        </p:tav>
                                      </p:tavLst>
                                    </p:anim>
                                    <p:animEffect transition="in" filter="wipe(right)">
                                      <p:cBhvr>
                                        <p:cTn id="34" dur="500"/>
                                        <p:tgtEl>
                                          <p:spTgt spid="19"/>
                                        </p:tgtEl>
                                      </p:cBhvr>
                                    </p:animEffect>
                                  </p:childTnLst>
                                </p:cTn>
                              </p:par>
                              <p:par>
                                <p:cTn id="35" presetID="12" presetClass="entr" presetSubtype="8" fill="hold" grpId="0" nodeType="withEffect">
                                  <p:stCondLst>
                                    <p:cond delay="6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p:tgtEl>
                                          <p:spTgt spid="20"/>
                                        </p:tgtEl>
                                        <p:attrNameLst>
                                          <p:attrName>ppt_x</p:attrName>
                                        </p:attrNameLst>
                                      </p:cBhvr>
                                      <p:tavLst>
                                        <p:tav tm="0">
                                          <p:val>
                                            <p:strVal val="#ppt_x-#ppt_w*1.125000"/>
                                          </p:val>
                                        </p:tav>
                                        <p:tav tm="100000">
                                          <p:val>
                                            <p:strVal val="#ppt_x"/>
                                          </p:val>
                                        </p:tav>
                                      </p:tavLst>
                                    </p:anim>
                                    <p:animEffect transition="in" filter="wipe(right)">
                                      <p:cBhvr>
                                        <p:cTn id="38" dur="500"/>
                                        <p:tgtEl>
                                          <p:spTgt spid="20"/>
                                        </p:tgtEl>
                                      </p:cBhvr>
                                    </p:animEffect>
                                  </p:childTnLst>
                                </p:cTn>
                              </p:par>
                              <p:par>
                                <p:cTn id="39" presetID="12" presetClass="entr" presetSubtype="8" fill="hold" grpId="0" nodeType="withEffect">
                                  <p:stCondLst>
                                    <p:cond delay="6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p:tgtEl>
                                          <p:spTgt spid="21"/>
                                        </p:tgtEl>
                                        <p:attrNameLst>
                                          <p:attrName>ppt_x</p:attrName>
                                        </p:attrNameLst>
                                      </p:cBhvr>
                                      <p:tavLst>
                                        <p:tav tm="0">
                                          <p:val>
                                            <p:strVal val="#ppt_x-#ppt_w*1.125000"/>
                                          </p:val>
                                        </p:tav>
                                        <p:tav tm="100000">
                                          <p:val>
                                            <p:strVal val="#ppt_x"/>
                                          </p:val>
                                        </p:tav>
                                      </p:tavLst>
                                    </p:anim>
                                    <p:animEffect transition="in" filter="wipe(right)">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19" grpId="0"/>
      <p:bldP spid="20" grpId="0"/>
      <p:bldP spid="21" grpId="0"/>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837811" y="1909841"/>
            <a:ext cx="5134739" cy="1200329"/>
          </a:xfrm>
          <a:prstGeom prst="rect">
            <a:avLst/>
          </a:prstGeom>
          <a:noFill/>
        </p:spPr>
        <p:txBody>
          <a:bodyPr wrap="none" rtlCol="0">
            <a:spAutoFit/>
          </a:bodyPr>
          <a:lstStyle/>
          <a:p>
            <a:r>
              <a:rPr lang="en-US" altLang="zh-CN" sz="7200" dirty="0" smtClean="0">
                <a:solidFill>
                  <a:srgbClr val="6BA42C"/>
                </a:solidFill>
                <a:latin typeface="黑体" panose="02010600030101010101" pitchFamily="49" charset="-122"/>
                <a:ea typeface="黑体" panose="02010600030101010101" pitchFamily="49" charset="-122"/>
              </a:rPr>
              <a:t>C</a:t>
            </a:r>
            <a:r>
              <a:rPr lang="en-US" altLang="zh-CN" sz="2000" dirty="0" smtClean="0">
                <a:solidFill>
                  <a:srgbClr val="6BA42C"/>
                </a:solidFill>
                <a:latin typeface="黑体" panose="02010600030101010101" pitchFamily="49" charset="-122"/>
                <a:ea typeface="黑体" panose="02010600030101010101" pitchFamily="49" charset="-122"/>
              </a:rPr>
              <a:t>urrent research situation in China </a:t>
            </a:r>
            <a:endParaRPr lang="zh-CN" altLang="en-US" sz="2000" dirty="0">
              <a:solidFill>
                <a:srgbClr val="6BA42C"/>
              </a:solidFill>
              <a:latin typeface="黑体" panose="02010600030101010101" pitchFamily="49" charset="-122"/>
              <a:ea typeface="黑体" panose="02010600030101010101" pitchFamily="49" charset="-122"/>
            </a:endParaRPr>
          </a:p>
        </p:txBody>
      </p:sp>
      <p:sp>
        <p:nvSpPr>
          <p:cNvPr id="67" name="TextBox 66"/>
          <p:cNvSpPr txBox="1"/>
          <p:nvPr/>
        </p:nvSpPr>
        <p:spPr>
          <a:xfrm>
            <a:off x="3298422" y="422355"/>
            <a:ext cx="4750018" cy="1200329"/>
          </a:xfrm>
          <a:prstGeom prst="rect">
            <a:avLst/>
          </a:prstGeom>
          <a:noFill/>
        </p:spPr>
        <p:txBody>
          <a:bodyPr wrap="none" rtlCol="0">
            <a:spAutoFit/>
          </a:bodyPr>
          <a:lstStyle/>
          <a:p>
            <a:r>
              <a:rPr lang="en-US" altLang="zh-CN" sz="7200" dirty="0" smtClean="0">
                <a:solidFill>
                  <a:srgbClr val="F2B800"/>
                </a:solidFill>
                <a:latin typeface="黑体" panose="02010600030101010101" pitchFamily="49" charset="-122"/>
                <a:ea typeface="黑体" panose="02010600030101010101" pitchFamily="49" charset="-122"/>
              </a:rPr>
              <a:t>C</a:t>
            </a:r>
            <a:r>
              <a:rPr lang="en-US" altLang="zh-CN" sz="2000" dirty="0" smtClean="0">
                <a:solidFill>
                  <a:srgbClr val="F2B800"/>
                </a:solidFill>
                <a:latin typeface="黑体" panose="02010600030101010101" pitchFamily="49" charset="-122"/>
                <a:ea typeface="黑体" panose="02010600030101010101" pitchFamily="49" charset="-122"/>
              </a:rPr>
              <a:t>urrent </a:t>
            </a:r>
            <a:r>
              <a:rPr lang="en-US" altLang="zh-CN" sz="2000" dirty="0" smtClean="0">
                <a:solidFill>
                  <a:srgbClr val="F2B800"/>
                </a:solidFill>
                <a:latin typeface="黑体" panose="02010600030101010101" pitchFamily="49" charset="-122"/>
                <a:ea typeface="黑体" panose="02010600030101010101" pitchFamily="49" charset="-122"/>
              </a:rPr>
              <a:t>Research Situation Abroad</a:t>
            </a:r>
            <a:endParaRPr lang="zh-CN" altLang="en-US" sz="2000" dirty="0">
              <a:solidFill>
                <a:srgbClr val="F2B800"/>
              </a:solidFill>
              <a:latin typeface="黑体" panose="02010600030101010101" pitchFamily="49" charset="-122"/>
              <a:ea typeface="黑体" panose="02010600030101010101" pitchFamily="49" charset="-122"/>
            </a:endParaRPr>
          </a:p>
        </p:txBody>
      </p:sp>
      <p:sp>
        <p:nvSpPr>
          <p:cNvPr id="68" name="TextBox 67"/>
          <p:cNvSpPr txBox="1"/>
          <p:nvPr/>
        </p:nvSpPr>
        <p:spPr>
          <a:xfrm>
            <a:off x="4003566" y="1623423"/>
            <a:ext cx="5234125" cy="577081"/>
          </a:xfrm>
          <a:prstGeom prst="rect">
            <a:avLst/>
          </a:prstGeom>
          <a:noFill/>
        </p:spPr>
        <p:txBody>
          <a:bodyPr wrap="none" rtlCol="0">
            <a:spAutoFit/>
          </a:bodyPr>
          <a:lstStyle/>
          <a:p>
            <a:r>
              <a:rPr lang="zh-CN" altLang="en-US" sz="1050" dirty="0" smtClean="0"/>
              <a:t>随着网络通信、移动通信技术的发展</a:t>
            </a:r>
            <a:r>
              <a:rPr lang="en-US" altLang="zh-CN" sz="1050" dirty="0" smtClean="0"/>
              <a:t>,</a:t>
            </a:r>
            <a:r>
              <a:rPr lang="zh-CN" altLang="en-US" sz="1050" dirty="0" smtClean="0"/>
              <a:t>特别是信息技术、数字化技术的发展</a:t>
            </a:r>
            <a:r>
              <a:rPr lang="en-US" altLang="zh-CN" sz="1050" dirty="0" smtClean="0"/>
              <a:t>,</a:t>
            </a:r>
            <a:r>
              <a:rPr lang="zh-CN" altLang="en-US" sz="1050" dirty="0" smtClean="0"/>
              <a:t>实时对水</a:t>
            </a:r>
            <a:r>
              <a:rPr lang="zh-CN" altLang="en-US" sz="1050" dirty="0" smtClean="0"/>
              <a:t>资</a:t>
            </a:r>
            <a:endParaRPr lang="en-US" altLang="zh-CN" sz="1050" dirty="0" smtClean="0"/>
          </a:p>
          <a:p>
            <a:r>
              <a:rPr lang="zh-CN" altLang="en-US" sz="1050" dirty="0" smtClean="0"/>
              <a:t>源</a:t>
            </a:r>
            <a:r>
              <a:rPr lang="zh-CN" altLang="en-US" sz="1050" dirty="0" smtClean="0"/>
              <a:t>进行监控管理己经成为可能。当前在国际上</a:t>
            </a:r>
            <a:r>
              <a:rPr lang="en-US" altLang="zh-CN" sz="1050" dirty="0" smtClean="0"/>
              <a:t>,</a:t>
            </a:r>
            <a:r>
              <a:rPr lang="zh-CN" altLang="en-US" sz="1050" dirty="0" smtClean="0"/>
              <a:t>水资源实时监控管理系统</a:t>
            </a:r>
            <a:r>
              <a:rPr lang="en-US" altLang="zh-CN" sz="1050" dirty="0" smtClean="0"/>
              <a:t>,</a:t>
            </a:r>
            <a:r>
              <a:rPr lang="zh-CN" altLang="en-US" sz="1050" dirty="0" smtClean="0"/>
              <a:t>代表了水资</a:t>
            </a:r>
            <a:r>
              <a:rPr lang="zh-CN" altLang="en-US" sz="1050" dirty="0" smtClean="0"/>
              <a:t>源</a:t>
            </a:r>
            <a:endParaRPr lang="en-US" altLang="zh-CN" sz="1050" dirty="0" smtClean="0"/>
          </a:p>
          <a:p>
            <a:r>
              <a:rPr lang="zh-CN" altLang="en-US" sz="1050" dirty="0" smtClean="0"/>
              <a:t>管</a:t>
            </a:r>
            <a:r>
              <a:rPr lang="zh-CN" altLang="en-US" sz="1050" dirty="0" smtClean="0"/>
              <a:t>理的现代方向。</a:t>
            </a:r>
            <a:endParaRPr lang="zh-CN" altLang="en-US" sz="1050" dirty="0">
              <a:latin typeface="黑体" panose="02010600030101010101" pitchFamily="49" charset="-122"/>
              <a:ea typeface="黑体" panose="02010600030101010101" pitchFamily="49" charset="-122"/>
              <a:cs typeface="方正兰亭细黑_GBK_M" panose="02010600010101010101" pitchFamily="2" charset="2"/>
            </a:endParaRPr>
          </a:p>
        </p:txBody>
      </p:sp>
      <p:sp>
        <p:nvSpPr>
          <p:cNvPr id="70" name="TextBox 69"/>
          <p:cNvSpPr txBox="1"/>
          <p:nvPr/>
        </p:nvSpPr>
        <p:spPr>
          <a:xfrm>
            <a:off x="4286250" y="3399163"/>
            <a:ext cx="4857750" cy="1061829"/>
          </a:xfrm>
          <a:prstGeom prst="rect">
            <a:avLst/>
          </a:prstGeom>
          <a:noFill/>
        </p:spPr>
        <p:txBody>
          <a:bodyPr wrap="square" rtlCol="0">
            <a:spAutoFit/>
          </a:bodyPr>
          <a:lstStyle/>
          <a:p>
            <a:r>
              <a:rPr lang="zh-CN" altLang="en-US" sz="1050" dirty="0" smtClean="0"/>
              <a:t>在我国随着数据釆集技术、传感技术、无线通信技术和计算机技术的迅速发展</a:t>
            </a:r>
            <a:r>
              <a:rPr lang="en-US" altLang="zh-CN" sz="1050" dirty="0" smtClean="0"/>
              <a:t>,</a:t>
            </a:r>
            <a:r>
              <a:rPr lang="zh-CN" altLang="en-US" sz="1050" dirty="0" smtClean="0"/>
              <a:t>也促进了国内水资源调度监控技术自动化的发展</a:t>
            </a:r>
            <a:r>
              <a:rPr lang="en-US" altLang="zh-CN" sz="1050" dirty="0" smtClean="0"/>
              <a:t>,</a:t>
            </a:r>
            <a:r>
              <a:rPr lang="zh-CN" altLang="en-US" sz="1050" dirty="0" smtClean="0"/>
              <a:t>监控技术要适应新情况新变化</a:t>
            </a:r>
            <a:r>
              <a:rPr lang="en-US" altLang="zh-CN" sz="1050" dirty="0" smtClean="0"/>
              <a:t>,</a:t>
            </a:r>
            <a:r>
              <a:rPr lang="zh-CN" altLang="en-US" sz="1050" dirty="0" smtClean="0"/>
              <a:t>实现从传统水文向现代水文转变</a:t>
            </a:r>
            <a:r>
              <a:rPr lang="en-US" altLang="zh-CN" sz="1050" dirty="0" smtClean="0"/>
              <a:t>,</a:t>
            </a:r>
            <a:r>
              <a:rPr lang="zh-CN" altLang="en-US" sz="1050" dirty="0" smtClean="0"/>
              <a:t>从而为我国社会主义现代化建设服务。在水资源调度监控过程中</a:t>
            </a:r>
            <a:r>
              <a:rPr lang="en-US" altLang="zh-CN" sz="1050" dirty="0" smtClean="0"/>
              <a:t>,</a:t>
            </a:r>
            <a:r>
              <a:rPr lang="zh-CN" altLang="en-US" sz="1050" dirty="0" smtClean="0"/>
              <a:t>常常需要对众多的水资源数据进行实时监测</a:t>
            </a:r>
            <a:r>
              <a:rPr lang="en-US" altLang="zh-CN" sz="1050" dirty="0" smtClean="0"/>
              <a:t>,</a:t>
            </a:r>
            <a:r>
              <a:rPr lang="zh-CN" altLang="en-US" sz="1050" dirty="0" smtClean="0"/>
              <a:t>大部分监测数据需要实时发送到管理中心进行处理。传统的水资源信息</a:t>
            </a:r>
            <a:r>
              <a:rPr lang="en-US" altLang="zh-CN" sz="1050" dirty="0" smtClean="0"/>
              <a:t>(</a:t>
            </a:r>
            <a:r>
              <a:rPr lang="zh-CN" altLang="en-US" sz="1050" dirty="0" smtClean="0"/>
              <a:t>如水位、流量、降雨量、泥沙含量等</a:t>
            </a:r>
            <a:r>
              <a:rPr lang="en-US" altLang="zh-CN" sz="1050" dirty="0" smtClean="0"/>
              <a:t>)</a:t>
            </a:r>
            <a:r>
              <a:rPr lang="zh-CN" altLang="en-US" sz="1050" dirty="0" smtClean="0"/>
              <a:t>的传输</a:t>
            </a:r>
            <a:r>
              <a:rPr lang="en-US" altLang="zh-CN" sz="1050" dirty="0" smtClean="0"/>
              <a:t>,</a:t>
            </a:r>
            <a:r>
              <a:rPr lang="zh-CN" altLang="en-US" sz="1050" dirty="0" smtClean="0"/>
              <a:t>多釆用有线或无线电台等方式进行。</a:t>
            </a:r>
            <a:endParaRPr lang="zh-CN" altLang="en-US" sz="1050" dirty="0">
              <a:latin typeface="黑体" panose="02010600030101010101" pitchFamily="49" charset="-122"/>
              <a:ea typeface="黑体" panose="02010600030101010101" pitchFamily="49" charset="-122"/>
              <a:cs typeface="方正兰亭细黑_GBK_M" panose="02010600010101010101" pitchFamily="2" charset="2"/>
            </a:endParaRPr>
          </a:p>
        </p:txBody>
      </p:sp>
      <p:sp>
        <p:nvSpPr>
          <p:cNvPr id="72" name="椭圆 71"/>
          <p:cNvSpPr/>
          <p:nvPr/>
        </p:nvSpPr>
        <p:spPr>
          <a:xfrm>
            <a:off x="1714880" y="1048961"/>
            <a:ext cx="936015" cy="936015"/>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grpSp>
        <p:nvGrpSpPr>
          <p:cNvPr id="73" name="组合 72"/>
          <p:cNvGrpSpPr/>
          <p:nvPr/>
        </p:nvGrpSpPr>
        <p:grpSpPr>
          <a:xfrm>
            <a:off x="2437535" y="1952437"/>
            <a:ext cx="922146" cy="92214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0030101010101" pitchFamily="49" charset="-122"/>
                <a:ea typeface="黑体" panose="02010600030101010101" pitchFamily="49" charset="-122"/>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grpSp>
      <p:sp>
        <p:nvSpPr>
          <p:cNvPr id="76" name="椭圆 75"/>
          <p:cNvSpPr/>
          <p:nvPr/>
        </p:nvSpPr>
        <p:spPr>
          <a:xfrm>
            <a:off x="3221444" y="2842044"/>
            <a:ext cx="936015" cy="936015"/>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延时符</a:t>
            </a:r>
          </a:p>
        </p:txBody>
      </p:sp>
      <p:sp>
        <p:nvSpPr>
          <p:cNvPr id="29" name="TextBox 28"/>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黑体" panose="02010600030101010101" pitchFamily="49" charset="-122"/>
                <a:ea typeface="黑体" panose="02010600030101010101" pitchFamily="49" charset="-122"/>
              </a:rPr>
              <a:t>课题现状</a:t>
            </a:r>
          </a:p>
        </p:txBody>
      </p:sp>
      <p:sp>
        <p:nvSpPr>
          <p:cNvPr id="21" name="圆角矩形 20"/>
          <p:cNvSpPr/>
          <p:nvPr/>
        </p:nvSpPr>
        <p:spPr>
          <a:xfrm>
            <a:off x="-321542" y="1161274"/>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27"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bg1"/>
                </a:solidFill>
                <a:latin typeface="Microsoft JhengHei" panose="020B0604030504040204" pitchFamily="34" charset="-120"/>
                <a:ea typeface="Microsoft JhengHei" panose="020B0604030504040204" pitchFamily="34" charset="-120"/>
              </a:rPr>
              <a:t>课题现状及发展</a:t>
            </a:r>
          </a:p>
        </p:txBody>
      </p:sp>
      <p:sp>
        <p:nvSpPr>
          <p:cNvPr id="28"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0"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1"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2" name="等腰三角形 31"/>
          <p:cNvSpPr/>
          <p:nvPr/>
        </p:nvSpPr>
        <p:spPr>
          <a:xfrm rot="5400000">
            <a:off x="-33338" y="132339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right)">
                                      <p:cBhvr>
                                        <p:cTn id="17" dur="500"/>
                                        <p:tgtEl>
                                          <p:spTgt spid="6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500" fill="hold"/>
                                        <p:tgtEl>
                                          <p:spTgt spid="76"/>
                                        </p:tgtEl>
                                        <p:attrNameLst>
                                          <p:attrName>ppt_x</p:attrName>
                                        </p:attrNameLst>
                                      </p:cBhvr>
                                      <p:tavLst>
                                        <p:tav tm="0">
                                          <p:val>
                                            <p:strVal val="#ppt_x"/>
                                          </p:val>
                                        </p:tav>
                                        <p:tav tm="100000">
                                          <p:val>
                                            <p:strVal val="#ppt_x"/>
                                          </p:val>
                                        </p:tav>
                                      </p:tavLst>
                                    </p:anim>
                                    <p:anim calcmode="lin" valueType="num">
                                      <p:cBhvr additive="base">
                                        <p:cTn id="27" dur="500" fill="hold"/>
                                        <p:tgtEl>
                                          <p:spTgt spid="76"/>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p:tgtEl>
                                          <p:spTgt spid="67"/>
                                        </p:tgtEl>
                                        <p:attrNameLst>
                                          <p:attrName>ppt_x</p:attrName>
                                        </p:attrNameLst>
                                      </p:cBhvr>
                                      <p:tavLst>
                                        <p:tav tm="0">
                                          <p:val>
                                            <p:strVal val="#ppt_x-#ppt_w*1.125000"/>
                                          </p:val>
                                        </p:tav>
                                        <p:tav tm="100000">
                                          <p:val>
                                            <p:strVal val="#ppt_x"/>
                                          </p:val>
                                        </p:tav>
                                      </p:tavLst>
                                    </p:anim>
                                    <p:animEffect transition="in" filter="wipe(right)">
                                      <p:cBhvr>
                                        <p:cTn id="32" dur="500"/>
                                        <p:tgtEl>
                                          <p:spTgt spid="67"/>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p:tgtEl>
                                          <p:spTgt spid="70"/>
                                        </p:tgtEl>
                                        <p:attrNameLst>
                                          <p:attrName>ppt_x</p:attrName>
                                        </p:attrNameLst>
                                      </p:cBhvr>
                                      <p:tavLst>
                                        <p:tav tm="0">
                                          <p:val>
                                            <p:strVal val="#ppt_x-#ppt_w*1.125000"/>
                                          </p:val>
                                        </p:tav>
                                        <p:tav tm="100000">
                                          <p:val>
                                            <p:strVal val="#ppt_x"/>
                                          </p:val>
                                        </p:tav>
                                      </p:tavLst>
                                    </p:anim>
                                    <p:animEffect transition="in" filter="wipe(right)">
                                      <p:cBhvr>
                                        <p:cTn id="36" dur="500"/>
                                        <p:tgtEl>
                                          <p:spTgt spid="70"/>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p:bldP spid="68" grpId="0"/>
      <p:bldP spid="70" grpId="0"/>
      <p:bldP spid="72" grpId="0" animBg="1"/>
      <p:bldP spid="76" grpId="0" animBg="1"/>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cxnSp>
        <p:nvCxnSpPr>
          <p:cNvPr id="42" name="直接箭头连接符 41"/>
          <p:cNvCxnSpPr/>
          <p:nvPr/>
        </p:nvCxnSpPr>
        <p:spPr>
          <a:xfrm>
            <a:off x="1752600" y="4428857"/>
            <a:ext cx="7391400" cy="0"/>
          </a:xfrm>
          <a:prstGeom prst="straightConnector1">
            <a:avLst/>
          </a:prstGeom>
          <a:ln w="57150">
            <a:solidFill>
              <a:srgbClr val="6BA42C"/>
            </a:solidFill>
            <a:tailEnd type="arrow"/>
          </a:ln>
        </p:spPr>
        <p:style>
          <a:lnRef idx="1">
            <a:schemeClr val="accent1"/>
          </a:lnRef>
          <a:fillRef idx="0">
            <a:schemeClr val="accent1"/>
          </a:fillRef>
          <a:effectRef idx="0">
            <a:schemeClr val="accent1"/>
          </a:effectRef>
          <a:fontRef idx="minor">
            <a:schemeClr val="tx1"/>
          </a:fontRef>
        </p:style>
      </p:cxnSp>
      <p:sp>
        <p:nvSpPr>
          <p:cNvPr id="43" name="椭圆 34"/>
          <p:cNvSpPr/>
          <p:nvPr/>
        </p:nvSpPr>
        <p:spPr>
          <a:xfrm>
            <a:off x="2042009" y="3752705"/>
            <a:ext cx="1472716" cy="1016056"/>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a:xfrm>
            <a:off x="2200224" y="1356603"/>
            <a:ext cx="1171626" cy="2354491"/>
          </a:xfrm>
          <a:prstGeom prst="rect">
            <a:avLst/>
          </a:prstGeom>
        </p:spPr>
        <p:txBody>
          <a:bodyPr wrap="square">
            <a:spAutoFit/>
          </a:bodyPr>
          <a:lstStyle/>
          <a:p>
            <a:r>
              <a:rPr lang="zh-CN" altLang="en-US" sz="1050" dirty="0" smtClean="0">
                <a:latin typeface="微软雅黑" panose="020B0503020204020204" pitchFamily="34" charset="-122"/>
                <a:ea typeface="微软雅黑" panose="020B0503020204020204" pitchFamily="34" charset="-122"/>
              </a:rPr>
              <a:t>在信息革命之前，人们都是通过自己的观察来判断水体的环境情况，比如：雨季来临，下游出水速度不及降雨量，导致河面慢慢上升，人民通过观察得到信息后，通过挖引水渠来泄洪。但这种方式费时费力，需要在雨季不停地盯着。</a:t>
            </a:r>
            <a:endParaRPr lang="zh-CN" altLang="en-US" sz="1050" dirty="0">
              <a:latin typeface="微软雅黑" panose="020B0503020204020204" pitchFamily="34" charset="-122"/>
              <a:ea typeface="微软雅黑" panose="020B0503020204020204" pitchFamily="34" charset="-122"/>
            </a:endParaRPr>
          </a:p>
        </p:txBody>
      </p:sp>
      <p:sp>
        <p:nvSpPr>
          <p:cNvPr id="47" name="矩形 46"/>
          <p:cNvSpPr/>
          <p:nvPr/>
        </p:nvSpPr>
        <p:spPr>
          <a:xfrm>
            <a:off x="6800850" y="1511146"/>
            <a:ext cx="2343150" cy="2031325"/>
          </a:xfrm>
          <a:prstGeom prst="rect">
            <a:avLst/>
          </a:prstGeom>
        </p:spPr>
        <p:txBody>
          <a:bodyPr wrap="square">
            <a:spAutoFit/>
          </a:bodyPr>
          <a:lstStyle/>
          <a:p>
            <a:r>
              <a:rPr lang="zh-CN" altLang="en-US" sz="1050" dirty="0" smtClean="0">
                <a:latin typeface="微软雅黑" panose="020B0503020204020204" pitchFamily="34" charset="-122"/>
                <a:ea typeface="微软雅黑" panose="020B0503020204020204" pitchFamily="34" charset="-122"/>
              </a:rPr>
              <a:t>在科技日益发达的今天，随</a:t>
            </a:r>
            <a:r>
              <a:rPr lang="zh-CN" altLang="en-US" sz="1050" dirty="0" smtClean="0">
                <a:latin typeface="微软雅黑" panose="020B0503020204020204" pitchFamily="34" charset="-122"/>
                <a:ea typeface="微软雅黑" panose="020B0503020204020204" pitchFamily="34" charset="-122"/>
              </a:rPr>
              <a:t>着数字化技术、遥感技术、地理信息系统</a:t>
            </a:r>
            <a:r>
              <a:rPr lang="en-US" altLang="zh-CN" sz="1050" dirty="0" smtClean="0">
                <a:latin typeface="微软雅黑" panose="020B0503020204020204" pitchFamily="34" charset="-122"/>
                <a:ea typeface="微软雅黑" panose="020B0503020204020204" pitchFamily="34" charset="-122"/>
              </a:rPr>
              <a:t>(GIS)</a:t>
            </a:r>
            <a:r>
              <a:rPr lang="zh-CN" altLang="en-US" sz="1050" dirty="0" smtClean="0">
                <a:latin typeface="微软雅黑" panose="020B0503020204020204" pitchFamily="34" charset="-122"/>
                <a:ea typeface="微软雅黑" panose="020B0503020204020204" pitchFamily="34" charset="-122"/>
              </a:rPr>
              <a:t>、全球定位系统</a:t>
            </a:r>
            <a:r>
              <a:rPr lang="en-US" altLang="zh-CN" sz="1050" dirty="0" smtClean="0">
                <a:latin typeface="微软雅黑" panose="020B0503020204020204" pitchFamily="34" charset="-122"/>
                <a:ea typeface="微软雅黑" panose="020B0503020204020204" pitchFamily="34" charset="-122"/>
              </a:rPr>
              <a:t>(GPS)</a:t>
            </a:r>
            <a:r>
              <a:rPr lang="zh-CN" altLang="en-US" sz="1050" dirty="0" smtClean="0">
                <a:latin typeface="微软雅黑" panose="020B0503020204020204" pitchFamily="34" charset="-122"/>
                <a:ea typeface="微软雅黑" panose="020B0503020204020204" pitchFamily="34" charset="-122"/>
              </a:rPr>
              <a:t>、计算机辅助决策支持系统、人工智能、远程控制等先进技术。对流域或地区的水资源及相关的大量信息进行实时釆集、传输及管理；以现代水资源管理理论为基础，以计算机技术为依托对流域或地区的水资源进行实时、优化配置和调度；以远程控制及自动化技术为依托对流域或地区的工程设施进行控制操作。</a:t>
            </a:r>
            <a:endParaRPr lang="zh-CN" altLang="en-US" sz="1050" dirty="0">
              <a:latin typeface="微软雅黑" panose="020B0503020204020204" pitchFamily="34" charset="-122"/>
              <a:ea typeface="微软雅黑" panose="020B0503020204020204" pitchFamily="34" charset="-122"/>
            </a:endParaRPr>
          </a:p>
        </p:txBody>
      </p:sp>
      <p:sp>
        <p:nvSpPr>
          <p:cNvPr id="64" name="矩形 63"/>
          <p:cNvSpPr/>
          <p:nvPr/>
        </p:nvSpPr>
        <p:spPr>
          <a:xfrm>
            <a:off x="4791075" y="1206345"/>
            <a:ext cx="1171575" cy="2354491"/>
          </a:xfrm>
          <a:prstGeom prst="rect">
            <a:avLst/>
          </a:prstGeom>
        </p:spPr>
        <p:txBody>
          <a:bodyPr wrap="square">
            <a:spAutoFit/>
          </a:bodyPr>
          <a:lstStyle/>
          <a:p>
            <a:r>
              <a:rPr lang="zh-CN" altLang="en-US" sz="1050" dirty="0" smtClean="0">
                <a:latin typeface="微软雅黑" panose="020B0503020204020204" pitchFamily="34" charset="-122"/>
                <a:ea typeface="微软雅黑" panose="020B0503020204020204" pitchFamily="34" charset="-122"/>
              </a:rPr>
              <a:t>随着信息革命的到来，我们有了计算机和传感器，我们可以通过各种传感器去代替我们的实时监测，这样得到的信息既准确又会耗费人力资源，并且利用无线通信网络，可以在千里之外的北京实时监测长江和黄河的水文环境信息。</a:t>
            </a:r>
            <a:endParaRPr lang="zh-CN" altLang="en-US" sz="1050" dirty="0">
              <a:latin typeface="微软雅黑" panose="020B0503020204020204" pitchFamily="34" charset="-122"/>
              <a:ea typeface="微软雅黑" panose="020B0503020204020204" pitchFamily="34" charset="-122"/>
            </a:endParaRPr>
          </a:p>
        </p:txBody>
      </p:sp>
      <p:sp>
        <p:nvSpPr>
          <p:cNvPr id="66" name="椭圆 34"/>
          <p:cNvSpPr/>
          <p:nvPr/>
        </p:nvSpPr>
        <p:spPr>
          <a:xfrm>
            <a:off x="4850321" y="356944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7" name="椭圆 34"/>
          <p:cNvSpPr/>
          <p:nvPr/>
        </p:nvSpPr>
        <p:spPr>
          <a:xfrm>
            <a:off x="7525469" y="3542617"/>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4" name="TextBox 73"/>
          <p:cNvSpPr txBox="1"/>
          <p:nvPr/>
        </p:nvSpPr>
        <p:spPr>
          <a:xfrm>
            <a:off x="2169795" y="4182745"/>
            <a:ext cx="1240155"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原始阶段</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4801235" y="4011295"/>
            <a:ext cx="1063625"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上世纪</a:t>
            </a:r>
            <a:r>
              <a:rPr lang="en-US" altLang="zh-CN" dirty="0" smtClean="0">
                <a:solidFill>
                  <a:schemeClr val="bg1"/>
                </a:solidFill>
                <a:latin typeface="微软雅黑" panose="020B0503020204020204" pitchFamily="34" charset="-122"/>
                <a:ea typeface="微软雅黑" panose="020B0503020204020204" pitchFamily="34" charset="-122"/>
              </a:rPr>
              <a:t>90</a:t>
            </a:r>
            <a:r>
              <a:rPr lang="zh-CN" altLang="en-US" dirty="0" smtClean="0">
                <a:solidFill>
                  <a:schemeClr val="bg1"/>
                </a:solidFill>
                <a:latin typeface="微软雅黑" panose="020B0503020204020204" pitchFamily="34" charset="-122"/>
                <a:ea typeface="微软雅黑" panose="020B0503020204020204" pitchFamily="34" charset="-122"/>
              </a:rPr>
              <a:t>年代</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7472045" y="4097020"/>
            <a:ext cx="1063625"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今天</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发展情况</a:t>
            </a:r>
          </a:p>
        </p:txBody>
      </p:sp>
      <p:sp>
        <p:nvSpPr>
          <p:cNvPr id="25" name="圆角矩形 24"/>
          <p:cNvSpPr/>
          <p:nvPr/>
        </p:nvSpPr>
        <p:spPr>
          <a:xfrm>
            <a:off x="-321542" y="1161274"/>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32"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bg1"/>
                </a:solidFill>
                <a:latin typeface="Microsoft JhengHei" panose="020B0604030504040204" pitchFamily="34" charset="-120"/>
                <a:ea typeface="Microsoft JhengHei" panose="020B0604030504040204" pitchFamily="34" charset="-120"/>
              </a:rPr>
              <a:t>课题现状及发展</a:t>
            </a:r>
          </a:p>
        </p:txBody>
      </p:sp>
      <p:sp>
        <p:nvSpPr>
          <p:cNvPr id="33"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4" name="TextBox 15"/>
          <p:cNvSpPr txBox="1"/>
          <p:nvPr/>
        </p:nvSpPr>
        <p:spPr>
          <a:xfrm>
            <a:off x="122555" y="2404198"/>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5"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6" name="等腰三角形 35"/>
          <p:cNvSpPr/>
          <p:nvPr/>
        </p:nvSpPr>
        <p:spPr>
          <a:xfrm rot="5400000">
            <a:off x="-33338" y="132339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fill="hold"/>
                                        <p:tgtEl>
                                          <p:spTgt spid="74"/>
                                        </p:tgtEl>
                                        <p:attrNameLst>
                                          <p:attrName>ppt_x</p:attrName>
                                        </p:attrNameLst>
                                      </p:cBhvr>
                                      <p:tavLst>
                                        <p:tav tm="0">
                                          <p:val>
                                            <p:strVal val="0-#ppt_w/2"/>
                                          </p:val>
                                        </p:tav>
                                        <p:tav tm="100000">
                                          <p:val>
                                            <p:strVal val="#ppt_x"/>
                                          </p:val>
                                        </p:tav>
                                      </p:tavLst>
                                    </p:anim>
                                    <p:anim calcmode="lin" valueType="num">
                                      <p:cBhvr additive="base">
                                        <p:cTn id="17" dur="500" fill="hold"/>
                                        <p:tgtEl>
                                          <p:spTgt spid="7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additive="base">
                                        <p:cTn id="21" dur="500" fill="hold"/>
                                        <p:tgtEl>
                                          <p:spTgt spid="66"/>
                                        </p:tgtEl>
                                        <p:attrNameLst>
                                          <p:attrName>ppt_x</p:attrName>
                                        </p:attrNameLst>
                                      </p:cBhvr>
                                      <p:tavLst>
                                        <p:tav tm="0">
                                          <p:val>
                                            <p:strVal val="0-#ppt_w/2"/>
                                          </p:val>
                                        </p:tav>
                                        <p:tav tm="100000">
                                          <p:val>
                                            <p:strVal val="#ppt_x"/>
                                          </p:val>
                                        </p:tav>
                                      </p:tavLst>
                                    </p:anim>
                                    <p:anim calcmode="lin" valueType="num">
                                      <p:cBhvr additive="base">
                                        <p:cTn id="22" dur="500" fill="hold"/>
                                        <p:tgtEl>
                                          <p:spTgt spid="6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500" fill="hold"/>
                                        <p:tgtEl>
                                          <p:spTgt spid="76"/>
                                        </p:tgtEl>
                                        <p:attrNameLst>
                                          <p:attrName>ppt_x</p:attrName>
                                        </p:attrNameLst>
                                      </p:cBhvr>
                                      <p:tavLst>
                                        <p:tav tm="0">
                                          <p:val>
                                            <p:strVal val="0-#ppt_w/2"/>
                                          </p:val>
                                        </p:tav>
                                        <p:tav tm="100000">
                                          <p:val>
                                            <p:strVal val="#ppt_x"/>
                                          </p:val>
                                        </p:tav>
                                      </p:tavLst>
                                    </p:anim>
                                    <p:anim calcmode="lin" valueType="num">
                                      <p:cBhvr additive="base">
                                        <p:cTn id="27" dur="5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0-#ppt_w/2"/>
                                          </p:val>
                                        </p:tav>
                                        <p:tav tm="100000">
                                          <p:val>
                                            <p:strVal val="#ppt_x"/>
                                          </p:val>
                                        </p:tav>
                                      </p:tavLst>
                                    </p:anim>
                                    <p:anim calcmode="lin" valueType="num">
                                      <p:cBhvr additive="base">
                                        <p:cTn id="32" dur="500" fill="hold"/>
                                        <p:tgtEl>
                                          <p:spTgt spid="6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additive="base">
                                        <p:cTn id="36" dur="500" fill="hold"/>
                                        <p:tgtEl>
                                          <p:spTgt spid="78"/>
                                        </p:tgtEl>
                                        <p:attrNameLst>
                                          <p:attrName>ppt_x</p:attrName>
                                        </p:attrNameLst>
                                      </p:cBhvr>
                                      <p:tavLst>
                                        <p:tav tm="0">
                                          <p:val>
                                            <p:strVal val="0-#ppt_w/2"/>
                                          </p:val>
                                        </p:tav>
                                        <p:tav tm="100000">
                                          <p:val>
                                            <p:strVal val="#ppt_x"/>
                                          </p:val>
                                        </p:tav>
                                      </p:tavLst>
                                    </p:anim>
                                    <p:anim calcmode="lin" valueType="num">
                                      <p:cBhvr additive="base">
                                        <p:cTn id="37" dur="500" fill="hold"/>
                                        <p:tgtEl>
                                          <p:spTgt spid="78"/>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ppt_x"/>
                                          </p:val>
                                        </p:tav>
                                        <p:tav tm="100000">
                                          <p:val>
                                            <p:strVal val="#ppt_x"/>
                                          </p:val>
                                        </p:tav>
                                      </p:tavLst>
                                    </p:anim>
                                    <p:anim calcmode="lin" valueType="num">
                                      <p:cBhvr additive="base">
                                        <p:cTn id="46" dur="500" fill="hold"/>
                                        <p:tgtEl>
                                          <p:spTgt spid="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fill="hold"/>
                                        <p:tgtEl>
                                          <p:spTgt spid="64"/>
                                        </p:tgtEl>
                                        <p:attrNameLst>
                                          <p:attrName>ppt_x</p:attrName>
                                        </p:attrNameLst>
                                      </p:cBhvr>
                                      <p:tavLst>
                                        <p:tav tm="0">
                                          <p:val>
                                            <p:strVal val="#ppt_x"/>
                                          </p:val>
                                        </p:tav>
                                        <p:tav tm="100000">
                                          <p:val>
                                            <p:strVal val="#ppt_x"/>
                                          </p:val>
                                        </p:tav>
                                      </p:tavLst>
                                    </p:anim>
                                    <p:anim calcmode="lin" valueType="num">
                                      <p:cBhvr additive="base">
                                        <p:cTn id="50" dur="500" fill="hold"/>
                                        <p:tgtEl>
                                          <p:spTgt spid="64"/>
                                        </p:tgtEl>
                                        <p:attrNameLst>
                                          <p:attrName>ppt_y</p:attrName>
                                        </p:attrNameLst>
                                      </p:cBhvr>
                                      <p:tavLst>
                                        <p:tav tm="0">
                                          <p:val>
                                            <p:strVal val="1+#ppt_h/2"/>
                                          </p:val>
                                        </p:tav>
                                        <p:tav tm="100000">
                                          <p:val>
                                            <p:strVal val="#ppt_y"/>
                                          </p:val>
                                        </p:tav>
                                      </p:tavLst>
                                    </p:anim>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3" grpId="0" animBg="1"/>
      <p:bldP spid="45" grpId="0"/>
      <p:bldP spid="47" grpId="0"/>
      <p:bldP spid="64" grpId="0"/>
      <p:bldP spid="66" grpId="0" animBg="1"/>
      <p:bldP spid="67" grpId="0" animBg="1"/>
      <p:bldP spid="74" grpId="0"/>
      <p:bldP spid="76" grpId="0"/>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6336" y="1804267"/>
            <a:ext cx="3013967" cy="769441"/>
          </a:xfrm>
          <a:prstGeom prst="rect">
            <a:avLst/>
          </a:prstGeom>
          <a:noFill/>
        </p:spPr>
        <p:txBody>
          <a:bodyPr wrap="none" rtlCol="0">
            <a:spAutoFit/>
          </a:bodyPr>
          <a:lstStyle/>
          <a:p>
            <a:r>
              <a:rPr lang="zh-CN" altLang="en-US" sz="4400" b="1" dirty="0" smtClean="0">
                <a:latin typeface="方正兰亭细黑_GBK" panose="02000000000000000000" pitchFamily="2" charset="-122"/>
                <a:ea typeface="方正兰亭细黑_GBK" panose="02000000000000000000" pitchFamily="2" charset="-122"/>
              </a:rPr>
              <a:t>拟研究内容</a:t>
            </a:r>
            <a:endParaRPr lang="zh-CN" altLang="en-US" sz="4400" b="1" dirty="0">
              <a:latin typeface="方正兰亭细黑_GBK" panose="02000000000000000000" pitchFamily="2" charset="-122"/>
              <a:ea typeface="方正兰亭细黑_GBK" panose="02000000000000000000" pitchFamily="2" charset="-122"/>
            </a:endParaRPr>
          </a:p>
        </p:txBody>
      </p:sp>
      <p:sp>
        <p:nvSpPr>
          <p:cNvPr id="15" name="TextBox 14"/>
          <p:cNvSpPr txBox="1"/>
          <p:nvPr/>
        </p:nvSpPr>
        <p:spPr>
          <a:xfrm>
            <a:off x="1852312" y="2927129"/>
            <a:ext cx="1101976" cy="307777"/>
          </a:xfrm>
          <a:prstGeom prst="rect">
            <a:avLst/>
          </a:prstGeom>
          <a:noFill/>
        </p:spPr>
        <p:txBody>
          <a:bodyPr wrap="square" lIns="0" tIns="0" rIns="0" bIns="0" rtlCol="0">
            <a:spAutoFit/>
          </a:bodyPr>
          <a:lstStyle/>
          <a:p>
            <a:r>
              <a:rPr lang="zh-CN" altLang="en-US" sz="2000" dirty="0">
                <a:latin typeface="微软雅黑" panose="020B0503020204020204" pitchFamily="34" charset="-122"/>
                <a:ea typeface="微软雅黑" panose="020B0503020204020204" pitchFamily="34" charset="-122"/>
              </a:rPr>
              <a:t>第三部分</a:t>
            </a:r>
          </a:p>
        </p:txBody>
      </p:sp>
      <p:grpSp>
        <p:nvGrpSpPr>
          <p:cNvPr id="3" name="组合 2"/>
          <p:cNvGrpSpPr/>
          <p:nvPr/>
        </p:nvGrpSpPr>
        <p:grpSpPr>
          <a:xfrm>
            <a:off x="1653182" y="147688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p:nvPr/>
          </p:nvSpPr>
          <p:spPr bwMode="auto">
            <a:xfrm>
              <a:off x="2563246" y="1776063"/>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8" name="TextBox 17"/>
          <p:cNvSpPr txBox="1"/>
          <p:nvPr/>
        </p:nvSpPr>
        <p:spPr>
          <a:xfrm>
            <a:off x="3825363" y="2574428"/>
            <a:ext cx="156966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拟实现的功能</a:t>
            </a:r>
            <a:endParaRPr lang="zh-CN" altLang="en-US"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5604653" y="2631197"/>
            <a:ext cx="2362570" cy="276999"/>
          </a:xfrm>
          <a:prstGeom prst="rect">
            <a:avLst/>
          </a:prstGeom>
          <a:noFill/>
        </p:spPr>
        <p:txBody>
          <a:bodyPr wrap="none" rtlCol="0">
            <a:spAutoFit/>
          </a:bodyPr>
          <a:lstStyle/>
          <a:p>
            <a:r>
              <a:rPr lang="en-US" altLang="zh-CN" sz="1200" dirty="0" smtClean="0">
                <a:solidFill>
                  <a:srgbClr val="F2B800"/>
                </a:solidFill>
                <a:latin typeface="Kozuka Gothic Pro R" pitchFamily="34" charset="-128"/>
                <a:ea typeface="Kozuka Gothic Pro R" pitchFamily="34" charset="-128"/>
              </a:rPr>
              <a:t>Functions to be implemented</a:t>
            </a:r>
            <a:endParaRPr lang="zh-CN" altLang="en-US" sz="1200" dirty="0">
              <a:solidFill>
                <a:srgbClr val="F2B800"/>
              </a:solidFill>
              <a:latin typeface="Kozuka Gothic Pro R" pitchFamily="34" charset="-128"/>
              <a:ea typeface="Kozuka Gothic Pro R" pitchFamily="34" charset="-128"/>
            </a:endParaRPr>
          </a:p>
        </p:txBody>
      </p:sp>
      <p:sp>
        <p:nvSpPr>
          <p:cNvPr id="22" name="椭圆 21"/>
          <p:cNvSpPr/>
          <p:nvPr/>
        </p:nvSpPr>
        <p:spPr>
          <a:xfrm>
            <a:off x="3531475" y="260192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p:tgtEl>
                                          <p:spTgt spid="22"/>
                                        </p:tgtEl>
                                        <p:attrNameLst>
                                          <p:attrName>ppt_x</p:attrName>
                                        </p:attrNameLst>
                                      </p:cBhvr>
                                      <p:tavLst>
                                        <p:tav tm="0">
                                          <p:val>
                                            <p:strVal val="#ppt_x-#ppt_w*1.125000"/>
                                          </p:val>
                                        </p:tav>
                                        <p:tav tm="100000">
                                          <p:val>
                                            <p:strVal val="#ppt_x"/>
                                          </p:val>
                                        </p:tav>
                                      </p:tavLst>
                                    </p:anim>
                                    <p:animEffect transition="in" filter="wipe(right)">
                                      <p:cBhvr>
                                        <p:cTn id="22" dur="500"/>
                                        <p:tgtEl>
                                          <p:spTgt spid="22"/>
                                        </p:tgtEl>
                                      </p:cBhvr>
                                    </p:animEffect>
                                  </p:childTnLst>
                                </p:cTn>
                              </p:par>
                              <p:par>
                                <p:cTn id="23" presetID="12" presetClass="entr" presetSubtype="8"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ppt_x</p:attrName>
                                        </p:attrNameLst>
                                      </p:cBhvr>
                                      <p:tavLst>
                                        <p:tav tm="0">
                                          <p:val>
                                            <p:strVal val="#ppt_x-#ppt_w*1.125000"/>
                                          </p:val>
                                        </p:tav>
                                        <p:tav tm="100000">
                                          <p:val>
                                            <p:strVal val="#ppt_x"/>
                                          </p:val>
                                        </p:tav>
                                      </p:tavLst>
                                    </p:anim>
                                    <p:animEffect transition="in" filter="wipe(right)">
                                      <p:cBhvr>
                                        <p:cTn id="26" dur="500"/>
                                        <p:tgtEl>
                                          <p:spTgt spid="18"/>
                                        </p:tgtEl>
                                      </p:cBhvr>
                                    </p:animEffect>
                                  </p:childTnLst>
                                </p:cTn>
                              </p:par>
                              <p:par>
                                <p:cTn id="27" presetID="12" presetClass="entr" presetSubtype="8" fill="hold" grpId="0" nodeType="withEffect">
                                  <p:stCondLst>
                                    <p:cond delay="60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right)">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20"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2652</Words>
  <Application>Microsoft Office PowerPoint</Application>
  <PresentationFormat>全屏显示(16:9)</PresentationFormat>
  <Paragraphs>237</Paragraphs>
  <Slides>17</Slides>
  <Notes>15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sunny</dc:creator>
  <cp:keywords>www.51pptmoban.com</cp:keywords>
  <cp:lastModifiedBy>Administrator</cp:lastModifiedBy>
  <cp:revision>136</cp:revision>
  <dcterms:created xsi:type="dcterms:W3CDTF">2015-01-23T04:02:00Z</dcterms:created>
  <dcterms:modified xsi:type="dcterms:W3CDTF">2019-03-18T14:38:00Z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